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401" r:id="rId4"/>
    <p:sldId id="402" r:id="rId5"/>
    <p:sldId id="403" r:id="rId6"/>
    <p:sldId id="404" r:id="rId7"/>
    <p:sldId id="407" r:id="rId8"/>
    <p:sldId id="409" r:id="rId9"/>
    <p:sldId id="408" r:id="rId10"/>
    <p:sldId id="398" r:id="rId11"/>
    <p:sldId id="405" r:id="rId12"/>
    <p:sldId id="406" r:id="rId13"/>
    <p:sldId id="410" r:id="rId14"/>
    <p:sldId id="411" r:id="rId15"/>
    <p:sldId id="412" r:id="rId16"/>
    <p:sldId id="413" r:id="rId17"/>
    <p:sldId id="417" r:id="rId18"/>
    <p:sldId id="414" r:id="rId19"/>
    <p:sldId id="418" r:id="rId20"/>
    <p:sldId id="419" r:id="rId21"/>
    <p:sldId id="420" r:id="rId22"/>
    <p:sldId id="426" r:id="rId23"/>
    <p:sldId id="421" r:id="rId24"/>
    <p:sldId id="422" r:id="rId25"/>
    <p:sldId id="423" r:id="rId26"/>
    <p:sldId id="424" r:id="rId27"/>
    <p:sldId id="428" r:id="rId28"/>
    <p:sldId id="425" r:id="rId29"/>
    <p:sldId id="432" r:id="rId30"/>
    <p:sldId id="429" r:id="rId31"/>
    <p:sldId id="430" r:id="rId32"/>
    <p:sldId id="431" r:id="rId33"/>
    <p:sldId id="433" r:id="rId34"/>
    <p:sldId id="434" r:id="rId35"/>
    <p:sldId id="387" r:id="rId36"/>
    <p:sldId id="32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86384"/>
  </p:normalViewPr>
  <p:slideViewPr>
    <p:cSldViewPr snapToGrid="0" snapToObjects="1">
      <p:cViewPr>
        <p:scale>
          <a:sx n="108" d="100"/>
          <a:sy n="108" d="100"/>
        </p:scale>
        <p:origin x="736" y="328"/>
      </p:cViewPr>
      <p:guideLst/>
    </p:cSldViewPr>
  </p:slideViewPr>
  <p:outlineViewPr>
    <p:cViewPr>
      <p:scale>
        <a:sx n="33" d="100"/>
        <a:sy n="33" d="100"/>
      </p:scale>
      <p:origin x="0" y="-83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5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9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4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3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8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3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5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1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2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B92BF-F347-BD4A-AB1B-49E8A4128D39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F247E-BAC5-D44D-BD68-295991BD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1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youtu.be/3a_cF46UiEU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3209" y="2282090"/>
            <a:ext cx="9144000" cy="23876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علم النفس المعرفي (٣٦٧ نفس)</a:t>
            </a:r>
            <a:br>
              <a:rPr lang="ar-SA" dirty="0" smtClean="0"/>
            </a:br>
            <a:r>
              <a:rPr lang="ar-SA" dirty="0" smtClean="0"/>
              <a:t>المحاضرة </a:t>
            </a:r>
            <a:r>
              <a:rPr lang="en-GB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82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530" y="1694986"/>
            <a:ext cx="5946957" cy="325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37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بادلي: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marL="457200" indent="-457200" algn="r" rtl="1">
              <a:buFontTx/>
              <a:buChar char="-"/>
            </a:pPr>
            <a:r>
              <a:rPr lang="ar-SA" dirty="0" smtClean="0"/>
              <a:t>عندما تُسمى الذاكرة قصيرة المدى بالذاكرة العاملة فالتركيز هنا يكون </a:t>
            </a:r>
            <a:r>
              <a:rPr lang="ar-SA" u="sng" dirty="0" smtClean="0"/>
              <a:t>على نشاطها</a:t>
            </a:r>
            <a:r>
              <a:rPr lang="en-GB" u="sng" dirty="0" smtClean="0"/>
              <a:t> </a:t>
            </a:r>
            <a:r>
              <a:rPr lang="ar-SA" u="sng" dirty="0" smtClean="0"/>
              <a:t> </a:t>
            </a:r>
            <a:r>
              <a:rPr lang="ar-SA" dirty="0" smtClean="0"/>
              <a:t>وعلى رؤيتها باعتبارها تتكون من </a:t>
            </a:r>
            <a:r>
              <a:rPr lang="ar-SA" u="sng" dirty="0" smtClean="0"/>
              <a:t>عدة مخازن</a:t>
            </a:r>
            <a:r>
              <a:rPr lang="ar-SA" dirty="0" smtClean="0"/>
              <a:t> للذاكرة قصيرة المدى تعتمد على طبيعة المعلومات وليست مخزناً واحداً كما في التقسيم السابق للذاكرة</a:t>
            </a:r>
          </a:p>
          <a:p>
            <a:pPr marL="457200" indent="-457200" algn="r" rtl="1">
              <a:buFontTx/>
              <a:buChar char="-"/>
            </a:pPr>
            <a:endParaRPr lang="ar-SA" dirty="0" smtClean="0"/>
          </a:p>
          <a:p>
            <a:pPr marL="457200" indent="-457200" algn="r" rtl="1">
              <a:buFontTx/>
              <a:buChar char="-"/>
            </a:pPr>
            <a:r>
              <a:rPr lang="ar-SA" dirty="0" smtClean="0"/>
              <a:t>يُعرفها بادلي بأنها:</a:t>
            </a:r>
            <a:r>
              <a:rPr lang="en-GB" dirty="0" smtClean="0"/>
              <a:t> </a:t>
            </a:r>
            <a:r>
              <a:rPr lang="ar-SA" dirty="0" smtClean="0"/>
              <a:t> “مساحة العمل للعقل. تجمع المدخلات الحسية، وتنشط المعلومات المرتبطة بها في الذاكرة طويلة المدى وتحول المعلومات لها بما يتناسب مع حاجات الموقف”</a:t>
            </a:r>
          </a:p>
        </p:txBody>
      </p:sp>
    </p:spTree>
    <p:extLst>
      <p:ext uri="{BB962C8B-B14F-4D97-AF65-F5344CB8AC3E}">
        <p14:creationId xmlns:p14="http://schemas.microsoft.com/office/powerpoint/2010/main" val="97588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9839" y="311944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بادلي: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104" y="1642851"/>
            <a:ext cx="11141239" cy="5055661"/>
          </a:xfrm>
        </p:spPr>
        <p:txBody>
          <a:bodyPr/>
          <a:lstStyle/>
          <a:p>
            <a:pPr algn="r" rtl="1"/>
            <a:r>
              <a:rPr lang="ar-SA" b="1" dirty="0" smtClean="0"/>
              <a:t>مكونات الذاكرة العاملة: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96116" y="1852914"/>
            <a:ext cx="2665142" cy="880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r>
              <a:rPr lang="ar-SA" dirty="0" smtClean="0"/>
              <a:t>الذاكرة التنفيذية المركزية</a:t>
            </a:r>
          </a:p>
          <a:p>
            <a:pPr marL="0" algn="ctr" defTabSz="914400" rtl="1" eaLnBrk="1" latinLnBrk="0" hangingPunct="1"/>
            <a:r>
              <a:rPr lang="en-GB" dirty="0" smtClean="0"/>
              <a:t>Central executive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91201" y="3669570"/>
            <a:ext cx="2494502" cy="1113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r>
              <a:rPr lang="ar-SA" dirty="0" smtClean="0"/>
              <a:t>ذاكرة التنشيط اللفظي</a:t>
            </a:r>
          </a:p>
          <a:p>
            <a:pPr marL="0" algn="ctr" defTabSz="914400" rtl="1" eaLnBrk="1" latinLnBrk="0" hangingPunct="1"/>
            <a:r>
              <a:rPr lang="ar-SA" dirty="0" smtClean="0"/>
              <a:t>“الأذن الداخلية والصوت الداخلي”</a:t>
            </a:r>
            <a:endParaRPr lang="en-GB" dirty="0" smtClean="0"/>
          </a:p>
          <a:p>
            <a:pPr marL="0" algn="ctr" defTabSz="914400" rtl="1" eaLnBrk="1" latinLnBrk="0" hangingPunct="1"/>
            <a:r>
              <a:rPr lang="en-GB" dirty="0" smtClean="0"/>
              <a:t>Phonological Loop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27226" y="3669570"/>
            <a:ext cx="2567378" cy="1099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r>
              <a:rPr lang="ar-SA" dirty="0" smtClean="0"/>
              <a:t>ذاكرة التنشيط البصري</a:t>
            </a:r>
          </a:p>
          <a:p>
            <a:pPr marL="0" algn="ctr" defTabSz="914400" rtl="1" eaLnBrk="1" latinLnBrk="0" hangingPunct="1"/>
            <a:r>
              <a:rPr lang="ar-SA" dirty="0" smtClean="0"/>
              <a:t>“ العين الداخلية”</a:t>
            </a:r>
            <a:endParaRPr lang="en-GB" dirty="0" smtClean="0"/>
          </a:p>
          <a:p>
            <a:pPr marL="0" algn="ctr" defTabSz="914400" rtl="1" eaLnBrk="1" latinLnBrk="0" hangingPunct="1"/>
            <a:r>
              <a:rPr lang="en-GB" dirty="0" smtClean="0"/>
              <a:t>Sketchpad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543625" y="3692741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تستمر المعلومات السمعية لمدة ٢ ثانية/ فكري في سرعة الصوت الداخلي أثناء أداء السلسلة السابقة 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885703" y="4276251"/>
            <a:ext cx="6579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124" y="3692741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تحتفظ بالمعلومات البصرية والمسافة وتعالجها ببراعة/ لها سعة مستقلة عن اللفظية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397184" y="4318762"/>
            <a:ext cx="630042" cy="3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361939" y="5183363"/>
            <a:ext cx="3133495" cy="880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r>
              <a:rPr lang="ar-SA" dirty="0" smtClean="0"/>
              <a:t>الذاكرة طويلة المدى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9124" y="6103335"/>
            <a:ext cx="12043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1400" dirty="0" smtClean="0"/>
              <a:t>وفي عام ٢٠٠٠ أضاف بادلي </a:t>
            </a:r>
            <a:r>
              <a:rPr lang="ar-SA" sz="1400" dirty="0" smtClean="0">
                <a:hlinkClick r:id="rId2"/>
              </a:rPr>
              <a:t>مكون آخر </a:t>
            </a:r>
            <a:r>
              <a:rPr lang="ar-SA" sz="1400" dirty="0" smtClean="0"/>
              <a:t>للذاكرة العاملة يعمل كمخزن احتياطي يوصل مكونات الذاكرة العاملة للطويلة المدى والعكس</a:t>
            </a:r>
          </a:p>
          <a:p>
            <a:pPr rtl="1"/>
            <a:r>
              <a:rPr lang="en-US" sz="1400" dirty="0" err="1" smtClean="0"/>
              <a:t>Baddeley</a:t>
            </a:r>
            <a:r>
              <a:rPr lang="en-US" sz="1400" dirty="0"/>
              <a:t>, A. D. (2000). The episodic buffer: A new component of working memory? </a:t>
            </a:r>
            <a:r>
              <a:rPr lang="en-US" sz="1400" i="1" dirty="0"/>
              <a:t>Trends in Cognitive Sciences</a:t>
            </a:r>
            <a:r>
              <a:rPr lang="en-US" sz="1400" dirty="0"/>
              <a:t>, 4, (11): </a:t>
            </a:r>
            <a:r>
              <a:rPr lang="en-US" sz="1400" dirty="0" smtClean="0"/>
              <a:t>417-423.</a:t>
            </a:r>
            <a:endParaRPr lang="ar-SA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751674" y="4837958"/>
            <a:ext cx="63796" cy="2902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89952" y="4843409"/>
            <a:ext cx="160825" cy="3081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751674" y="2902688"/>
            <a:ext cx="265814" cy="7123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4809459" y="2902688"/>
            <a:ext cx="341318" cy="7668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453610" y="1831722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يراقب وينظم العمليات في المخزنين ويتخذ القرار بشأن أياً من المعلومات يُعطى انتباه بالإضافة لوظائف أخرى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3852842" y="2120749"/>
            <a:ext cx="630042" cy="3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408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بادلي: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SA" b="1" u="sng" dirty="0" smtClean="0"/>
              <a:t>ذاكرة التنشيط البصري:</a:t>
            </a:r>
          </a:p>
          <a:p>
            <a:pPr algn="r" rtl="1"/>
            <a:r>
              <a:rPr lang="ar-SA" sz="2200" dirty="0" smtClean="0"/>
              <a:t>- تخيلي جدول يتكون من ٤ </a:t>
            </a:r>
            <a:r>
              <a:rPr lang="en-GB" sz="2200" dirty="0" smtClean="0"/>
              <a:t>X</a:t>
            </a:r>
            <a:r>
              <a:rPr lang="ar-SA" sz="2200" dirty="0" smtClean="0"/>
              <a:t> ٤ خانات</a:t>
            </a:r>
          </a:p>
          <a:p>
            <a:pPr algn="r" rtl="1"/>
            <a:r>
              <a:rPr lang="ar-SA" sz="2200" dirty="0" smtClean="0"/>
              <a:t>- في الصف الثاني من العامود الثاني ضعي رقم ١</a:t>
            </a:r>
          </a:p>
          <a:p>
            <a:pPr algn="r" rtl="1"/>
            <a:r>
              <a:rPr lang="ar-SA" sz="2200" dirty="0" smtClean="0"/>
              <a:t>- ضعي رقم ٢ </a:t>
            </a:r>
            <a:r>
              <a:rPr lang="ar-SA" sz="2200" dirty="0" smtClean="0"/>
              <a:t>ي</a:t>
            </a:r>
            <a:r>
              <a:rPr lang="ar-SA" sz="2200" dirty="0" smtClean="0"/>
              <a:t>ساره</a:t>
            </a:r>
            <a:endParaRPr lang="ar-SA" sz="2200" dirty="0" smtClean="0"/>
          </a:p>
          <a:p>
            <a:pPr algn="r" rtl="1"/>
            <a:r>
              <a:rPr lang="ar-SA" sz="2200" dirty="0" smtClean="0"/>
              <a:t>- في المربع الذي فوق رقم ٢ ضعي رقم ٣</a:t>
            </a:r>
          </a:p>
          <a:p>
            <a:pPr algn="r" rtl="1"/>
            <a:r>
              <a:rPr lang="ar-SA" sz="2200" dirty="0" smtClean="0"/>
              <a:t>- على </a:t>
            </a:r>
            <a:r>
              <a:rPr lang="ar-SA" sz="2200" dirty="0" smtClean="0"/>
              <a:t>يسار </a:t>
            </a:r>
            <a:r>
              <a:rPr lang="ar-SA" sz="2200" dirty="0" smtClean="0"/>
              <a:t>الرقم ٣ ضعي الرقم ٤</a:t>
            </a:r>
          </a:p>
          <a:p>
            <a:pPr algn="r" rtl="1"/>
            <a:r>
              <a:rPr lang="ar-SA" sz="2200" dirty="0" smtClean="0"/>
              <a:t>- تحت الرقم ٤ ضعي الرقم ٥</a:t>
            </a:r>
          </a:p>
          <a:p>
            <a:pPr algn="r" rtl="1"/>
            <a:r>
              <a:rPr lang="ar-SA" sz="2200" dirty="0" smtClean="0"/>
              <a:t>- تحت الرقم ٥ ضعي الرقم ٦</a:t>
            </a:r>
          </a:p>
          <a:p>
            <a:pPr algn="r" rtl="1"/>
            <a:r>
              <a:rPr lang="ar-SA" sz="2200" dirty="0" smtClean="0"/>
              <a:t>- </a:t>
            </a:r>
            <a:r>
              <a:rPr lang="ar-SA" sz="2200" dirty="0" smtClean="0"/>
              <a:t>يسار </a:t>
            </a:r>
            <a:r>
              <a:rPr lang="ar-SA" sz="2200" dirty="0" smtClean="0"/>
              <a:t>الرقم ٦ ضعي الرقم ٧</a:t>
            </a:r>
          </a:p>
          <a:p>
            <a:pPr algn="r" rtl="1"/>
            <a:r>
              <a:rPr lang="ar-SA" sz="2200" dirty="0" smtClean="0"/>
              <a:t>- ما هو الرقم الذي فوق الرقم ٧؟</a:t>
            </a:r>
          </a:p>
        </p:txBody>
      </p:sp>
    </p:spTree>
    <p:extLst>
      <p:ext uri="{BB962C8B-B14F-4D97-AF65-F5344CB8AC3E}">
        <p14:creationId xmlns:p14="http://schemas.microsoft.com/office/powerpoint/2010/main" val="106831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بادلي: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b="1" u="sng" dirty="0" smtClean="0"/>
              <a:t>ذاكرة التنشيط البصري:</a:t>
            </a:r>
          </a:p>
          <a:p>
            <a:pPr algn="r" rtl="1"/>
            <a:endParaRPr lang="ar-SA" sz="22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307805"/>
              </p:ext>
            </p:extLst>
          </p:nvPr>
        </p:nvGraphicFramePr>
        <p:xfrm>
          <a:off x="2032000" y="3367171"/>
          <a:ext cx="7122632" cy="2491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0658"/>
                <a:gridCol w="1780658"/>
                <a:gridCol w="1780658"/>
                <a:gridCol w="1780658"/>
              </a:tblGrid>
              <a:tr h="622842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>
                          <a:ln>
                            <a:solidFill>
                              <a:schemeClr val="tx1"/>
                            </a:solidFill>
                          </a:ln>
                          <a:noFill/>
                        </a:rPr>
                        <a:t>٤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 anchorCtr="1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>
                          <a:ln>
                            <a:solidFill>
                              <a:schemeClr val="tx1"/>
                            </a:solidFill>
                          </a:ln>
                          <a:noFill/>
                        </a:rPr>
                        <a:t>٣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 anchorCtr="1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 anchorCtr="1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22842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>
                          <a:ln>
                            <a:solidFill>
                              <a:schemeClr val="tx1"/>
                            </a:solidFill>
                          </a:ln>
                          <a:noFill/>
                        </a:rPr>
                        <a:t>٥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 anchorCtr="1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٢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 anchorCtr="1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>
                          <a:ln>
                            <a:solidFill>
                              <a:schemeClr val="tx1"/>
                            </a:solidFill>
                          </a:ln>
                          <a:noFill/>
                        </a:rPr>
                        <a:t>١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 anchorCtr="1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22842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>
                          <a:ln>
                            <a:solidFill>
                              <a:schemeClr val="tx1"/>
                            </a:solidFill>
                          </a:ln>
                          <a:noFill/>
                        </a:rPr>
                        <a:t>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 anchorCtr="1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>
                          <a:ln>
                            <a:solidFill>
                              <a:schemeClr val="tx1"/>
                            </a:solidFill>
                          </a:ln>
                          <a:noFill/>
                        </a:rPr>
                        <a:t>٧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 anchorCtr="1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 anchorCtr="1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22842"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 anchor="ctr">
                    <a:gradFill>
                      <a:gsLst>
                        <a:gs pos="21016">
                          <a:srgbClr val="E4EFF8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30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0837" y="463144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بادلي: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693428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من الممكن اختبار ذاكرة التنشيط البصري لدى الحيوانات وذلك بخلاف ذاكرة التنشيط اللفظي</a:t>
            </a:r>
          </a:p>
          <a:p>
            <a:pPr algn="r" rtl="1"/>
            <a:endParaRPr lang="ar-SA" dirty="0"/>
          </a:p>
          <a:p>
            <a:pPr algn="r" rtl="1"/>
            <a:r>
              <a:rPr lang="ar-SA" u="sng" dirty="0" smtClean="0"/>
              <a:t>مثال:</a:t>
            </a:r>
            <a:endParaRPr lang="en-GB" u="sng" dirty="0" smtClean="0"/>
          </a:p>
          <a:p>
            <a:pPr algn="r" rtl="1"/>
            <a:endParaRPr lang="en-GB" dirty="0"/>
          </a:p>
          <a:p>
            <a:pPr algn="r" rtl="1"/>
            <a:endParaRPr lang="ar-SA" u="sng" dirty="0" smtClean="0"/>
          </a:p>
          <a:p>
            <a:pPr algn="r" rtl="1"/>
            <a:endParaRPr lang="ar-SA" sz="2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078" y="2943446"/>
            <a:ext cx="8632341" cy="384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99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0837" y="463144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بادلي: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693428"/>
            <a:ext cx="10716322" cy="3980985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/>
              <a:t>الذاكرة التنفيذية المركزية</a:t>
            </a:r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هي أهم مكون من مكونات الذاكرة العاملة حيث تمثل الضبط العقلي على السلوك وتقدم تنظيمات معقدة للاتساق مع متطلبات البيئة ولكنها الأقل في فهمنا لها</a:t>
            </a:r>
          </a:p>
          <a:p>
            <a:pPr algn="r" rtl="1"/>
            <a:endParaRPr lang="ar-SA" dirty="0" smtClean="0"/>
          </a:p>
          <a:p>
            <a:pPr marL="342900" indent="-342900" algn="r" rtl="1">
              <a:buFontTx/>
              <a:buChar char="-"/>
            </a:pPr>
            <a:r>
              <a:rPr lang="ar-SA" b="1" u="sng" dirty="0" smtClean="0"/>
              <a:t>يستخدم الباحثون عدداً من المهمات لدراسة عملها: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u="sng" dirty="0" smtClean="0"/>
              <a:t>لاختبار عملها في تحديث السيطرة على المعلومات التي يتم الانتباه لها وتذكرها </a:t>
            </a:r>
            <a:r>
              <a:rPr lang="ar-SA" dirty="0" smtClean="0"/>
              <a:t>يستخدم الباحثون مهمات العودة بمقدار (ن) </a:t>
            </a:r>
            <a:r>
              <a:rPr lang="en-GB" dirty="0" smtClean="0"/>
              <a:t>N-Back task</a:t>
            </a:r>
            <a:r>
              <a:rPr lang="ar-SA" dirty="0" smtClean="0"/>
              <a:t> </a:t>
            </a:r>
          </a:p>
          <a:p>
            <a:pPr algn="r" rtl="1"/>
            <a:endParaRPr lang="ar-SA" dirty="0"/>
          </a:p>
          <a:p>
            <a:pPr algn="r" rtl="1"/>
            <a:endParaRPr lang="en-GB" dirty="0"/>
          </a:p>
          <a:p>
            <a:pPr algn="r" rtl="1"/>
            <a:endParaRPr lang="ar-SA" u="sng" dirty="0" smtClean="0"/>
          </a:p>
          <a:p>
            <a:pPr algn="r" rtl="1"/>
            <a:endParaRPr lang="ar-SA" sz="2200" dirty="0" smtClean="0"/>
          </a:p>
        </p:txBody>
      </p:sp>
    </p:spTree>
    <p:extLst>
      <p:ext uri="{BB962C8B-B14F-4D97-AF65-F5344CB8AC3E}">
        <p14:creationId xmlns:p14="http://schemas.microsoft.com/office/powerpoint/2010/main" val="193822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endParaRPr lang="ar-SA" sz="3600" dirty="0" smtClean="0"/>
          </a:p>
          <a:p>
            <a: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r>
              <a:rPr lang="ar-SA" sz="3600" dirty="0" smtClean="0"/>
              <a:t>اذا ظهر رقم ٧ على الشاشة أذكر الرقم الذي ظهر قبله بخانتين</a:t>
            </a:r>
            <a:endParaRPr lang="en-GB" sz="3600" dirty="0" smtClean="0"/>
          </a:p>
          <a:p>
            <a: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r>
              <a:rPr lang="ar-SA" sz="3600" dirty="0" smtClean="0"/>
              <a:t>هنا.. قيمة (ن) = ٢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90041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٢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07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Tm="500"/>
    </mc:Choice>
    <mc:Fallback xmlns="">
      <p:transition advTm="5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62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Tm="500"/>
    </mc:Choice>
    <mc:Fallback xmlns="">
      <p:transition advTm="5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خطة المحاضرة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marL="457200" indent="-457200" algn="r" rtl="1">
              <a:buFontTx/>
              <a:buChar char="-"/>
            </a:pPr>
            <a:endParaRPr lang="ar-SA" sz="3200" dirty="0" smtClean="0"/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الذاكرة قصيرة المدى 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نموذج بادلي </a:t>
            </a:r>
          </a:p>
          <a:p>
            <a:pPr marL="457200" indent="-457200" algn="r" rtl="1">
              <a:buFontTx/>
              <a:buChar char="-"/>
            </a:pPr>
            <a:r>
              <a:rPr lang="ar-SA" sz="3200" dirty="0" smtClean="0"/>
              <a:t>الملخص</a:t>
            </a:r>
          </a:p>
          <a:p>
            <a:pPr lvl="0" algn="r" rtl="1"/>
            <a:r>
              <a:rPr lang="ar-SA" sz="3200" dirty="0"/>
              <a:t> </a:t>
            </a:r>
            <a:r>
              <a:rPr lang="ar-SA" sz="3200" dirty="0" smtClean="0"/>
              <a:t>                       </a:t>
            </a:r>
            <a:endParaRPr lang="en-GB" sz="3200" dirty="0"/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191838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٣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75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Tm="500"/>
    </mc:Choice>
    <mc:Fallback xmlns="">
      <p:transition advTm="5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2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Tm="500"/>
    </mc:Choice>
    <mc:Fallback xmlns="">
      <p:transition advTm="5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3200" dirty="0" smtClean="0"/>
              <a:t>هل عرفتي الرقم؟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9656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٣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88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Tm="500"/>
    </mc:Choice>
    <mc:Fallback xmlns="">
      <p:transition advTm="5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٢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9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Tm="500"/>
    </mc:Choice>
    <mc:Fallback xmlns="">
      <p:transition advTm="5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Tm="500"/>
    </mc:Choice>
    <mc:Fallback xmlns="">
      <p:transition advTm="5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36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Tm="500"/>
    </mc:Choice>
    <mc:Fallback xmlns="">
      <p:transition advTm="5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ar-SA" sz="3200" dirty="0" smtClean="0"/>
              <a:t>هل عرفتي الرقم؟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4894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r>
              <a:rPr lang="ar-SA" sz="4000" dirty="0" smtClean="0"/>
              <a:t>الأرقام هي:</a:t>
            </a:r>
          </a:p>
          <a:p>
            <a: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r>
              <a:rPr lang="ar-SA" sz="4000" dirty="0" smtClean="0"/>
              <a:t>٢</a:t>
            </a:r>
          </a:p>
          <a:p>
            <a: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r>
              <a:rPr lang="ar-SA" sz="4000" dirty="0" smtClean="0"/>
              <a:t>٣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1391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0837" y="463144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بادلي: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693428"/>
            <a:ext cx="10716322" cy="3980985"/>
          </a:xfrm>
        </p:spPr>
        <p:txBody>
          <a:bodyPr>
            <a:normAutofit/>
          </a:bodyPr>
          <a:lstStyle/>
          <a:p>
            <a:pPr algn="r" rtl="1"/>
            <a:endParaRPr lang="ar-SA" dirty="0" smtClean="0"/>
          </a:p>
          <a:p>
            <a:pPr algn="r" rtl="1"/>
            <a:r>
              <a:rPr lang="ar-SA" u="sng" dirty="0" smtClean="0"/>
              <a:t>لاختبار عملها في تحديث السيطرة على المعلومات التي يتم الانتباه لها وتذكرها </a:t>
            </a:r>
            <a:r>
              <a:rPr lang="ar-SA" dirty="0" smtClean="0"/>
              <a:t>يستخدم الباحثون بالإضافة لمهمات العودة بمقدار (ن) </a:t>
            </a:r>
            <a:r>
              <a:rPr lang="en-GB" dirty="0" smtClean="0"/>
              <a:t>N-Back task</a:t>
            </a:r>
            <a:r>
              <a:rPr lang="ar-SA" dirty="0" smtClean="0"/>
              <a:t> فإن اختبار عملها في تحديث السيطرة على المهمات يتم باستخدام مهمة أخرى تسمى</a:t>
            </a:r>
            <a:r>
              <a:rPr lang="en-GB" dirty="0" smtClean="0"/>
              <a:t> </a:t>
            </a:r>
            <a:r>
              <a:rPr lang="ar-SA" dirty="0" smtClean="0"/>
              <a:t> مراقبة الذات في اختبار الذاكرة </a:t>
            </a:r>
            <a:r>
              <a:rPr lang="en-GB" dirty="0" smtClean="0"/>
              <a:t>Self ordered memory task</a:t>
            </a:r>
            <a:endParaRPr lang="ar-SA" dirty="0" smtClean="0"/>
          </a:p>
          <a:p>
            <a:pPr algn="r" rtl="1"/>
            <a:r>
              <a:rPr lang="ar-SA" dirty="0" smtClean="0"/>
              <a:t>ويتم على الشكل التالي: اختاري شكل ما وفي كل مره تعرض عليك الشريحة اختاري شكلاً لم تختاريه سابقاً</a:t>
            </a:r>
            <a:endParaRPr lang="ar-SA" dirty="0"/>
          </a:p>
          <a:p>
            <a:pPr algn="r" rtl="1"/>
            <a:endParaRPr lang="en-GB" dirty="0"/>
          </a:p>
          <a:p>
            <a:pPr algn="r" rtl="1"/>
            <a:endParaRPr lang="ar-SA" u="sng" dirty="0" smtClean="0"/>
          </a:p>
          <a:p>
            <a:pPr algn="r" rtl="1"/>
            <a:endParaRPr lang="ar-SA" sz="2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755" y="3942968"/>
            <a:ext cx="2662570" cy="25990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860" y="3948636"/>
            <a:ext cx="2662570" cy="25990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206" y="3942968"/>
            <a:ext cx="2662570" cy="25990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32" y="3942967"/>
            <a:ext cx="2662570" cy="2599007"/>
          </a:xfrm>
          <a:prstGeom prst="rect">
            <a:avLst/>
          </a:prstGeom>
        </p:spPr>
      </p:pic>
      <p:sp>
        <p:nvSpPr>
          <p:cNvPr id="8" name="6-Point Star 7"/>
          <p:cNvSpPr/>
          <p:nvPr/>
        </p:nvSpPr>
        <p:spPr>
          <a:xfrm>
            <a:off x="9052293" y="4020999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6-Point Star 8"/>
          <p:cNvSpPr/>
          <p:nvPr/>
        </p:nvSpPr>
        <p:spPr>
          <a:xfrm>
            <a:off x="6367057" y="4153906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6-Point Star 9"/>
          <p:cNvSpPr/>
          <p:nvPr/>
        </p:nvSpPr>
        <p:spPr>
          <a:xfrm>
            <a:off x="6880787" y="4669525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6-Point Star 10"/>
          <p:cNvSpPr/>
          <p:nvPr/>
        </p:nvSpPr>
        <p:spPr>
          <a:xfrm>
            <a:off x="3354168" y="4153906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6-Point Star 11"/>
          <p:cNvSpPr/>
          <p:nvPr/>
        </p:nvSpPr>
        <p:spPr>
          <a:xfrm>
            <a:off x="3962483" y="4779455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6-Point Star 12"/>
          <p:cNvSpPr/>
          <p:nvPr/>
        </p:nvSpPr>
        <p:spPr>
          <a:xfrm>
            <a:off x="4590978" y="5975286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6-Point Star 13"/>
          <p:cNvSpPr/>
          <p:nvPr/>
        </p:nvSpPr>
        <p:spPr>
          <a:xfrm>
            <a:off x="445356" y="4153906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6-Point Star 14"/>
          <p:cNvSpPr/>
          <p:nvPr/>
        </p:nvSpPr>
        <p:spPr>
          <a:xfrm>
            <a:off x="992433" y="4779455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6-Point Star 15"/>
          <p:cNvSpPr/>
          <p:nvPr/>
        </p:nvSpPr>
        <p:spPr>
          <a:xfrm>
            <a:off x="1652847" y="6025025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6-Point Star 16"/>
          <p:cNvSpPr/>
          <p:nvPr/>
        </p:nvSpPr>
        <p:spPr>
          <a:xfrm>
            <a:off x="551681" y="5381730"/>
            <a:ext cx="323994" cy="2658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349795" y="3795823"/>
            <a:ext cx="75278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32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قصيرة المدى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129883"/>
            <a:ext cx="10716322" cy="4427033"/>
          </a:xfrm>
        </p:spPr>
        <p:txBody>
          <a:bodyPr/>
          <a:lstStyle/>
          <a:p>
            <a:pPr lvl="0" algn="r" rtl="1"/>
            <a:endParaRPr lang="en-GB" dirty="0" smtClean="0"/>
          </a:p>
          <a:p>
            <a:pPr lvl="0" algn="r" rtl="1"/>
            <a:r>
              <a:rPr lang="ar-SA" dirty="0" smtClean="0"/>
              <a:t>المثير </a:t>
            </a:r>
            <a:r>
              <a:rPr lang="ar-SA" sz="3200" dirty="0" smtClean="0"/>
              <a:t>                    </a:t>
            </a:r>
            <a:endParaRPr lang="en-GB" sz="3200" dirty="0"/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  <a:p>
            <a:pPr algn="r" rtl="1"/>
            <a:endParaRPr lang="ar-SA" sz="3200" dirty="0" smtClean="0"/>
          </a:p>
          <a:p>
            <a:pPr marL="457200" indent="-457200" algn="r" rtl="1">
              <a:buFontTx/>
              <a:buChar char="-"/>
            </a:pPr>
            <a:endParaRPr lang="en-GB" sz="3200" dirty="0"/>
          </a:p>
          <a:p>
            <a:pPr algn="r" rtl="1"/>
            <a:endParaRPr lang="ar-SA" sz="3200" dirty="0"/>
          </a:p>
          <a:p>
            <a:pPr marL="457200" indent="-457200" algn="r" rtl="1">
              <a:buFontTx/>
              <a:buChar char="-"/>
            </a:pPr>
            <a:r>
              <a:rPr lang="ar-SA" dirty="0" smtClean="0"/>
              <a:t>هل يوجد دليل على هذه الأنواع من الذاكرة؟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9969422" y="2999675"/>
            <a:ext cx="434898" cy="111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8609206" y="2308302"/>
            <a:ext cx="769434" cy="1706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r>
              <a:rPr lang="ar-SA" smtClean="0"/>
              <a:t>الذاكرة الحسية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541478" y="3033131"/>
            <a:ext cx="434898" cy="111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5611853" y="2308302"/>
            <a:ext cx="945994" cy="1706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r>
              <a:rPr lang="ar-SA" dirty="0" smtClean="0"/>
              <a:t>الذاكرة قصيرة المدى</a:t>
            </a:r>
          </a:p>
          <a:p>
            <a:pPr marL="0" algn="ctr" defTabSz="914400" rtl="1" eaLnBrk="1" latinLnBrk="0" hangingPunct="1"/>
            <a:r>
              <a:rPr lang="ar-SA" dirty="0" smtClean="0"/>
              <a:t>“العاملة”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287644" y="3010827"/>
            <a:ext cx="434898" cy="111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2609386" y="2308302"/>
            <a:ext cx="945994" cy="1706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r>
              <a:rPr lang="ar-SA" dirty="0" smtClean="0"/>
              <a:t>الذاكرة طويلة المدى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260462" y="3278457"/>
            <a:ext cx="489261" cy="223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89749" y="4332247"/>
            <a:ext cx="918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انتباه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52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0837" y="463144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بادلي: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693428"/>
            <a:ext cx="10716322" cy="3980985"/>
          </a:xfrm>
        </p:spPr>
        <p:txBody>
          <a:bodyPr>
            <a:normAutofit/>
          </a:bodyPr>
          <a:lstStyle/>
          <a:p>
            <a:pPr algn="r" rtl="1"/>
            <a:endParaRPr lang="ar-SA" dirty="0" smtClean="0"/>
          </a:p>
          <a:p>
            <a:pPr marL="342900" indent="-342900" algn="r" rtl="1">
              <a:buFontTx/>
              <a:buChar char="-"/>
            </a:pPr>
            <a:r>
              <a:rPr lang="ar-SA" u="sng" dirty="0" smtClean="0"/>
              <a:t>يستخدم الباحثون عدداً من المهمات لدراسة عمل</a:t>
            </a:r>
            <a:r>
              <a:rPr lang="en-GB" u="sng" dirty="0" smtClean="0"/>
              <a:t> </a:t>
            </a:r>
            <a:r>
              <a:rPr lang="ar-SA" u="sng" dirty="0" smtClean="0"/>
              <a:t>الذاكرة التنفيذية المركزية: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u="sng" dirty="0" smtClean="0"/>
              <a:t>لاختبار عملها في وضع الأهداف والتخطيط</a:t>
            </a:r>
            <a:r>
              <a:rPr lang="ar-SA" dirty="0" smtClean="0"/>
              <a:t>: أي اختبار الجزء الذي يصنع أهداف ويضع خطط ويراقب اكمالها</a:t>
            </a:r>
          </a:p>
          <a:p>
            <a:pPr algn="r" rtl="1"/>
            <a:r>
              <a:rPr lang="ar-SA" dirty="0" smtClean="0"/>
              <a:t>أحياناً كثيرة تستخدم مهمة برج هانوي   </a:t>
            </a:r>
            <a:r>
              <a:rPr lang="en-GB" dirty="0" smtClean="0"/>
              <a:t>Tower of Hanoi</a:t>
            </a:r>
            <a:r>
              <a:rPr lang="ar-SA" dirty="0" smtClean="0"/>
              <a:t> لاختبارها</a:t>
            </a:r>
            <a:endParaRPr lang="en-GB" dirty="0" smtClean="0"/>
          </a:p>
          <a:p>
            <a:pPr algn="r" rtl="1"/>
            <a:r>
              <a:rPr lang="en-GB" dirty="0" smtClean="0"/>
              <a:t>-</a:t>
            </a:r>
            <a:r>
              <a:rPr lang="ar-SA" dirty="0" smtClean="0"/>
              <a:t> المهمة: على كامل البرج أن ينتقل من عامود إلى آخر بشرطين: أن يتم في كل مرة تحريك حلقة واحدة فقط وأن لا تغطي الحلقات الأكبر الحلقات الأصغر</a:t>
            </a:r>
            <a:endParaRPr lang="en-GB" dirty="0" smtClean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endParaRPr lang="en-GB" dirty="0"/>
          </a:p>
          <a:p>
            <a:pPr algn="r" rtl="1"/>
            <a:endParaRPr lang="ar-SA" u="sng" dirty="0" smtClean="0"/>
          </a:p>
          <a:p>
            <a:pPr algn="r" rtl="1"/>
            <a:endParaRPr lang="ar-SA" sz="2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758" y="4394188"/>
            <a:ext cx="3048000" cy="228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0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0837" y="463144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بادلي: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693428"/>
            <a:ext cx="10716322" cy="3980985"/>
          </a:xfrm>
        </p:spPr>
        <p:txBody>
          <a:bodyPr>
            <a:normAutofit/>
          </a:bodyPr>
          <a:lstStyle/>
          <a:p>
            <a:pPr algn="r" rtl="1"/>
            <a:endParaRPr lang="ar-SA" dirty="0" smtClean="0"/>
          </a:p>
          <a:p>
            <a:pPr marL="342900" indent="-342900" algn="r" rtl="1">
              <a:buFontTx/>
              <a:buChar char="-"/>
            </a:pPr>
            <a:r>
              <a:rPr lang="ar-SA" u="sng" dirty="0" smtClean="0"/>
              <a:t>يستخدم الباحثون عدداً من المهمات لدراسة عمل</a:t>
            </a:r>
            <a:r>
              <a:rPr lang="en-GB" u="sng" dirty="0" smtClean="0"/>
              <a:t> </a:t>
            </a:r>
            <a:r>
              <a:rPr lang="ar-SA" u="sng" dirty="0" smtClean="0"/>
              <a:t>الذاكرة التنفيذية المركزية: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u="sng" dirty="0" smtClean="0"/>
              <a:t>لاختبار عملها في التحويل من مهمة إلى أخرى: </a:t>
            </a:r>
            <a:r>
              <a:rPr lang="ar-SA" dirty="0" smtClean="0"/>
              <a:t>وعادة ما يتم باستخدام اختبار تنظيم البطاقات بعد أن يدرك المفحوص قاعدة تنظيم البطاقات (مثلاً بناء على اللون)، حتى تتغير (فيكون الترتيب الصحيح مبني على الشكل)!</a:t>
            </a:r>
          </a:p>
          <a:p>
            <a:pPr algn="r" rtl="1"/>
            <a:endParaRPr lang="ar-SA" dirty="0"/>
          </a:p>
          <a:p>
            <a:pPr algn="r" rtl="1"/>
            <a:endParaRPr lang="en-GB" dirty="0"/>
          </a:p>
          <a:p>
            <a:pPr algn="r" rtl="1"/>
            <a:endParaRPr lang="ar-SA" u="sng" dirty="0" smtClean="0"/>
          </a:p>
          <a:p>
            <a:pPr algn="r" rtl="1"/>
            <a:endParaRPr lang="ar-SA" sz="2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65" y="3853825"/>
            <a:ext cx="6390166" cy="291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0837" y="463144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بادلي: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693428"/>
            <a:ext cx="10716322" cy="3980985"/>
          </a:xfrm>
        </p:spPr>
        <p:txBody>
          <a:bodyPr>
            <a:normAutofit/>
          </a:bodyPr>
          <a:lstStyle/>
          <a:p>
            <a:pPr algn="r" rtl="1"/>
            <a:endParaRPr lang="ar-SA" dirty="0" smtClean="0"/>
          </a:p>
          <a:p>
            <a:pPr marL="342900" indent="-342900" algn="r" rtl="1">
              <a:buFontTx/>
              <a:buChar char="-"/>
            </a:pPr>
            <a:r>
              <a:rPr lang="ar-SA" u="sng" dirty="0" smtClean="0"/>
              <a:t>يستخدم الباحثون عدداً من المهمات لدراسة عمل</a:t>
            </a:r>
            <a:r>
              <a:rPr lang="en-GB" u="sng" dirty="0" smtClean="0"/>
              <a:t> </a:t>
            </a:r>
            <a:r>
              <a:rPr lang="ar-SA" u="sng" dirty="0" smtClean="0"/>
              <a:t>الذاكرة التنفيذية المركزية: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u="sng" dirty="0" smtClean="0"/>
              <a:t>لاختبار عملها في الانتباه للمثير وتثبيط الاستجابة:</a:t>
            </a:r>
          </a:p>
          <a:p>
            <a:pPr algn="r" rtl="1"/>
            <a:endParaRPr lang="ar-SA" dirty="0"/>
          </a:p>
          <a:p>
            <a:pPr rtl="1"/>
            <a:r>
              <a:rPr lang="ar-SA" dirty="0" smtClean="0"/>
              <a:t>هل تتذكرين مهمة ستروب؟</a:t>
            </a:r>
          </a:p>
          <a:p>
            <a:pPr algn="r" rtl="1"/>
            <a:endParaRPr lang="ar-SA" dirty="0"/>
          </a:p>
          <a:p>
            <a:pPr algn="r" rtl="1"/>
            <a:endParaRPr lang="en-GB" dirty="0"/>
          </a:p>
          <a:p>
            <a:pPr algn="r" rtl="1"/>
            <a:endParaRPr lang="ar-SA" u="sng" dirty="0" smtClean="0"/>
          </a:p>
          <a:p>
            <a:pPr algn="r" rtl="1"/>
            <a:endParaRPr lang="ar-SA" sz="2200" dirty="0" smtClean="0"/>
          </a:p>
        </p:txBody>
      </p:sp>
    </p:spTree>
    <p:extLst>
      <p:ext uri="{BB962C8B-B14F-4D97-AF65-F5344CB8AC3E}">
        <p14:creationId xmlns:p14="http://schemas.microsoft.com/office/powerpoint/2010/main" val="214133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0837" y="463144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نموذج بادلي: الذاكرة العاملة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1693428"/>
            <a:ext cx="10716322" cy="3980985"/>
          </a:xfrm>
        </p:spPr>
        <p:txBody>
          <a:bodyPr>
            <a:normAutofit/>
          </a:bodyPr>
          <a:lstStyle/>
          <a:p>
            <a:pPr algn="r" rtl="1"/>
            <a:endParaRPr lang="ar-SA" dirty="0"/>
          </a:p>
          <a:p>
            <a:pPr rtl="1"/>
            <a:r>
              <a:rPr lang="ar-SA" dirty="0" smtClean="0"/>
              <a:t>هل تتذكرين مهمة ستروب؟</a:t>
            </a:r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التنافس بين المعالجة التلقائية “قراءة الكلمة المكتوبة” والمعالجة الواعية “ اتباع التعليمات بذكر اسم لون الحبر المكتوبة به الكلمة”.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  <a:p>
            <a:pPr algn="r" rtl="1"/>
            <a:endParaRPr lang="en-GB" dirty="0"/>
          </a:p>
          <a:p>
            <a:pPr algn="r" rtl="1"/>
            <a:endParaRPr lang="ar-SA" u="sng" dirty="0" smtClean="0"/>
          </a:p>
          <a:p>
            <a:pPr algn="r" rtl="1"/>
            <a:endParaRPr lang="ar-SA" sz="2200" dirty="0" smtClean="0"/>
          </a:p>
        </p:txBody>
      </p:sp>
    </p:spTree>
    <p:extLst>
      <p:ext uri="{BB962C8B-B14F-4D97-AF65-F5344CB8AC3E}">
        <p14:creationId xmlns:p14="http://schemas.microsoft.com/office/powerpoint/2010/main" val="109075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093" y="1825625"/>
            <a:ext cx="7017814" cy="4351338"/>
          </a:xfrm>
        </p:spPr>
      </p:pic>
    </p:spTree>
    <p:extLst>
      <p:ext uri="{BB962C8B-B14F-4D97-AF65-F5344CB8AC3E}">
        <p14:creationId xmlns:p14="http://schemas.microsoft.com/office/powerpoint/2010/main" val="4714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تلخيص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marL="457200" marR="0" lvl="0" indent="-4572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ar-SA" sz="3200" dirty="0"/>
          </a:p>
          <a:p>
            <a:pPr marL="457200" marR="0" lvl="0" indent="-4572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sz="3200" dirty="0" smtClean="0"/>
              <a:t>هل هناك فروق حقيقية بين الذاكرة قصيرة المدى والذاكرة طويلة المدى؟</a:t>
            </a:r>
          </a:p>
          <a:p>
            <a:pPr marL="457200" marR="0" lvl="0" indent="-4572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sz="3200" dirty="0" smtClean="0"/>
              <a:t>ما هي مكونات الذاكرة العاملة؟ </a:t>
            </a:r>
          </a:p>
          <a:p>
            <a:pPr marR="0" lvl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126903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771" y="1460811"/>
            <a:ext cx="6170985" cy="33788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34830" y="5196468"/>
            <a:ext cx="19848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914400" rtl="1" eaLnBrk="1" latinLnBrk="0" hangingPunct="1"/>
            <a:r>
              <a:rPr lang="ar-SA" sz="2800" smtClean="0"/>
              <a:t>نهاية المحاضرة</a:t>
            </a:r>
            <a:endParaRPr lang="ar-SA" sz="2800" dirty="0"/>
          </a:p>
          <a:p>
            <a:pPr marL="0" algn="r" defTabSz="914400" rtl="1" eaLnBrk="1" latinLnBrk="0" hangingPunct="1"/>
            <a:r>
              <a:rPr lang="ar-SA" sz="2800" dirty="0" smtClean="0"/>
              <a:t>مع كامل الشكر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28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قصيرة المدى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lvl="0" algn="r" rtl="1"/>
            <a:r>
              <a:rPr lang="ar-SA" dirty="0" smtClean="0"/>
              <a:t>                        توجد أدلة سلوكية بيولوجية اكلينيكية على صحة افتراض مخازن الذاكرة</a:t>
            </a:r>
            <a:endParaRPr lang="en-GB" sz="3200" dirty="0" smtClean="0"/>
          </a:p>
          <a:p>
            <a:pPr lvl="0" algn="r" rtl="1"/>
            <a:endParaRPr lang="ar-SA" sz="3200" dirty="0" smtClean="0"/>
          </a:p>
          <a:p>
            <a:pPr marL="457200" indent="-457200" algn="r" rtl="1">
              <a:buFontTx/>
              <a:buChar char="-"/>
            </a:pPr>
            <a:endParaRPr lang="ar-SA" sz="3200" dirty="0" smtClean="0"/>
          </a:p>
          <a:p>
            <a:pPr marL="457200" indent="-457200" algn="r" rtl="1">
              <a:buFontTx/>
              <a:buChar char="-"/>
            </a:pPr>
            <a:endParaRPr lang="ar-SA" sz="3200" dirty="0"/>
          </a:p>
          <a:p>
            <a:pPr marL="457200" indent="-457200" algn="r" rtl="1">
              <a:buFontTx/>
              <a:buChar char="-"/>
            </a:pPr>
            <a:r>
              <a:rPr lang="ar-SA" dirty="0" smtClean="0"/>
              <a:t>هل يوجد فرق بين الذاكرة قصيرة المدى والذاكرة طويلة المدى؟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9262634" y="3427641"/>
            <a:ext cx="1110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تجارب </a:t>
            </a:r>
            <a:r>
              <a:rPr lang="ar-SA" dirty="0" err="1" smtClean="0"/>
              <a:t>ابنجهاوس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987120" y="3472943"/>
            <a:ext cx="25982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مركبات بروتين: لا تؤثر على التذكر خلال موقف ولكن تمنع بناء </a:t>
            </a:r>
            <a:r>
              <a:rPr lang="ar-SA" smtClean="0"/>
              <a:t>ذاكرة طويلة الأمد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51088" y="3215666"/>
            <a:ext cx="325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ar-SA" dirty="0" smtClean="0"/>
              <a:t>شواهد تدل على امكانية تدهور أحدهما دون تأثر الآخر/ أو تدهور تحويل المعلومات بينهما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314784" y="2968354"/>
            <a:ext cx="846506" cy="247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7292016" y="3061546"/>
            <a:ext cx="7788" cy="330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434535" y="3022597"/>
            <a:ext cx="830943" cy="193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32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قصيرة المدى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rtl="1"/>
            <a:r>
              <a:rPr lang="en-GB" sz="3200" dirty="0" smtClean="0"/>
              <a:t> </a:t>
            </a:r>
            <a:r>
              <a:rPr lang="ar-SA" sz="2800" dirty="0" smtClean="0"/>
              <a:t>الفروق بينهما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069170"/>
              </p:ext>
            </p:extLst>
          </p:nvPr>
        </p:nvGraphicFramePr>
        <p:xfrm>
          <a:off x="2032000" y="3150632"/>
          <a:ext cx="8128000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الذاكرة قصيرة المدى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الذاكرة</a:t>
                      </a:r>
                      <a:r>
                        <a:rPr lang="ar-SA" baseline="0" dirty="0" smtClean="0"/>
                        <a:t> طويلة المدى</a:t>
                      </a:r>
                      <a:endParaRPr lang="en-US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المعلومات متاحة في الوعي بشكل فعال حالياً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المعلومات</a:t>
                      </a:r>
                      <a:r>
                        <a:rPr lang="ar-SA" baseline="0" dirty="0" smtClean="0"/>
                        <a:t> لا توجد في الوعي حالياً</a:t>
                      </a:r>
                      <a:endParaRPr lang="en-US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الدخول</a:t>
                      </a:r>
                      <a:r>
                        <a:rPr lang="ar-SA" baseline="0" dirty="0" smtClean="0"/>
                        <a:t> اليها سريع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الدخول إليها بطئ</a:t>
                      </a:r>
                      <a:endParaRPr lang="en-US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سعتها محدودة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سعتها غير محدودة تقريباً</a:t>
                      </a:r>
                      <a:endParaRPr lang="en-US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النسيان</a:t>
                      </a:r>
                      <a:r>
                        <a:rPr lang="ar-SA" baseline="0" dirty="0" smtClean="0"/>
                        <a:t> يحدث بسهولة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dirty="0" smtClean="0"/>
                        <a:t>النسيان يحدث بصعوبة</a:t>
                      </a:r>
                      <a:endParaRPr lang="en-US" dirty="0"/>
                    </a:p>
                  </a:txBody>
                  <a:tcPr anchor="ctr" anchorCtr="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771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831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z="2800" dirty="0" smtClean="0"/>
              <a:t>الذاكرة قصيرة المدى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/>
          <a:lstStyle/>
          <a:p>
            <a:pPr marL="457200" indent="-457200" algn="r" rtl="1">
              <a:buFontTx/>
              <a:buChar char="-"/>
            </a:pPr>
            <a:r>
              <a:rPr lang="ar-SA" dirty="0" smtClean="0"/>
              <a:t>اختبار سعة ومدة الاحتفاظ بالمعلومات في هذه الذاكرة مكون أساسي من مكونات اختبارات الذكاء والابداع</a:t>
            </a:r>
          </a:p>
          <a:p>
            <a:pPr marL="457200" indent="-457200" algn="r" rtl="1">
              <a:buFontTx/>
              <a:buChar char="-"/>
            </a:pPr>
            <a:r>
              <a:rPr lang="ar-SA" dirty="0" smtClean="0"/>
              <a:t>تتراوح السعة في المتوسط بين ٥ و ٩ (٧ +ـ ٢)</a:t>
            </a:r>
          </a:p>
          <a:p>
            <a:pPr marL="457200" indent="-457200" algn="r" rtl="1">
              <a:buFontTx/>
              <a:buChar char="-"/>
            </a:pPr>
            <a:r>
              <a:rPr lang="ar-SA" dirty="0" smtClean="0"/>
              <a:t>السعة تزداد اذا كان للقائمة معنى </a:t>
            </a:r>
            <a:r>
              <a:rPr lang="en-GB" dirty="0" smtClean="0"/>
              <a:t>))</a:t>
            </a:r>
            <a:r>
              <a:rPr lang="ar-SA" dirty="0" smtClean="0"/>
              <a:t>الشرائح التالية))</a:t>
            </a:r>
          </a:p>
          <a:p>
            <a:pPr algn="r" rtl="1"/>
            <a:endParaRPr lang="ar-SA" dirty="0" smtClean="0"/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التحزيم المبني على معنى هو ترميز حيث يعني الترميز ايجاد معاني للمعلومات حتى يمكن الاحتفاظ بها٬ وهو يعتمد على الاتاحة. </a:t>
            </a:r>
          </a:p>
          <a:p>
            <a:pPr marL="342900" indent="-342900" algn="r" rtl="1">
              <a:buFontTx/>
              <a:buChar char="-"/>
            </a:pPr>
            <a:r>
              <a:rPr lang="ar-SA" dirty="0" smtClean="0"/>
              <a:t>الانتباه يقرر مدى بقاء المعلومة في الذاكرة٬ وإذا فُقد الانتباه فُقدت المعلومة. وتتم المحافظة على الانتباه هنا بالتكرار </a:t>
            </a:r>
          </a:p>
        </p:txBody>
      </p:sp>
    </p:spTree>
    <p:extLst>
      <p:ext uri="{BB962C8B-B14F-4D97-AF65-F5344CB8AC3E}">
        <p14:creationId xmlns:p14="http://schemas.microsoft.com/office/powerpoint/2010/main" val="203069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١٩٩١٢٠٠١</a:t>
            </a:r>
            <a:br>
              <a:rPr lang="ar-SA" dirty="0">
                <a:solidFill>
                  <a:srgbClr val="FF00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06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Tm="1300"/>
    </mc:Choice>
    <mc:Fallback xmlns="">
      <p:transition advTm="13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678" y="2575931"/>
            <a:ext cx="10716322" cy="3980985"/>
          </a:xfrm>
        </p:spPr>
        <p:txBody>
          <a:bodyPr>
            <a:normAutofit/>
          </a:bodyPr>
          <a:lstStyle/>
          <a:p>
            <a:pPr marL="457200" marR="0" lvl="0" indent="-45720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200" dirty="0" smtClean="0"/>
              <a:t>هل تتذكرين الأرقام؟</a:t>
            </a:r>
          </a:p>
          <a:p>
            <a:pPr marL="457200" marR="0" lvl="0" indent="-45720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sz="3200" dirty="0"/>
          </a:p>
          <a:p>
            <a:pPr marL="457200" marR="0" lvl="0" indent="-45720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200" dirty="0" smtClean="0"/>
              <a:t>ماذا لو كان لها معن</a:t>
            </a:r>
            <a:r>
              <a:rPr lang="ar-SA" sz="3200" dirty="0"/>
              <a:t>ى</a:t>
            </a:r>
            <a:r>
              <a:rPr lang="ar-SA" sz="3200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54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١٩٩١٢٠٠١</a:t>
            </a:r>
            <a:br>
              <a:rPr lang="ar-SA" dirty="0">
                <a:solidFill>
                  <a:srgbClr val="FF00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02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Tm="1300"/>
    </mc:Choice>
    <mc:Fallback xmlns="">
      <p:transition advTm="13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10593</TotalTime>
  <Words>940</Words>
  <Application>Microsoft Macintosh PowerPoint</Application>
  <PresentationFormat>Widescreen</PresentationFormat>
  <Paragraphs>168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Calibri Light</vt:lpstr>
      <vt:lpstr>Times New Roman</vt:lpstr>
      <vt:lpstr>Arial</vt:lpstr>
      <vt:lpstr>Calibri</vt:lpstr>
      <vt:lpstr>Office Theme</vt:lpstr>
      <vt:lpstr>علم النفس المعرفي (٣٦٧ نفس) المحاضرة 7</vt:lpstr>
      <vt:lpstr>خطة المحاضرة</vt:lpstr>
      <vt:lpstr>الذاكرة قصيرة المدى</vt:lpstr>
      <vt:lpstr>الذاكرة قصيرة المدى</vt:lpstr>
      <vt:lpstr>الذاكرة قصيرة المدى</vt:lpstr>
      <vt:lpstr>الذاكرة قصيرة المدى</vt:lpstr>
      <vt:lpstr>١٩٩١٢٠٠١ </vt:lpstr>
      <vt:lpstr>PowerPoint Presentation</vt:lpstr>
      <vt:lpstr>١٩٩١٢٠٠١ </vt:lpstr>
      <vt:lpstr>PowerPoint Presentation</vt:lpstr>
      <vt:lpstr>نموذج بادلي: الذاكرة العاملة</vt:lpstr>
      <vt:lpstr>نموذج بادلي: الذاكرة العاملة</vt:lpstr>
      <vt:lpstr>نموذج بادلي: الذاكرة العاملة</vt:lpstr>
      <vt:lpstr>نموذج بادلي: الذاكرة العاملة</vt:lpstr>
      <vt:lpstr>نموذج بادلي: الذاكرة العاملة</vt:lpstr>
      <vt:lpstr>نموذج بادلي: الذاكرة العاملة</vt:lpstr>
      <vt:lpstr>PowerPoint Presentation</vt:lpstr>
      <vt:lpstr>٢</vt:lpstr>
      <vt:lpstr>٥</vt:lpstr>
      <vt:lpstr>٣</vt:lpstr>
      <vt:lpstr>٧</vt:lpstr>
      <vt:lpstr>PowerPoint Presentation</vt:lpstr>
      <vt:lpstr>٣</vt:lpstr>
      <vt:lpstr>٢</vt:lpstr>
      <vt:lpstr>١</vt:lpstr>
      <vt:lpstr>٧</vt:lpstr>
      <vt:lpstr>PowerPoint Presentation</vt:lpstr>
      <vt:lpstr>PowerPoint Presentation</vt:lpstr>
      <vt:lpstr>نموذج بادلي: الذاكرة العاملة</vt:lpstr>
      <vt:lpstr>نموذج بادلي: الذاكرة العاملة</vt:lpstr>
      <vt:lpstr>نموذج بادلي: الذاكرة العاملة</vt:lpstr>
      <vt:lpstr>نموذج بادلي: الذاكرة العاملة</vt:lpstr>
      <vt:lpstr>نموذج بادلي: الذاكرة العاملة</vt:lpstr>
      <vt:lpstr>PowerPoint Presentation</vt:lpstr>
      <vt:lpstr>تلخيص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خطة المحاضرة</dc:title>
  <dc:creator>Albandri oti</dc:creator>
  <cp:lastModifiedBy>Albandri oti</cp:lastModifiedBy>
  <cp:revision>381</cp:revision>
  <dcterms:created xsi:type="dcterms:W3CDTF">2016-10-02T13:19:20Z</dcterms:created>
  <dcterms:modified xsi:type="dcterms:W3CDTF">2017-11-06T08:31:58Z</dcterms:modified>
</cp:coreProperties>
</file>