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434" r:id="rId4"/>
    <p:sldId id="441" r:id="rId5"/>
    <p:sldId id="442" r:id="rId6"/>
    <p:sldId id="449" r:id="rId7"/>
    <p:sldId id="443" r:id="rId8"/>
    <p:sldId id="398" r:id="rId9"/>
    <p:sldId id="446" r:id="rId10"/>
    <p:sldId id="447" r:id="rId11"/>
    <p:sldId id="433" r:id="rId12"/>
    <p:sldId id="445" r:id="rId13"/>
    <p:sldId id="435" r:id="rId14"/>
    <p:sldId id="436" r:id="rId15"/>
    <p:sldId id="450" r:id="rId16"/>
    <p:sldId id="448" r:id="rId17"/>
    <p:sldId id="451" r:id="rId18"/>
    <p:sldId id="452" r:id="rId19"/>
    <p:sldId id="32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86384"/>
  </p:normalViewPr>
  <p:slideViewPr>
    <p:cSldViewPr snapToGrid="0" snapToObjects="1">
      <p:cViewPr>
        <p:scale>
          <a:sx n="104" d="100"/>
          <a:sy n="104" d="100"/>
        </p:scale>
        <p:origin x="896" y="424"/>
      </p:cViewPr>
      <p:guideLst/>
    </p:cSldViewPr>
  </p:slideViewPr>
  <p:outlineViewPr>
    <p:cViewPr>
      <p:scale>
        <a:sx n="33" d="100"/>
        <a:sy n="33" d="100"/>
      </p:scale>
      <p:origin x="0" y="-8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8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2BF-F347-BD4A-AB1B-49E8A4128D39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esearchgate.net/profile/John_Gabrieli/publication/14108492_Intact_mirror-tracing_and_impaired_rotary-pursuit_skill_learning_in_patients_with_Huntington's_disease_Evidence_for_dissociable_memory_systems_in_skill_learning/links/0c960517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209" y="2282090"/>
            <a:ext cx="9144000" cy="23876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التجريبي (٣٦</a:t>
            </a:r>
            <a:r>
              <a:rPr lang="ar-SA" dirty="0"/>
              <a:t>١</a:t>
            </a:r>
            <a:r>
              <a:rPr lang="ar-SA" dirty="0" smtClean="0"/>
              <a:t> نفس)</a:t>
            </a:r>
            <a:br>
              <a:rPr lang="ar-SA" dirty="0" smtClean="0"/>
            </a:br>
            <a:r>
              <a:rPr lang="ar-SA" dirty="0" smtClean="0"/>
              <a:t>المحاضرة 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أمثلة على طرق </a:t>
            </a:r>
            <a:r>
              <a:rPr lang="ar-SA" sz="2800" dirty="0"/>
              <a:t>قياس وظائف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endParaRPr lang="ar-SA" dirty="0" smtClean="0"/>
          </a:p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dirty="0" smtClean="0"/>
              <a:t>لاختبار </a:t>
            </a:r>
            <a:r>
              <a:rPr lang="ar-SA" dirty="0"/>
              <a:t>عمل الذاكرة </a:t>
            </a:r>
            <a:r>
              <a:rPr lang="ar-SA" dirty="0" smtClean="0"/>
              <a:t>التنفيذية المركزية </a:t>
            </a:r>
            <a:r>
              <a:rPr lang="ar-SA" dirty="0"/>
              <a:t>في </a:t>
            </a:r>
            <a:r>
              <a:rPr lang="ar-SA" dirty="0" smtClean="0"/>
              <a:t>الانتباه للمثير وتثبيط الاستجابة يستخدم </a:t>
            </a:r>
            <a:r>
              <a:rPr lang="ar-SA" dirty="0"/>
              <a:t>الباحثون </a:t>
            </a:r>
            <a:r>
              <a:rPr lang="ar-SA" dirty="0" smtClean="0"/>
              <a:t>مهمة </a:t>
            </a:r>
            <a:r>
              <a:rPr lang="is-IS" smtClean="0"/>
              <a:t>…..</a:t>
            </a:r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sz="2800" b="1" dirty="0" smtClean="0"/>
              <a:t>هل تستطيعين تذكر المهمة؟</a:t>
            </a:r>
            <a:endParaRPr lang="en-GB" sz="2800" b="1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67623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8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التعلم والذاكرة الاجرائية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>
            <a:normAutofit/>
          </a:bodyPr>
          <a:lstStyle/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sz="2800" b="1" dirty="0" smtClean="0"/>
              <a:t>حالة المريض </a:t>
            </a:r>
            <a:r>
              <a:rPr lang="en-GB" altLang="en-US" sz="2800" b="1" dirty="0" smtClean="0"/>
              <a:t>H.M</a:t>
            </a:r>
            <a:endParaRPr lang="ar-SA" altLang="en-US" sz="2800" b="1" dirty="0" smtClean="0"/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endParaRPr lang="ar-SA" altLang="en-US" sz="2800" b="1" dirty="0">
              <a:ea typeface="Arial" charset="0"/>
            </a:endParaRP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dirty="0" smtClean="0">
                <a:ea typeface="Arial" charset="0"/>
              </a:rPr>
              <a:t>-أصيب وهو صغير في رأسه</a:t>
            </a: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dirty="0" smtClean="0">
                <a:ea typeface="Arial" charset="0"/>
              </a:rPr>
              <a:t>- نجم عن هذه الإصابة حالات متكررة من الصرع والتي كانت سبباً رئيساً في تركه للمدرسة</a:t>
            </a: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dirty="0" smtClean="0">
                <a:ea typeface="Arial" charset="0"/>
              </a:rPr>
              <a:t>- أجريت له عملية جراحية وتم استئصال منطقة الحصين </a:t>
            </a:r>
            <a:r>
              <a:rPr lang="en-GB" altLang="en-US" dirty="0" smtClean="0">
                <a:ea typeface="Arial" charset="0"/>
              </a:rPr>
              <a:t>hippocampus</a:t>
            </a:r>
            <a:r>
              <a:rPr lang="ar-SA" altLang="en-US" dirty="0" smtClean="0">
                <a:ea typeface="Arial" charset="0"/>
              </a:rPr>
              <a:t> وبالفعل تخلص من الصرع ولكنه فقد ذاكرته أيضاً! كما أنه لم يعد باستطاعته تكوين ذكريات طويلة المدى أيضاً</a:t>
            </a: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dirty="0" smtClean="0">
                <a:ea typeface="Arial" charset="0"/>
              </a:rPr>
              <a:t>-المريض </a:t>
            </a:r>
            <a:r>
              <a:rPr lang="en-GB" altLang="en-US" dirty="0" smtClean="0">
                <a:ea typeface="Arial" charset="0"/>
              </a:rPr>
              <a:t>H.M</a:t>
            </a:r>
            <a:r>
              <a:rPr lang="ar-SA" altLang="en-US" dirty="0" smtClean="0">
                <a:ea typeface="Arial" charset="0"/>
              </a:rPr>
              <a:t> استطاع أن يؤدي بشكل جيد على جهاز تتبع الرسم من المرآة على الرغم من عدم تذكره لتعلم المهارة. </a:t>
            </a: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dirty="0" smtClean="0">
                <a:ea typeface="Arial" charset="0"/>
              </a:rPr>
              <a:t>-كانت هذه النتيجة من أوائل المؤشرات على وجود أنواع مختلفة من الذاكرة تتوزع في مناطق مختلفة في الدماغ </a:t>
            </a:r>
            <a:endParaRPr lang="ar-SA" altLang="en-US" dirty="0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 3" charset="2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Wingdings 3" charset="2"/>
              <a:buNone/>
            </a:pPr>
            <a:r>
              <a:rPr lang="ar-SA" altLang="en-US" dirty="0">
                <a:ea typeface="Arial" charset="0"/>
              </a:rPr>
              <a:t>يتكون من لوحه معدنية محفور عليها مسار على شكل نجمه، ويتصل بالجهاز قلم حديدي مرتبط بدائرة كهربائية للجهاز. </a:t>
            </a:r>
            <a:r>
              <a:rPr lang="ar-SA" altLang="en-US" dirty="0" smtClean="0">
                <a:ea typeface="Arial" charset="0"/>
              </a:rPr>
              <a:t>يوجد أيضاً عداد </a:t>
            </a:r>
            <a:r>
              <a:rPr lang="ar-SA" altLang="en-US" dirty="0">
                <a:ea typeface="Arial" charset="0"/>
              </a:rPr>
              <a:t>كهربائي لحساب </a:t>
            </a:r>
            <a:r>
              <a:rPr lang="ar-SA" altLang="en-US" dirty="0" smtClean="0">
                <a:ea typeface="Arial" charset="0"/>
              </a:rPr>
              <a:t>الأخطاء. كما يجب حساب الزمن بساعة </a:t>
            </a:r>
            <a:r>
              <a:rPr lang="ar-SA" altLang="en-US" dirty="0">
                <a:ea typeface="Arial" charset="0"/>
              </a:rPr>
              <a:t>إيقاف. </a:t>
            </a:r>
            <a:endParaRPr lang="ar-SA" altLang="en-US" dirty="0" smtClean="0">
              <a:ea typeface="Arial" charset="0"/>
            </a:endParaRPr>
          </a:p>
          <a:p>
            <a:pPr algn="r" rtl="1">
              <a:buFont typeface="Wingdings 3" charset="2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Wingdings 3" charset="2"/>
              <a:buNone/>
            </a:pPr>
            <a:r>
              <a:rPr lang="ar-SA" altLang="en-US" dirty="0" smtClean="0">
                <a:ea typeface="Arial" charset="0"/>
                <a:hlinkClick r:id="rId2"/>
              </a:rPr>
              <a:t>يستخدم </a:t>
            </a:r>
            <a:r>
              <a:rPr lang="ar-SA" altLang="en-US" dirty="0" smtClean="0">
                <a:ea typeface="Arial" charset="0"/>
              </a:rPr>
              <a:t>في العديد من الدراسات لاختبار العديد من الفروض حول التآزر البصري الحركي، انتقال التعلم وغيرها. </a:t>
            </a:r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99839" y="702233"/>
            <a:ext cx="9144000" cy="9183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SA" sz="2800" dirty="0" smtClean="0"/>
              <a:t>وصف جهاز التتبع بالمرآة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45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psywww.com/intropsych/ch07_cognition/07mirrortr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285750"/>
            <a:ext cx="8572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10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1981200" y="1143000"/>
            <a:ext cx="8229600" cy="4864100"/>
          </a:xfrm>
        </p:spPr>
        <p:txBody>
          <a:bodyPr/>
          <a:lstStyle/>
          <a:p>
            <a:pPr algn="r" rtl="1" eaLnBrk="1" hangingPunct="1"/>
            <a:r>
              <a:rPr lang="ar-SA" altLang="en-US" dirty="0">
                <a:ea typeface="Arial" charset="0"/>
              </a:rPr>
              <a:t>عزيزتي المشاركة انظري الى المرآة الموجودة أ</a:t>
            </a:r>
            <a:r>
              <a:rPr lang="ar-SA" altLang="en-US" dirty="0" smtClean="0">
                <a:ea typeface="Arial" charset="0"/>
              </a:rPr>
              <a:t>مامك </a:t>
            </a:r>
            <a:r>
              <a:rPr lang="ar-SA" altLang="en-US" dirty="0">
                <a:ea typeface="Arial" charset="0"/>
              </a:rPr>
              <a:t>و قومي بتتبع النجمة بواسطة القلم الالكتروني الموصول بالجهاز، على </a:t>
            </a:r>
            <a:r>
              <a:rPr lang="ar-SA" altLang="en-US" dirty="0" smtClean="0">
                <a:ea typeface="Arial" charset="0"/>
              </a:rPr>
              <a:t>ألا </a:t>
            </a:r>
            <a:r>
              <a:rPr lang="ar-SA" altLang="en-US" dirty="0">
                <a:ea typeface="Arial" charset="0"/>
              </a:rPr>
              <a:t>تلمسي </a:t>
            </a:r>
            <a:r>
              <a:rPr lang="ar-SA" altLang="en-US" dirty="0" smtClean="0">
                <a:ea typeface="Arial" charset="0"/>
              </a:rPr>
              <a:t>الأطراف </a:t>
            </a:r>
            <a:r>
              <a:rPr lang="ar-SA" altLang="en-US" dirty="0">
                <a:ea typeface="Arial" charset="0"/>
              </a:rPr>
              <a:t>الفضية بطرف القلم و البقاء على الخط </a:t>
            </a:r>
            <a:r>
              <a:rPr lang="ar-SA" altLang="en-US" dirty="0" smtClean="0">
                <a:ea typeface="Arial" charset="0"/>
              </a:rPr>
              <a:t>الأسود </a:t>
            </a:r>
            <a:r>
              <a:rPr lang="ar-SA" altLang="en-US" dirty="0">
                <a:ea typeface="Arial" charset="0"/>
              </a:rPr>
              <a:t>فقط، في حال لمسها ستحسب خطأ عليك.</a:t>
            </a:r>
          </a:p>
          <a:p>
            <a:pPr algn="r" rtl="1" eaLnBrk="1" hangingPunct="1"/>
            <a:r>
              <a:rPr lang="ar-SA" altLang="en-US" dirty="0">
                <a:ea typeface="Arial" charset="0"/>
              </a:rPr>
              <a:t>نقطة النهاية هي نفسها نقطة البداية، عندما تصلي الى نقطة النهاية قولي للباحثة </a:t>
            </a:r>
            <a:r>
              <a:rPr lang="ar-SA" altLang="en-US" dirty="0" smtClean="0">
                <a:ea typeface="Arial" charset="0"/>
              </a:rPr>
              <a:t>أنك </a:t>
            </a:r>
            <a:r>
              <a:rPr lang="ar-SA" altLang="en-US" dirty="0">
                <a:ea typeface="Arial" charset="0"/>
              </a:rPr>
              <a:t>وصلت </a:t>
            </a:r>
            <a:r>
              <a:rPr lang="ar-SA" altLang="en-US" dirty="0" smtClean="0">
                <a:ea typeface="Arial" charset="0"/>
              </a:rPr>
              <a:t>حال </a:t>
            </a:r>
            <a:r>
              <a:rPr lang="ar-SA" altLang="en-US" dirty="0">
                <a:ea typeface="Arial" charset="0"/>
              </a:rPr>
              <a:t>لحظة وصولك.</a:t>
            </a:r>
          </a:p>
          <a:p>
            <a:pPr algn="r" rtl="1" eaLnBrk="1" hangingPunct="1"/>
            <a:r>
              <a:rPr lang="ar-SA" altLang="en-US" dirty="0">
                <a:ea typeface="Arial" charset="0"/>
              </a:rPr>
              <a:t>لا ترفعي القلم عن المسار </a:t>
            </a:r>
            <a:r>
              <a:rPr lang="ar-SA" altLang="en-US" dirty="0" smtClean="0">
                <a:ea typeface="Arial" charset="0"/>
              </a:rPr>
              <a:t>أثناء التتبع وإن قمتِ بخطأ أكملي العمل.</a:t>
            </a:r>
            <a:endParaRPr lang="ar-SA" altLang="en-US" dirty="0">
              <a:ea typeface="Arial" charset="0"/>
            </a:endParaRPr>
          </a:p>
          <a:p>
            <a:pPr algn="r" rtl="1" eaLnBrk="1" hangingPunct="1"/>
            <a:r>
              <a:rPr lang="ar-SA" altLang="en-US" dirty="0">
                <a:ea typeface="Arial" charset="0"/>
              </a:rPr>
              <a:t>سيري في اتجاه عقارب الساعة</a:t>
            </a:r>
            <a:r>
              <a:rPr lang="ar-SA" altLang="en-US" dirty="0" smtClean="0">
                <a:ea typeface="Arial" charset="0"/>
              </a:rPr>
              <a:t>.</a:t>
            </a:r>
          </a:p>
          <a:p>
            <a:pPr marL="0" indent="0" algn="r" rtl="1" eaLnBrk="1" hangingPunct="1">
              <a:buNone/>
            </a:pPr>
            <a:endParaRPr lang="ar-SA" altLang="en-US" dirty="0">
              <a:ea typeface="Arial" charset="0"/>
            </a:endParaRPr>
          </a:p>
          <a:p>
            <a:pPr algn="r" rtl="1" eaLnBrk="1" hangingPunct="1">
              <a:buFont typeface="Wingdings 3" charset="2"/>
              <a:buNone/>
            </a:pPr>
            <a:r>
              <a:rPr lang="ar-SA" altLang="en-US" dirty="0">
                <a:ea typeface="Arial" charset="0"/>
              </a:rPr>
              <a:t>عليك الالتزام بتعليمات </a:t>
            </a:r>
            <a:r>
              <a:rPr lang="ar-SA" altLang="en-US" dirty="0" smtClean="0">
                <a:ea typeface="Arial" charset="0"/>
              </a:rPr>
              <a:t>الباحثة</a:t>
            </a:r>
            <a:endParaRPr lang="en-GB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defRPr/>
            </a:pPr>
            <a:r>
              <a:rPr lang="ar-SA" dirty="0" smtClean="0"/>
              <a:t>التعليمات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45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 3" charset="2"/>
              <a:buNone/>
            </a:pPr>
            <a:endParaRPr lang="ar-SA" altLang="en-US" dirty="0" smtClean="0">
              <a:ea typeface="Arial" charset="0"/>
            </a:endParaRPr>
          </a:p>
          <a:p>
            <a:pPr algn="r" rtl="1">
              <a:buFont typeface="Wingdings 3" charset="2"/>
              <a:buNone/>
            </a:pPr>
            <a:r>
              <a:rPr lang="ar-SA" altLang="en-US" dirty="0" smtClean="0">
                <a:ea typeface="Arial" charset="0"/>
              </a:rPr>
              <a:t>المتغير المستقل: </a:t>
            </a:r>
          </a:p>
          <a:p>
            <a:pPr algn="r" rtl="1">
              <a:buFont typeface="Wingdings 3" charset="2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Wingdings 3" charset="2"/>
              <a:buNone/>
            </a:pPr>
            <a:r>
              <a:rPr lang="ar-SA" altLang="en-US" dirty="0" smtClean="0">
                <a:ea typeface="Arial" charset="0"/>
              </a:rPr>
              <a:t>المتغير التابع: </a:t>
            </a:r>
          </a:p>
          <a:p>
            <a:pPr algn="r" rtl="1">
              <a:buFont typeface="Wingdings 3" charset="2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Wingdings 3" charset="2"/>
              <a:buNone/>
            </a:pPr>
            <a:r>
              <a:rPr lang="ar-SA" altLang="en-US" dirty="0" smtClean="0">
                <a:ea typeface="Arial" charset="0"/>
              </a:rPr>
              <a:t>التصميم التجريبي والتحليل الاحصائي:</a:t>
            </a:r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99839" y="702233"/>
            <a:ext cx="9144000" cy="9183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SA" sz="2800" dirty="0" smtClean="0"/>
              <a:t>تجربة </a:t>
            </a:r>
            <a:r>
              <a:rPr lang="ar-SA" altLang="en-US" sz="2800" dirty="0" smtClean="0">
                <a:ea typeface="Arial" charset="0"/>
              </a:rPr>
              <a:t>أثر </a:t>
            </a:r>
            <a:r>
              <a:rPr lang="ar-SA" altLang="en-US" sz="2800" dirty="0">
                <a:ea typeface="Arial" charset="0"/>
              </a:rPr>
              <a:t>التدريب على التعلم الحركي</a:t>
            </a:r>
          </a:p>
          <a:p>
            <a:pPr algn="ctr" rtl="1"/>
            <a:r>
              <a:rPr lang="ar-SA" sz="2800" dirty="0" smtClean="0"/>
              <a:t>  باستخدام جهاز التتبع بالمرآة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205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psywww.com/intropsych/ch07_cognition/07mirrortr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44" y="1866799"/>
            <a:ext cx="7384473" cy="466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80" y="138545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80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1981200" y="1143000"/>
            <a:ext cx="8229600" cy="4864100"/>
          </a:xfrm>
        </p:spPr>
        <p:txBody>
          <a:bodyPr/>
          <a:lstStyle/>
          <a:p>
            <a:pPr algn="r" rtl="1" eaLnBrk="1" hangingPunct="1"/>
            <a:r>
              <a:rPr lang="ar-SA" altLang="en-US" dirty="0">
                <a:ea typeface="Arial" charset="0"/>
              </a:rPr>
              <a:t>عزيزتي المشاركة انظري الى المرآة الموجودة أ</a:t>
            </a:r>
            <a:r>
              <a:rPr lang="ar-SA" altLang="en-US" dirty="0" smtClean="0">
                <a:ea typeface="Arial" charset="0"/>
              </a:rPr>
              <a:t>مامك </a:t>
            </a:r>
            <a:r>
              <a:rPr lang="ar-SA" altLang="en-US" dirty="0">
                <a:ea typeface="Arial" charset="0"/>
              </a:rPr>
              <a:t>و قومي بتتبع النجمة بواسطة القلم الالكتروني الموصول بالجهاز، على </a:t>
            </a:r>
            <a:r>
              <a:rPr lang="ar-SA" altLang="en-US" dirty="0" smtClean="0">
                <a:ea typeface="Arial" charset="0"/>
              </a:rPr>
              <a:t>ألا </a:t>
            </a:r>
            <a:r>
              <a:rPr lang="ar-SA" altLang="en-US" dirty="0">
                <a:ea typeface="Arial" charset="0"/>
              </a:rPr>
              <a:t>تلمسي </a:t>
            </a:r>
            <a:r>
              <a:rPr lang="ar-SA" altLang="en-US" dirty="0" smtClean="0">
                <a:ea typeface="Arial" charset="0"/>
              </a:rPr>
              <a:t>الأطراف </a:t>
            </a:r>
            <a:r>
              <a:rPr lang="ar-SA" altLang="en-US" dirty="0">
                <a:ea typeface="Arial" charset="0"/>
              </a:rPr>
              <a:t>الفضية بطرف القلم و البقاء على الخط </a:t>
            </a:r>
            <a:r>
              <a:rPr lang="ar-SA" altLang="en-US" dirty="0" smtClean="0">
                <a:ea typeface="Arial" charset="0"/>
              </a:rPr>
              <a:t>الأسود </a:t>
            </a:r>
            <a:r>
              <a:rPr lang="ar-SA" altLang="en-US" dirty="0">
                <a:ea typeface="Arial" charset="0"/>
              </a:rPr>
              <a:t>فقط، في حال لمسها ستحسب خطأ عليك.</a:t>
            </a:r>
          </a:p>
          <a:p>
            <a:pPr algn="r" rtl="1" eaLnBrk="1" hangingPunct="1"/>
            <a:r>
              <a:rPr lang="ar-SA" altLang="en-US" dirty="0">
                <a:ea typeface="Arial" charset="0"/>
              </a:rPr>
              <a:t>نقطة النهاية هي نفسها نقطة البداية، عندما تصلي الى نقطة النهاية قولي للباحثة </a:t>
            </a:r>
            <a:r>
              <a:rPr lang="ar-SA" altLang="en-US" dirty="0" smtClean="0">
                <a:ea typeface="Arial" charset="0"/>
              </a:rPr>
              <a:t>أنك </a:t>
            </a:r>
            <a:r>
              <a:rPr lang="ar-SA" altLang="en-US" dirty="0">
                <a:ea typeface="Arial" charset="0"/>
              </a:rPr>
              <a:t>وصلت </a:t>
            </a:r>
            <a:r>
              <a:rPr lang="ar-SA" altLang="en-US" dirty="0" smtClean="0">
                <a:ea typeface="Arial" charset="0"/>
              </a:rPr>
              <a:t>حال </a:t>
            </a:r>
            <a:r>
              <a:rPr lang="ar-SA" altLang="en-US" dirty="0">
                <a:ea typeface="Arial" charset="0"/>
              </a:rPr>
              <a:t>لحظة وصولك.</a:t>
            </a:r>
          </a:p>
          <a:p>
            <a:pPr algn="r" rtl="1" eaLnBrk="1" hangingPunct="1"/>
            <a:r>
              <a:rPr lang="ar-SA" altLang="en-US" dirty="0">
                <a:ea typeface="Arial" charset="0"/>
              </a:rPr>
              <a:t>لا ترفعي القلم عن المسار </a:t>
            </a:r>
            <a:r>
              <a:rPr lang="ar-SA" altLang="en-US" dirty="0" smtClean="0">
                <a:ea typeface="Arial" charset="0"/>
              </a:rPr>
              <a:t>أثناء التتبع وإن قمتِ بخطأ أكملي العمل.</a:t>
            </a:r>
            <a:endParaRPr lang="ar-SA" altLang="en-US" dirty="0">
              <a:ea typeface="Arial" charset="0"/>
            </a:endParaRPr>
          </a:p>
          <a:p>
            <a:pPr algn="r" rtl="1" eaLnBrk="1" hangingPunct="1"/>
            <a:r>
              <a:rPr lang="ar-SA" altLang="en-US" dirty="0">
                <a:ea typeface="Arial" charset="0"/>
              </a:rPr>
              <a:t>سيري في اتجاه عقارب الساعة</a:t>
            </a:r>
            <a:r>
              <a:rPr lang="ar-SA" altLang="en-US" dirty="0" smtClean="0">
                <a:ea typeface="Arial" charset="0"/>
              </a:rPr>
              <a:t>.</a:t>
            </a:r>
          </a:p>
          <a:p>
            <a:pPr marL="0" indent="0" algn="r" rtl="1" eaLnBrk="1" hangingPunct="1">
              <a:buNone/>
            </a:pPr>
            <a:endParaRPr lang="ar-SA" altLang="en-US" dirty="0">
              <a:ea typeface="Arial" charset="0"/>
            </a:endParaRPr>
          </a:p>
          <a:p>
            <a:pPr algn="r" rtl="1" eaLnBrk="1" hangingPunct="1">
              <a:buFont typeface="Wingdings 3" charset="2"/>
              <a:buNone/>
            </a:pPr>
            <a:r>
              <a:rPr lang="ar-SA" altLang="en-US" u="sng" dirty="0">
                <a:ea typeface="Arial" charset="0"/>
              </a:rPr>
              <a:t>عليك الالتزام بتعليمات </a:t>
            </a:r>
            <a:r>
              <a:rPr lang="ar-SA" altLang="en-US" u="sng" dirty="0" smtClean="0">
                <a:ea typeface="Arial" charset="0"/>
              </a:rPr>
              <a:t>الباحثة</a:t>
            </a:r>
            <a:endParaRPr lang="en-GB" alt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defRPr/>
            </a:pPr>
            <a:r>
              <a:rPr lang="ar-SA" dirty="0" smtClean="0"/>
              <a:t>التعليمات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55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71" y="1460811"/>
            <a:ext cx="6170985" cy="33788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4830" y="5196468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ar-SA" sz="2800" smtClean="0"/>
              <a:t>نهاية المحاضرة</a:t>
            </a:r>
            <a:endParaRPr lang="ar-SA" sz="2800" dirty="0"/>
          </a:p>
          <a:p>
            <a:pPr marL="0" algn="r" defTabSz="914400" rtl="1" eaLnBrk="1" latinLnBrk="0" hangingPunct="1"/>
            <a:r>
              <a:rPr lang="ar-SA" sz="2800" dirty="0" smtClean="0"/>
              <a:t>مع كامل الشكر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28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خطة المحاضرة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تجارب كلاسيكية في الذاكرة “استدعاء/ تعرف/ اعادة تعلم”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تجارب الذاكرة العاملة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 الاجرائية باستخدام تجربة الرسم بتتبع المرآة: حالة المريض </a:t>
            </a:r>
            <a:r>
              <a:rPr lang="en-GB" sz="3200" dirty="0" smtClean="0"/>
              <a:t>HM</a:t>
            </a:r>
            <a:endParaRPr lang="ar-SA" sz="3200" dirty="0" smtClean="0"/>
          </a:p>
          <a:p>
            <a:pPr marL="457200" lvl="0" indent="-457200" algn="r" rtl="1">
              <a:buFontTx/>
              <a:buChar char="-"/>
            </a:pPr>
            <a:r>
              <a:rPr lang="ar-SA" sz="3200" dirty="0" smtClean="0"/>
              <a:t>خطة المحاضرة القادمة “تجربة تتبع الرسم من المرآة”</a:t>
            </a:r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918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مقدمة وتعريف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/>
          <a:lstStyle/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sz="3200" dirty="0" smtClean="0"/>
              <a:t>- </a:t>
            </a:r>
            <a:r>
              <a:rPr lang="ar-SA" sz="3200" b="1" dirty="0" smtClean="0"/>
              <a:t>الذاكرة: </a:t>
            </a:r>
            <a:r>
              <a:rPr lang="ar-SA" altLang="en-US" sz="3200" dirty="0">
                <a:ea typeface="Arial" charset="0"/>
              </a:rPr>
              <a:t>اهتم علماء النفس بدراسة الذاكرة و التذكر من بدايات علم النفس، و من أوائل العلماء </a:t>
            </a:r>
            <a:r>
              <a:rPr lang="ar-SA" altLang="en-US" sz="3200" dirty="0" smtClean="0">
                <a:ea typeface="Arial" charset="0"/>
              </a:rPr>
              <a:t>والذي </a:t>
            </a:r>
            <a:r>
              <a:rPr lang="ar-SA" altLang="en-US" sz="3200" dirty="0">
                <a:ea typeface="Arial" charset="0"/>
              </a:rPr>
              <a:t>وضع الأسس العلمية للتجريب في هذا المجال كان </a:t>
            </a:r>
            <a:r>
              <a:rPr lang="ar-SA" altLang="en-US" sz="3200" dirty="0" err="1">
                <a:ea typeface="Arial" charset="0"/>
              </a:rPr>
              <a:t>إبنجهاوس</a:t>
            </a:r>
            <a:r>
              <a:rPr lang="ar-SA" altLang="en-US" sz="3200" dirty="0">
                <a:ea typeface="Arial" charset="0"/>
              </a:rPr>
              <a:t>، حيث أعد قوائم عديمة المعنى وحاول استرجاعها</a:t>
            </a:r>
            <a:r>
              <a:rPr lang="ar-SA" altLang="en-US" sz="3200" dirty="0" smtClean="0">
                <a:ea typeface="Arial" charset="0"/>
              </a:rPr>
              <a:t>.</a:t>
            </a:r>
          </a:p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endParaRPr lang="ar-SA" altLang="en-US" sz="3200" dirty="0">
              <a:ea typeface="Arial" charset="0"/>
            </a:endParaRPr>
          </a:p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sz="3200" dirty="0" smtClean="0">
                <a:ea typeface="Arial" charset="0"/>
              </a:rPr>
              <a:t>- حتى يتم الاحتفاظ بالمعلومات يتم أولاً التعرض لها ومن ثم الانتباه لبعضها فيتم ترميز بعض هذه المعلومات ليتم تخزينها ومن ثم استرجاعها لاحقاً</a:t>
            </a:r>
            <a:endParaRPr lang="ar-SA" altLang="en-US" sz="3200" dirty="0">
              <a:ea typeface="Arial" charset="0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47586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طرق قياس الذاكرة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>
            <a:normAutofit/>
          </a:bodyPr>
          <a:lstStyle/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sz="2800" b="1" dirty="0" smtClean="0"/>
              <a:t>الطرق التقليدية لقياس </a:t>
            </a:r>
            <a:r>
              <a:rPr lang="ar-SA" sz="2800" b="1" dirty="0"/>
              <a:t>التذكر أو </a:t>
            </a:r>
            <a:r>
              <a:rPr lang="ar-SA" sz="2800" b="1" dirty="0" smtClean="0"/>
              <a:t>الاسترجاع</a:t>
            </a: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altLang="en-US" sz="2800" dirty="0" smtClean="0">
                <a:ea typeface="Arial" charset="0"/>
              </a:rPr>
              <a:t>- الاستدعاء </a:t>
            </a:r>
            <a:r>
              <a:rPr lang="en-GB" altLang="en-US" sz="2800" dirty="0" smtClean="0"/>
              <a:t>Recalling</a:t>
            </a:r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>
                <a:ea typeface="Arial" charset="0"/>
              </a:rPr>
              <a:t>يقاس </a:t>
            </a:r>
            <a:r>
              <a:rPr lang="ar-SA" altLang="en-US" sz="2800" dirty="0" smtClean="0">
                <a:ea typeface="Arial" charset="0"/>
              </a:rPr>
              <a:t>الاستدعاء </a:t>
            </a:r>
            <a:r>
              <a:rPr lang="ar-SA" altLang="en-US" sz="2800" dirty="0">
                <a:ea typeface="Arial" charset="0"/>
              </a:rPr>
              <a:t>من خلال تذكر موضوع تم تعلمه بعد تحديد عناصر أو عنوان الموضوع المطلوب </a:t>
            </a:r>
            <a:r>
              <a:rPr lang="ar-SA" altLang="en-US" sz="2800" dirty="0" smtClean="0">
                <a:ea typeface="Arial" charset="0"/>
              </a:rPr>
              <a:t>تذكره.</a:t>
            </a:r>
            <a:endParaRPr lang="ar-SA" altLang="en-US" sz="2800" dirty="0">
              <a:ea typeface="Arial" charset="0"/>
            </a:endParaRPr>
          </a:p>
          <a:p>
            <a:pPr algn="r" rtl="1"/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>
                <a:ea typeface="Arial" charset="0"/>
              </a:rPr>
              <a:t>مشكلة هذه الطريقة </a:t>
            </a:r>
            <a:r>
              <a:rPr lang="ar-SA" altLang="en-US" sz="2800" dirty="0" smtClean="0">
                <a:ea typeface="Arial" charset="0"/>
              </a:rPr>
              <a:t>أن فشل </a:t>
            </a:r>
            <a:r>
              <a:rPr lang="ar-SA" altLang="en-US" sz="2800" dirty="0">
                <a:ea typeface="Arial" charset="0"/>
              </a:rPr>
              <a:t>الفرد في استدعاء المعلومات المطلوب </a:t>
            </a:r>
            <a:r>
              <a:rPr lang="ar-SA" altLang="en-US" sz="2800" dirty="0" smtClean="0">
                <a:ea typeface="Arial" charset="0"/>
              </a:rPr>
              <a:t>استدعاءها لا يعني بالضرورة أنه غير محتفظ بها، </a:t>
            </a:r>
            <a:r>
              <a:rPr lang="ar-SA" altLang="en-US" sz="2800" dirty="0">
                <a:ea typeface="Arial" charset="0"/>
              </a:rPr>
              <a:t>حيث </a:t>
            </a:r>
            <a:r>
              <a:rPr lang="ar-SA" altLang="en-US" sz="2800" dirty="0" smtClean="0">
                <a:ea typeface="Arial" charset="0"/>
              </a:rPr>
              <a:t>قد يتمكن </a:t>
            </a:r>
            <a:r>
              <a:rPr lang="ar-SA" altLang="en-US" sz="2800" dirty="0">
                <a:ea typeface="Arial" charset="0"/>
              </a:rPr>
              <a:t>من استرجاعها </a:t>
            </a:r>
            <a:r>
              <a:rPr lang="ar-SA" altLang="en-US" sz="2800" dirty="0" smtClean="0">
                <a:ea typeface="Arial" charset="0"/>
              </a:rPr>
              <a:t>عند استخدام طرق أخرى</a:t>
            </a:r>
            <a:endParaRPr lang="ar-S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88921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طرق قياس الذاكرة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>
            <a:normAutofit/>
          </a:bodyPr>
          <a:lstStyle/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sz="2800" b="1" dirty="0" smtClean="0"/>
              <a:t>الطرق التقليدية لقياس </a:t>
            </a:r>
            <a:r>
              <a:rPr lang="ar-SA" sz="2800" b="1" dirty="0"/>
              <a:t>التذكر أو </a:t>
            </a:r>
            <a:r>
              <a:rPr lang="ar-SA" sz="2800" b="1" dirty="0" smtClean="0"/>
              <a:t>الاسترجاع</a:t>
            </a:r>
          </a:p>
          <a:p>
            <a:pPr algn="r" rtl="1"/>
            <a:r>
              <a:rPr lang="ar-SA" altLang="en-US" sz="2800" dirty="0" smtClean="0">
                <a:ea typeface="Arial" charset="0"/>
              </a:rPr>
              <a:t>-</a:t>
            </a:r>
            <a:r>
              <a:rPr lang="en-GB" altLang="en-US" sz="2800" dirty="0" smtClean="0">
                <a:ea typeface="Arial" charset="0"/>
              </a:rPr>
              <a:t> </a:t>
            </a:r>
            <a:r>
              <a:rPr lang="ar-SA" altLang="en-US" sz="2800" dirty="0">
                <a:ea typeface="Arial" charset="0"/>
              </a:rPr>
              <a:t> التعرف </a:t>
            </a:r>
            <a:r>
              <a:rPr lang="en-US" altLang="en-US" sz="2800" dirty="0"/>
              <a:t>Recognition</a:t>
            </a:r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>
                <a:ea typeface="Arial" charset="0"/>
              </a:rPr>
              <a:t>قدرة الفرد على تمييز المنبهات التي سبق و تعلمها عندما تعرض عليه </a:t>
            </a:r>
            <a:r>
              <a:rPr lang="ar-SA" altLang="en-US" sz="2800" dirty="0" smtClean="0">
                <a:ea typeface="Arial" charset="0"/>
              </a:rPr>
              <a:t>مع مجموعة أخرى </a:t>
            </a:r>
            <a:r>
              <a:rPr lang="ar-SA" altLang="en-US" sz="2800" dirty="0">
                <a:ea typeface="Arial" charset="0"/>
              </a:rPr>
              <a:t>من المنبهات </a:t>
            </a:r>
            <a:r>
              <a:rPr lang="ar-SA" altLang="en-US" sz="2800" dirty="0" smtClean="0">
                <a:ea typeface="Arial" charset="0"/>
              </a:rPr>
              <a:t>والتي يطلق عليها عادة </a:t>
            </a:r>
            <a:r>
              <a:rPr lang="ar-SA" altLang="en-US" sz="2800" dirty="0">
                <a:ea typeface="Arial" charset="0"/>
              </a:rPr>
              <a:t>مشتتات </a:t>
            </a:r>
            <a:r>
              <a:rPr lang="en-US" altLang="en-US" sz="2800" dirty="0" smtClean="0"/>
              <a:t>Distract</a:t>
            </a:r>
            <a:r>
              <a:rPr lang="en-GB" altLang="en-US" sz="2800" dirty="0" smtClean="0"/>
              <a:t>ores</a:t>
            </a:r>
            <a:r>
              <a:rPr lang="en-US" altLang="en-US" sz="2800" dirty="0" smtClean="0"/>
              <a:t> </a:t>
            </a:r>
            <a:r>
              <a:rPr lang="ar-SA" altLang="en-US" sz="2800" dirty="0" smtClean="0">
                <a:ea typeface="Arial" charset="0"/>
              </a:rPr>
              <a:t> </a:t>
            </a:r>
            <a:endParaRPr lang="ar-SA" altLang="en-US" sz="2800" dirty="0">
              <a:ea typeface="Arial" charset="0"/>
            </a:endParaRPr>
          </a:p>
          <a:p>
            <a:pPr algn="r" rtl="1"/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>
                <a:ea typeface="Arial" charset="0"/>
              </a:rPr>
              <a:t>تساعد هذ الطريقة على </a:t>
            </a:r>
            <a:r>
              <a:rPr lang="ar-SA" altLang="en-US" sz="2800" dirty="0" smtClean="0">
                <a:ea typeface="Arial" charset="0"/>
              </a:rPr>
              <a:t>اكتشاف </a:t>
            </a:r>
            <a:r>
              <a:rPr lang="ar-SA" altLang="en-US" sz="2800" dirty="0">
                <a:ea typeface="Arial" charset="0"/>
              </a:rPr>
              <a:t>آثار </a:t>
            </a:r>
            <a:r>
              <a:rPr lang="ar-SA" altLang="en-US" sz="2800" dirty="0" smtClean="0">
                <a:ea typeface="Arial" charset="0"/>
              </a:rPr>
              <a:t>الاحتفاظ </a:t>
            </a:r>
            <a:r>
              <a:rPr lang="ar-SA" altLang="en-US" sz="2800" dirty="0">
                <a:ea typeface="Arial" charset="0"/>
              </a:rPr>
              <a:t>في الذاكرة، و نسبة التذكر فيها </a:t>
            </a:r>
            <a:r>
              <a:rPr lang="ar-SA" altLang="en-US" sz="2800" dirty="0" smtClean="0">
                <a:ea typeface="Arial" charset="0"/>
              </a:rPr>
              <a:t>أعلى</a:t>
            </a:r>
            <a:r>
              <a:rPr lang="en-GB" altLang="en-US" sz="2800" dirty="0" smtClean="0">
                <a:ea typeface="Arial" charset="0"/>
              </a:rPr>
              <a:t> </a:t>
            </a:r>
            <a:r>
              <a:rPr lang="ar-SA" altLang="en-US" sz="2800" dirty="0" smtClean="0">
                <a:ea typeface="Arial" charset="0"/>
              </a:rPr>
              <a:t>من تلك التي تظهر في تجارب الاستدعاء. </a:t>
            </a:r>
            <a:endParaRPr lang="ar-SA" altLang="en-US" sz="2800" dirty="0">
              <a:ea typeface="Arial" charset="0"/>
            </a:endParaRPr>
          </a:p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endParaRPr lang="ar-S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75717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 descr="http://faculty.washington.edu/chudler/gif/puzmatc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82550"/>
            <a:ext cx="8509000" cy="677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4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70223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طرق قياس الذاكرة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056947"/>
            <a:ext cx="10716322" cy="3980985"/>
          </a:xfrm>
        </p:spPr>
        <p:txBody>
          <a:bodyPr>
            <a:normAutofit/>
          </a:bodyPr>
          <a:lstStyle/>
          <a:p>
            <a:pPr marL="457200" lvl="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sz="2800" b="1" dirty="0" smtClean="0"/>
              <a:t>الطرق التقليدية لقياس </a:t>
            </a:r>
            <a:r>
              <a:rPr lang="ar-SA" sz="2800" b="1" dirty="0"/>
              <a:t>التذكر أو </a:t>
            </a:r>
            <a:r>
              <a:rPr lang="ar-SA" sz="2800" b="1" dirty="0" smtClean="0"/>
              <a:t>الاسترجاع</a:t>
            </a:r>
          </a:p>
          <a:p>
            <a:pPr algn="r" rtl="1"/>
            <a:r>
              <a:rPr lang="ar-SA" altLang="en-US" sz="2800" dirty="0" smtClean="0">
                <a:ea typeface="Arial" charset="0"/>
              </a:rPr>
              <a:t>- </a:t>
            </a:r>
            <a:r>
              <a:rPr lang="ar-SA" altLang="en-US" sz="2800" dirty="0">
                <a:ea typeface="Arial" charset="0"/>
              </a:rPr>
              <a:t>اعادة التعلم و التوفير </a:t>
            </a:r>
            <a:r>
              <a:rPr lang="en-US" altLang="en-US" sz="2800" dirty="0"/>
              <a:t>Relearning and saving</a:t>
            </a:r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>
                <a:ea typeface="Arial" charset="0"/>
              </a:rPr>
              <a:t>يدرب الفرد على تعلم عمل معين الى </a:t>
            </a:r>
            <a:r>
              <a:rPr lang="ar-SA" altLang="en-US" sz="2800" dirty="0" smtClean="0">
                <a:ea typeface="Arial" charset="0"/>
              </a:rPr>
              <a:t>أن </a:t>
            </a:r>
            <a:r>
              <a:rPr lang="ar-SA" altLang="en-US" sz="2800" dirty="0">
                <a:ea typeface="Arial" charset="0"/>
              </a:rPr>
              <a:t>يتقنه</a:t>
            </a:r>
            <a:r>
              <a:rPr lang="ar-SA" altLang="en-US" sz="2800" dirty="0" smtClean="0">
                <a:ea typeface="Arial" charset="0"/>
              </a:rPr>
              <a:t>، ثم يطلب منه </a:t>
            </a:r>
            <a:r>
              <a:rPr lang="ar-SA" altLang="en-US" sz="2800" dirty="0">
                <a:ea typeface="Arial" charset="0"/>
              </a:rPr>
              <a:t>بعد فترة </a:t>
            </a:r>
            <a:r>
              <a:rPr lang="ar-SA" altLang="en-US" sz="2800" dirty="0" smtClean="0">
                <a:ea typeface="Arial" charset="0"/>
              </a:rPr>
              <a:t>تعلم </a:t>
            </a:r>
            <a:r>
              <a:rPr lang="ar-SA" altLang="en-US" sz="2800" dirty="0">
                <a:ea typeface="Arial" charset="0"/>
              </a:rPr>
              <a:t>نفس المهارة </a:t>
            </a:r>
            <a:r>
              <a:rPr lang="ar-SA" altLang="en-US" sz="2800" dirty="0" smtClean="0">
                <a:ea typeface="Arial" charset="0"/>
              </a:rPr>
              <a:t>حتى يصل </a:t>
            </a:r>
            <a:r>
              <a:rPr lang="ar-SA" altLang="en-US" sz="2800" dirty="0">
                <a:ea typeface="Arial" charset="0"/>
              </a:rPr>
              <a:t>الى المستوى السابق</a:t>
            </a:r>
            <a:r>
              <a:rPr lang="ar-SA" altLang="en-US" sz="2800" dirty="0" smtClean="0">
                <a:ea typeface="Arial" charset="0"/>
              </a:rPr>
              <a:t>.</a:t>
            </a:r>
          </a:p>
          <a:p>
            <a:pPr algn="r" rtl="1"/>
            <a:endParaRPr lang="ar-SA" altLang="en-US" sz="2800" dirty="0">
              <a:ea typeface="Arial" charset="0"/>
            </a:endParaRPr>
          </a:p>
          <a:p>
            <a:pPr algn="r" rtl="1"/>
            <a:r>
              <a:rPr lang="ar-SA" altLang="en-US" sz="2800" dirty="0" smtClean="0">
                <a:ea typeface="Arial" charset="0"/>
              </a:rPr>
              <a:t>تحسب عدد </a:t>
            </a:r>
            <a:r>
              <a:rPr lang="ar-SA" altLang="en-US" sz="2800" dirty="0">
                <a:ea typeface="Arial" charset="0"/>
              </a:rPr>
              <a:t>مرات </a:t>
            </a:r>
            <a:r>
              <a:rPr lang="ar-SA" altLang="en-US" sz="2800" dirty="0" smtClean="0">
                <a:ea typeface="Arial" charset="0"/>
              </a:rPr>
              <a:t>المحاولة في </a:t>
            </a:r>
            <a:r>
              <a:rPr lang="ar-SA" altLang="en-US" sz="2800" dirty="0">
                <a:ea typeface="Arial" charset="0"/>
              </a:rPr>
              <a:t>المرة الثانية و الوقت المستغرق </a:t>
            </a:r>
            <a:r>
              <a:rPr lang="ar-SA" altLang="en-US" sz="2800" dirty="0" smtClean="0">
                <a:ea typeface="Arial" charset="0"/>
              </a:rPr>
              <a:t>للوصول لنفس المستوى كأدلة على الاحتفاظ السابق.</a:t>
            </a:r>
            <a:endParaRPr lang="ar-SA" altLang="en-US" sz="2800" dirty="0">
              <a:ea typeface="Arial" charset="0"/>
            </a:endParaRPr>
          </a:p>
          <a:p>
            <a:pPr algn="r" rtl="1"/>
            <a:endParaRPr lang="ar-SA" altLang="en-US" sz="2800" dirty="0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8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7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أمثلة على طرق قياس </a:t>
            </a:r>
            <a:r>
              <a:rPr lang="ar-SA" sz="2800" dirty="0"/>
              <a:t>وظائف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100000"/>
              </a:lnSpc>
              <a:spcBef>
                <a:spcPts val="0"/>
              </a:spcBef>
            </a:pPr>
            <a:r>
              <a:rPr lang="ar-SA" dirty="0"/>
              <a:t>لاختبار عمل الذاكرة </a:t>
            </a:r>
            <a:r>
              <a:rPr lang="ar-SA" dirty="0" smtClean="0"/>
              <a:t>التنفيذية المركزية </a:t>
            </a:r>
            <a:r>
              <a:rPr lang="ar-SA" dirty="0"/>
              <a:t>في تحديث السيطرة على المعلومات التي يتم الانتباه لها وتذكرها يستخدم الباحثون مهمات العودة بمقدار (ن) </a:t>
            </a:r>
            <a:r>
              <a:rPr lang="en-GB" dirty="0"/>
              <a:t>N-Back task</a:t>
            </a:r>
            <a:r>
              <a:rPr lang="ar-SA" dirty="0"/>
              <a:t> ومهمة مراقبة الذات في اختبار الذاكرة </a:t>
            </a:r>
            <a:r>
              <a:rPr lang="en-GB" dirty="0"/>
              <a:t>Self ordered memory </a:t>
            </a:r>
            <a:r>
              <a:rPr lang="en-GB" dirty="0" smtClean="0"/>
              <a:t>task</a:t>
            </a:r>
            <a:endParaRPr lang="ar-SA" dirty="0" smtClean="0"/>
          </a:p>
          <a:p>
            <a:pPr algn="r" rtl="1"/>
            <a:r>
              <a:rPr lang="ar-SA" dirty="0" smtClean="0"/>
              <a:t>ويتم على الشكل التالي: اختاري شكل ما وفي كل مره تعرض عليك الشريحة اختاري شكلاً لم تختاريه سابقاً</a:t>
            </a:r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755" y="3942968"/>
            <a:ext cx="2662570" cy="25990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860" y="3948636"/>
            <a:ext cx="2662570" cy="25990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06" y="3942968"/>
            <a:ext cx="2662570" cy="2599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32" y="3942967"/>
            <a:ext cx="2662570" cy="2599007"/>
          </a:xfrm>
          <a:prstGeom prst="rect">
            <a:avLst/>
          </a:prstGeom>
        </p:spPr>
      </p:pic>
      <p:sp>
        <p:nvSpPr>
          <p:cNvPr id="8" name="6-Point Star 7"/>
          <p:cNvSpPr/>
          <p:nvPr/>
        </p:nvSpPr>
        <p:spPr>
          <a:xfrm>
            <a:off x="9052293" y="4020999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6-Point Star 8"/>
          <p:cNvSpPr/>
          <p:nvPr/>
        </p:nvSpPr>
        <p:spPr>
          <a:xfrm>
            <a:off x="6367057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6-Point Star 9"/>
          <p:cNvSpPr/>
          <p:nvPr/>
        </p:nvSpPr>
        <p:spPr>
          <a:xfrm>
            <a:off x="6880787" y="466952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6-Point Star 10"/>
          <p:cNvSpPr/>
          <p:nvPr/>
        </p:nvSpPr>
        <p:spPr>
          <a:xfrm>
            <a:off x="3354168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6-Point Star 11"/>
          <p:cNvSpPr/>
          <p:nvPr/>
        </p:nvSpPr>
        <p:spPr>
          <a:xfrm>
            <a:off x="3962483" y="477945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6-Point Star 12"/>
          <p:cNvSpPr/>
          <p:nvPr/>
        </p:nvSpPr>
        <p:spPr>
          <a:xfrm>
            <a:off x="4590978" y="597528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6-Point Star 13"/>
          <p:cNvSpPr/>
          <p:nvPr/>
        </p:nvSpPr>
        <p:spPr>
          <a:xfrm>
            <a:off x="445356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6-Point Star 14"/>
          <p:cNvSpPr/>
          <p:nvPr/>
        </p:nvSpPr>
        <p:spPr>
          <a:xfrm>
            <a:off x="992433" y="477945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6-Point Star 15"/>
          <p:cNvSpPr/>
          <p:nvPr/>
        </p:nvSpPr>
        <p:spPr>
          <a:xfrm>
            <a:off x="1652847" y="602502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6-Point Star 16"/>
          <p:cNvSpPr/>
          <p:nvPr/>
        </p:nvSpPr>
        <p:spPr>
          <a:xfrm>
            <a:off x="551681" y="5381730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349795" y="3795823"/>
            <a:ext cx="75278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95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12845</TotalTime>
  <Words>717</Words>
  <Application>Microsoft Macintosh PowerPoint</Application>
  <PresentationFormat>Widescreen</PresentationFormat>
  <Paragraphs>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 Light</vt:lpstr>
      <vt:lpstr>Times New Roman</vt:lpstr>
      <vt:lpstr>Wingdings 3</vt:lpstr>
      <vt:lpstr>Arial</vt:lpstr>
      <vt:lpstr>Calibri</vt:lpstr>
      <vt:lpstr>Office Theme</vt:lpstr>
      <vt:lpstr>علم النفس التجريبي (٣٦١ نفس) المحاضرة ٨</vt:lpstr>
      <vt:lpstr>خطة المحاضرة</vt:lpstr>
      <vt:lpstr>مقدمة وتعريف</vt:lpstr>
      <vt:lpstr>طرق قياس الذاكرة</vt:lpstr>
      <vt:lpstr>طرق قياس الذاكرة</vt:lpstr>
      <vt:lpstr>PowerPoint Presentation</vt:lpstr>
      <vt:lpstr>طرق قياس الذاكرة</vt:lpstr>
      <vt:lpstr>PowerPoint Presentation</vt:lpstr>
      <vt:lpstr>أمثلة على طرق قياس وظائف الذاكرة العاملة</vt:lpstr>
      <vt:lpstr>أمثلة على طرق قياس وظائف الذاكرة العاملة</vt:lpstr>
      <vt:lpstr>PowerPoint Presentation</vt:lpstr>
      <vt:lpstr>التعلم والذاكرة الاجرائية</vt:lpstr>
      <vt:lpstr>PowerPoint Presentation</vt:lpstr>
      <vt:lpstr>PowerPoint Presentation</vt:lpstr>
      <vt:lpstr>التعليمات</vt:lpstr>
      <vt:lpstr>PowerPoint Presentation</vt:lpstr>
      <vt:lpstr>PowerPoint Presentation</vt:lpstr>
      <vt:lpstr>التعليمات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المحاضرة</dc:title>
  <dc:creator>Albandri oti</dc:creator>
  <cp:lastModifiedBy>Albandri oti</cp:lastModifiedBy>
  <cp:revision>478</cp:revision>
  <dcterms:created xsi:type="dcterms:W3CDTF">2016-10-02T13:19:20Z</dcterms:created>
  <dcterms:modified xsi:type="dcterms:W3CDTF">2017-11-03T09:41:02Z</dcterms:modified>
</cp:coreProperties>
</file>