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436" r:id="rId4"/>
    <p:sldId id="443" r:id="rId5"/>
    <p:sldId id="435" r:id="rId6"/>
    <p:sldId id="442" r:id="rId7"/>
    <p:sldId id="405" r:id="rId8"/>
    <p:sldId id="441" r:id="rId9"/>
    <p:sldId id="410" r:id="rId10"/>
    <p:sldId id="437" r:id="rId11"/>
    <p:sldId id="444" r:id="rId12"/>
    <p:sldId id="445" r:id="rId13"/>
    <p:sldId id="438" r:id="rId14"/>
    <p:sldId id="448" r:id="rId15"/>
    <p:sldId id="447" r:id="rId16"/>
    <p:sldId id="440" r:id="rId17"/>
    <p:sldId id="439" r:id="rId18"/>
    <p:sldId id="449" r:id="rId19"/>
    <p:sldId id="450" r:id="rId20"/>
    <p:sldId id="387" r:id="rId21"/>
    <p:sldId id="32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86384"/>
  </p:normalViewPr>
  <p:slideViewPr>
    <p:cSldViewPr snapToGrid="0" snapToObjects="1">
      <p:cViewPr>
        <p:scale>
          <a:sx n="110" d="100"/>
          <a:sy n="110" d="100"/>
        </p:scale>
        <p:origin x="632" y="272"/>
      </p:cViewPr>
      <p:guideLst/>
    </p:cSldViewPr>
  </p:slideViewPr>
  <p:outlineViewPr>
    <p:cViewPr>
      <p:scale>
        <a:sx n="33" d="100"/>
        <a:sy n="33" d="100"/>
      </p:scale>
      <p:origin x="0" y="-8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4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8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3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1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92BF-F347-BD4A-AB1B-49E8A4128D3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feature=share&amp;v=PB2OegI6wvI&amp;app=desktop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sychologicalscience.org/news/releases/never-forget-a-face-researchers-find-women-have-better-memory-recall-than-men.html#.WIdJJGUp3z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3209" y="2282090"/>
            <a:ext cx="9144000" cy="23876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المعرفي (٣٦٧ نفس)</a:t>
            </a:r>
            <a:br>
              <a:rPr lang="ar-SA" dirty="0" smtClean="0"/>
            </a:br>
            <a:r>
              <a:rPr lang="ar-SA" dirty="0" smtClean="0"/>
              <a:t>المحاضرة </a:t>
            </a:r>
            <a:r>
              <a:rPr lang="en-GB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الصريحة: ذاكرة المعاني “الدلالية”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تعني المعرفة العامة حول العالم وتشمل:  الحقائق والمعاني والمفاهيم </a:t>
            </a:r>
          </a:p>
          <a:p>
            <a:pPr algn="r" rtl="1"/>
            <a:r>
              <a:rPr lang="ar-SA" sz="2200" dirty="0" smtClean="0"/>
              <a:t>                        </a:t>
            </a:r>
            <a:endParaRPr lang="ar-SA" sz="2200" dirty="0"/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ذاكرة الحقائق تشير إلى أبسط مستوى  لهذه الذاكرة؟ ما هي عاصمة المملكة العربية السعودية؟ ما هو اسم أستاذ المادة!</a:t>
            </a:r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المفاهيم هي تمثيلات معرفية يستخدمها النظام المعرفي للاستدلال على فئة من الأشياء في العالم وهي مادية مثلاً مفهوم الشجرة ومجردة كمفهوم حرية الرأي.</a:t>
            </a:r>
          </a:p>
          <a:p>
            <a:pPr algn="r" rtl="1"/>
            <a:endParaRPr lang="ar-SA" sz="2200" dirty="0" smtClean="0"/>
          </a:p>
          <a:p>
            <a:pPr algn="r" rtl="1"/>
            <a:r>
              <a:rPr lang="ar-SA" sz="2200" dirty="0" smtClean="0"/>
              <a:t>هذه الذاكرة تساعدنا على إدراك وتصنيف موضوعات جديدة لم نرها من قبل </a:t>
            </a:r>
          </a:p>
        </p:txBody>
      </p:sp>
    </p:spTree>
    <p:extLst>
      <p:ext uri="{BB962C8B-B14F-4D97-AF65-F5344CB8AC3E}">
        <p14:creationId xmlns:p14="http://schemas.microsoft.com/office/powerpoint/2010/main" val="142942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الصريحة: ذاكرة المعاني “الدلالية”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- المخططات </a:t>
            </a:r>
            <a:r>
              <a:rPr lang="en-GB" dirty="0" smtClean="0"/>
              <a:t>Schema</a:t>
            </a:r>
            <a:r>
              <a:rPr lang="ar-SA" dirty="0" smtClean="0"/>
              <a:t> هذه المخططات تنظم بناء الذاكرة الذي بدوره ينظم المفاهيم ويوجد الارتباطات بينها</a:t>
            </a:r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تنقسم المخططات إلى قسمين: - الجوهر </a:t>
            </a:r>
            <a:r>
              <a:rPr lang="en-GB" sz="2200" dirty="0" smtClean="0"/>
              <a:t>Core </a:t>
            </a:r>
            <a:r>
              <a:rPr lang="ar-SA" sz="2200" dirty="0" smtClean="0"/>
              <a:t> وهي المعلومات التي يجب أن تكون موجودة   -المتغيرات </a:t>
            </a:r>
            <a:r>
              <a:rPr lang="en-GB" sz="2200" dirty="0" smtClean="0"/>
              <a:t>Slots</a:t>
            </a:r>
            <a:r>
              <a:rPr lang="ar-SA" sz="2200" dirty="0" smtClean="0"/>
              <a:t> وهي المعلومات التي يمكن أن تتغير</a:t>
            </a:r>
          </a:p>
          <a:p>
            <a:pPr marL="342900" indent="-342900" algn="r" rtl="1">
              <a:buFontTx/>
              <a:buChar char="-"/>
            </a:pPr>
            <a:endParaRPr lang="ar-SA" sz="2200" dirty="0"/>
          </a:p>
          <a:p>
            <a:pPr algn="r" rtl="1"/>
            <a:r>
              <a:rPr lang="ar-SA" sz="2200" dirty="0" smtClean="0"/>
              <a:t>مثال: مخطط غرفة </a:t>
            </a:r>
          </a:p>
          <a:p>
            <a:pPr algn="r" rtl="1"/>
            <a:r>
              <a:rPr lang="ar-SA" sz="2200" dirty="0" smtClean="0"/>
              <a:t>على الغرفة حتى تسمى غرفة أن يكون فيها سقف وأرضية (جوهر) أما مكان الشباك والباب وعددها فهو متغير</a:t>
            </a:r>
          </a:p>
          <a:p>
            <a:pPr algn="r" rtl="1"/>
            <a:endParaRPr lang="ar-SA" sz="2200" dirty="0" smtClean="0"/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يتم بناء المخططات بناء على خبراتنا السابقة</a:t>
            </a:r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تساعدنا هذه المخططات على تنظيم ادراكنا </a:t>
            </a:r>
            <a:r>
              <a:rPr lang="en-GB" sz="2200" dirty="0" smtClean="0"/>
              <a:t>(Brewer &amp; </a:t>
            </a:r>
            <a:r>
              <a:rPr lang="en-GB" sz="2200" dirty="0" err="1" smtClean="0"/>
              <a:t>Treyens</a:t>
            </a:r>
            <a:r>
              <a:rPr lang="en-GB" sz="2200" dirty="0" smtClean="0"/>
              <a:t>, 1981)</a:t>
            </a:r>
            <a:r>
              <a:rPr lang="ar-SA" sz="2200" dirty="0" smtClean="0"/>
              <a:t> دراسة مكتب الانتظار والكتب</a:t>
            </a:r>
          </a:p>
          <a:p>
            <a:pPr algn="r" rtl="1"/>
            <a:r>
              <a:rPr lang="ar-SA" sz="2200" dirty="0" smtClean="0"/>
              <a:t>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4660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الصريحة: ذاكرة المعاني “الدلالية”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٢- مخطوطات الأحداث </a:t>
            </a:r>
            <a:r>
              <a:rPr lang="en-GB" dirty="0" smtClean="0"/>
              <a:t>Scripts</a:t>
            </a:r>
            <a:r>
              <a:rPr lang="ar-SA" dirty="0" smtClean="0"/>
              <a:t> هي مخططات للأفعال المتعاقبة أو سلسلة من الأفعال المتوقع أداؤها في مواقف معينة (المطعم)</a:t>
            </a:r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تساعدنا على فهم الأحداث</a:t>
            </a:r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تساعدنا على توقع الأحداث المستقبلية</a:t>
            </a:r>
          </a:p>
          <a:p>
            <a:pPr marL="342900" indent="-342900" algn="r" rtl="1">
              <a:buFontTx/>
              <a:buChar char="-"/>
            </a:pPr>
            <a:r>
              <a:rPr lang="ar-SA" sz="2200" dirty="0" smtClean="0"/>
              <a:t>تساعدنا على السلوك بشكل مقبول تلقائياً </a:t>
            </a:r>
          </a:p>
          <a:p>
            <a:pPr algn="r" rtl="1"/>
            <a:endParaRPr lang="ar-SA" sz="2200" dirty="0"/>
          </a:p>
          <a:p>
            <a:pPr algn="r" rtl="1"/>
            <a:r>
              <a:rPr lang="ar-SA" sz="2200" dirty="0" smtClean="0"/>
              <a:t>* فكري في الفروق الثقافية هنا!</a:t>
            </a:r>
          </a:p>
          <a:p>
            <a:pPr algn="r" rtl="1"/>
            <a:r>
              <a:rPr lang="ar-SA" sz="2200" dirty="0" smtClean="0"/>
              <a:t>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9213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الصريحة: ذاكرة الأحداث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ذاكرة للأحداث التي عاشها الفرد والتي يمكن أن يرجعها لزمن محدد وأماكن محددة ومن أنواعها ذاكرة السيرة الذاتية </a:t>
            </a:r>
            <a:r>
              <a:rPr lang="en-GB" dirty="0" smtClean="0"/>
              <a:t>Autobiographical memory</a:t>
            </a:r>
            <a:r>
              <a:rPr lang="ar-SA" dirty="0" smtClean="0"/>
              <a:t> حيث تعبر عن الأحداث الشخصية الهامة في حياة الفرد كحدث أول انجاب مثلاً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مرتبطة بالذات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أحياناً كثيرة تتكون على شكل صورة ذهنية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تكون خبرة كلية “الوقت/ المكان/ المشاعر/ السياق/ الرائحة...الخ)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يمكن أن تنسى بسرعة!   عشاء البارحة/ الأسبوع الماضي</a:t>
            </a:r>
          </a:p>
          <a:p>
            <a:pPr algn="r" rtl="1"/>
            <a:endParaRPr lang="ar-SA" sz="2200" b="1" u="sng" dirty="0"/>
          </a:p>
          <a:p>
            <a:pPr algn="r" rtl="1"/>
            <a:endParaRPr lang="ar-SA" sz="22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97746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751" y="1134238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الذاكرة طويلة المدى</a:t>
            </a:r>
            <a:endParaRPr lang="en-US" sz="2800" dirty="0"/>
          </a:p>
        </p:txBody>
      </p:sp>
      <p:sp>
        <p:nvSpPr>
          <p:cNvPr id="4" name="Frame 3"/>
          <p:cNvSpPr/>
          <p:nvPr/>
        </p:nvSpPr>
        <p:spPr>
          <a:xfrm>
            <a:off x="5272644" y="2945081"/>
            <a:ext cx="1662546" cy="77189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5148" y="3171001"/>
            <a:ext cx="133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</a:t>
            </a:r>
            <a:r>
              <a:rPr lang="en-GB" dirty="0" smtClean="0"/>
              <a:t>LTM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554683" y="3907850"/>
            <a:ext cx="1152403" cy="534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536374" y="3907851"/>
            <a:ext cx="1239982" cy="534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20395" y="4257574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الصريحة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45772" y="4324355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الضمنية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672945" y="4626906"/>
            <a:ext cx="551710" cy="52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690015" y="4694556"/>
            <a:ext cx="257053" cy="673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48800" y="5410678"/>
            <a:ext cx="1739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ذاكرة المعاني “الدلالية”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707086" y="5570227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ذاكرة الأحداث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7115" y="5410678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الاجرائية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45772" y="5410678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اشراط كلاسيكي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54429" y="5410678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تعلم غير ترابطي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-311232" y="4959087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smtClean="0"/>
              <a:t>تهيئة ادراكية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420463" y="4755898"/>
            <a:ext cx="154629" cy="610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566060" y="4736589"/>
            <a:ext cx="451572" cy="61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517135" y="4626906"/>
            <a:ext cx="1398876" cy="332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066557" y="4736589"/>
            <a:ext cx="558754" cy="61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10806546" y="4156364"/>
            <a:ext cx="1140032" cy="688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smtClean="0"/>
              <a:t>الذاكرة المرتقبة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9846252" y="4436466"/>
            <a:ext cx="699036" cy="5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260281" y="2904095"/>
            <a:ext cx="173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تعنى بالمستقبل</a:t>
            </a:r>
          </a:p>
          <a:p>
            <a:pPr marL="0" algn="r" defTabSz="914400" rtl="1" eaLnBrk="1" latinLnBrk="0" hangingPunct="1"/>
            <a:r>
              <a:rPr lang="ar-SA" dirty="0" smtClean="0"/>
              <a:t>وتنقسم إلى – الحدث</a:t>
            </a:r>
          </a:p>
          <a:p>
            <a:pPr marL="0" algn="r" defTabSz="914400" rtl="1" eaLnBrk="1" latinLnBrk="0" hangingPunct="1"/>
            <a:r>
              <a:rPr lang="ar-SA" dirty="0" smtClean="0"/>
              <a:t>- الوقت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11111284" y="3565077"/>
            <a:ext cx="37233" cy="462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53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النسيان في الذاكرة طويلة المدى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sz="2200" b="1" u="sng" dirty="0" smtClean="0">
                <a:hlinkClick r:id="rId2"/>
              </a:rPr>
              <a:t>تحريفات الذاكرة</a:t>
            </a:r>
            <a:endParaRPr lang="ar-SA" sz="2200" b="1" u="sng" dirty="0" smtClean="0"/>
          </a:p>
          <a:p>
            <a:pPr algn="r" rtl="1"/>
            <a:endParaRPr lang="ar-SA" sz="2200" b="1" u="sng" dirty="0" smtClean="0"/>
          </a:p>
          <a:p>
            <a:pPr algn="r" rtl="1"/>
            <a:r>
              <a:rPr lang="ar-SA" sz="2200" b="1" dirty="0" smtClean="0"/>
              <a:t>لماذا ننسى؟ </a:t>
            </a:r>
            <a:r>
              <a:rPr lang="ar-SA" sz="2200" dirty="0" smtClean="0"/>
              <a:t>- النسيان أمر طبيعي</a:t>
            </a:r>
          </a:p>
          <a:p>
            <a:pPr algn="r" rtl="1"/>
            <a:r>
              <a:rPr lang="ar-SA" sz="2200" dirty="0"/>
              <a:t> </a:t>
            </a:r>
            <a:r>
              <a:rPr lang="ar-SA" sz="2200" dirty="0" smtClean="0"/>
              <a:t>             - النسيان أمر مفيد</a:t>
            </a:r>
          </a:p>
          <a:p>
            <a:pPr algn="r" rtl="1"/>
            <a:r>
              <a:rPr lang="ar-SA" sz="2200" b="1" dirty="0" smtClean="0"/>
              <a:t>  </a:t>
            </a:r>
          </a:p>
          <a:p>
            <a:pPr algn="r" rtl="1"/>
            <a:r>
              <a:rPr lang="ar-SA" sz="2200" b="1" dirty="0" smtClean="0"/>
              <a:t>أسبابه: </a:t>
            </a:r>
          </a:p>
          <a:p>
            <a:pPr algn="r" rtl="1"/>
            <a:r>
              <a:rPr lang="ar-SA" sz="2200" dirty="0" smtClean="0"/>
              <a:t>١- عدم القدرة على الدخول إلى المعلومة: فقدان التلميحات </a:t>
            </a:r>
          </a:p>
          <a:p>
            <a:pPr algn="r" rtl="1"/>
            <a:r>
              <a:rPr lang="ar-SA" sz="2200" dirty="0" smtClean="0"/>
              <a:t>٢- إزالة “حذف” المعلومات: (استخدمها وإلا ستفقدها)!  </a:t>
            </a:r>
          </a:p>
          <a:p>
            <a:pPr algn="r" rtl="1"/>
            <a:endParaRPr lang="ar-SA" sz="2200" b="1" dirty="0"/>
          </a:p>
          <a:p>
            <a:pPr algn="r" rtl="1"/>
            <a:endParaRPr lang="ar-SA" sz="2200" b="1" dirty="0" smtClean="0"/>
          </a:p>
          <a:p>
            <a:pPr algn="r" rtl="1"/>
            <a:endParaRPr lang="ar-SA" sz="2200" b="1" u="sng" dirty="0"/>
          </a:p>
          <a:p>
            <a:pPr algn="r" rtl="1"/>
            <a:endParaRPr lang="ar-SA" sz="2200" dirty="0" smtClean="0"/>
          </a:p>
        </p:txBody>
      </p:sp>
    </p:spTree>
    <p:extLst>
      <p:ext uri="{BB962C8B-B14F-4D97-AF65-F5344CB8AC3E}">
        <p14:creationId xmlns:p14="http://schemas.microsoft.com/office/powerpoint/2010/main" val="20972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30" y="1694986"/>
            <a:ext cx="5946957" cy="32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9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الضمنية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marL="342900" indent="-342900" algn="r" rtl="1">
              <a:buFontTx/>
              <a:buChar char="-"/>
            </a:pPr>
            <a:r>
              <a:rPr lang="ar-SA" dirty="0" smtClean="0"/>
              <a:t>تتضمن أنواع مختلفة وتتراوح من المستوى البسيط “اشراط كلاسيكي” إلى مركب “اللعب على البيانو”!</a:t>
            </a:r>
          </a:p>
          <a:p>
            <a:pPr algn="r" rtl="1"/>
            <a:endParaRPr lang="ar-SA" dirty="0" smtClean="0"/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لا يتطلب هذا النوع من الذاكرة أي استدعاء للمعلومات في الذاكرة قصيرة المدى فالاسترجاع يكون </a:t>
            </a:r>
            <a:r>
              <a:rPr lang="ar-SA" u="sng" dirty="0" smtClean="0"/>
              <a:t>تلقائي/ لذلك لا يمكن التحكم بتنفيذه وهو أقل مرونة</a:t>
            </a:r>
          </a:p>
          <a:p>
            <a:pPr algn="r" rtl="1"/>
            <a:endParaRPr lang="ar-SA" u="sng" dirty="0" smtClean="0"/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من الممكن استخدام الحيوانات لدراسة هذا النوع من الذاكرة حيث أن البشر والحيوانات يتشاركون في استخدام مناطق متشابهة في الدماغ لإجرائها</a:t>
            </a:r>
          </a:p>
          <a:p>
            <a:pPr algn="r" rtl="1"/>
            <a:endParaRPr lang="ar-SA" sz="2200" dirty="0" smtClean="0"/>
          </a:p>
        </p:txBody>
      </p:sp>
    </p:spTree>
    <p:extLst>
      <p:ext uri="{BB962C8B-B14F-4D97-AF65-F5344CB8AC3E}">
        <p14:creationId xmlns:p14="http://schemas.microsoft.com/office/powerpoint/2010/main" val="195590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الضمنية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الذاكرة الاجرائية: </a:t>
            </a:r>
            <a:r>
              <a:rPr lang="ar-SA" dirty="0" smtClean="0"/>
              <a:t> هي الذاكرة المتعلقة بالفعل” كيف تفعل الشيء” وهي الأكثر أهمية هنا</a:t>
            </a:r>
          </a:p>
          <a:p>
            <a:pPr algn="r" rtl="1"/>
            <a:r>
              <a:rPr lang="ar-SA" dirty="0" smtClean="0"/>
              <a:t>تتضمن تعديل اداء نظامنا الحركي بما يتناسب مع متطلبات الموقف “السباحة مثلاً” وهي تشير إلى: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قدرة الذاكرة على تنفيذ اجراءات محددة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التدريب عليها يؤدي إلى تحسن الأداء، وخلال هذا التدريب تشير الدراسات الى الحاجة إلى فترات الراحة وربما يرتبط ذلك بالتغيرات الكيميائية التي تحدث أثناء تعلم المهارات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لكن العلاقة بين التدريب وتحسن الأداء غير خطية حيث التحسن يكون ملاحظ بشدة في البداية ثم يقل حتى يصل لمرحلة لا يبدو فيها التدريب مؤثراً على مستوى الأداء</a:t>
            </a:r>
          </a:p>
        </p:txBody>
      </p:sp>
    </p:spTree>
    <p:extLst>
      <p:ext uri="{BB962C8B-B14F-4D97-AF65-F5344CB8AC3E}">
        <p14:creationId xmlns:p14="http://schemas.microsoft.com/office/powerpoint/2010/main" val="11357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الضمنية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- التهيئة الادراكية: تمثل المستوى الأدنى في عمليات التعلم والتي تطور مهارات الإدراك التي تميز بين مثيرات متشابهة كقدرة الموسيقي على تمييز صوت نغمتين متقاربتين!</a:t>
            </a:r>
          </a:p>
          <a:p>
            <a:pPr algn="r" rtl="1"/>
            <a:endParaRPr lang="ar-SA" dirty="0"/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الاشراط الكلاسيكي: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التعلم غير الترابطي (التعود):</a:t>
            </a:r>
            <a:r>
              <a:rPr lang="en-GB" dirty="0" smtClean="0"/>
              <a:t> </a:t>
            </a:r>
            <a:r>
              <a:rPr lang="ar-SA" dirty="0" smtClean="0"/>
              <a:t>الغياب التدريجي للسلوك الذي يظهر كاستجابة لموقف متكرر غير مهدد</a:t>
            </a:r>
          </a:p>
          <a:p>
            <a:pPr algn="r" rtl="1"/>
            <a:r>
              <a:rPr lang="ar-SA" dirty="0" smtClean="0"/>
              <a:t>مثال: امكانية تجاهل الضوضاء في بيت القهوة والتركيز على القراءة!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15" y="3264061"/>
            <a:ext cx="3048322" cy="179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53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خطة المحاضرة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الذاكرة طويلة المدى: مقدمة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نموذج </a:t>
            </a:r>
            <a:r>
              <a:rPr lang="ar-SA" sz="3200" dirty="0" err="1" smtClean="0"/>
              <a:t>سكوير</a:t>
            </a:r>
            <a:r>
              <a:rPr lang="ar-SA" sz="3200" dirty="0" smtClean="0"/>
              <a:t> (٢٠٠٤) للذاكرة طويلة المدى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الذاكرة الصريحة وأقسامها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الذاكرة الضمنية وأقسامها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ملخص</a:t>
            </a:r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9183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تلخيص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 smtClean="0"/>
          </a:p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/>
          </a:p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200" dirty="0" smtClean="0"/>
              <a:t>ما هي أقسام الذاكرة طويلة المدى؟</a:t>
            </a:r>
          </a:p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/>
          </a:p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26903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71" y="1460811"/>
            <a:ext cx="6170985" cy="33788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4830" y="5196468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ar-SA" sz="2800" smtClean="0"/>
              <a:t>نهاية المحاضرة</a:t>
            </a:r>
            <a:endParaRPr lang="ar-SA" sz="2800" dirty="0"/>
          </a:p>
          <a:p>
            <a:pPr marL="0" algn="r" defTabSz="914400" rtl="1" eaLnBrk="1" latinLnBrk="0" hangingPunct="1"/>
            <a:r>
              <a:rPr lang="ar-SA" sz="2800" dirty="0" smtClean="0"/>
              <a:t>مع كامل الشكر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28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المقدمة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 fontScale="85000" lnSpcReduction="20000"/>
          </a:bodyPr>
          <a:lstStyle/>
          <a:p>
            <a:pPr marL="457200" indent="-457200" algn="r" rtl="1">
              <a:buFontTx/>
              <a:buChar char="-"/>
            </a:pPr>
            <a:r>
              <a:rPr lang="ar-SA" dirty="0" smtClean="0"/>
              <a:t>للذاكرة مخازن متعددة.. ما لدليل؟</a:t>
            </a:r>
            <a:endParaRPr lang="en-GB" dirty="0" smtClean="0"/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كيف يتم تخزين المعلومات في الذاكرة طويلة المدى: درجة عمق المعالجة </a:t>
            </a:r>
            <a:r>
              <a:rPr lang="en-GB" dirty="0" smtClean="0"/>
              <a:t>(</a:t>
            </a:r>
            <a:r>
              <a:rPr lang="en-GB" dirty="0" err="1" smtClean="0"/>
              <a:t>Craik</a:t>
            </a:r>
            <a:r>
              <a:rPr lang="en-GB" dirty="0" smtClean="0"/>
              <a:t> &amp; </a:t>
            </a:r>
            <a:r>
              <a:rPr lang="en-GB" dirty="0" err="1" smtClean="0"/>
              <a:t>Tulving</a:t>
            </a:r>
            <a:r>
              <a:rPr lang="en-GB" dirty="0" smtClean="0"/>
              <a:t>, 1975)</a:t>
            </a:r>
            <a:endParaRPr lang="ar-SA" dirty="0"/>
          </a:p>
          <a:p>
            <a:pPr algn="r" rtl="1"/>
            <a:r>
              <a:rPr lang="ar-SA" dirty="0" smtClean="0"/>
              <a:t>         * </a:t>
            </a:r>
            <a:r>
              <a:rPr lang="ar-SA" sz="2000" dirty="0" smtClean="0"/>
              <a:t>طلبا من المفحوصين أن يضعوا أحكاماً تتطلب مستويات مختلفة من المعالجة على الكلمات التي يرونها مثل كلمة “كتاب”</a:t>
            </a:r>
          </a:p>
          <a:p>
            <a:pPr algn="r" rtl="1"/>
            <a:r>
              <a:rPr lang="ar-SA" sz="2000" dirty="0"/>
              <a:t> </a:t>
            </a:r>
            <a:r>
              <a:rPr lang="ar-SA" sz="2000" dirty="0" smtClean="0"/>
              <a:t>         ١- الحكم الذي يتطلب مستوى معالجة سطحي:  هل هذه الكلمة تبدأ بحرف كبير </a:t>
            </a:r>
            <a:r>
              <a:rPr lang="en-GB" sz="2000" dirty="0" smtClean="0"/>
              <a:t>Capital </a:t>
            </a:r>
            <a:r>
              <a:rPr lang="ar-SA" sz="2000" dirty="0" smtClean="0"/>
              <a:t>  </a:t>
            </a:r>
          </a:p>
          <a:p>
            <a:pPr algn="r" rtl="1"/>
            <a:r>
              <a:rPr lang="ar-SA" sz="2000" dirty="0"/>
              <a:t> </a:t>
            </a:r>
            <a:r>
              <a:rPr lang="ar-SA" sz="2000" dirty="0" smtClean="0"/>
              <a:t>         ٢- الحكم الذي يتطلب درجة متوسطة من المعالجة:  هل صوت هذه الكلمة يشبه صوت كلمة “عتاب”؟</a:t>
            </a:r>
          </a:p>
          <a:p>
            <a:pPr algn="r" rtl="1"/>
            <a:r>
              <a:rPr lang="ar-SA" sz="2000" dirty="0"/>
              <a:t> </a:t>
            </a:r>
            <a:r>
              <a:rPr lang="ar-SA" sz="2000" dirty="0" smtClean="0"/>
              <a:t>         ٣- الحكم الذي يتطلب درجة عميقة من المعالجة (معالجة مبنية على ادراك المعنى): هل الكلمة يمكن أن تكمل هذه الجملة: </a:t>
            </a:r>
            <a:r>
              <a:rPr lang="ar-SA" sz="2000" b="1" i="1" dirty="0" smtClean="0">
                <a:latin typeface="Abadi MT Condensed Light" charset="0"/>
                <a:ea typeface="Abadi MT Condensed Light" charset="0"/>
                <a:cs typeface="Abadi MT Condensed Light" charset="0"/>
              </a:rPr>
              <a:t>سوف أقرأ هذا ال......</a:t>
            </a:r>
          </a:p>
          <a:p>
            <a:pPr algn="r" rtl="1"/>
            <a:endParaRPr lang="ar-SA" sz="2000" b="1" i="1" dirty="0" smtClean="0">
              <a:latin typeface="Abadi MT Condensed Light" charset="0"/>
              <a:ea typeface="Abadi MT Condensed Light" charset="0"/>
              <a:cs typeface="Abadi MT Condensed Light" charset="0"/>
            </a:endParaRPr>
          </a:p>
          <a:p>
            <a:pPr algn="r" rtl="1"/>
            <a:r>
              <a:rPr lang="ar-SA" sz="2000" b="1" i="1" dirty="0">
                <a:latin typeface="Abadi MT Condensed Light" charset="0"/>
                <a:ea typeface="Abadi MT Condensed Light" charset="0"/>
                <a:cs typeface="Abadi MT Condensed Light" charset="0"/>
              </a:rPr>
              <a:t> </a:t>
            </a:r>
            <a:r>
              <a:rPr lang="ar-SA" sz="2000" b="1" i="1" dirty="0" smtClean="0">
                <a:latin typeface="Abadi MT Condensed Light" charset="0"/>
                <a:ea typeface="Abadi MT Condensed Light" charset="0"/>
                <a:cs typeface="Abadi MT Condensed Light" charset="0"/>
              </a:rPr>
              <a:t>        * </a:t>
            </a:r>
            <a:r>
              <a:rPr lang="ar-SA" sz="2600" dirty="0" smtClean="0"/>
              <a:t>وجدا أن الأداء على اختبار تعرف غير متوقع تم القيام به في نهاية التجربة أفضل على الكلمات ذات المعالجة العميقة ثم المتوسطة ثم السطحية</a:t>
            </a:r>
          </a:p>
          <a:p>
            <a:pPr algn="r" rtl="1"/>
            <a:endParaRPr lang="ar-SA" sz="3200" dirty="0" smtClean="0"/>
          </a:p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4587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المقدمة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marL="457200" indent="-457200" algn="r" rtl="1">
              <a:buFontTx/>
              <a:buChar char="-"/>
            </a:pPr>
            <a:r>
              <a:rPr lang="ar-SA" sz="2600" dirty="0" smtClean="0"/>
              <a:t>تشير هذه الدراسة أن الاحتفاظ بالمعلومات اللفظية يعتمد على اعطاؤها معنى!</a:t>
            </a:r>
          </a:p>
          <a:p>
            <a:pPr algn="r" rtl="1"/>
            <a:endParaRPr lang="ar-SA" sz="2600" dirty="0"/>
          </a:p>
          <a:p>
            <a:pPr marL="457200" indent="-457200" algn="r" rtl="1">
              <a:buFontTx/>
              <a:buChar char="-"/>
            </a:pPr>
            <a:endParaRPr lang="ar-SA" sz="2600" dirty="0" smtClean="0"/>
          </a:p>
          <a:p>
            <a:pPr marL="457200" indent="-457200" algn="r" rtl="1">
              <a:buFontTx/>
              <a:buChar char="-"/>
            </a:pPr>
            <a:r>
              <a:rPr lang="ar-SA" sz="2600" dirty="0" smtClean="0"/>
              <a:t>كيف يمكنك الاستنارة من نتائج هذه الدراسة في حياتك العلمية!</a:t>
            </a:r>
          </a:p>
          <a:p>
            <a:pPr algn="r" rtl="1"/>
            <a:endParaRPr lang="ar-SA" sz="3200" dirty="0" smtClean="0"/>
          </a:p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56904" y="9975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7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المقدمة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20" y="2327321"/>
            <a:ext cx="4426080" cy="3990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0275" y="2575931"/>
            <a:ext cx="36457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يعرض هذا الفيلم بعضاً من ملامح الذاكرة طويلة المدى </a:t>
            </a:r>
          </a:p>
          <a:p>
            <a:pPr marL="0" algn="r" defTabSz="914400" rtl="1" eaLnBrk="1" latinLnBrk="0" hangingPunct="1"/>
            <a:endParaRPr lang="ar-SA" dirty="0"/>
          </a:p>
          <a:p>
            <a:pPr marL="0" algn="r" defTabSz="914400" rtl="1" eaLnBrk="1" latinLnBrk="0" hangingPunct="1"/>
            <a:r>
              <a:rPr lang="ar-SA" dirty="0" smtClean="0"/>
              <a:t>مثلاً يظهر تعدد جوانبها: حيث فقد البطل محتويات الذاكرة الصريحة وبقت لديه الذاكرة الاجرائية!</a:t>
            </a:r>
          </a:p>
          <a:p>
            <a:pPr marL="0" algn="r" defTabSz="914400" rtl="1" eaLnBrk="1" latinLnBrk="0" hangingPunct="1"/>
            <a:endParaRPr lang="ar-SA" dirty="0"/>
          </a:p>
          <a:p>
            <a:pPr marL="0" algn="r" defTabSz="914400" rtl="1" eaLnBrk="1" latinLnBrk="0" hangingPunct="1"/>
            <a:endParaRPr lang="ar-SA" dirty="0" smtClean="0"/>
          </a:p>
          <a:p>
            <a:pPr marL="0" algn="r" defTabSz="914400" rtl="1" eaLnBrk="1" latinLnBrk="0" hangingPunct="1"/>
            <a:r>
              <a:rPr lang="ar-SA" dirty="0" smtClean="0"/>
              <a:t>ـ  </a:t>
            </a:r>
            <a:r>
              <a:rPr lang="ar-SA" b="1" dirty="0" smtClean="0"/>
              <a:t>فقدان الذاكرة: </a:t>
            </a:r>
            <a:r>
              <a:rPr lang="ar-SA" dirty="0" smtClean="0"/>
              <a:t>أنواع مختلفة من فقدان الذاكرة يتسبب بها تلف مناطق مختلفة في الدماغ.. وتؤكد دراسات فقدان الذاكرة على وجود أنظمة مختلفة لها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5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طويلة المدى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lvl="0" algn="r" rtl="1"/>
            <a:r>
              <a:rPr lang="ar-SA" sz="3200" dirty="0" smtClean="0"/>
              <a:t> 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86888" y="2575931"/>
            <a:ext cx="103262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defTabSz="914400" rtl="1" eaLnBrk="1" latinLnBrk="0" hangingPunct="1">
              <a:buFontTx/>
              <a:buChar char="-"/>
            </a:pPr>
            <a:r>
              <a:rPr lang="ar-SA" sz="2400" dirty="0" smtClean="0"/>
              <a:t>يتم تخزين المعلومات فيها باستخدام </a:t>
            </a:r>
            <a:r>
              <a:rPr lang="ar-SA" sz="2400" dirty="0" err="1" smtClean="0"/>
              <a:t>ميكانيزمات</a:t>
            </a:r>
            <a:r>
              <a:rPr lang="ar-SA" sz="2400" dirty="0" smtClean="0"/>
              <a:t> مختلفة عن التكرار</a:t>
            </a:r>
          </a:p>
          <a:p>
            <a:pPr algn="r" defTabSz="914400" rtl="1" eaLnBrk="1" latinLnBrk="0" hangingPunct="1"/>
            <a:endParaRPr lang="ar-SA" sz="2400" dirty="0" smtClean="0"/>
          </a:p>
          <a:p>
            <a:pPr marL="285750" indent="-285750" algn="r" defTabSz="914400" rtl="1" eaLnBrk="1" latinLnBrk="0" hangingPunct="1">
              <a:buFontTx/>
              <a:buChar char="-"/>
            </a:pPr>
            <a:r>
              <a:rPr lang="ar-SA" sz="2400" dirty="0" smtClean="0"/>
              <a:t>ترتبط بها مناطق مختلفة في الدماغ</a:t>
            </a:r>
          </a:p>
          <a:p>
            <a:pPr algn="r" defTabSz="914400" rtl="1" eaLnBrk="1" latinLnBrk="0" hangingPunct="1"/>
            <a:endParaRPr lang="ar-SA" sz="2400" dirty="0" smtClean="0"/>
          </a:p>
          <a:p>
            <a:pPr marL="285750" indent="-285750" algn="r" defTabSz="914400" rtl="1" eaLnBrk="1" latinLnBrk="0" hangingPunct="1">
              <a:buFontTx/>
              <a:buChar char="-"/>
            </a:pPr>
            <a:r>
              <a:rPr lang="ar-SA" sz="2400" dirty="0" smtClean="0"/>
              <a:t>من الممكن الدخول للمعلومات فيها بعدد من ميكانيزمات الاسترجاع</a:t>
            </a:r>
          </a:p>
          <a:p>
            <a:pPr marL="285750" indent="-285750" algn="r" defTabSz="914400" rtl="1" eaLnBrk="1" latinLnBrk="0" hangingPunct="1">
              <a:buFontTx/>
              <a:buChar char="-"/>
            </a:pPr>
            <a:endParaRPr lang="ar-SA" sz="2400" dirty="0"/>
          </a:p>
          <a:p>
            <a:pPr marL="285750" indent="-285750" algn="r" defTabSz="914400" rtl="1" eaLnBrk="1" latinLnBrk="0" hangingPunct="1">
              <a:buFontTx/>
              <a:buChar char="-"/>
            </a:pPr>
            <a:r>
              <a:rPr lang="ar-SA" sz="2400" dirty="0" smtClean="0"/>
              <a:t>أحد الأنظمة المقترحة والتي لاقت قبول واسع لوصف أنظمة الذاكرة طويلة المدى نظام </a:t>
            </a:r>
            <a:r>
              <a:rPr lang="ar-SA" sz="2400" dirty="0" err="1" smtClean="0"/>
              <a:t>سكوير</a:t>
            </a:r>
            <a:r>
              <a:rPr lang="ar-SA" sz="2400" dirty="0" smtClean="0"/>
              <a:t> (٢٠٠٤)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823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751" y="1134238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الذاكرة طويلة المدى</a:t>
            </a:r>
            <a:endParaRPr lang="en-US" sz="2800" dirty="0"/>
          </a:p>
        </p:txBody>
      </p:sp>
      <p:sp>
        <p:nvSpPr>
          <p:cNvPr id="4" name="Frame 3"/>
          <p:cNvSpPr/>
          <p:nvPr/>
        </p:nvSpPr>
        <p:spPr>
          <a:xfrm>
            <a:off x="5272644" y="2945081"/>
            <a:ext cx="1662546" cy="77189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5148" y="3171001"/>
            <a:ext cx="133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</a:t>
            </a:r>
            <a:r>
              <a:rPr lang="en-GB" dirty="0" smtClean="0"/>
              <a:t>LTM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554683" y="3907850"/>
            <a:ext cx="1152403" cy="534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536374" y="3907851"/>
            <a:ext cx="1239982" cy="534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20395" y="4257574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الصريحة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45772" y="4324355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الضمنية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672945" y="4626906"/>
            <a:ext cx="551710" cy="52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690015" y="4694556"/>
            <a:ext cx="257053" cy="673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48800" y="5410678"/>
            <a:ext cx="1739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ذاكرة المعاني “الدلالية”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707086" y="5570227"/>
            <a:ext cx="1739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ذاكرة </a:t>
            </a:r>
            <a:r>
              <a:rPr lang="ar-SA" dirty="0" smtClean="0"/>
              <a:t>الأحداث</a:t>
            </a:r>
            <a:r>
              <a:rPr lang="en-GB" dirty="0" smtClean="0"/>
              <a:t>  </a:t>
            </a:r>
            <a:r>
              <a:rPr lang="en-GB" dirty="0" smtClean="0">
                <a:hlinkClick r:id="rId2"/>
              </a:rPr>
              <a:t>episodic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7115" y="5410678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الذاكرة الاجرائية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45772" y="5410678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اشراط كلاسيكي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54429" y="5410678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تعلم غير ترابطي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-311232" y="4959087"/>
            <a:ext cx="173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smtClean="0"/>
              <a:t>تهيئة ادراكية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420463" y="4755898"/>
            <a:ext cx="154629" cy="610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566060" y="4736589"/>
            <a:ext cx="451572" cy="61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517135" y="4626906"/>
            <a:ext cx="1398876" cy="332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066557" y="4736589"/>
            <a:ext cx="558754" cy="61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88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30" y="1694986"/>
            <a:ext cx="5946957" cy="32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0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الصريحة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marL="342900" indent="-342900" algn="r" rtl="1">
              <a:buFontTx/>
              <a:buChar char="-"/>
            </a:pPr>
            <a:r>
              <a:rPr lang="ar-SA" dirty="0" smtClean="0"/>
              <a:t>ما هي الذاكرة الصريحة ابتداءً؟</a:t>
            </a:r>
          </a:p>
          <a:p>
            <a:pPr algn="r" rtl="1"/>
            <a:r>
              <a:rPr lang="ar-SA" sz="2200" dirty="0" smtClean="0"/>
              <a:t>تعني المعرفة العامة التي لدينا حول : – الحقائق  ( الذاكرة الدلالية )     - ذاكرة الأحداث</a:t>
            </a:r>
          </a:p>
          <a:p>
            <a:pPr algn="r" rtl="1"/>
            <a:endParaRPr lang="ar-SA" sz="2200" dirty="0" smtClean="0"/>
          </a:p>
          <a:p>
            <a:pPr marL="342900" indent="-342900" algn="r" rtl="1">
              <a:buFont typeface="Arial" charset="0"/>
              <a:buChar char="•"/>
            </a:pPr>
            <a:r>
              <a:rPr lang="ar-SA" sz="2200" dirty="0" smtClean="0"/>
              <a:t>الاسترجاع في هذا النوع من الذاكرة يكون واعي</a:t>
            </a:r>
          </a:p>
          <a:p>
            <a:pPr marL="342900" indent="-342900" algn="r" rtl="1">
              <a:buFont typeface="Arial" charset="0"/>
              <a:buChar char="•"/>
            </a:pPr>
            <a:r>
              <a:rPr lang="ar-SA" sz="2200" dirty="0" smtClean="0"/>
              <a:t>المعلومات التي يتم تذكرها “استدعاؤها” تنتقل للذاكرة قصيرة المدى كما يمكن في هذه المرحلة اجراء تغييرات عليها</a:t>
            </a:r>
          </a:p>
        </p:txBody>
      </p:sp>
    </p:spTree>
    <p:extLst>
      <p:ext uri="{BB962C8B-B14F-4D97-AF65-F5344CB8AC3E}">
        <p14:creationId xmlns:p14="http://schemas.microsoft.com/office/powerpoint/2010/main" val="106831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12312</TotalTime>
  <Words>985</Words>
  <Application>Microsoft Macintosh PowerPoint</Application>
  <PresentationFormat>Widescreen</PresentationFormat>
  <Paragraphs>143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Abadi MT Condensed Light</vt:lpstr>
      <vt:lpstr>Arial</vt:lpstr>
      <vt:lpstr>Calibri</vt:lpstr>
      <vt:lpstr>Calibri Light</vt:lpstr>
      <vt:lpstr>Times New Roman</vt:lpstr>
      <vt:lpstr>Office Theme</vt:lpstr>
      <vt:lpstr>علم النفس المعرفي (٣٦٧ نفس) المحاضرة 8</vt:lpstr>
      <vt:lpstr>خطة المحاضرة</vt:lpstr>
      <vt:lpstr>المقدمة</vt:lpstr>
      <vt:lpstr>المقدمة</vt:lpstr>
      <vt:lpstr>المقدمة</vt:lpstr>
      <vt:lpstr>الذاكرة طويلة المدى</vt:lpstr>
      <vt:lpstr>نموذج الذاكرة طويلة المدى</vt:lpstr>
      <vt:lpstr>PowerPoint Presentation</vt:lpstr>
      <vt:lpstr>الذاكرة الصريحة</vt:lpstr>
      <vt:lpstr>الذاكرة الصريحة: ذاكرة المعاني “الدلالية”</vt:lpstr>
      <vt:lpstr>الذاكرة الصريحة: ذاكرة المعاني “الدلالية”</vt:lpstr>
      <vt:lpstr>الذاكرة الصريحة: ذاكرة المعاني “الدلالية”</vt:lpstr>
      <vt:lpstr>الذاكرة الصريحة: ذاكرة الأحداث</vt:lpstr>
      <vt:lpstr>نموذج الذاكرة طويلة المدى</vt:lpstr>
      <vt:lpstr>النسيان في الذاكرة طويلة المدى</vt:lpstr>
      <vt:lpstr>PowerPoint Presentation</vt:lpstr>
      <vt:lpstr>الذاكرة الضمنية</vt:lpstr>
      <vt:lpstr>الذاكرة الضمنية</vt:lpstr>
      <vt:lpstr>الذاكرة الضمنية</vt:lpstr>
      <vt:lpstr>تلخيص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خطة المحاضرة</dc:title>
  <dc:creator>Albandri oti</dc:creator>
  <cp:lastModifiedBy>Albandri oti</cp:lastModifiedBy>
  <cp:revision>417</cp:revision>
  <dcterms:created xsi:type="dcterms:W3CDTF">2016-10-02T13:19:20Z</dcterms:created>
  <dcterms:modified xsi:type="dcterms:W3CDTF">2017-01-24T12:35:40Z</dcterms:modified>
</cp:coreProperties>
</file>