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6" r:id="rId3"/>
    <p:sldId id="442" r:id="rId4"/>
    <p:sldId id="448" r:id="rId5"/>
    <p:sldId id="449" r:id="rId6"/>
    <p:sldId id="450" r:id="rId7"/>
    <p:sldId id="451" r:id="rId8"/>
    <p:sldId id="452" r:id="rId9"/>
    <p:sldId id="454" r:id="rId10"/>
    <p:sldId id="441" r:id="rId11"/>
    <p:sldId id="443" r:id="rId12"/>
    <p:sldId id="455" r:id="rId13"/>
    <p:sldId id="456" r:id="rId14"/>
    <p:sldId id="440" r:id="rId15"/>
    <p:sldId id="444" r:id="rId16"/>
    <p:sldId id="457" r:id="rId17"/>
    <p:sldId id="447" r:id="rId18"/>
    <p:sldId id="446" r:id="rId19"/>
    <p:sldId id="460" r:id="rId20"/>
    <p:sldId id="462" r:id="rId21"/>
    <p:sldId id="461" r:id="rId22"/>
    <p:sldId id="463" r:id="rId23"/>
    <p:sldId id="459" r:id="rId24"/>
    <p:sldId id="464" r:id="rId25"/>
    <p:sldId id="466" r:id="rId26"/>
    <p:sldId id="465" r:id="rId27"/>
    <p:sldId id="467" r:id="rId28"/>
    <p:sldId id="468" r:id="rId29"/>
    <p:sldId id="458" r:id="rId30"/>
    <p:sldId id="321"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86384"/>
  </p:normalViewPr>
  <p:slideViewPr>
    <p:cSldViewPr snapToGrid="0" snapToObjects="1">
      <p:cViewPr>
        <p:scale>
          <a:sx n="110" d="100"/>
          <a:sy n="110" d="100"/>
        </p:scale>
        <p:origin x="632" y="272"/>
      </p:cViewPr>
      <p:guideLst/>
    </p:cSldViewPr>
  </p:slideViewPr>
  <p:outlineViewPr>
    <p:cViewPr>
      <p:scale>
        <a:sx n="33" d="100"/>
        <a:sy n="33" d="100"/>
      </p:scale>
      <p:origin x="0" y="-832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2046656986"/>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573192638"/>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37026424"/>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563849901"/>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AB92BF-F347-BD4A-AB1B-49E8A4128D39}" type="datetimeFigureOut">
              <a:rPr lang="en-US" smtClean="0"/>
              <a:t>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572930474"/>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AB92BF-F347-BD4A-AB1B-49E8A4128D39}" type="datetimeFigureOut">
              <a:rPr lang="en-US" smtClean="0"/>
              <a:t>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2073287017"/>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AB92BF-F347-BD4A-AB1B-49E8A4128D39}" type="datetimeFigureOut">
              <a:rPr lang="en-US" smtClean="0"/>
              <a:t>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665238497"/>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AB92BF-F347-BD4A-AB1B-49E8A4128D39}" type="datetimeFigureOut">
              <a:rPr lang="en-US" smtClean="0"/>
              <a:t>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863552797"/>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AB92BF-F347-BD4A-AB1B-49E8A4128D39}" type="datetimeFigureOut">
              <a:rPr lang="en-US" smtClean="0"/>
              <a:t>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03737275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B92BF-F347-BD4A-AB1B-49E8A4128D39}" type="datetimeFigureOut">
              <a:rPr lang="en-US" smtClean="0"/>
              <a:t>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851613325"/>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B92BF-F347-BD4A-AB1B-49E8A4128D39}" type="datetimeFigureOut">
              <a:rPr lang="en-US" smtClean="0"/>
              <a:t>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879624598"/>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82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AB92BF-F347-BD4A-AB1B-49E8A4128D39}" type="datetimeFigureOut">
              <a:rPr lang="en-US" smtClean="0"/>
              <a:t>11/20/17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5F247E-BAC5-D44D-BD68-295991BDEA0B}" type="slidenum">
              <a:rPr lang="en-US" smtClean="0"/>
              <a:t>‹#›</a:t>
            </a:fld>
            <a:endParaRPr lang="en-US"/>
          </a:p>
        </p:txBody>
      </p:sp>
    </p:spTree>
    <p:extLst>
      <p:ext uri="{BB962C8B-B14F-4D97-AF65-F5344CB8AC3E}">
        <p14:creationId xmlns:p14="http://schemas.microsoft.com/office/powerpoint/2010/main" val="1556910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50"/>
    </mc:Choice>
    <mc:Fallback xmlns="">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www.youtube.com/watch?v=jtsfidRq2tw"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3209" y="2282090"/>
            <a:ext cx="9144000" cy="238760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defTabSz="914400" rtl="1" eaLnBrk="1" latinLnBrk="0" hangingPunct="1">
              <a:lnSpc>
                <a:spcPct val="90000"/>
              </a:lnSpc>
              <a:spcBef>
                <a:spcPct val="0"/>
              </a:spcBef>
              <a:buNone/>
            </a:pPr>
            <a:r>
              <a:rPr lang="ar-SA" dirty="0" smtClean="0"/>
              <a:t>علم النفس المعرفي (٣٦٧ نفس)</a:t>
            </a:r>
            <a:br>
              <a:rPr lang="ar-SA" dirty="0" smtClean="0"/>
            </a:br>
            <a:r>
              <a:rPr lang="ar-SA" dirty="0" smtClean="0"/>
              <a:t>المحاضرة </a:t>
            </a:r>
            <a:r>
              <a:rPr lang="en-GB" dirty="0" smtClean="0"/>
              <a:t>9</a:t>
            </a:r>
            <a:endParaRPr lang="en-US" dirty="0"/>
          </a:p>
        </p:txBody>
      </p:sp>
    </p:spTree>
    <p:extLst>
      <p:ext uri="{BB962C8B-B14F-4D97-AF65-F5344CB8AC3E}">
        <p14:creationId xmlns:p14="http://schemas.microsoft.com/office/powerpoint/2010/main" val="1019824871"/>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5530" y="1694986"/>
            <a:ext cx="5946957" cy="3256156"/>
          </a:xfrm>
          <a:prstGeom prst="rect">
            <a:avLst/>
          </a:prstGeom>
        </p:spPr>
      </p:pic>
    </p:spTree>
    <p:extLst>
      <p:ext uri="{BB962C8B-B14F-4D97-AF65-F5344CB8AC3E}">
        <p14:creationId xmlns:p14="http://schemas.microsoft.com/office/powerpoint/2010/main" val="693301620"/>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تطور اللغة</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algn="r" rtl="1"/>
            <a:r>
              <a:rPr lang="ar-SA" sz="2800" dirty="0" smtClean="0"/>
              <a:t>يستطيع الطفل في عمر ٤ شهور تقريباً التمييز بين أصوات الكلام</a:t>
            </a:r>
          </a:p>
          <a:p>
            <a:pPr algn="r" rtl="1"/>
            <a:r>
              <a:rPr lang="ar-SA" sz="2800" dirty="0" smtClean="0"/>
              <a:t>كيف يتم اختبارهم؟</a:t>
            </a:r>
          </a:p>
          <a:p>
            <a:pPr algn="r" rtl="1"/>
            <a:r>
              <a:rPr lang="ar-SA" sz="2800" dirty="0" smtClean="0"/>
              <a:t>يزيد معدل الرضع مع تغير الصوت</a:t>
            </a:r>
          </a:p>
          <a:p>
            <a:pPr algn="r" rtl="1"/>
            <a:r>
              <a:rPr lang="ar-SA" sz="2800" dirty="0" smtClean="0"/>
              <a:t>يبدأ الطفل في هذا العمر بإصدار أصوات للتواصل</a:t>
            </a:r>
          </a:p>
          <a:p>
            <a:pPr algn="r" rtl="1"/>
            <a:r>
              <a:rPr lang="ar-SA" sz="2800" dirty="0" smtClean="0"/>
              <a:t> والتي يحل محلها لاحقاً كلمات.</a:t>
            </a:r>
          </a:p>
          <a:p>
            <a:pPr marL="457200" indent="-457200" algn="r" rtl="1">
              <a:buFontTx/>
              <a:buChar char="-"/>
            </a:pPr>
            <a:r>
              <a:rPr lang="ar-SA" sz="2800" dirty="0" smtClean="0"/>
              <a:t>دراسة الرضع الذين يحبون الاستماع للفرنسية </a:t>
            </a:r>
            <a:r>
              <a:rPr lang="ar-SA" sz="2800" dirty="0" smtClean="0"/>
              <a:t>أو الروسية</a:t>
            </a:r>
            <a:endParaRPr lang="ar-SA" sz="3200" dirty="0" smtClean="0"/>
          </a:p>
          <a:p>
            <a:pPr lvl="0" algn="r" rtl="1"/>
            <a:r>
              <a:rPr lang="ar-SA" sz="3200" dirty="0" smtClean="0"/>
              <a:t>                        </a:t>
            </a:r>
            <a:endParaRPr lang="en-GB" sz="3200" dirty="0"/>
          </a:p>
          <a:p>
            <a:pPr marL="457200" indent="-457200" algn="r" rtl="1">
              <a:buFontTx/>
              <a:buChar char="-"/>
            </a:pPr>
            <a:endParaRPr lang="ar-SA" sz="3200"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50535"/>
            <a:ext cx="4409953" cy="3307465"/>
          </a:xfrm>
          <a:prstGeom prst="rect">
            <a:avLst/>
          </a:prstGeom>
        </p:spPr>
      </p:pic>
      <p:sp>
        <p:nvSpPr>
          <p:cNvPr id="6" name="Rectangle 5"/>
          <p:cNvSpPr/>
          <p:nvPr/>
        </p:nvSpPr>
        <p:spPr>
          <a:xfrm>
            <a:off x="4757195" y="6180881"/>
            <a:ext cx="601883" cy="5497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70245167"/>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23710"/>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تطور اللغة</a:t>
            </a:r>
            <a:endParaRPr lang="en-US" sz="2800" dirty="0"/>
          </a:p>
        </p:txBody>
      </p:sp>
      <p:sp>
        <p:nvSpPr>
          <p:cNvPr id="3" name="Subtitle 2"/>
          <p:cNvSpPr>
            <a:spLocks noGrp="1"/>
          </p:cNvSpPr>
          <p:nvPr>
            <p:ph type="subTitle" idx="1"/>
          </p:nvPr>
        </p:nvSpPr>
        <p:spPr>
          <a:xfrm>
            <a:off x="737839" y="1626807"/>
            <a:ext cx="10716322" cy="4959188"/>
          </a:xfrm>
        </p:spPr>
        <p:txBody>
          <a:bodyPr>
            <a:normAutofit/>
          </a:bodyPr>
          <a:lstStyle/>
          <a:p>
            <a:pPr algn="r" rtl="1"/>
            <a:r>
              <a:rPr lang="ar-SA" sz="2800" b="1" dirty="0" smtClean="0"/>
              <a:t>كيف يتم اكتساب اللغة؟</a:t>
            </a:r>
          </a:p>
          <a:p>
            <a:pPr algn="r" rtl="1"/>
            <a:r>
              <a:rPr lang="ar-SA" dirty="0" smtClean="0"/>
              <a:t>- قام </a:t>
            </a:r>
            <a:r>
              <a:rPr lang="ar-SA" dirty="0" err="1" smtClean="0"/>
              <a:t>سكنر</a:t>
            </a:r>
            <a:r>
              <a:rPr lang="ar-SA" dirty="0" smtClean="0"/>
              <a:t> عام ١٩٥٧ بتأليف كتاب السلوك اللفظي فسر من خلاله عملية اكتساب اللغة من خلال المدرسة السلوكية، حيث يرى أن اللغة يتم اكتسابها من خلال مبدأ التعزيز</a:t>
            </a:r>
          </a:p>
          <a:p>
            <a:pPr algn="r" rtl="1"/>
            <a:r>
              <a:rPr lang="ar-SA" dirty="0" smtClean="0"/>
              <a:t>“عندما يصدر الصغير كلمة / جملة مفيدة يثاب عليها.. وهكذا”</a:t>
            </a:r>
          </a:p>
          <a:p>
            <a:pPr algn="r" rtl="1"/>
            <a:r>
              <a:rPr lang="ar-SA" b="1" dirty="0" smtClean="0"/>
              <a:t>نقد هذا التفسير</a:t>
            </a:r>
            <a:endParaRPr lang="en-GB" b="1" dirty="0" smtClean="0"/>
          </a:p>
          <a:p>
            <a:pPr marL="457200" indent="-457200" algn="r" rtl="1">
              <a:buFontTx/>
              <a:buChar char="-"/>
            </a:pPr>
            <a:r>
              <a:rPr lang="ar-SA" dirty="0" smtClean="0"/>
              <a:t>في عام ١٩٥٩ انتقد </a:t>
            </a:r>
            <a:r>
              <a:rPr lang="ar-SA" dirty="0" err="1" smtClean="0"/>
              <a:t>تشومسكي</a:t>
            </a:r>
            <a:r>
              <a:rPr lang="ar-SA" dirty="0" smtClean="0"/>
              <a:t> بشدة موقف </a:t>
            </a:r>
            <a:r>
              <a:rPr lang="ar-SA" dirty="0" err="1" smtClean="0"/>
              <a:t>سكنر</a:t>
            </a:r>
            <a:r>
              <a:rPr lang="ar-SA" dirty="0" smtClean="0"/>
              <a:t> هذا حيث اعتبر أن اللغة أعقد بكثير من أن يتم تعلمها وفقاً لمبدأ التعزيز!</a:t>
            </a:r>
          </a:p>
          <a:p>
            <a:pPr marL="457200" indent="-457200" algn="r" rtl="1">
              <a:buFontTx/>
              <a:buChar char="-"/>
            </a:pPr>
            <a:r>
              <a:rPr lang="ar-SA" dirty="0" smtClean="0"/>
              <a:t>بإمكاننا نحن نقد مبدأ </a:t>
            </a:r>
            <a:r>
              <a:rPr lang="ar-SA" dirty="0" err="1" smtClean="0"/>
              <a:t>سكنر</a:t>
            </a:r>
            <a:r>
              <a:rPr lang="ar-SA" dirty="0" smtClean="0"/>
              <a:t> في اللغة من خلال “قصة العبيد وأبنائهم”.</a:t>
            </a:r>
          </a:p>
          <a:p>
            <a:pPr marL="457200" indent="-457200" algn="r" rtl="1">
              <a:buFontTx/>
              <a:buChar char="-"/>
            </a:pPr>
            <a:r>
              <a:rPr lang="ar-SA" dirty="0" smtClean="0"/>
              <a:t>أشارت العديد من الدراسات إلى أن الآباء يعززون أبنائهم على محتوى الرسالة وليس على بنائها “براون </a:t>
            </a:r>
            <a:r>
              <a:rPr lang="ar-SA" dirty="0" err="1" smtClean="0"/>
              <a:t>وهان</a:t>
            </a:r>
            <a:r>
              <a:rPr lang="ar-SA" dirty="0" err="1" smtClean="0"/>
              <a:t>لون</a:t>
            </a:r>
            <a:r>
              <a:rPr lang="ar-SA" dirty="0" smtClean="0"/>
              <a:t> في ١٩٧٠” </a:t>
            </a:r>
          </a:p>
          <a:p>
            <a:pPr algn="l" rtl="1"/>
            <a:r>
              <a:rPr lang="en-US" sz="1800" dirty="0"/>
              <a:t>Brown R, Hanlon C. Derivational complexity and order of acquisition in child speech. In: Hayes J.R, editor. Cognition and the development of language. New York: Wiley; 1970. pp. 11–53.</a:t>
            </a:r>
          </a:p>
          <a:p>
            <a:pPr algn="l" rtl="1"/>
            <a:endParaRPr lang="ar-SA" dirty="0" smtClean="0"/>
          </a:p>
          <a:p>
            <a:pPr marL="457200" indent="-457200" algn="r" rtl="1">
              <a:buFontTx/>
              <a:buChar char="-"/>
            </a:pPr>
            <a:endParaRPr lang="ar-SA" dirty="0" smtClean="0"/>
          </a:p>
          <a:p>
            <a:pPr marL="457200" indent="-457200" algn="r" rtl="1">
              <a:buFontTx/>
              <a:buChar char="-"/>
            </a:pPr>
            <a:endParaRPr lang="ar-SA" dirty="0" smtClean="0"/>
          </a:p>
        </p:txBody>
      </p:sp>
    </p:spTree>
    <p:extLst>
      <p:ext uri="{BB962C8B-B14F-4D97-AF65-F5344CB8AC3E}">
        <p14:creationId xmlns:p14="http://schemas.microsoft.com/office/powerpoint/2010/main" val="55194902"/>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تطور اللغة</a:t>
            </a:r>
            <a:endParaRPr lang="en-US" sz="2800" dirty="0"/>
          </a:p>
        </p:txBody>
      </p:sp>
      <p:sp>
        <p:nvSpPr>
          <p:cNvPr id="3" name="Subtitle 2"/>
          <p:cNvSpPr>
            <a:spLocks noGrp="1"/>
          </p:cNvSpPr>
          <p:nvPr>
            <p:ph type="subTitle" idx="1"/>
          </p:nvPr>
        </p:nvSpPr>
        <p:spPr>
          <a:xfrm>
            <a:off x="713678" y="2575931"/>
            <a:ext cx="10716322" cy="3980985"/>
          </a:xfrm>
        </p:spPr>
        <p:txBody>
          <a:bodyPr/>
          <a:lstStyle/>
          <a:p>
            <a:pPr algn="r" rtl="1"/>
            <a:r>
              <a:rPr lang="ar-SA" sz="2800" b="1" dirty="0" smtClean="0"/>
              <a:t>كيف يتم اكتساب اللغة؟</a:t>
            </a:r>
          </a:p>
          <a:p>
            <a:pPr algn="r" rtl="1"/>
            <a:r>
              <a:rPr lang="ar-SA" dirty="0" smtClean="0"/>
              <a:t>أرجع تشومسكي اكتساب اللغة إلى فكرة أنها معرفة فطرية عالمية بالقواعد الأساسية التي تنطبق على جميع اللغات تولد مع الانسان</a:t>
            </a:r>
          </a:p>
          <a:p>
            <a:pPr algn="r" rtl="1"/>
            <a:endParaRPr lang="ar-SA" dirty="0"/>
          </a:p>
          <a:p>
            <a:pPr algn="r" rtl="1"/>
            <a:r>
              <a:rPr lang="ar-SA" dirty="0" smtClean="0"/>
              <a:t>اللغة بالنسبة </a:t>
            </a:r>
            <a:r>
              <a:rPr lang="ar-SA" dirty="0" err="1" smtClean="0"/>
              <a:t>لتشومسكي</a:t>
            </a:r>
            <a:r>
              <a:rPr lang="ar-SA" dirty="0" smtClean="0"/>
              <a:t> نمو وليست تعلم. ولكن أليست تراكيب الجمل “قواعدها” تستدعي تعرض للغة حتى يتم اكتسابها؟ “تعلم”!</a:t>
            </a:r>
          </a:p>
        </p:txBody>
      </p:sp>
      <p:sp>
        <p:nvSpPr>
          <p:cNvPr id="6" name="Rectangle 5"/>
          <p:cNvSpPr/>
          <p:nvPr/>
        </p:nvSpPr>
        <p:spPr>
          <a:xfrm>
            <a:off x="4757195" y="6180881"/>
            <a:ext cx="601883" cy="5497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39218331"/>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5530" y="1694986"/>
            <a:ext cx="5946957" cy="3256156"/>
          </a:xfrm>
          <a:prstGeom prst="rect">
            <a:avLst/>
          </a:prstGeom>
        </p:spPr>
      </p:pic>
    </p:spTree>
    <p:extLst>
      <p:ext uri="{BB962C8B-B14F-4D97-AF65-F5344CB8AC3E}">
        <p14:creationId xmlns:p14="http://schemas.microsoft.com/office/powerpoint/2010/main" val="196589414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3448" y="497330"/>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انتاج وادراك اللغة</a:t>
            </a:r>
            <a:endParaRPr lang="en-US" sz="2800" dirty="0"/>
          </a:p>
        </p:txBody>
      </p:sp>
      <p:sp>
        <p:nvSpPr>
          <p:cNvPr id="3" name="Subtitle 2"/>
          <p:cNvSpPr>
            <a:spLocks noGrp="1"/>
          </p:cNvSpPr>
          <p:nvPr>
            <p:ph type="subTitle" idx="1"/>
          </p:nvPr>
        </p:nvSpPr>
        <p:spPr>
          <a:xfrm>
            <a:off x="713678" y="2575931"/>
            <a:ext cx="10716322" cy="3980985"/>
          </a:xfrm>
        </p:spPr>
        <p:txBody>
          <a:bodyPr/>
          <a:lstStyle/>
          <a:p>
            <a:pPr algn="r" rtl="1"/>
            <a:endParaRPr lang="ar-SA" sz="3200" dirty="0" smtClean="0"/>
          </a:p>
          <a:p>
            <a:pPr lvl="0" algn="r" rtl="1"/>
            <a:r>
              <a:rPr lang="ar-SA" sz="3200" dirty="0" smtClean="0"/>
              <a:t>                        </a:t>
            </a:r>
            <a:endParaRPr lang="en-GB" sz="3200" dirty="0"/>
          </a:p>
          <a:p>
            <a:pPr marL="457200" indent="-457200" algn="r" rtl="1">
              <a:buFontTx/>
              <a:buChar char="-"/>
            </a:pPr>
            <a:endParaRPr lang="ar-SA" sz="3200"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0098" y="1878627"/>
            <a:ext cx="6870700" cy="4559300"/>
          </a:xfrm>
          <a:prstGeom prst="rect">
            <a:avLst/>
          </a:prstGeom>
        </p:spPr>
      </p:pic>
    </p:spTree>
    <p:extLst>
      <p:ext uri="{BB962C8B-B14F-4D97-AF65-F5344CB8AC3E}">
        <p14:creationId xmlns:p14="http://schemas.microsoft.com/office/powerpoint/2010/main" val="1431784950"/>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5494" y="404732"/>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انتاج وادراك اللغة</a:t>
            </a:r>
            <a:endParaRPr lang="en-US" sz="2800" dirty="0"/>
          </a:p>
        </p:txBody>
      </p:sp>
      <p:sp>
        <p:nvSpPr>
          <p:cNvPr id="3" name="Subtitle 2"/>
          <p:cNvSpPr>
            <a:spLocks noGrp="1"/>
          </p:cNvSpPr>
          <p:nvPr>
            <p:ph type="subTitle" idx="1"/>
          </p:nvPr>
        </p:nvSpPr>
        <p:spPr>
          <a:xfrm>
            <a:off x="806276" y="1761469"/>
            <a:ext cx="10716322" cy="3980985"/>
          </a:xfrm>
        </p:spPr>
        <p:txBody>
          <a:bodyPr/>
          <a:lstStyle/>
          <a:p>
            <a:pPr algn="r" rtl="1"/>
            <a:r>
              <a:rPr lang="ar-SA" b="1" dirty="0" smtClean="0"/>
              <a:t>انتاج اللغة:</a:t>
            </a:r>
            <a:endParaRPr lang="en-GB" b="1" dirty="0" smtClean="0"/>
          </a:p>
          <a:p>
            <a:pPr marL="342900" indent="-342900" algn="r" rtl="1">
              <a:buFontTx/>
              <a:buChar char="-"/>
            </a:pPr>
            <a:r>
              <a:rPr lang="ar-SA" dirty="0" smtClean="0"/>
              <a:t>عدد من</a:t>
            </a:r>
            <a:r>
              <a:rPr lang="en-GB" dirty="0" smtClean="0"/>
              <a:t> </a:t>
            </a:r>
            <a:r>
              <a:rPr lang="ar-SA" dirty="0" smtClean="0"/>
              <a:t> الأعضاء يتفاعل لإنتاج اللغة</a:t>
            </a:r>
          </a:p>
          <a:p>
            <a:pPr marL="342900" indent="-342900" algn="r" rtl="1">
              <a:buFontTx/>
              <a:buChar char="-"/>
            </a:pPr>
            <a:r>
              <a:rPr lang="ar-SA" dirty="0" smtClean="0"/>
              <a:t>يتم انتاج الأصوات بإجراء تغييرات في أسلوب النطق ومكان التحكم في الهواء في جهاز النطق</a:t>
            </a:r>
          </a:p>
          <a:p>
            <a:pPr marL="342900" indent="-342900" algn="r" rtl="1">
              <a:buFontTx/>
              <a:buChar char="-"/>
            </a:pPr>
            <a:r>
              <a:rPr lang="ar-SA" dirty="0" smtClean="0"/>
              <a:t>يستخدم </a:t>
            </a:r>
            <a:r>
              <a:rPr lang="ar-SA" dirty="0" err="1" smtClean="0"/>
              <a:t>السبكتروجرام</a:t>
            </a:r>
            <a:r>
              <a:rPr lang="ar-SA" dirty="0" smtClean="0"/>
              <a:t> </a:t>
            </a:r>
            <a:r>
              <a:rPr lang="en-GB" dirty="0" smtClean="0"/>
              <a:t>Spectrogram </a:t>
            </a:r>
            <a:r>
              <a:rPr lang="ar-SA" dirty="0" smtClean="0"/>
              <a:t> لتحليل واعادة تمثيل الاشارات الصوتية</a:t>
            </a:r>
          </a:p>
          <a:p>
            <a:pPr marL="342900" indent="-342900" algn="r" rtl="1">
              <a:buFontTx/>
              <a:buChar char="-"/>
            </a:pPr>
            <a:endParaRPr lang="ar-SA" dirty="0" smtClean="0"/>
          </a:p>
        </p:txBody>
      </p:sp>
      <p:sp>
        <p:nvSpPr>
          <p:cNvPr id="6" name="Rectangle 5"/>
          <p:cNvSpPr/>
          <p:nvPr/>
        </p:nvSpPr>
        <p:spPr>
          <a:xfrm>
            <a:off x="4757195" y="6180881"/>
            <a:ext cx="601883" cy="5497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5784" y="3851816"/>
            <a:ext cx="5029200" cy="27051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9363" y="3548723"/>
            <a:ext cx="4016093" cy="3008193"/>
          </a:xfrm>
          <a:prstGeom prst="rect">
            <a:avLst/>
          </a:prstGeom>
        </p:spPr>
      </p:pic>
    </p:spTree>
    <p:extLst>
      <p:ext uri="{BB962C8B-B14F-4D97-AF65-F5344CB8AC3E}">
        <p14:creationId xmlns:p14="http://schemas.microsoft.com/office/powerpoint/2010/main" val="130880720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انتاج وادراك اللغة</a:t>
            </a:r>
            <a:endParaRPr lang="en-US" sz="2800" dirty="0"/>
          </a:p>
        </p:txBody>
      </p:sp>
      <p:sp>
        <p:nvSpPr>
          <p:cNvPr id="3" name="Subtitle 2"/>
          <p:cNvSpPr>
            <a:spLocks noGrp="1"/>
          </p:cNvSpPr>
          <p:nvPr>
            <p:ph type="subTitle" idx="1"/>
          </p:nvPr>
        </p:nvSpPr>
        <p:spPr>
          <a:xfrm>
            <a:off x="737839" y="2274989"/>
            <a:ext cx="10716322" cy="3980985"/>
          </a:xfrm>
        </p:spPr>
        <p:txBody>
          <a:bodyPr/>
          <a:lstStyle/>
          <a:p>
            <a:pPr algn="r" rtl="1"/>
            <a:r>
              <a:rPr lang="ar-SA" b="1" dirty="0" smtClean="0"/>
              <a:t>ادراك اللغة:</a:t>
            </a:r>
          </a:p>
          <a:p>
            <a:pPr marL="342900" indent="-342900" algn="r" rtl="1">
              <a:buFontTx/>
              <a:buChar char="-"/>
            </a:pPr>
            <a:r>
              <a:rPr lang="ar-SA" dirty="0" smtClean="0"/>
              <a:t>لحد قريب جداً كان تصميم برامج تدرك الكلام صعب جداً من نواحي عدة، فمثلاً في اللغة الانجليزية لدى </a:t>
            </a:r>
            <a:r>
              <a:rPr lang="en-GB" b="1" u="sng" dirty="0" smtClean="0"/>
              <a:t>the</a:t>
            </a:r>
            <a:r>
              <a:rPr lang="en-GB" dirty="0" smtClean="0"/>
              <a:t> </a:t>
            </a:r>
            <a:r>
              <a:rPr lang="ar-SA" dirty="0" smtClean="0"/>
              <a:t> على الأقل ٥٠ نطق مختلف!</a:t>
            </a:r>
          </a:p>
          <a:p>
            <a:pPr algn="r" rtl="1"/>
            <a:r>
              <a:rPr lang="ar-SA" sz="2000" i="1" dirty="0" smtClean="0"/>
              <a:t>فكري في الفروق والاختلافات العميقة في اللهجات/ سرعة</a:t>
            </a:r>
          </a:p>
          <a:p>
            <a:pPr algn="r" rtl="1"/>
            <a:r>
              <a:rPr lang="ar-SA" sz="2000" i="1" dirty="0" smtClean="0"/>
              <a:t>الكلام / عدم وجود فواصل بين الكلمات وغيرها من العوامل </a:t>
            </a:r>
          </a:p>
          <a:p>
            <a:pPr lvl="0" algn="r" rtl="1"/>
            <a:r>
              <a:rPr lang="ar-SA" sz="2000" i="1" dirty="0" smtClean="0"/>
              <a:t>                        </a:t>
            </a:r>
            <a:endParaRPr lang="en-GB" sz="2000" i="1" dirty="0"/>
          </a:p>
          <a:p>
            <a:pPr marL="342900" indent="-342900" algn="r" rtl="1">
              <a:buFontTx/>
              <a:buChar char="-"/>
            </a:pPr>
            <a:r>
              <a:rPr lang="ar-SA" dirty="0" smtClean="0"/>
              <a:t>مقابل هذه الصعوبات أدمغتنا مصممة على تجاهل العديد من</a:t>
            </a:r>
          </a:p>
          <a:p>
            <a:pPr algn="r" rtl="1"/>
            <a:r>
              <a:rPr lang="ar-SA" dirty="0" smtClean="0"/>
              <a:t>الأصوات أثناء ادراك الكلام كما تقوم بتعبئة الإشارات الصوتية</a:t>
            </a:r>
          </a:p>
          <a:p>
            <a:pPr algn="r" rtl="1"/>
            <a:r>
              <a:rPr lang="ar-SA" dirty="0" smtClean="0"/>
              <a:t>المفقودة</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81400"/>
            <a:ext cx="5219700" cy="3276600"/>
          </a:xfrm>
          <a:prstGeom prst="rect">
            <a:avLst/>
          </a:prstGeom>
        </p:spPr>
      </p:pic>
    </p:spTree>
    <p:extLst>
      <p:ext uri="{BB962C8B-B14F-4D97-AF65-F5344CB8AC3E}">
        <p14:creationId xmlns:p14="http://schemas.microsoft.com/office/powerpoint/2010/main" val="1366099415"/>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انتاج وادراك اللغة</a:t>
            </a:r>
            <a:endParaRPr lang="en-US" sz="2800" dirty="0"/>
          </a:p>
        </p:txBody>
      </p:sp>
      <p:sp>
        <p:nvSpPr>
          <p:cNvPr id="3" name="Subtitle 2"/>
          <p:cNvSpPr>
            <a:spLocks noGrp="1"/>
          </p:cNvSpPr>
          <p:nvPr>
            <p:ph type="subTitle" idx="1"/>
          </p:nvPr>
        </p:nvSpPr>
        <p:spPr>
          <a:xfrm>
            <a:off x="713678" y="2575931"/>
            <a:ext cx="10716322" cy="3980985"/>
          </a:xfrm>
        </p:spPr>
        <p:txBody>
          <a:bodyPr>
            <a:normAutofit fontScale="55000" lnSpcReduction="20000"/>
          </a:bodyPr>
          <a:lstStyle/>
          <a:p>
            <a:pPr algn="r" rtl="1"/>
            <a:r>
              <a:rPr lang="ar-SA" sz="3400" dirty="0" smtClean="0"/>
              <a:t>في أحد الدراسات قام جميع المفحوصين تقريباً بتعبئة الصوت الناقص والذي تمت تغطيته بسعال وكانت تعبئتهم تتناسب مع السياق: مثال</a:t>
            </a:r>
          </a:p>
          <a:p>
            <a:pPr algn="r" rtl="1"/>
            <a:r>
              <a:rPr lang="en-GB" sz="2600" dirty="0" smtClean="0"/>
              <a:t>The *eel was on the shoe                                      (Heel)</a:t>
            </a:r>
          </a:p>
          <a:p>
            <a:pPr algn="r" rtl="1"/>
            <a:r>
              <a:rPr lang="en-GB" sz="2600" dirty="0" smtClean="0"/>
              <a:t>The *eel was on the table                                    (meal) </a:t>
            </a:r>
            <a:endParaRPr lang="ar-SA" sz="2600" dirty="0" smtClean="0"/>
          </a:p>
          <a:p>
            <a:pPr algn="r" rtl="1"/>
            <a:endParaRPr lang="ar-SA" sz="3200" dirty="0"/>
          </a:p>
          <a:p>
            <a:pPr algn="r" rtl="1"/>
            <a:r>
              <a:rPr lang="ar-SA" sz="3200" dirty="0" smtClean="0"/>
              <a:t>هذه الدراسة تدل على المعالجة من الأعلى إلى الأسفل وهذه المعالجة مفيدة حيث تجعلنا قادرين بشكل فعال على تجاهل  الإزعاج </a:t>
            </a:r>
            <a:r>
              <a:rPr lang="en-GB" sz="3200" dirty="0" smtClean="0"/>
              <a:t>noise</a:t>
            </a:r>
            <a:r>
              <a:rPr lang="ar-SA" sz="3200" dirty="0" smtClean="0"/>
              <a:t> و التعامل مع ضعف الجودة في انتاج الكلام</a:t>
            </a:r>
          </a:p>
          <a:p>
            <a:pPr algn="r" rtl="1"/>
            <a:endParaRPr lang="ar-SA" sz="3200" dirty="0"/>
          </a:p>
          <a:p>
            <a:pPr algn="r" rtl="1"/>
            <a:endParaRPr lang="ar-SA" sz="3200" dirty="0" smtClean="0"/>
          </a:p>
          <a:p>
            <a:pPr algn="r" rtl="1"/>
            <a:r>
              <a:rPr lang="ar-SA" sz="3200" dirty="0" smtClean="0"/>
              <a:t>تأثير</a:t>
            </a:r>
            <a:r>
              <a:rPr lang="ar-SA" sz="3200" dirty="0" smtClean="0">
                <a:hlinkClick r:id="rId2"/>
              </a:rPr>
              <a:t> </a:t>
            </a:r>
            <a:r>
              <a:rPr lang="en-GB" sz="3200" dirty="0" smtClean="0">
                <a:hlinkClick r:id="rId2"/>
              </a:rPr>
              <a:t>McGurk</a:t>
            </a:r>
            <a:r>
              <a:rPr lang="ar-SA" sz="3200" dirty="0" smtClean="0"/>
              <a:t>: باحث بريطاني في مجال علم النفس اكتشف هذا التأثير “الخداع السمعي</a:t>
            </a:r>
            <a:r>
              <a:rPr lang="ar-SA" sz="3200" dirty="0" smtClean="0"/>
              <a:t>” </a:t>
            </a:r>
            <a:r>
              <a:rPr lang="ar-SA" sz="3200" dirty="0" smtClean="0"/>
              <a:t>أثناء عمله على تحرير عدد من الفيديوهات.</a:t>
            </a:r>
          </a:p>
          <a:p>
            <a:pPr algn="r" rtl="1"/>
            <a:endParaRPr lang="ar-SA" sz="3200" dirty="0"/>
          </a:p>
          <a:p>
            <a:pPr algn="r" rtl="1"/>
            <a:r>
              <a:rPr lang="ar-SA" sz="3200" dirty="0" smtClean="0"/>
              <a:t>هذا التأثير يؤكد على كوننا لا نستخدم فقط الاشارات الصوتية لإدراك الكلام ولكننا أيضاً نستخدم اشارات بصرية!</a:t>
            </a:r>
          </a:p>
          <a:p>
            <a:pPr algn="r" rtl="1"/>
            <a:endParaRPr lang="ar-SA" sz="3200" dirty="0" smtClean="0"/>
          </a:p>
          <a:p>
            <a:pPr lvl="0" algn="r" rtl="1"/>
            <a:r>
              <a:rPr lang="ar-SA" sz="3200" dirty="0" smtClean="0"/>
              <a:t>                        </a:t>
            </a:r>
            <a:endParaRPr lang="en-GB" sz="3200" dirty="0"/>
          </a:p>
          <a:p>
            <a:pPr marL="457200" indent="-457200" algn="r" rtl="1">
              <a:buFontTx/>
              <a:buChar char="-"/>
            </a:pPr>
            <a:endParaRPr lang="ar-SA" sz="3200" dirty="0" smtClean="0"/>
          </a:p>
        </p:txBody>
      </p:sp>
    </p:spTree>
    <p:extLst>
      <p:ext uri="{BB962C8B-B14F-4D97-AF65-F5344CB8AC3E}">
        <p14:creationId xmlns:p14="http://schemas.microsoft.com/office/powerpoint/2010/main" val="1393299251"/>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نظريات ادراك اللغة</a:t>
            </a:r>
            <a:endParaRPr lang="en-US" sz="2800" dirty="0"/>
          </a:p>
        </p:txBody>
      </p:sp>
      <p:sp>
        <p:nvSpPr>
          <p:cNvPr id="3" name="Subtitle 2"/>
          <p:cNvSpPr>
            <a:spLocks noGrp="1"/>
          </p:cNvSpPr>
          <p:nvPr>
            <p:ph type="subTitle" idx="1"/>
          </p:nvPr>
        </p:nvSpPr>
        <p:spPr>
          <a:xfrm>
            <a:off x="713678" y="2575931"/>
            <a:ext cx="10716322" cy="3980985"/>
          </a:xfrm>
        </p:spPr>
        <p:txBody>
          <a:bodyPr>
            <a:normAutofit lnSpcReduction="10000"/>
          </a:bodyPr>
          <a:lstStyle/>
          <a:p>
            <a:pPr algn="r" rtl="1"/>
            <a:r>
              <a:rPr lang="ar-SA" sz="2800" dirty="0" smtClean="0"/>
              <a:t>النظرية الحركية </a:t>
            </a:r>
            <a:r>
              <a:rPr lang="en-GB" sz="2800" u="sng" dirty="0" smtClean="0"/>
              <a:t>Motor Theory</a:t>
            </a:r>
            <a:r>
              <a:rPr lang="ar-SA" sz="2800" u="sng" dirty="0" smtClean="0"/>
              <a:t>: </a:t>
            </a:r>
            <a:r>
              <a:rPr lang="ar-SA" sz="1800" dirty="0" smtClean="0"/>
              <a:t>لصاحبها ليبرمان ١٩٦٧</a:t>
            </a:r>
          </a:p>
          <a:p>
            <a:pPr algn="r" rtl="1"/>
            <a:r>
              <a:rPr lang="ar-SA" dirty="0" smtClean="0"/>
              <a:t>يدرك السامع الكلمات المنطوقة من خلال اعادة انتاجها “تقليد حركات الجهاز الصوتي للمتكلم” وليس من خلال تحديد أنماط الأصوات التي يصدرها المتكلم. أي أن الجانب الحركي في نظامنا يتم تفعيله أثناء انتاج اللغة وأثناء ادراكها</a:t>
            </a:r>
          </a:p>
          <a:p>
            <a:pPr algn="r" rtl="1"/>
            <a:endParaRPr lang="ar-SA" dirty="0"/>
          </a:p>
          <a:p>
            <a:pPr algn="r" rtl="1"/>
            <a:r>
              <a:rPr lang="ar-SA" dirty="0" smtClean="0"/>
              <a:t>- مما يدعم هذه النظرية بعض التجارب التي تستخدم تقنيات مسح الدماغ </a:t>
            </a:r>
            <a:r>
              <a:rPr lang="en-GB" dirty="0" smtClean="0"/>
              <a:t>FMRI</a:t>
            </a:r>
            <a:r>
              <a:rPr lang="ar-SA" dirty="0" smtClean="0"/>
              <a:t> والتي تظهر نشاطاً في مناطق معينة </a:t>
            </a:r>
            <a:r>
              <a:rPr lang="en-GB" dirty="0" smtClean="0"/>
              <a:t>Cortical motor areas</a:t>
            </a:r>
            <a:r>
              <a:rPr lang="ar-SA" dirty="0" smtClean="0"/>
              <a:t> كما تظهر بعض الدراسات التي تستخدم تقنية </a:t>
            </a:r>
            <a:r>
              <a:rPr lang="en-GB" dirty="0" smtClean="0"/>
              <a:t>TMS</a:t>
            </a:r>
            <a:r>
              <a:rPr lang="ar-SA" dirty="0" smtClean="0"/>
              <a:t> أن ارسال نبضات تثبيطيه لهذه المناطق لعدد من المرات يثبط ادراك الكلام!</a:t>
            </a:r>
          </a:p>
          <a:p>
            <a:pPr algn="r" rtl="1"/>
            <a:endParaRPr lang="ar-SA" sz="2800" dirty="0" smtClean="0"/>
          </a:p>
          <a:p>
            <a:pPr lvl="0" algn="r" rtl="1"/>
            <a:r>
              <a:rPr lang="ar-SA" sz="3200" dirty="0" smtClean="0"/>
              <a:t>                        </a:t>
            </a:r>
            <a:endParaRPr lang="en-GB" sz="3200" dirty="0"/>
          </a:p>
          <a:p>
            <a:pPr marL="457200" indent="-457200" algn="r" rtl="1">
              <a:buFontTx/>
              <a:buChar char="-"/>
            </a:pPr>
            <a:endParaRPr lang="ar-SA" sz="3200" dirty="0" smtClean="0"/>
          </a:p>
        </p:txBody>
      </p:sp>
    </p:spTree>
    <p:extLst>
      <p:ext uri="{BB962C8B-B14F-4D97-AF65-F5344CB8AC3E}">
        <p14:creationId xmlns:p14="http://schemas.microsoft.com/office/powerpoint/2010/main" val="108800512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خطة المحاضرة</a:t>
            </a:r>
            <a:endParaRPr lang="en-US" sz="2800" dirty="0"/>
          </a:p>
        </p:txBody>
      </p:sp>
      <p:sp>
        <p:nvSpPr>
          <p:cNvPr id="3" name="Subtitle 2"/>
          <p:cNvSpPr>
            <a:spLocks noGrp="1"/>
          </p:cNvSpPr>
          <p:nvPr>
            <p:ph type="subTitle" idx="1"/>
          </p:nvPr>
        </p:nvSpPr>
        <p:spPr>
          <a:xfrm>
            <a:off x="713678" y="2575931"/>
            <a:ext cx="10716322" cy="3980985"/>
          </a:xfrm>
        </p:spPr>
        <p:txBody>
          <a:bodyPr/>
          <a:lstStyle/>
          <a:p>
            <a:pPr marL="457200" indent="-457200" algn="r" rtl="1">
              <a:buFontTx/>
              <a:buChar char="-"/>
            </a:pPr>
            <a:r>
              <a:rPr lang="ar-SA" sz="3200" dirty="0" smtClean="0"/>
              <a:t>اللغة: مقدمة</a:t>
            </a:r>
          </a:p>
          <a:p>
            <a:pPr marL="457200" indent="-457200" algn="r" rtl="1">
              <a:buFontTx/>
              <a:buChar char="-"/>
            </a:pPr>
            <a:r>
              <a:rPr lang="ar-SA" sz="3200" dirty="0" smtClean="0"/>
              <a:t>تطور اللغة</a:t>
            </a:r>
          </a:p>
          <a:p>
            <a:pPr marL="457200" indent="-457200" algn="r" rtl="1">
              <a:buFontTx/>
              <a:buChar char="-"/>
            </a:pPr>
            <a:r>
              <a:rPr lang="ar-SA" sz="3200" dirty="0" smtClean="0"/>
              <a:t>انتاج اللغة وادراكها</a:t>
            </a:r>
          </a:p>
          <a:p>
            <a:pPr marL="457200" indent="-457200" algn="r" rtl="1">
              <a:buFontTx/>
              <a:buChar char="-"/>
            </a:pPr>
            <a:r>
              <a:rPr lang="ar-SA" sz="3200" dirty="0" smtClean="0"/>
              <a:t>ملخص</a:t>
            </a:r>
          </a:p>
          <a:p>
            <a:pPr marL="457200" indent="-457200" algn="r" rtl="1">
              <a:buFontTx/>
              <a:buChar char="-"/>
            </a:pPr>
            <a:endParaRPr lang="ar-SA" sz="3200" dirty="0" smtClean="0"/>
          </a:p>
          <a:p>
            <a:pPr lvl="0" algn="r" rtl="1"/>
            <a:r>
              <a:rPr lang="ar-SA" sz="3200" dirty="0" smtClean="0"/>
              <a:t>                        </a:t>
            </a:r>
            <a:endParaRPr lang="en-GB" sz="3200" dirty="0"/>
          </a:p>
          <a:p>
            <a:pPr marL="457200" indent="-457200" algn="r" rtl="1">
              <a:buFontTx/>
              <a:buChar char="-"/>
            </a:pPr>
            <a:endParaRPr lang="ar-SA" sz="3200" dirty="0" smtClean="0"/>
          </a:p>
        </p:txBody>
      </p:sp>
    </p:spTree>
    <p:extLst>
      <p:ext uri="{BB962C8B-B14F-4D97-AF65-F5344CB8AC3E}">
        <p14:creationId xmlns:p14="http://schemas.microsoft.com/office/powerpoint/2010/main" val="191838970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نظريات ادراك اللغة</a:t>
            </a:r>
            <a:endParaRPr lang="en-US" sz="2800" dirty="0"/>
          </a:p>
        </p:txBody>
      </p:sp>
      <p:sp>
        <p:nvSpPr>
          <p:cNvPr id="3" name="Subtitle 2"/>
          <p:cNvSpPr>
            <a:spLocks noGrp="1"/>
          </p:cNvSpPr>
          <p:nvPr>
            <p:ph type="subTitle" idx="1"/>
          </p:nvPr>
        </p:nvSpPr>
        <p:spPr>
          <a:xfrm>
            <a:off x="713678" y="2575931"/>
            <a:ext cx="10716322" cy="3980985"/>
          </a:xfrm>
        </p:spPr>
        <p:txBody>
          <a:bodyPr>
            <a:normAutofit fontScale="92500" lnSpcReduction="20000"/>
          </a:bodyPr>
          <a:lstStyle/>
          <a:p>
            <a:pPr algn="r" rtl="1"/>
            <a:r>
              <a:rPr lang="ar-SA" sz="2800" dirty="0" smtClean="0"/>
              <a:t>النظرية الحركية </a:t>
            </a:r>
            <a:r>
              <a:rPr lang="en-GB" sz="2800" u="sng" dirty="0" smtClean="0"/>
              <a:t>Motor Theory</a:t>
            </a:r>
            <a:r>
              <a:rPr lang="ar-SA" sz="2800" u="sng" dirty="0" smtClean="0"/>
              <a:t>: </a:t>
            </a:r>
            <a:r>
              <a:rPr lang="ar-SA" sz="1800" dirty="0" smtClean="0"/>
              <a:t>لصاحبها ليبرمان ١٩٦٧</a:t>
            </a:r>
          </a:p>
          <a:p>
            <a:pPr algn="r" rtl="1"/>
            <a:r>
              <a:rPr lang="ar-SA" dirty="0" smtClean="0"/>
              <a:t>تنتقد هذه النظرية بصعوبة اعادة انتاج الحركات الصوتية حتى يتم ادراكها نظرا للاختلاف البائن في انتاج اللغة </a:t>
            </a:r>
          </a:p>
          <a:p>
            <a:pPr algn="r" rtl="1"/>
            <a:r>
              <a:rPr lang="ar-SA" dirty="0" smtClean="0"/>
              <a:t>باختلاف عدد من العوامل “اللهجات/ السرعة ..،غيرها” </a:t>
            </a:r>
          </a:p>
          <a:p>
            <a:pPr algn="r" rtl="1"/>
            <a:endParaRPr lang="ar-SA" dirty="0"/>
          </a:p>
          <a:p>
            <a:pPr algn="r" rtl="1"/>
            <a:r>
              <a:rPr lang="ar-SA" dirty="0" smtClean="0"/>
              <a:t>كما تنتقد من حيث أن الطفل يتمكن أولاً من ادراك اللغة ومن ثم انتاجها! فكيف له ذلك</a:t>
            </a:r>
          </a:p>
          <a:p>
            <a:pPr algn="r" rtl="1"/>
            <a:r>
              <a:rPr lang="ar-SA" dirty="0" smtClean="0"/>
              <a:t>الدراسات التي أظهرت أن ادراك اللغة من الممكن أن يتم من الأعلى للأسفل لا تتفق مع هذه النظرية. </a:t>
            </a:r>
            <a:r>
              <a:rPr lang="ar-SA" dirty="0" smtClean="0">
                <a:solidFill>
                  <a:srgbClr val="FF0000"/>
                </a:solidFill>
              </a:rPr>
              <a:t>كيف؟</a:t>
            </a:r>
          </a:p>
          <a:p>
            <a:pPr algn="r" rtl="1"/>
            <a:endParaRPr lang="ar-SA" dirty="0">
              <a:solidFill>
                <a:srgbClr val="FF0000"/>
              </a:solidFill>
            </a:endParaRPr>
          </a:p>
          <a:p>
            <a:pPr algn="r" rtl="1"/>
            <a:r>
              <a:rPr lang="ar-SA" dirty="0" smtClean="0"/>
              <a:t>مما يجدر ذكره أن هذه النظرية محل اهتمام حتى اليوم نظراً لغياب دليل قوي يؤكدها أو ينفيها</a:t>
            </a:r>
          </a:p>
          <a:p>
            <a:pPr algn="r" rtl="1"/>
            <a:endParaRPr lang="ar-SA" sz="2800" dirty="0" smtClean="0"/>
          </a:p>
          <a:p>
            <a:pPr lvl="0" algn="r" rtl="1"/>
            <a:r>
              <a:rPr lang="ar-SA" sz="3200" dirty="0" smtClean="0"/>
              <a:t>                        </a:t>
            </a:r>
            <a:endParaRPr lang="en-GB" sz="3200" dirty="0"/>
          </a:p>
          <a:p>
            <a:pPr marL="457200" indent="-457200" algn="r" rtl="1">
              <a:buFontTx/>
              <a:buChar char="-"/>
            </a:pPr>
            <a:endParaRPr lang="ar-SA" sz="3200" dirty="0" smtClean="0"/>
          </a:p>
        </p:txBody>
      </p:sp>
    </p:spTree>
    <p:extLst>
      <p:ext uri="{BB962C8B-B14F-4D97-AF65-F5344CB8AC3E}">
        <p14:creationId xmlns:p14="http://schemas.microsoft.com/office/powerpoint/2010/main" val="1440600276"/>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نظريات ادراك اللغة</a:t>
            </a:r>
            <a:endParaRPr lang="en-US" sz="2800" dirty="0"/>
          </a:p>
        </p:txBody>
      </p:sp>
      <p:sp>
        <p:nvSpPr>
          <p:cNvPr id="3" name="Subtitle 2"/>
          <p:cNvSpPr>
            <a:spLocks noGrp="1"/>
          </p:cNvSpPr>
          <p:nvPr>
            <p:ph type="subTitle" idx="1"/>
          </p:nvPr>
        </p:nvSpPr>
        <p:spPr>
          <a:xfrm>
            <a:off x="713678" y="2575931"/>
            <a:ext cx="10716322" cy="3980985"/>
          </a:xfrm>
        </p:spPr>
        <p:txBody>
          <a:bodyPr>
            <a:normAutofit lnSpcReduction="10000"/>
          </a:bodyPr>
          <a:lstStyle/>
          <a:p>
            <a:pPr algn="r" rtl="1"/>
            <a:r>
              <a:rPr lang="ar-SA" sz="2800" dirty="0" smtClean="0"/>
              <a:t>نظرية المجموعات </a:t>
            </a:r>
            <a:r>
              <a:rPr lang="en-GB" sz="2800" u="sng" dirty="0" smtClean="0"/>
              <a:t>Cohort Theory</a:t>
            </a:r>
            <a:r>
              <a:rPr lang="ar-SA" sz="2800" dirty="0" smtClean="0"/>
              <a:t>: </a:t>
            </a:r>
            <a:r>
              <a:rPr lang="ar-SA" sz="1800" dirty="0" smtClean="0"/>
              <a:t>وليم مارسن ويلسون ١٩٨٠</a:t>
            </a:r>
          </a:p>
          <a:p>
            <a:pPr algn="r" rtl="1"/>
            <a:r>
              <a:rPr lang="ar-SA" sz="2800" dirty="0" smtClean="0"/>
              <a:t>تفسر هذه النظرية كيف يتم تعيين المدخلات السمعية أو البصرية ككلمة ضمن قاموس المستمع “أي من الكلمات المخزنة لديه سابقاً”</a:t>
            </a:r>
          </a:p>
          <a:p>
            <a:pPr marL="457200" indent="-457200" algn="r" rtl="1">
              <a:buFontTx/>
              <a:buChar char="-"/>
            </a:pPr>
            <a:r>
              <a:rPr lang="ar-SA" sz="2800" dirty="0" smtClean="0"/>
              <a:t>تفترض هذه النظرية أن المعالجة للكلمة تتم من أول مقطع صوتي وليس بعد أن يتم الانتهاء من نطق الكلمة</a:t>
            </a:r>
          </a:p>
          <a:p>
            <a:pPr marL="457200" indent="-457200" algn="r" rtl="1">
              <a:buFontTx/>
              <a:buChar char="-"/>
            </a:pPr>
            <a:r>
              <a:rPr lang="ar-SA" sz="2800" dirty="0" smtClean="0"/>
              <a:t>مما يدعمها تجارب الاستماع والتعقب </a:t>
            </a:r>
            <a:r>
              <a:rPr lang="en-GB" sz="2800" dirty="0" smtClean="0"/>
              <a:t>Shadowing Experiments</a:t>
            </a:r>
            <a:r>
              <a:rPr lang="ar-SA" sz="2800" dirty="0" smtClean="0"/>
              <a:t> حيث يطلب من المفحوص ترديد الكلمات التي يسمعها. لوحظ ان المفحوصين يبدئون في اعادة انتاج الكلمة قبل الانتهاء من سماعها</a:t>
            </a:r>
          </a:p>
          <a:p>
            <a:pPr lvl="0" algn="r" rtl="1"/>
            <a:r>
              <a:rPr lang="ar-SA" sz="3200" dirty="0" smtClean="0"/>
              <a:t>                        </a:t>
            </a:r>
            <a:endParaRPr lang="en-GB" sz="3200" dirty="0"/>
          </a:p>
          <a:p>
            <a:pPr marL="457200" indent="-457200" algn="r" rtl="1">
              <a:buFontTx/>
              <a:buChar char="-"/>
            </a:pPr>
            <a:endParaRPr lang="ar-SA" sz="3200" dirty="0" smtClean="0"/>
          </a:p>
        </p:txBody>
      </p:sp>
    </p:spTree>
    <p:extLst>
      <p:ext uri="{BB962C8B-B14F-4D97-AF65-F5344CB8AC3E}">
        <p14:creationId xmlns:p14="http://schemas.microsoft.com/office/powerpoint/2010/main" val="313231217"/>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نظريات ادراك اللغة</a:t>
            </a:r>
            <a:endParaRPr lang="en-US" sz="2800" dirty="0"/>
          </a:p>
        </p:txBody>
      </p:sp>
      <p:sp>
        <p:nvSpPr>
          <p:cNvPr id="3" name="Subtitle 2"/>
          <p:cNvSpPr>
            <a:spLocks noGrp="1"/>
          </p:cNvSpPr>
          <p:nvPr>
            <p:ph type="subTitle" idx="1"/>
          </p:nvPr>
        </p:nvSpPr>
        <p:spPr>
          <a:xfrm>
            <a:off x="713678" y="2575931"/>
            <a:ext cx="10716322" cy="3980985"/>
          </a:xfrm>
        </p:spPr>
        <p:txBody>
          <a:bodyPr>
            <a:normAutofit lnSpcReduction="10000"/>
          </a:bodyPr>
          <a:lstStyle/>
          <a:p>
            <a:pPr algn="r" rtl="1"/>
            <a:r>
              <a:rPr lang="ar-SA" sz="2800" dirty="0" smtClean="0"/>
              <a:t>نظرية المجموعات </a:t>
            </a:r>
            <a:r>
              <a:rPr lang="en-GB" sz="2800" u="sng" dirty="0" smtClean="0"/>
              <a:t>Cohort Theory</a:t>
            </a:r>
            <a:r>
              <a:rPr lang="ar-SA" sz="2800" dirty="0" smtClean="0"/>
              <a:t>: </a:t>
            </a:r>
            <a:r>
              <a:rPr lang="ar-SA" sz="1800" dirty="0" smtClean="0"/>
              <a:t>وليم مارسن ويلسون ١٩٨٠</a:t>
            </a:r>
          </a:p>
          <a:p>
            <a:pPr lvl="0" algn="r" rtl="1"/>
            <a:r>
              <a:rPr lang="ar-SA" sz="3200" dirty="0" smtClean="0"/>
              <a:t>مثال على ادراك الكلمة وفقاً لهذه النظرية:</a:t>
            </a:r>
          </a:p>
          <a:p>
            <a:pPr lvl="0" algn="r" rtl="1"/>
            <a:r>
              <a:rPr lang="ar-SA" sz="3200" dirty="0" smtClean="0"/>
              <a:t>الكلمة التي يتم نطقها؛ أي الكلمة الهدف: “مكان”      </a:t>
            </a:r>
          </a:p>
          <a:p>
            <a:pPr lvl="0" algn="r" rtl="1"/>
            <a:r>
              <a:rPr lang="ar-SA" sz="3200" dirty="0" smtClean="0"/>
              <a:t>الكلمات المنافسة عند السامع: مكان/ مكالمة/ مكة/ مكتب ...الخ</a:t>
            </a:r>
          </a:p>
          <a:p>
            <a:pPr lvl="0" algn="r" rtl="1"/>
            <a:r>
              <a:rPr lang="ar-SA" sz="3200" dirty="0" smtClean="0"/>
              <a:t>عند سماع (مكا)  يتم حذف مكة ومكتب باعتبارهما كلمات محتملة فتصغر المجموعة وهكذا حتى يصل المستمع للكلمة الهدف</a:t>
            </a:r>
          </a:p>
          <a:p>
            <a:pPr lvl="0" algn="r" rtl="1"/>
            <a:r>
              <a:rPr lang="ar-SA" sz="3200" dirty="0" smtClean="0"/>
              <a:t>- في البداية “عندما يكون التجمع للكلمات كبير” تكون المعالجة من الأسفل للأعلى ولكن في النهاية يلعب السياق دوراً في ادراك الكلمة                  </a:t>
            </a:r>
            <a:endParaRPr lang="en-GB" sz="3200" dirty="0"/>
          </a:p>
          <a:p>
            <a:pPr marL="457200" indent="-457200" algn="r" rtl="1">
              <a:buFontTx/>
              <a:buChar char="-"/>
            </a:pPr>
            <a:endParaRPr lang="ar-SA" sz="3200" dirty="0" smtClean="0"/>
          </a:p>
        </p:txBody>
      </p:sp>
    </p:spTree>
    <p:extLst>
      <p:ext uri="{BB962C8B-B14F-4D97-AF65-F5344CB8AC3E}">
        <p14:creationId xmlns:p14="http://schemas.microsoft.com/office/powerpoint/2010/main" val="176214191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5530" y="1694986"/>
            <a:ext cx="5946957" cy="3256156"/>
          </a:xfrm>
          <a:prstGeom prst="rect">
            <a:avLst/>
          </a:prstGeom>
        </p:spPr>
      </p:pic>
    </p:spTree>
    <p:extLst>
      <p:ext uri="{BB962C8B-B14F-4D97-AF65-F5344CB8AC3E}">
        <p14:creationId xmlns:p14="http://schemas.microsoft.com/office/powerpoint/2010/main" val="2119000076"/>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ادراك اللغة المقروءة</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marL="457200" indent="-457200" algn="r" rtl="1">
              <a:buFontTx/>
              <a:buChar char="-"/>
            </a:pPr>
            <a:r>
              <a:rPr lang="ar-SA" sz="2800" dirty="0" smtClean="0"/>
              <a:t>من الجوانب التي تثير الاهتمام في هذا الجانب سرعة القراءة</a:t>
            </a:r>
          </a:p>
          <a:p>
            <a:pPr algn="r" rtl="1"/>
            <a:r>
              <a:rPr lang="ar-SA" sz="2800" dirty="0"/>
              <a:t> </a:t>
            </a:r>
            <a:r>
              <a:rPr lang="ar-SA" sz="2800" dirty="0" smtClean="0"/>
              <a:t>      يقرأ طلاب الجامعة ما سرعته ٢٠٠- ٣٠٠ كلمة في الدقيقة كما يصل المتميزون فيها إلى ٦٠٠ كلمة في الدقيقة</a:t>
            </a:r>
          </a:p>
          <a:p>
            <a:pPr marL="457200" indent="-457200" algn="r" rtl="1">
              <a:buFontTx/>
              <a:buChar char="-"/>
            </a:pPr>
            <a:r>
              <a:rPr lang="ar-SA" sz="2800" dirty="0" smtClean="0"/>
              <a:t>ادراك الكلمات المقروءة عملية تلقائية </a:t>
            </a:r>
            <a:r>
              <a:rPr lang="en-GB" sz="2800" dirty="0" smtClean="0"/>
              <a:t>Stroop </a:t>
            </a:r>
            <a:r>
              <a:rPr lang="en-GB" sz="2800" dirty="0"/>
              <a:t>E</a:t>
            </a:r>
            <a:r>
              <a:rPr lang="en-GB" sz="2800" dirty="0" smtClean="0"/>
              <a:t>ffect</a:t>
            </a:r>
            <a:endParaRPr lang="ar-SA" sz="2800" dirty="0" smtClean="0"/>
          </a:p>
          <a:p>
            <a:pPr marL="457200" indent="-457200" algn="r" rtl="1">
              <a:buFontTx/>
              <a:buChar char="-"/>
            </a:pPr>
            <a:r>
              <a:rPr lang="ar-SA" sz="2800" dirty="0" smtClean="0"/>
              <a:t>تأثير تفوق ادراك الكلمة على ادراك الحرف: أي أن تأثير الكلمة المكتوبة يساعد في تحديد الحروف</a:t>
            </a:r>
            <a:endParaRPr lang="en-GB" sz="2800" dirty="0" smtClean="0"/>
          </a:p>
          <a:p>
            <a:pPr algn="r" rtl="1"/>
            <a:endParaRPr lang="ar-SA" sz="3200" dirty="0" smtClean="0"/>
          </a:p>
        </p:txBody>
      </p:sp>
    </p:spTree>
    <p:extLst>
      <p:ext uri="{BB962C8B-B14F-4D97-AF65-F5344CB8AC3E}">
        <p14:creationId xmlns:p14="http://schemas.microsoft.com/office/powerpoint/2010/main" val="1343228434"/>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ادراك اللغة المقروءة</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marL="457200" indent="-457200" algn="r" rtl="1">
              <a:buFontTx/>
              <a:buChar char="-"/>
            </a:pPr>
            <a:r>
              <a:rPr lang="ar-SA" sz="2800" dirty="0" smtClean="0"/>
              <a:t>تأثير تفوق ادراك الكلمة على ادراك الحرف</a:t>
            </a:r>
            <a:endParaRPr lang="en-GB" sz="2800" dirty="0" smtClean="0"/>
          </a:p>
          <a:p>
            <a:pPr marL="457200" indent="-457200" algn="r" rtl="1">
              <a:buFontTx/>
              <a:buChar char="-"/>
            </a:pPr>
            <a:r>
              <a:rPr lang="ar-SA" sz="2800" dirty="0" smtClean="0"/>
              <a:t>وجدوا أن المفحوصين كانوا أسرع في ادراك</a:t>
            </a:r>
          </a:p>
          <a:p>
            <a:pPr algn="r" rtl="1"/>
            <a:r>
              <a:rPr lang="ar-SA" sz="2800" dirty="0" smtClean="0"/>
              <a:t>الحرف داخل الكلمة مقابل إدراك الحرف وحده!</a:t>
            </a:r>
          </a:p>
          <a:p>
            <a:pPr algn="r" rtl="1"/>
            <a:endParaRPr lang="ar-SA" sz="3200"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6386" y="3090562"/>
            <a:ext cx="3899543" cy="3298663"/>
          </a:xfrm>
          <a:prstGeom prst="rect">
            <a:avLst/>
          </a:prstGeom>
        </p:spPr>
      </p:pic>
    </p:spTree>
    <p:extLst>
      <p:ext uri="{BB962C8B-B14F-4D97-AF65-F5344CB8AC3E}">
        <p14:creationId xmlns:p14="http://schemas.microsoft.com/office/powerpoint/2010/main" val="809703136"/>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ادراك اللغة المقروءة</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marL="457200" indent="-457200" algn="r" rtl="1">
              <a:buFontTx/>
              <a:buChar char="-"/>
            </a:pPr>
            <a:r>
              <a:rPr lang="ar-SA" sz="2800" dirty="0" smtClean="0"/>
              <a:t>لفحص المعالجات المعرفية أثناء القرا</a:t>
            </a:r>
            <a:r>
              <a:rPr lang="ar-SA" sz="2800" dirty="0"/>
              <a:t>ء</a:t>
            </a:r>
            <a:r>
              <a:rPr lang="ar-SA" sz="2800" dirty="0" smtClean="0"/>
              <a:t>ة يتم استخدام جهاز تعقب حركة العين </a:t>
            </a:r>
            <a:r>
              <a:rPr lang="en-GB" sz="2800" dirty="0" smtClean="0"/>
              <a:t>Eye Tracking</a:t>
            </a:r>
          </a:p>
          <a:p>
            <a:pPr algn="r" rtl="1"/>
            <a:r>
              <a:rPr lang="ar-SA" dirty="0" smtClean="0"/>
              <a:t>حركات العين لا تتم بشكل سلس ولكنها تقفز</a:t>
            </a:r>
          </a:p>
          <a:p>
            <a:pPr algn="r" rtl="1"/>
            <a:r>
              <a:rPr lang="ar-SA" dirty="0" smtClean="0"/>
              <a:t>من منطقة لأخرى </a:t>
            </a:r>
            <a:r>
              <a:rPr lang="ar-SA" sz="1800" dirty="0" smtClean="0"/>
              <a:t>تدوم من ١٠-٢٠ مل/ثانية </a:t>
            </a:r>
            <a:r>
              <a:rPr lang="ar-SA" dirty="0" smtClean="0"/>
              <a:t>وأثناء هذه </a:t>
            </a:r>
            <a:endParaRPr lang="ar-SA" dirty="0"/>
          </a:p>
          <a:p>
            <a:pPr algn="r" rtl="1"/>
            <a:r>
              <a:rPr lang="ar-SA" dirty="0" smtClean="0"/>
              <a:t>القفزات </a:t>
            </a:r>
            <a:r>
              <a:rPr lang="en-GB" dirty="0" smtClean="0"/>
              <a:t>Saccades </a:t>
            </a:r>
            <a:r>
              <a:rPr lang="ar-SA" dirty="0" smtClean="0"/>
              <a:t> لا يتم إدخال للمعلومات البصرية.</a:t>
            </a:r>
          </a:p>
          <a:p>
            <a:pPr algn="r" rtl="1"/>
            <a:r>
              <a:rPr lang="ar-SA" dirty="0" smtClean="0"/>
              <a:t> بين هذه التنقلات تثبت النظرات لمدة تتراوح بين </a:t>
            </a:r>
          </a:p>
          <a:p>
            <a:pPr algn="r" rtl="1"/>
            <a:r>
              <a:rPr lang="ar-SA" dirty="0" smtClean="0"/>
              <a:t>٢٠٠-٢٥٠ على النص المكتوب وهو ما يسمى بالنظرة </a:t>
            </a:r>
            <a:r>
              <a:rPr lang="en-GB" dirty="0" smtClean="0"/>
              <a:t>Fixation</a:t>
            </a:r>
            <a:r>
              <a:rPr lang="ar-SA" dirty="0" smtClean="0"/>
              <a:t> </a:t>
            </a:r>
          </a:p>
          <a:p>
            <a:pPr algn="r" rtl="1"/>
            <a:r>
              <a:rPr lang="ar-SA" dirty="0" smtClean="0"/>
              <a:t>مدة بقاء هذه النظرات على مناطق القراءة تتأثر بعدد من العوامل كمستوى قراءة الفرد ومدى صعوبة النص</a:t>
            </a:r>
          </a:p>
          <a:p>
            <a:pPr algn="r" rtl="1"/>
            <a:endParaRPr lang="en-GB" dirty="0" smtClean="0"/>
          </a:p>
          <a:p>
            <a:pPr algn="r" rtl="1"/>
            <a:endParaRPr lang="ar-SA" sz="2800"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600" y="3724797"/>
            <a:ext cx="5740400" cy="1409700"/>
          </a:xfrm>
          <a:prstGeom prst="rect">
            <a:avLst/>
          </a:prstGeom>
        </p:spPr>
      </p:pic>
    </p:spTree>
    <p:extLst>
      <p:ext uri="{BB962C8B-B14F-4D97-AF65-F5344CB8AC3E}">
        <p14:creationId xmlns:p14="http://schemas.microsoft.com/office/powerpoint/2010/main" val="2107458738"/>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5530" y="1694986"/>
            <a:ext cx="5946957" cy="3256156"/>
          </a:xfrm>
          <a:prstGeom prst="rect">
            <a:avLst/>
          </a:prstGeom>
        </p:spPr>
      </p:pic>
    </p:spTree>
    <p:extLst>
      <p:ext uri="{BB962C8B-B14F-4D97-AF65-F5344CB8AC3E}">
        <p14:creationId xmlns:p14="http://schemas.microsoft.com/office/powerpoint/2010/main" val="602919469"/>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علاقة اللغة بالتفكير</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marL="457200" indent="-457200" algn="r" rtl="1">
              <a:buFontTx/>
              <a:buChar char="-"/>
            </a:pPr>
            <a:endParaRPr lang="en-GB" dirty="0" smtClean="0"/>
          </a:p>
          <a:p>
            <a:pPr algn="r" rtl="1"/>
            <a:endParaRPr lang="ar-SA" sz="2800" dirty="0" smtClean="0"/>
          </a:p>
        </p:txBody>
      </p:sp>
      <p:sp>
        <p:nvSpPr>
          <p:cNvPr id="4" name="Rectangle 3"/>
          <p:cNvSpPr/>
          <p:nvPr/>
        </p:nvSpPr>
        <p:spPr>
          <a:xfrm>
            <a:off x="821803" y="2424298"/>
            <a:ext cx="11230299" cy="4394023"/>
          </a:xfrm>
          <a:prstGeom prst="rect">
            <a:avLst/>
          </a:prstGeom>
        </p:spPr>
        <p:txBody>
          <a:bodyPr wrap="square">
            <a:spAutoFit/>
          </a:bodyPr>
          <a:lstStyle/>
          <a:p>
            <a:pPr algn="r" rtl="1">
              <a:lnSpc>
                <a:spcPct val="90000"/>
              </a:lnSpc>
              <a:spcBef>
                <a:spcPts val="1000"/>
              </a:spcBef>
            </a:pPr>
            <a:r>
              <a:rPr lang="ar-SA" altLang="en-US" dirty="0"/>
              <a:t>التفكير و اللغة وجهان لعملة واحدة “السلوكية” عندما يتحدث الفرد إلى ذاته٬ فهو يفكر. من الانتقادات التي وجهت لهذا الرأي:</a:t>
            </a:r>
          </a:p>
          <a:p>
            <a:pPr algn="r" rtl="1">
              <a:lnSpc>
                <a:spcPct val="90000"/>
              </a:lnSpc>
              <a:spcBef>
                <a:spcPts val="1000"/>
              </a:spcBef>
            </a:pPr>
            <a:r>
              <a:rPr lang="ar-SA" altLang="en-US" dirty="0"/>
              <a:t>- كثير من الحيوانات تقوم بعمليات تفكير على الرغم من عدم امتلاكها للغة.</a:t>
            </a:r>
          </a:p>
          <a:p>
            <a:pPr algn="r" rtl="1">
              <a:lnSpc>
                <a:spcPct val="90000"/>
              </a:lnSpc>
              <a:spcBef>
                <a:spcPts val="1000"/>
              </a:spcBef>
            </a:pPr>
            <a:r>
              <a:rPr lang="ar-SA" altLang="en-US" dirty="0"/>
              <a:t>- الأفراد الذين لا يستطيعون الكلام تظهر لديهم نشاطات عقلية و فكرية، حتى أن الأطفال يستطيعون التفكير قبل الكلام.</a:t>
            </a:r>
          </a:p>
          <a:p>
            <a:pPr algn="r" rtl="1">
              <a:lnSpc>
                <a:spcPct val="90000"/>
              </a:lnSpc>
              <a:spcBef>
                <a:spcPts val="1000"/>
              </a:spcBef>
            </a:pPr>
            <a:r>
              <a:rPr lang="ar-SA" altLang="en-US" dirty="0"/>
              <a:t>- الأفراد الذين يفقدون القدرة على الكلام ليس بالضرورة أن يتبع ذلك فقدان للقدرة على التفكير.</a:t>
            </a:r>
          </a:p>
          <a:p>
            <a:pPr algn="r" rtl="1">
              <a:lnSpc>
                <a:spcPct val="90000"/>
              </a:lnSpc>
              <a:spcBef>
                <a:spcPts val="1000"/>
              </a:spcBef>
            </a:pPr>
            <a:r>
              <a:rPr lang="ar-SA" altLang="en-US" dirty="0"/>
              <a:t>- قد يحدث التفكير دون الحاجة الى الكلام.</a:t>
            </a:r>
          </a:p>
          <a:p>
            <a:pPr algn="r" rtl="1">
              <a:lnSpc>
                <a:spcPct val="90000"/>
              </a:lnSpc>
              <a:spcBef>
                <a:spcPts val="1000"/>
              </a:spcBef>
            </a:pPr>
            <a:endParaRPr lang="ar-SA" altLang="en-US" dirty="0"/>
          </a:p>
          <a:p>
            <a:pPr algn="r" rtl="1">
              <a:lnSpc>
                <a:spcPct val="90000"/>
              </a:lnSpc>
              <a:spcBef>
                <a:spcPts val="1000"/>
              </a:spcBef>
            </a:pPr>
            <a:r>
              <a:rPr lang="ar-SA" altLang="en-US" dirty="0"/>
              <a:t>التفكير يصوغ اللغة و يؤثر فيها وبناء على ذلك فالبناء اللغوي يتطور تبعاً لطرق التفكير السائدة</a:t>
            </a:r>
          </a:p>
          <a:p>
            <a:pPr algn="r" rtl="1">
              <a:lnSpc>
                <a:spcPct val="90000"/>
              </a:lnSpc>
              <a:spcBef>
                <a:spcPts val="1000"/>
              </a:spcBef>
            </a:pPr>
            <a:endParaRPr lang="ar-SA" altLang="en-US" dirty="0"/>
          </a:p>
          <a:p>
            <a:pPr algn="r" rtl="1">
              <a:lnSpc>
                <a:spcPct val="90000"/>
              </a:lnSpc>
              <a:spcBef>
                <a:spcPts val="1000"/>
              </a:spcBef>
            </a:pPr>
            <a:r>
              <a:rPr lang="ar-SA" altLang="en-US" dirty="0"/>
              <a:t>اللغة تضع قيود على التفكير وتحدد قوالبه</a:t>
            </a:r>
          </a:p>
          <a:p>
            <a:pPr algn="r" rtl="1">
              <a:lnSpc>
                <a:spcPct val="90000"/>
              </a:lnSpc>
              <a:spcBef>
                <a:spcPts val="1000"/>
              </a:spcBef>
            </a:pPr>
            <a:endParaRPr lang="ar-SA" altLang="en-US" dirty="0"/>
          </a:p>
          <a:p>
            <a:pPr algn="r" rtl="1">
              <a:lnSpc>
                <a:spcPct val="90000"/>
              </a:lnSpc>
              <a:spcBef>
                <a:spcPts val="1000"/>
              </a:spcBef>
            </a:pPr>
            <a:r>
              <a:rPr lang="ar-SA" altLang="en-US" dirty="0"/>
              <a:t>التفكير واللغة منفصلان ولكن بينهما علاقات تفاعلية </a:t>
            </a:r>
          </a:p>
          <a:p>
            <a:pPr marL="285750" indent="-285750" algn="r" rtl="1">
              <a:buFontTx/>
              <a:buChar char="-"/>
            </a:pPr>
            <a:endParaRPr lang="en-US" dirty="0"/>
          </a:p>
        </p:txBody>
      </p:sp>
    </p:spTree>
    <p:extLst>
      <p:ext uri="{BB962C8B-B14F-4D97-AF65-F5344CB8AC3E}">
        <p14:creationId xmlns:p14="http://schemas.microsoft.com/office/powerpoint/2010/main" val="1355928364"/>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الملخص</a:t>
            </a:r>
            <a:endParaRPr lang="en-US" sz="2800" dirty="0"/>
          </a:p>
        </p:txBody>
      </p:sp>
      <p:sp>
        <p:nvSpPr>
          <p:cNvPr id="3" name="Subtitle 2"/>
          <p:cNvSpPr>
            <a:spLocks noGrp="1"/>
          </p:cNvSpPr>
          <p:nvPr>
            <p:ph type="subTitle" idx="1"/>
          </p:nvPr>
        </p:nvSpPr>
        <p:spPr>
          <a:xfrm>
            <a:off x="713678" y="2575931"/>
            <a:ext cx="10716322" cy="3980985"/>
          </a:xfrm>
        </p:spPr>
        <p:txBody>
          <a:bodyPr>
            <a:normAutofit fontScale="92500" lnSpcReduction="20000"/>
          </a:bodyPr>
          <a:lstStyle/>
          <a:p>
            <a:pPr marL="457200" indent="-457200" algn="r" rtl="1">
              <a:buFontTx/>
              <a:buChar char="-"/>
            </a:pPr>
            <a:r>
              <a:rPr lang="ar-SA" sz="3200" dirty="0" smtClean="0"/>
              <a:t>ما هي خصائص اللغة؟</a:t>
            </a:r>
          </a:p>
          <a:p>
            <a:pPr marL="457200" indent="-457200" algn="r" rtl="1">
              <a:buFontTx/>
              <a:buChar char="-"/>
            </a:pPr>
            <a:r>
              <a:rPr lang="ar-SA" sz="3200" dirty="0" smtClean="0"/>
              <a:t>كيف تتطور اللغة وفقاً </a:t>
            </a:r>
            <a:r>
              <a:rPr lang="ar-SA" sz="3200" dirty="0" err="1" smtClean="0"/>
              <a:t>لسكنر</a:t>
            </a:r>
            <a:r>
              <a:rPr lang="ar-SA" sz="3200" dirty="0" smtClean="0"/>
              <a:t>، وفقاً </a:t>
            </a:r>
            <a:r>
              <a:rPr lang="ar-SA" sz="3200" dirty="0" err="1" smtClean="0"/>
              <a:t>لتشومسكي</a:t>
            </a:r>
            <a:r>
              <a:rPr lang="ar-SA" sz="3200" dirty="0" smtClean="0"/>
              <a:t>؟</a:t>
            </a:r>
          </a:p>
          <a:p>
            <a:pPr marL="457200" indent="-457200" algn="r" rtl="1">
              <a:buFontTx/>
              <a:buChar char="-"/>
            </a:pPr>
            <a:r>
              <a:rPr lang="ar-SA" sz="3200" dirty="0" smtClean="0"/>
              <a:t>قيمي خبرتك الخاصة لبرنامج </a:t>
            </a:r>
            <a:r>
              <a:rPr lang="en-GB" sz="3200" dirty="0" smtClean="0"/>
              <a:t>Siri</a:t>
            </a:r>
            <a:r>
              <a:rPr lang="ar-SA" sz="3200" dirty="0" smtClean="0"/>
              <a:t> وما هي الصعوبات التي كان عليها اجتيازها وفقاً لما تمت دراسته هنا!</a:t>
            </a:r>
          </a:p>
          <a:p>
            <a:pPr marL="457200" indent="-457200" algn="r" rtl="1">
              <a:buFontTx/>
              <a:buChar char="-"/>
            </a:pPr>
            <a:r>
              <a:rPr lang="ar-SA" sz="3200" dirty="0" smtClean="0"/>
              <a:t>ما هي نظريات ادراك اللغة التي تمت دراستها هنا؟</a:t>
            </a:r>
          </a:p>
          <a:p>
            <a:pPr marL="457200" indent="-457200" algn="r" rtl="1">
              <a:buFontTx/>
              <a:buChar char="-"/>
            </a:pPr>
            <a:r>
              <a:rPr lang="ar-SA" sz="3200" dirty="0" smtClean="0"/>
              <a:t>ما هي حركات العين التي تمت دراستها اليوم؟</a:t>
            </a:r>
          </a:p>
          <a:p>
            <a:pPr marL="457200" indent="-457200" algn="r" rtl="1">
              <a:buFontTx/>
              <a:buChar char="-"/>
            </a:pPr>
            <a:endParaRPr lang="ar-SA" sz="3200" dirty="0" smtClean="0"/>
          </a:p>
          <a:p>
            <a:pPr marL="457200" indent="-457200" algn="r" rtl="1">
              <a:buFontTx/>
              <a:buChar char="-"/>
            </a:pPr>
            <a:endParaRPr lang="ar-SA" sz="3200" dirty="0" smtClean="0"/>
          </a:p>
          <a:p>
            <a:pPr lvl="0" algn="r" rtl="1"/>
            <a:r>
              <a:rPr lang="ar-SA" sz="3200" dirty="0" smtClean="0"/>
              <a:t>                        </a:t>
            </a:r>
            <a:endParaRPr lang="en-GB" sz="3200" dirty="0"/>
          </a:p>
          <a:p>
            <a:pPr algn="r" rtl="1"/>
            <a:endParaRPr lang="ar-SA" sz="3200" dirty="0" smtClean="0"/>
          </a:p>
        </p:txBody>
      </p:sp>
    </p:spTree>
    <p:extLst>
      <p:ext uri="{BB962C8B-B14F-4D97-AF65-F5344CB8AC3E}">
        <p14:creationId xmlns:p14="http://schemas.microsoft.com/office/powerpoint/2010/main" val="34512250"/>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اللغة: مقدمة وتعريف</a:t>
            </a:r>
            <a:endParaRPr lang="en-US" sz="2800" dirty="0"/>
          </a:p>
        </p:txBody>
      </p:sp>
      <p:sp>
        <p:nvSpPr>
          <p:cNvPr id="3" name="Subtitle 2"/>
          <p:cNvSpPr>
            <a:spLocks noGrp="1"/>
          </p:cNvSpPr>
          <p:nvPr>
            <p:ph type="subTitle" idx="1"/>
          </p:nvPr>
        </p:nvSpPr>
        <p:spPr>
          <a:xfrm>
            <a:off x="713678" y="2575931"/>
            <a:ext cx="10716322" cy="3980985"/>
          </a:xfrm>
        </p:spPr>
        <p:txBody>
          <a:bodyPr/>
          <a:lstStyle/>
          <a:p>
            <a:pPr algn="r" rtl="1"/>
            <a:r>
              <a:rPr lang="ar-SA" sz="2800" dirty="0" smtClean="0"/>
              <a:t>اللغة بالمعنى العام هي قدرة يختص بها الانسان ويمكن تعريفها بأنها قدرة الفرد على اكتساب واستخدام أنظمة معقدة للتواصل. تتصف اللغة بعدد من الخصائص منها:</a:t>
            </a:r>
          </a:p>
          <a:p>
            <a:pPr marL="457200" indent="-457200" algn="r" rtl="1">
              <a:buFont typeface="Arial" charset="0"/>
              <a:buChar char="•"/>
            </a:pPr>
            <a:r>
              <a:rPr lang="ar-SA" sz="2800" dirty="0" smtClean="0"/>
              <a:t>استخدام رموز اعتباطية “مصطلحات” للتعبير عن موجودات أو مفاهيم معينة وهذه الرموز من الممكن –بل والمتوقع- تغيرها بين اللغات.  </a:t>
            </a:r>
            <a:r>
              <a:rPr lang="ar-SA" sz="1800" dirty="0" smtClean="0"/>
              <a:t>مثال: سماء / طريق/ شجرة  في اللغة العربية</a:t>
            </a:r>
          </a:p>
          <a:p>
            <a:pPr algn="r" rtl="1"/>
            <a:r>
              <a:rPr lang="ar-SA" sz="1800" dirty="0"/>
              <a:t> </a:t>
            </a:r>
            <a:r>
              <a:rPr lang="ar-SA" sz="1800" dirty="0" smtClean="0"/>
              <a:t>                                          في اللغة الانجليزية    </a:t>
            </a:r>
            <a:r>
              <a:rPr lang="en-GB" sz="1800" dirty="0"/>
              <a:t>S</a:t>
            </a:r>
            <a:r>
              <a:rPr lang="en-GB" sz="1800" dirty="0" smtClean="0"/>
              <a:t>ky/ Road/ Tree</a:t>
            </a:r>
            <a:r>
              <a:rPr lang="ar-SA" sz="1800" dirty="0" smtClean="0"/>
              <a:t>    في اللغة الفرنسية</a:t>
            </a:r>
            <a:r>
              <a:rPr lang="en-GB" sz="1800" dirty="0" smtClean="0"/>
              <a:t>Arbre </a:t>
            </a:r>
            <a:r>
              <a:rPr lang="ar-SA" sz="1800" dirty="0" smtClean="0"/>
              <a:t> </a:t>
            </a:r>
            <a:r>
              <a:rPr lang="en-GB" sz="1800" dirty="0" err="1" smtClean="0"/>
              <a:t>Ciel</a:t>
            </a:r>
            <a:r>
              <a:rPr lang="en-GB" sz="1800" dirty="0" smtClean="0"/>
              <a:t>/ </a:t>
            </a:r>
            <a:r>
              <a:rPr lang="en-GB" sz="1800" dirty="0" err="1" smtClean="0"/>
              <a:t>Chemin</a:t>
            </a:r>
            <a:r>
              <a:rPr lang="en-GB" sz="1800" dirty="0" smtClean="0"/>
              <a:t>/</a:t>
            </a:r>
            <a:endParaRPr lang="ar-SA" sz="2800" dirty="0" smtClean="0"/>
          </a:p>
          <a:p>
            <a:pPr marL="457200" lvl="0" indent="-457200" algn="r" rtl="1">
              <a:buFont typeface="Arial" charset="0"/>
              <a:buChar char="•"/>
            </a:pPr>
            <a:r>
              <a:rPr lang="ar-SA" sz="3200" dirty="0" smtClean="0"/>
              <a:t> </a:t>
            </a:r>
            <a:r>
              <a:rPr lang="ar-SA" sz="2800" dirty="0" smtClean="0"/>
              <a:t>بناؤها هرمي “من البسيط للمعقد” { أصوات/ كلمات/ جمل...الخ}. </a:t>
            </a:r>
            <a:r>
              <a:rPr lang="ar-SA" sz="2000" dirty="0" smtClean="0"/>
              <a:t>تتجمع هذه الأصوات بطرق متعددة لا نهائية لتنتج كلمات، كما أن باستطاعة هذه الكلمات أن تجتمع بطرق شتى لا نهائية لتكون جمل .. وهكذا </a:t>
            </a:r>
          </a:p>
          <a:p>
            <a:pPr lvl="0" algn="r" rtl="1"/>
            <a:r>
              <a:rPr lang="ar-SA" sz="2000" dirty="0" smtClean="0"/>
              <a:t>* ما أطول جملة ممكنة؟ </a:t>
            </a:r>
            <a:r>
              <a:rPr lang="ar-SA" sz="2800" dirty="0" smtClean="0"/>
              <a:t>                      </a:t>
            </a:r>
            <a:endParaRPr lang="en-GB" sz="2800" dirty="0"/>
          </a:p>
        </p:txBody>
      </p:sp>
    </p:spTree>
    <p:extLst>
      <p:ext uri="{BB962C8B-B14F-4D97-AF65-F5344CB8AC3E}">
        <p14:creationId xmlns:p14="http://schemas.microsoft.com/office/powerpoint/2010/main" val="1121863684"/>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8771" y="1460811"/>
            <a:ext cx="6170985" cy="3378819"/>
          </a:xfrm>
          <a:prstGeom prst="rect">
            <a:avLst/>
          </a:prstGeom>
        </p:spPr>
      </p:pic>
      <p:sp>
        <p:nvSpPr>
          <p:cNvPr id="2" name="TextBox 1"/>
          <p:cNvSpPr txBox="1"/>
          <p:nvPr/>
        </p:nvSpPr>
        <p:spPr>
          <a:xfrm>
            <a:off x="1734830" y="5196468"/>
            <a:ext cx="1984839" cy="954107"/>
          </a:xfrm>
          <a:prstGeom prst="rect">
            <a:avLst/>
          </a:prstGeom>
          <a:noFill/>
        </p:spPr>
        <p:txBody>
          <a:bodyPr wrap="none" rtlCol="0">
            <a:spAutoFit/>
          </a:bodyPr>
          <a:lstStyle/>
          <a:p>
            <a:pPr marL="0" algn="r" defTabSz="914400" rtl="1" eaLnBrk="1" latinLnBrk="0" hangingPunct="1"/>
            <a:r>
              <a:rPr lang="ar-SA" sz="2800" smtClean="0"/>
              <a:t>نهاية المحاضرة</a:t>
            </a:r>
            <a:endParaRPr lang="ar-SA" sz="2800" dirty="0"/>
          </a:p>
          <a:p>
            <a:pPr marL="0" algn="r" defTabSz="914400" rtl="1" eaLnBrk="1" latinLnBrk="0" hangingPunct="1"/>
            <a:r>
              <a:rPr lang="ar-SA" sz="2800" dirty="0" smtClean="0"/>
              <a:t>مع كامل الشكر </a:t>
            </a:r>
            <a:endParaRPr lang="en-US" sz="2800" dirty="0"/>
          </a:p>
        </p:txBody>
      </p:sp>
    </p:spTree>
    <p:extLst>
      <p:ext uri="{BB962C8B-B14F-4D97-AF65-F5344CB8AC3E}">
        <p14:creationId xmlns:p14="http://schemas.microsoft.com/office/powerpoint/2010/main" val="268289744"/>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اللغة: مقدمة وتعريف</a:t>
            </a:r>
            <a:endParaRPr lang="en-US" sz="2800" dirty="0"/>
          </a:p>
        </p:txBody>
      </p:sp>
      <p:sp>
        <p:nvSpPr>
          <p:cNvPr id="3" name="Subtitle 2"/>
          <p:cNvSpPr>
            <a:spLocks noGrp="1"/>
          </p:cNvSpPr>
          <p:nvPr>
            <p:ph type="subTitle" idx="1"/>
          </p:nvPr>
        </p:nvSpPr>
        <p:spPr>
          <a:xfrm>
            <a:off x="898873" y="2193966"/>
            <a:ext cx="10716322" cy="3980985"/>
          </a:xfrm>
        </p:spPr>
        <p:txBody>
          <a:bodyPr>
            <a:normAutofit lnSpcReduction="10000"/>
          </a:bodyPr>
          <a:lstStyle/>
          <a:p>
            <a:pPr algn="r" rtl="1"/>
            <a:r>
              <a:rPr lang="ar-SA" sz="3200" dirty="0" smtClean="0"/>
              <a:t>اللغويات “اللسانيات”: </a:t>
            </a:r>
            <a:r>
              <a:rPr lang="ar-SA" dirty="0" smtClean="0"/>
              <a:t>هو الدراسة العلمية للغة وبداخل هذا العلم العديد من الأقسام الفرعية منها:</a:t>
            </a:r>
          </a:p>
          <a:p>
            <a:pPr marL="457200" indent="-457200" algn="r" rtl="1">
              <a:buFont typeface="Arial" charset="0"/>
              <a:buChar char="•"/>
            </a:pPr>
            <a:r>
              <a:rPr lang="ar-SA" dirty="0" smtClean="0"/>
              <a:t>علم النفس اللغوي </a:t>
            </a:r>
            <a:r>
              <a:rPr lang="en-GB" dirty="0" smtClean="0"/>
              <a:t>Psycholinguistic </a:t>
            </a:r>
            <a:r>
              <a:rPr lang="ar-SA" dirty="0" smtClean="0"/>
              <a:t>:</a:t>
            </a:r>
            <a:r>
              <a:rPr lang="en-GB" dirty="0" smtClean="0"/>
              <a:t> </a:t>
            </a:r>
            <a:r>
              <a:rPr lang="ar-SA" dirty="0" smtClean="0"/>
              <a:t> يهتم بدراسة العوامل النفسية والعصبية الحيوية التي تجعل الأفراد قادرين على اكتساب / استخدام/ فهم / وانتاج اللغة.  مثلاً: كيف يتعلم الطفل اللغة؟</a:t>
            </a:r>
          </a:p>
          <a:p>
            <a:pPr algn="r" rtl="1"/>
            <a:endParaRPr lang="ar-SA" dirty="0" smtClean="0"/>
          </a:p>
          <a:p>
            <a:pPr marL="457200" indent="-457200" algn="r" rtl="1">
              <a:buFont typeface="Arial" charset="0"/>
              <a:buChar char="•"/>
            </a:pPr>
            <a:r>
              <a:rPr lang="ar-SA" dirty="0" smtClean="0"/>
              <a:t>علم الاجتماع اللغوي </a:t>
            </a:r>
            <a:r>
              <a:rPr lang="en-GB" dirty="0" smtClean="0"/>
              <a:t>Sociolinguistics </a:t>
            </a:r>
            <a:r>
              <a:rPr lang="ar-SA" dirty="0" smtClean="0"/>
              <a:t>: يهتم بدراسة تأثير المجتمع على اللغة. أي مثلاً المصطلحات الجديدة التي تضيفها فئة من المجتمع كالمراهقين على اللغة</a:t>
            </a:r>
          </a:p>
          <a:p>
            <a:pPr algn="r" rtl="1"/>
            <a:endParaRPr lang="ar-SA" dirty="0" smtClean="0"/>
          </a:p>
          <a:p>
            <a:pPr algn="r" rtl="1"/>
            <a:r>
              <a:rPr lang="ar-SA" dirty="0" smtClean="0"/>
              <a:t>بالإضافة لعدد كبير من التفريعات التي هي خارج اهتمام هذا المقرر</a:t>
            </a:r>
          </a:p>
          <a:p>
            <a:pPr lvl="0" algn="r" rtl="1"/>
            <a:r>
              <a:rPr lang="ar-SA" sz="3200" dirty="0" smtClean="0"/>
              <a:t>                        </a:t>
            </a:r>
            <a:endParaRPr lang="en-GB" sz="3200" dirty="0"/>
          </a:p>
          <a:p>
            <a:pPr marL="457200" indent="-457200" algn="r" rtl="1">
              <a:buFontTx/>
              <a:buChar char="-"/>
            </a:pPr>
            <a:endParaRPr lang="ar-SA" sz="3200" dirty="0" smtClean="0"/>
          </a:p>
        </p:txBody>
      </p:sp>
      <p:sp>
        <p:nvSpPr>
          <p:cNvPr id="4" name="TextBox 3"/>
          <p:cNvSpPr txBox="1"/>
          <p:nvPr/>
        </p:nvSpPr>
        <p:spPr>
          <a:xfrm>
            <a:off x="10637134" y="2476982"/>
            <a:ext cx="184731" cy="369332"/>
          </a:xfrm>
          <a:prstGeom prst="rect">
            <a:avLst/>
          </a:prstGeom>
          <a:noFill/>
        </p:spPr>
        <p:txBody>
          <a:bodyPr wrap="none" rtlCol="0">
            <a:spAutoFit/>
          </a:bodyPr>
          <a:lstStyle/>
          <a:p>
            <a:pPr marL="0" algn="r" defTabSz="914400" rtl="1" eaLnBrk="1" latinLnBrk="0" hangingPunct="1"/>
            <a:endParaRPr lang="en-US" dirty="0"/>
          </a:p>
        </p:txBody>
      </p:sp>
    </p:spTree>
    <p:extLst>
      <p:ext uri="{BB962C8B-B14F-4D97-AF65-F5344CB8AC3E}">
        <p14:creationId xmlns:p14="http://schemas.microsoft.com/office/powerpoint/2010/main" val="1912720950"/>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اللغة: مقدمة وتعريف</a:t>
            </a:r>
            <a:endParaRPr lang="en-US" sz="2800" dirty="0"/>
          </a:p>
        </p:txBody>
      </p:sp>
      <p:sp>
        <p:nvSpPr>
          <p:cNvPr id="3" name="Subtitle 2"/>
          <p:cNvSpPr>
            <a:spLocks noGrp="1"/>
          </p:cNvSpPr>
          <p:nvPr>
            <p:ph type="subTitle" idx="1"/>
          </p:nvPr>
        </p:nvSpPr>
        <p:spPr>
          <a:xfrm>
            <a:off x="898873" y="2193966"/>
            <a:ext cx="10716322" cy="3980985"/>
          </a:xfrm>
        </p:spPr>
        <p:txBody>
          <a:bodyPr>
            <a:normAutofit/>
          </a:bodyPr>
          <a:lstStyle/>
          <a:p>
            <a:pPr lvl="0" algn="r" rtl="1"/>
            <a:r>
              <a:rPr lang="ar-SA" sz="3200" dirty="0" smtClean="0"/>
              <a:t>                        </a:t>
            </a:r>
            <a:endParaRPr lang="en-GB" sz="3200" dirty="0"/>
          </a:p>
        </p:txBody>
      </p:sp>
      <p:sp>
        <p:nvSpPr>
          <p:cNvPr id="4" name="TextBox 3"/>
          <p:cNvSpPr txBox="1"/>
          <p:nvPr/>
        </p:nvSpPr>
        <p:spPr>
          <a:xfrm>
            <a:off x="10637134" y="2476982"/>
            <a:ext cx="184731" cy="369332"/>
          </a:xfrm>
          <a:prstGeom prst="rect">
            <a:avLst/>
          </a:prstGeom>
          <a:noFill/>
        </p:spPr>
        <p:txBody>
          <a:bodyPr wrap="none" rtlCol="0">
            <a:spAutoFit/>
          </a:bodyPr>
          <a:lstStyle/>
          <a:p>
            <a:pPr marL="0" algn="r" defTabSz="914400" rtl="1" eaLnBrk="1" latinLnBrk="0" hangingPunct="1"/>
            <a:endParaRPr lang="en-US" dirty="0"/>
          </a:p>
        </p:txBody>
      </p:sp>
      <p:sp>
        <p:nvSpPr>
          <p:cNvPr id="6" name="Frame 5"/>
          <p:cNvSpPr/>
          <p:nvPr/>
        </p:nvSpPr>
        <p:spPr>
          <a:xfrm>
            <a:off x="9190299" y="4844215"/>
            <a:ext cx="1314644" cy="787079"/>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Frame 6"/>
          <p:cNvSpPr/>
          <p:nvPr/>
        </p:nvSpPr>
        <p:spPr>
          <a:xfrm>
            <a:off x="5388931" y="2268108"/>
            <a:ext cx="1736203" cy="787079"/>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1" eaLnBrk="1" latinLnBrk="0" hangingPunct="1"/>
            <a:r>
              <a:rPr lang="ar-SA" dirty="0" smtClean="0">
                <a:solidFill>
                  <a:schemeClr val="tx1"/>
                </a:solidFill>
              </a:rPr>
              <a:t>اللغويات</a:t>
            </a:r>
            <a:endParaRPr lang="en-US" dirty="0">
              <a:solidFill>
                <a:schemeClr val="tx1"/>
              </a:solidFill>
            </a:endParaRPr>
          </a:p>
        </p:txBody>
      </p:sp>
      <p:sp>
        <p:nvSpPr>
          <p:cNvPr id="8" name="Frame 7"/>
          <p:cNvSpPr/>
          <p:nvPr/>
        </p:nvSpPr>
        <p:spPr>
          <a:xfrm>
            <a:off x="5388930" y="3592427"/>
            <a:ext cx="1736203" cy="787079"/>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Frame 8"/>
          <p:cNvSpPr/>
          <p:nvPr/>
        </p:nvSpPr>
        <p:spPr>
          <a:xfrm>
            <a:off x="7277535" y="4883690"/>
            <a:ext cx="1314644" cy="787079"/>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Frame 9"/>
          <p:cNvSpPr/>
          <p:nvPr/>
        </p:nvSpPr>
        <p:spPr>
          <a:xfrm>
            <a:off x="5324607" y="4876863"/>
            <a:ext cx="1314644" cy="787079"/>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Frame 10"/>
          <p:cNvSpPr/>
          <p:nvPr/>
        </p:nvSpPr>
        <p:spPr>
          <a:xfrm>
            <a:off x="3264563" y="4883688"/>
            <a:ext cx="1314644" cy="787079"/>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Frame 11"/>
          <p:cNvSpPr/>
          <p:nvPr/>
        </p:nvSpPr>
        <p:spPr>
          <a:xfrm>
            <a:off x="1080970" y="4894433"/>
            <a:ext cx="1314644" cy="787079"/>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Box 12"/>
          <p:cNvSpPr txBox="1"/>
          <p:nvPr/>
        </p:nvSpPr>
        <p:spPr>
          <a:xfrm>
            <a:off x="5388930" y="3784772"/>
            <a:ext cx="1451708" cy="369332"/>
          </a:xfrm>
          <a:prstGeom prst="rect">
            <a:avLst/>
          </a:prstGeom>
          <a:noFill/>
        </p:spPr>
        <p:txBody>
          <a:bodyPr wrap="square" rtlCol="0">
            <a:spAutoFit/>
          </a:bodyPr>
          <a:lstStyle/>
          <a:p>
            <a:pPr marL="0" algn="r" defTabSz="914400" rtl="1" eaLnBrk="1" latinLnBrk="0" hangingPunct="1"/>
            <a:r>
              <a:rPr lang="ar-SA" dirty="0" smtClean="0"/>
              <a:t>الجانب التنظيري</a:t>
            </a:r>
            <a:endParaRPr lang="en-US" dirty="0"/>
          </a:p>
        </p:txBody>
      </p:sp>
      <p:sp>
        <p:nvSpPr>
          <p:cNvPr id="14" name="TextBox 13"/>
          <p:cNvSpPr txBox="1"/>
          <p:nvPr/>
        </p:nvSpPr>
        <p:spPr>
          <a:xfrm>
            <a:off x="9356618" y="5092561"/>
            <a:ext cx="880139" cy="369332"/>
          </a:xfrm>
          <a:prstGeom prst="rect">
            <a:avLst/>
          </a:prstGeom>
          <a:noFill/>
        </p:spPr>
        <p:txBody>
          <a:bodyPr wrap="square" rtlCol="0">
            <a:spAutoFit/>
          </a:bodyPr>
          <a:lstStyle/>
          <a:p>
            <a:pPr marL="0" algn="r" defTabSz="914400" rtl="1" eaLnBrk="1" latinLnBrk="0" hangingPunct="1"/>
            <a:r>
              <a:rPr lang="ar-SA" dirty="0" smtClean="0"/>
              <a:t>الأصوات</a:t>
            </a:r>
            <a:endParaRPr lang="en-US" dirty="0"/>
          </a:p>
        </p:txBody>
      </p:sp>
      <p:sp>
        <p:nvSpPr>
          <p:cNvPr id="16" name="TextBox 15"/>
          <p:cNvSpPr txBox="1"/>
          <p:nvPr/>
        </p:nvSpPr>
        <p:spPr>
          <a:xfrm>
            <a:off x="7470781" y="5092561"/>
            <a:ext cx="880139" cy="369332"/>
          </a:xfrm>
          <a:prstGeom prst="rect">
            <a:avLst/>
          </a:prstGeom>
          <a:noFill/>
        </p:spPr>
        <p:txBody>
          <a:bodyPr wrap="square" rtlCol="0">
            <a:spAutoFit/>
          </a:bodyPr>
          <a:lstStyle/>
          <a:p>
            <a:pPr marL="0" algn="r" defTabSz="914400" rtl="1" eaLnBrk="1" latinLnBrk="0" hangingPunct="1"/>
            <a:r>
              <a:rPr lang="ar-SA" dirty="0" smtClean="0"/>
              <a:t>المقاطع</a:t>
            </a:r>
            <a:endParaRPr lang="en-US" dirty="0"/>
          </a:p>
        </p:txBody>
      </p:sp>
      <p:sp>
        <p:nvSpPr>
          <p:cNvPr id="17" name="TextBox 16"/>
          <p:cNvSpPr txBox="1"/>
          <p:nvPr/>
        </p:nvSpPr>
        <p:spPr>
          <a:xfrm>
            <a:off x="5366462" y="5125741"/>
            <a:ext cx="880139" cy="369332"/>
          </a:xfrm>
          <a:prstGeom prst="rect">
            <a:avLst/>
          </a:prstGeom>
          <a:noFill/>
        </p:spPr>
        <p:txBody>
          <a:bodyPr wrap="square" rtlCol="0">
            <a:spAutoFit/>
          </a:bodyPr>
          <a:lstStyle/>
          <a:p>
            <a:pPr marL="0" algn="r" defTabSz="914400" rtl="1" eaLnBrk="1" latinLnBrk="0" hangingPunct="1"/>
            <a:r>
              <a:rPr lang="ar-SA" dirty="0" smtClean="0"/>
              <a:t>الجمل</a:t>
            </a:r>
            <a:endParaRPr lang="en-US" dirty="0"/>
          </a:p>
        </p:txBody>
      </p:sp>
      <p:sp>
        <p:nvSpPr>
          <p:cNvPr id="18" name="TextBox 17"/>
          <p:cNvSpPr txBox="1"/>
          <p:nvPr/>
        </p:nvSpPr>
        <p:spPr>
          <a:xfrm>
            <a:off x="3350083" y="5115088"/>
            <a:ext cx="880139" cy="369332"/>
          </a:xfrm>
          <a:prstGeom prst="rect">
            <a:avLst/>
          </a:prstGeom>
          <a:noFill/>
        </p:spPr>
        <p:txBody>
          <a:bodyPr wrap="square" rtlCol="0">
            <a:spAutoFit/>
          </a:bodyPr>
          <a:lstStyle/>
          <a:p>
            <a:pPr marL="0" algn="r" defTabSz="914400" rtl="1" eaLnBrk="1" latinLnBrk="0" hangingPunct="1"/>
            <a:r>
              <a:rPr lang="ar-SA" dirty="0" smtClean="0"/>
              <a:t>المعاني</a:t>
            </a:r>
            <a:endParaRPr lang="en-US" dirty="0"/>
          </a:p>
        </p:txBody>
      </p:sp>
      <p:sp>
        <p:nvSpPr>
          <p:cNvPr id="19" name="TextBox 18"/>
          <p:cNvSpPr txBox="1"/>
          <p:nvPr/>
        </p:nvSpPr>
        <p:spPr>
          <a:xfrm>
            <a:off x="1176109" y="5115088"/>
            <a:ext cx="880139" cy="369332"/>
          </a:xfrm>
          <a:prstGeom prst="rect">
            <a:avLst/>
          </a:prstGeom>
          <a:noFill/>
        </p:spPr>
        <p:txBody>
          <a:bodyPr wrap="square" rtlCol="0">
            <a:spAutoFit/>
          </a:bodyPr>
          <a:lstStyle/>
          <a:p>
            <a:pPr marL="0" algn="r" defTabSz="914400" rtl="1" eaLnBrk="1" latinLnBrk="0" hangingPunct="1"/>
            <a:r>
              <a:rPr lang="ar-SA" dirty="0" smtClean="0"/>
              <a:t>السياقات</a:t>
            </a:r>
            <a:endParaRPr lang="en-US" dirty="0"/>
          </a:p>
        </p:txBody>
      </p:sp>
      <p:sp>
        <p:nvSpPr>
          <p:cNvPr id="20" name="TextBox 19"/>
          <p:cNvSpPr txBox="1"/>
          <p:nvPr/>
        </p:nvSpPr>
        <p:spPr>
          <a:xfrm>
            <a:off x="898868" y="2696601"/>
            <a:ext cx="2314761" cy="646331"/>
          </a:xfrm>
          <a:prstGeom prst="rect">
            <a:avLst/>
          </a:prstGeom>
          <a:noFill/>
        </p:spPr>
        <p:txBody>
          <a:bodyPr wrap="square" rtlCol="0">
            <a:spAutoFit/>
          </a:bodyPr>
          <a:lstStyle/>
          <a:p>
            <a:pPr marL="0" algn="r" defTabSz="914400" rtl="1" eaLnBrk="1" latinLnBrk="0" hangingPunct="1"/>
            <a:r>
              <a:rPr lang="ar-SA" dirty="0" smtClean="0"/>
              <a:t>جوانب أخرى وصفية/ تطبيقية</a:t>
            </a:r>
            <a:r>
              <a:rPr lang="ar-SA" smtClean="0"/>
              <a:t>/ تجريبية...الخ</a:t>
            </a:r>
            <a:endParaRPr lang="en-US" dirty="0"/>
          </a:p>
        </p:txBody>
      </p:sp>
      <p:cxnSp>
        <p:nvCxnSpPr>
          <p:cNvPr id="22" name="Straight Arrow Connector 21"/>
          <p:cNvCxnSpPr>
            <a:stCxn id="7" idx="2"/>
          </p:cNvCxnSpPr>
          <p:nvPr/>
        </p:nvCxnSpPr>
        <p:spPr>
          <a:xfrm flipH="1">
            <a:off x="6257032" y="3055187"/>
            <a:ext cx="1" cy="4287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3418025" y="2696601"/>
            <a:ext cx="1762014" cy="1497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6096000" y="4417201"/>
            <a:ext cx="1" cy="4287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6726147" y="4423547"/>
            <a:ext cx="551388" cy="4263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7080681" y="4417201"/>
            <a:ext cx="2058497" cy="3667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2395614" y="4395252"/>
            <a:ext cx="2941945" cy="4287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4564443" y="4487953"/>
            <a:ext cx="974891" cy="3360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5822692"/>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اللغة: مقدمة وتعريف</a:t>
            </a:r>
            <a:endParaRPr lang="en-US" sz="2800" dirty="0"/>
          </a:p>
        </p:txBody>
      </p:sp>
      <p:sp>
        <p:nvSpPr>
          <p:cNvPr id="3" name="Subtitle 2"/>
          <p:cNvSpPr>
            <a:spLocks noGrp="1"/>
          </p:cNvSpPr>
          <p:nvPr>
            <p:ph type="subTitle" idx="1"/>
          </p:nvPr>
        </p:nvSpPr>
        <p:spPr>
          <a:xfrm>
            <a:off x="898873" y="2193966"/>
            <a:ext cx="10716322" cy="3980985"/>
          </a:xfrm>
        </p:spPr>
        <p:txBody>
          <a:bodyPr>
            <a:normAutofit/>
          </a:bodyPr>
          <a:lstStyle/>
          <a:p>
            <a:pPr marL="457200" lvl="0" indent="-457200" algn="r" rtl="1">
              <a:buFont typeface="Arial" charset="0"/>
              <a:buChar char="•"/>
            </a:pPr>
            <a:r>
              <a:rPr lang="ar-SA" dirty="0" smtClean="0"/>
              <a:t>علم الصوتيات: العناية بدراسة طبيعة الأصوات اللغوية، أي الوحدات الخام المنعزلة التي تصدر عن مناطق مختلفة في جهاز النطق لدى متحدث اللغة والتي تميز معانيها ويمكن تقسيمها لأصوات علة: وهي الأصوات التي ينساب الهواء بشكل حر في جهاز النطق أثناء لفظها وحروف ساكنة “متناغمة”: وهي التي يتم فيها حبس تيار الهواء في جهاز النطق أثناء لفظها. يتفاوت عدد هذه الأصوات بين اللغات ولكنها في الغالب تتراوح بين ٢٠ – ٤٠ وحدة صوتية. </a:t>
            </a:r>
          </a:p>
          <a:p>
            <a:pPr marL="342900" lvl="0" indent="-342900" algn="r" rtl="1">
              <a:buFontTx/>
              <a:buChar char="-"/>
            </a:pPr>
            <a:r>
              <a:rPr lang="ar-SA" dirty="0" smtClean="0"/>
              <a:t>اعطاء هذه الأصوات معاني مختلفة يعتمد على اللغات مثلاً في الانجليزية يوجد تمييز واضح بين صوتي </a:t>
            </a:r>
            <a:r>
              <a:rPr lang="en-GB" dirty="0" smtClean="0"/>
              <a:t>L &amp; R</a:t>
            </a:r>
            <a:r>
              <a:rPr lang="ar-SA" dirty="0" smtClean="0"/>
              <a:t> حيث يتغير معنى الكلمة تماماً بتغييرهما. لاحظي الفرق بين هاتين الكلمتين </a:t>
            </a:r>
            <a:r>
              <a:rPr lang="en-GB" dirty="0" smtClean="0"/>
              <a:t>(royal/ loyal)</a:t>
            </a:r>
            <a:r>
              <a:rPr lang="ar-SA" dirty="0" smtClean="0"/>
              <a:t> وفي اليابانيه لا يوجد مثل هذا التمييز. كيف سيجد ياباني يتعلم الانجليزية الأمر هنا؟ </a:t>
            </a:r>
          </a:p>
          <a:p>
            <a:pPr marL="457200" lvl="0" indent="-457200" algn="r" rtl="1">
              <a:buFontTx/>
              <a:buChar char="-"/>
            </a:pPr>
            <a:r>
              <a:rPr lang="ar-SA" dirty="0" smtClean="0"/>
              <a:t>في بعض اللغات الصوت يقابله حرف ولكن هذه العلاقة ليست ثابته في لغات أخرى. تأملي مثلاً هذه الكلمات في الانجليزية: </a:t>
            </a:r>
            <a:r>
              <a:rPr lang="en-GB" dirty="0" smtClean="0"/>
              <a:t>Tough / Nation</a:t>
            </a:r>
            <a:r>
              <a:rPr lang="ar-SA" sz="3200" dirty="0" smtClean="0"/>
              <a:t>                        </a:t>
            </a:r>
            <a:endParaRPr lang="en-GB" sz="3200" dirty="0"/>
          </a:p>
          <a:p>
            <a:pPr marL="457200" indent="-457200" algn="r" rtl="1">
              <a:buFontTx/>
              <a:buChar char="-"/>
            </a:pPr>
            <a:endParaRPr lang="ar-SA" sz="3200" dirty="0" smtClean="0"/>
          </a:p>
        </p:txBody>
      </p:sp>
      <p:sp>
        <p:nvSpPr>
          <p:cNvPr id="4" name="TextBox 3"/>
          <p:cNvSpPr txBox="1"/>
          <p:nvPr/>
        </p:nvSpPr>
        <p:spPr>
          <a:xfrm>
            <a:off x="10637134" y="2476982"/>
            <a:ext cx="184731" cy="369332"/>
          </a:xfrm>
          <a:prstGeom prst="rect">
            <a:avLst/>
          </a:prstGeom>
          <a:noFill/>
        </p:spPr>
        <p:txBody>
          <a:bodyPr wrap="none" rtlCol="0">
            <a:spAutoFit/>
          </a:bodyPr>
          <a:lstStyle/>
          <a:p>
            <a:pPr marL="0" algn="r" defTabSz="914400" rtl="1" eaLnBrk="1" latinLnBrk="0" hangingPunct="1"/>
            <a:endParaRPr lang="en-US" dirty="0"/>
          </a:p>
        </p:txBody>
      </p:sp>
    </p:spTree>
    <p:extLst>
      <p:ext uri="{BB962C8B-B14F-4D97-AF65-F5344CB8AC3E}">
        <p14:creationId xmlns:p14="http://schemas.microsoft.com/office/powerpoint/2010/main" val="1233019501"/>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اللغة: مقدمة وتعريف</a:t>
            </a:r>
            <a:endParaRPr lang="en-US" sz="2800" dirty="0"/>
          </a:p>
        </p:txBody>
      </p:sp>
      <p:sp>
        <p:nvSpPr>
          <p:cNvPr id="3" name="Subtitle 2"/>
          <p:cNvSpPr>
            <a:spLocks noGrp="1"/>
          </p:cNvSpPr>
          <p:nvPr>
            <p:ph type="subTitle" idx="1"/>
          </p:nvPr>
        </p:nvSpPr>
        <p:spPr>
          <a:xfrm>
            <a:off x="898873" y="2193966"/>
            <a:ext cx="10716322" cy="3980985"/>
          </a:xfrm>
        </p:spPr>
        <p:txBody>
          <a:bodyPr>
            <a:normAutofit fontScale="92500" lnSpcReduction="10000"/>
          </a:bodyPr>
          <a:lstStyle/>
          <a:p>
            <a:pPr marL="457200" lvl="0" indent="-457200" algn="r" rtl="1">
              <a:buFont typeface="Arial" charset="0"/>
              <a:buChar char="•"/>
            </a:pPr>
            <a:r>
              <a:rPr lang="ar-SA" dirty="0" smtClean="0"/>
              <a:t>المقاطع أو الكلمات “</a:t>
            </a:r>
            <a:r>
              <a:rPr lang="ar-SA" dirty="0" err="1" smtClean="0"/>
              <a:t>المورفوليجيا</a:t>
            </a:r>
            <a:r>
              <a:rPr lang="ar-SA" dirty="0" smtClean="0"/>
              <a:t>” والإضافة </a:t>
            </a:r>
            <a:r>
              <a:rPr lang="en-GB" dirty="0" smtClean="0"/>
              <a:t>Affix</a:t>
            </a:r>
            <a:r>
              <a:rPr lang="ar-SA" dirty="0" smtClean="0"/>
              <a:t>: دراسة تشكيل وبناء الكلمات وتحميلها معنى. وتعني الإضافة تشكيل أو بناء يضاف على الكلمة ليحدث معنى جديد</a:t>
            </a:r>
          </a:p>
          <a:p>
            <a:pPr lvl="0" algn="r" rtl="1"/>
            <a:r>
              <a:rPr lang="ar-SA" dirty="0" smtClean="0"/>
              <a:t>مثال: (ذهبت) الطالبة للفصل</a:t>
            </a:r>
          </a:p>
          <a:p>
            <a:pPr lvl="0" algn="r" rtl="1"/>
            <a:r>
              <a:rPr lang="ar-SA" dirty="0" smtClean="0"/>
              <a:t>(</a:t>
            </a:r>
            <a:r>
              <a:rPr lang="ar-SA" u="sng" dirty="0" smtClean="0"/>
              <a:t>لم</a:t>
            </a:r>
            <a:r>
              <a:rPr lang="ar-SA" dirty="0" smtClean="0"/>
              <a:t> </a:t>
            </a:r>
            <a:r>
              <a:rPr lang="ar-SA" u="sng" dirty="0" smtClean="0"/>
              <a:t>ت</a:t>
            </a:r>
            <a:r>
              <a:rPr lang="ar-SA" dirty="0" smtClean="0"/>
              <a:t>ذهب) الطالبة للفصل</a:t>
            </a:r>
          </a:p>
          <a:p>
            <a:pPr lvl="0" algn="r" rtl="1"/>
            <a:r>
              <a:rPr lang="ar-SA" dirty="0" smtClean="0"/>
              <a:t>سؤال للنقاش: هل الوقفات بين كلمة وأخرى موجودة فعلاً أم يحدثها دماغنا٬ كيف تدركينها عند سماعك للغة لأول مرة!</a:t>
            </a:r>
          </a:p>
          <a:p>
            <a:pPr lvl="0" algn="r" rtl="1"/>
            <a:endParaRPr lang="ar-SA" dirty="0"/>
          </a:p>
          <a:p>
            <a:pPr marL="342900" lvl="0" indent="-342900" algn="r" rtl="1">
              <a:buFont typeface="Arial" charset="0"/>
              <a:buChar char="•"/>
            </a:pPr>
            <a:r>
              <a:rPr lang="ar-SA" dirty="0" smtClean="0"/>
              <a:t>تركيب الجمل </a:t>
            </a:r>
            <a:r>
              <a:rPr lang="en-GB" dirty="0" smtClean="0"/>
              <a:t>Syntax</a:t>
            </a:r>
            <a:r>
              <a:rPr lang="ar-SA" dirty="0" smtClean="0"/>
              <a:t>: دراسة المبادئ والعمليات التي تبنى من خلالها الجمل، أو هي أنظمة القواعد التي تحدد كيف يمكن جمع الكلمات في جمل. مثلاً في العربية عادة ما تبنى الجمل إما اسمية أو فعلية وفي الانجليزية يكون ترتيبها فاعل/ فعل/ مفعول به</a:t>
            </a:r>
          </a:p>
          <a:p>
            <a:pPr lvl="0" algn="r" rtl="1"/>
            <a:endParaRPr lang="ar-SA" dirty="0" smtClean="0"/>
          </a:p>
          <a:p>
            <a:pPr lvl="0" algn="r" rtl="1"/>
            <a:r>
              <a:rPr lang="ar-SA" dirty="0" smtClean="0"/>
              <a:t>- للغات المختلفة قواعد في التركيب مختلفة...  </a:t>
            </a:r>
            <a:endParaRPr lang="en-GB" sz="3200" dirty="0"/>
          </a:p>
          <a:p>
            <a:pPr marL="457200" indent="-457200" algn="r" rtl="1">
              <a:buFontTx/>
              <a:buChar char="-"/>
            </a:pPr>
            <a:endParaRPr lang="ar-SA" sz="3200" dirty="0" smtClean="0"/>
          </a:p>
        </p:txBody>
      </p:sp>
      <p:sp>
        <p:nvSpPr>
          <p:cNvPr id="4" name="TextBox 3"/>
          <p:cNvSpPr txBox="1"/>
          <p:nvPr/>
        </p:nvSpPr>
        <p:spPr>
          <a:xfrm>
            <a:off x="10637134" y="2476982"/>
            <a:ext cx="184731" cy="369332"/>
          </a:xfrm>
          <a:prstGeom prst="rect">
            <a:avLst/>
          </a:prstGeom>
          <a:noFill/>
        </p:spPr>
        <p:txBody>
          <a:bodyPr wrap="none" rtlCol="0">
            <a:spAutoFit/>
          </a:bodyPr>
          <a:lstStyle/>
          <a:p>
            <a:pPr marL="0" algn="r" defTabSz="914400" rtl="1" eaLnBrk="1" latinLnBrk="0" hangingPunct="1"/>
            <a:endParaRPr lang="en-US" dirty="0"/>
          </a:p>
        </p:txBody>
      </p:sp>
      <p:sp>
        <p:nvSpPr>
          <p:cNvPr id="5" name="Action Button: Help 4">
            <a:hlinkClick r:id="" action="ppaction://noaction" highlightClick="1"/>
          </p:cNvPr>
          <p:cNvSpPr/>
          <p:nvPr/>
        </p:nvSpPr>
        <p:spPr>
          <a:xfrm>
            <a:off x="6423950" y="5497973"/>
            <a:ext cx="590308" cy="486137"/>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3473766"/>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اللغة: مقدمة وتعريف</a:t>
            </a:r>
            <a:endParaRPr lang="en-US" sz="2800" dirty="0"/>
          </a:p>
        </p:txBody>
      </p:sp>
      <p:sp>
        <p:nvSpPr>
          <p:cNvPr id="3" name="Subtitle 2"/>
          <p:cNvSpPr>
            <a:spLocks noGrp="1"/>
          </p:cNvSpPr>
          <p:nvPr>
            <p:ph type="subTitle" idx="1"/>
          </p:nvPr>
        </p:nvSpPr>
        <p:spPr>
          <a:xfrm>
            <a:off x="898873" y="2193966"/>
            <a:ext cx="10716322" cy="3980985"/>
          </a:xfrm>
        </p:spPr>
        <p:txBody>
          <a:bodyPr>
            <a:normAutofit/>
          </a:bodyPr>
          <a:lstStyle/>
          <a:p>
            <a:pPr marL="457200" lvl="0" indent="-457200" algn="r" rtl="1">
              <a:buFont typeface="Arial" charset="0"/>
              <a:buChar char="•"/>
            </a:pPr>
            <a:r>
              <a:rPr lang="ar-SA" dirty="0" smtClean="0"/>
              <a:t>المعاني </a:t>
            </a:r>
            <a:r>
              <a:rPr lang="en-GB" dirty="0" smtClean="0"/>
              <a:t>Semantics</a:t>
            </a:r>
            <a:r>
              <a:rPr lang="ar-SA" dirty="0" smtClean="0"/>
              <a:t>: دراسة كيف يتم التعبير عن المعنى </a:t>
            </a:r>
          </a:p>
          <a:p>
            <a:pPr marL="457200" lvl="0" indent="-457200" algn="r" rtl="1">
              <a:buFontTx/>
              <a:buChar char="-"/>
            </a:pPr>
            <a:r>
              <a:rPr lang="ar-SA" dirty="0" smtClean="0"/>
              <a:t>لا تتأثر المعاني فقط بالكلمات التي تكون الجمل ولكن أيضاً بتراكيبها</a:t>
            </a:r>
          </a:p>
          <a:p>
            <a:pPr lvl="0" algn="r" rtl="1"/>
            <a:r>
              <a:rPr lang="ar-SA" dirty="0" smtClean="0"/>
              <a:t>مثال:  ضرب أحمد خالد     / ضرب خالد أحمد</a:t>
            </a:r>
          </a:p>
          <a:p>
            <a:pPr lvl="0" algn="r" rtl="1"/>
            <a:r>
              <a:rPr lang="ar-SA" dirty="0" smtClean="0"/>
              <a:t>هذا الولد صالح                / صالح هذا الولد</a:t>
            </a:r>
          </a:p>
          <a:p>
            <a:pPr lvl="0" algn="r" rtl="1"/>
            <a:r>
              <a:rPr lang="ar-SA" u="sng" dirty="0" smtClean="0"/>
              <a:t>هل </a:t>
            </a:r>
            <a:r>
              <a:rPr lang="ar-SA" u="sng" dirty="0" smtClean="0"/>
              <a:t>بإمكانك التفكير</a:t>
            </a:r>
            <a:r>
              <a:rPr lang="ar-SA" u="sng" dirty="0" smtClean="0"/>
              <a:t> بأمثلة </a:t>
            </a:r>
            <a:r>
              <a:rPr lang="ar-SA" u="sng" dirty="0" smtClean="0"/>
              <a:t>أخرى؟</a:t>
            </a:r>
          </a:p>
          <a:p>
            <a:pPr marL="342900" lvl="0" indent="-342900" algn="r" rtl="1">
              <a:buFont typeface="Arial" charset="0"/>
              <a:buChar char="•"/>
            </a:pPr>
            <a:r>
              <a:rPr lang="ar-SA" dirty="0" smtClean="0"/>
              <a:t>العلاقة بين تراكيب الجمل والمعاني شائكة: من الممكن تركيب جملة لغوياً وقاعدياً صحيحة ولكنها تخلو من المعنى مثل جملة تشومسكي الشهيرة: </a:t>
            </a:r>
            <a:r>
              <a:rPr lang="en-GB" dirty="0" smtClean="0"/>
              <a:t>Colourless ideas sleep furiously </a:t>
            </a:r>
            <a:r>
              <a:rPr lang="ar-SA" dirty="0" smtClean="0"/>
              <a:t> </a:t>
            </a:r>
            <a:r>
              <a:rPr lang="ar-SA" dirty="0"/>
              <a:t> </a:t>
            </a:r>
            <a:r>
              <a:rPr lang="ar-SA" dirty="0" smtClean="0"/>
              <a:t>وفي المقابل من الممكن أن تحوي الجملة على أخطاء في التركيب ولكنها تحمل معنى واضح مثال: أدى عمله أحمد</a:t>
            </a:r>
          </a:p>
          <a:p>
            <a:pPr marL="342900" lvl="0" indent="-342900" algn="r" rtl="1">
              <a:buFont typeface="Arial" charset="0"/>
              <a:buChar char="•"/>
            </a:pPr>
            <a:r>
              <a:rPr lang="ar-SA" dirty="0" smtClean="0"/>
              <a:t>يبقى السؤال للغويين لأي حد يجب أن يختل تركيب الجملة حتى تفقد معناها!</a:t>
            </a:r>
            <a:endParaRPr lang="en-GB" dirty="0"/>
          </a:p>
          <a:p>
            <a:pPr algn="r" rtl="1"/>
            <a:endParaRPr lang="ar-SA" sz="3200" dirty="0" smtClean="0"/>
          </a:p>
        </p:txBody>
      </p:sp>
      <p:sp>
        <p:nvSpPr>
          <p:cNvPr id="4" name="TextBox 3"/>
          <p:cNvSpPr txBox="1"/>
          <p:nvPr/>
        </p:nvSpPr>
        <p:spPr>
          <a:xfrm>
            <a:off x="10637134" y="2476982"/>
            <a:ext cx="184731" cy="369332"/>
          </a:xfrm>
          <a:prstGeom prst="rect">
            <a:avLst/>
          </a:prstGeom>
          <a:noFill/>
        </p:spPr>
        <p:txBody>
          <a:bodyPr wrap="none" rtlCol="0">
            <a:spAutoFit/>
          </a:bodyPr>
          <a:lstStyle/>
          <a:p>
            <a:pPr marL="0" algn="r" defTabSz="914400" rtl="1" eaLnBrk="1" latinLnBrk="0" hangingPunct="1"/>
            <a:endParaRPr lang="en-US" dirty="0"/>
          </a:p>
        </p:txBody>
      </p:sp>
    </p:spTree>
    <p:extLst>
      <p:ext uri="{BB962C8B-B14F-4D97-AF65-F5344CB8AC3E}">
        <p14:creationId xmlns:p14="http://schemas.microsoft.com/office/powerpoint/2010/main" val="1701703859"/>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اللغة: مقدمة وتعريف</a:t>
            </a:r>
            <a:endParaRPr lang="en-US" sz="2800" dirty="0"/>
          </a:p>
        </p:txBody>
      </p:sp>
      <p:sp>
        <p:nvSpPr>
          <p:cNvPr id="3" name="Subtitle 2"/>
          <p:cNvSpPr>
            <a:spLocks noGrp="1"/>
          </p:cNvSpPr>
          <p:nvPr>
            <p:ph type="subTitle" idx="1"/>
          </p:nvPr>
        </p:nvSpPr>
        <p:spPr>
          <a:xfrm>
            <a:off x="898873" y="2193966"/>
            <a:ext cx="10716322" cy="3980985"/>
          </a:xfrm>
        </p:spPr>
        <p:txBody>
          <a:bodyPr>
            <a:normAutofit/>
          </a:bodyPr>
          <a:lstStyle/>
          <a:p>
            <a:pPr marL="457200" lvl="0" indent="-457200" algn="r" rtl="1">
              <a:buFont typeface="Arial" charset="0"/>
              <a:buChar char="•"/>
            </a:pPr>
            <a:r>
              <a:rPr lang="ar-SA" dirty="0" smtClean="0"/>
              <a:t>السياقات: أي كيف يشترك السياق في إضافة المعنى. والسياق هو الذي يفسر كيف لمستخدمي لغة ما أن يستطيعوا ملء الفراغات “الغموض” حيث أن السياق الذي تحدث خلاله اللغة من أسلوب وتوقيت ومكان يضفي معنى للكلمات المنطوقة</a:t>
            </a:r>
          </a:p>
          <a:p>
            <a:pPr lvl="0" algn="r" rtl="1"/>
            <a:endParaRPr lang="ar-SA" dirty="0" smtClean="0"/>
          </a:p>
          <a:p>
            <a:pPr lvl="0" algn="r" rtl="1"/>
            <a:r>
              <a:rPr lang="ar-SA" dirty="0" smtClean="0"/>
              <a:t>(مثال: عندما تقولين جف قلمي، فأنت لست بحاجة للقول أنك بحاجة لقلم حتى يعرض عليك آخر قلمه) </a:t>
            </a:r>
          </a:p>
          <a:p>
            <a:pPr lvl="0" algn="r" rtl="1"/>
            <a:endParaRPr lang="ar-SA" dirty="0"/>
          </a:p>
          <a:p>
            <a:pPr lvl="0" algn="r" rtl="1"/>
            <a:r>
              <a:rPr lang="ar-SA" dirty="0" smtClean="0"/>
              <a:t>والسياقات تفيد </a:t>
            </a:r>
            <a:r>
              <a:rPr lang="ar-SA" u="sng" dirty="0" smtClean="0"/>
              <a:t>في تقليص </a:t>
            </a:r>
            <a:r>
              <a:rPr lang="ar-SA" dirty="0" smtClean="0"/>
              <a:t>حجم الكلام الذي نحتاج اصداره لإيصال رسالتنا كما أنه</a:t>
            </a:r>
            <a:r>
              <a:rPr lang="ar-SA" u="sng" dirty="0" smtClean="0"/>
              <a:t> يختلف </a:t>
            </a:r>
            <a:r>
              <a:rPr lang="ar-SA" dirty="0" smtClean="0"/>
              <a:t>باختلاف الثقافات.</a:t>
            </a:r>
            <a:endParaRPr lang="en-GB" dirty="0"/>
          </a:p>
          <a:p>
            <a:pPr algn="r" rtl="1"/>
            <a:endParaRPr lang="ar-SA" sz="3200" dirty="0" smtClean="0"/>
          </a:p>
        </p:txBody>
      </p:sp>
      <p:sp>
        <p:nvSpPr>
          <p:cNvPr id="4" name="TextBox 3"/>
          <p:cNvSpPr txBox="1"/>
          <p:nvPr/>
        </p:nvSpPr>
        <p:spPr>
          <a:xfrm>
            <a:off x="10637134" y="2476982"/>
            <a:ext cx="184731" cy="369332"/>
          </a:xfrm>
          <a:prstGeom prst="rect">
            <a:avLst/>
          </a:prstGeom>
          <a:noFill/>
        </p:spPr>
        <p:txBody>
          <a:bodyPr wrap="none" rtlCol="0">
            <a:spAutoFit/>
          </a:bodyPr>
          <a:lstStyle/>
          <a:p>
            <a:pPr marL="0" algn="r" defTabSz="914400" rtl="1" eaLnBrk="1" latinLnBrk="0" hangingPunct="1"/>
            <a:endParaRPr lang="en-US" dirty="0"/>
          </a:p>
        </p:txBody>
      </p:sp>
    </p:spTree>
    <p:extLst>
      <p:ext uri="{BB962C8B-B14F-4D97-AF65-F5344CB8AC3E}">
        <p14:creationId xmlns:p14="http://schemas.microsoft.com/office/powerpoint/2010/main" val="1419450198"/>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14353</TotalTime>
  <Words>1883</Words>
  <Application>Microsoft Macintosh PowerPoint</Application>
  <PresentationFormat>Widescreen</PresentationFormat>
  <Paragraphs>183</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Calibri</vt:lpstr>
      <vt:lpstr>Calibri Light</vt:lpstr>
      <vt:lpstr>Times New Roman</vt:lpstr>
      <vt:lpstr>Arial</vt:lpstr>
      <vt:lpstr>Office Theme</vt:lpstr>
      <vt:lpstr>علم النفس المعرفي (٣٦٧ نفس) المحاضرة 9</vt:lpstr>
      <vt:lpstr>خطة المحاضرة</vt:lpstr>
      <vt:lpstr>اللغة: مقدمة وتعريف</vt:lpstr>
      <vt:lpstr>اللغة: مقدمة وتعريف</vt:lpstr>
      <vt:lpstr>اللغة: مقدمة وتعريف</vt:lpstr>
      <vt:lpstr>اللغة: مقدمة وتعريف</vt:lpstr>
      <vt:lpstr>اللغة: مقدمة وتعريف</vt:lpstr>
      <vt:lpstr>اللغة: مقدمة وتعريف</vt:lpstr>
      <vt:lpstr>اللغة: مقدمة وتعريف</vt:lpstr>
      <vt:lpstr>PowerPoint Presentation</vt:lpstr>
      <vt:lpstr>تطور اللغة</vt:lpstr>
      <vt:lpstr>تطور اللغة</vt:lpstr>
      <vt:lpstr>تطور اللغة</vt:lpstr>
      <vt:lpstr>PowerPoint Presentation</vt:lpstr>
      <vt:lpstr>انتاج وادراك اللغة</vt:lpstr>
      <vt:lpstr>انتاج وادراك اللغة</vt:lpstr>
      <vt:lpstr>انتاج وادراك اللغة</vt:lpstr>
      <vt:lpstr>انتاج وادراك اللغة</vt:lpstr>
      <vt:lpstr>نظريات ادراك اللغة</vt:lpstr>
      <vt:lpstr>نظريات ادراك اللغة</vt:lpstr>
      <vt:lpstr>نظريات ادراك اللغة</vt:lpstr>
      <vt:lpstr>نظريات ادراك اللغة</vt:lpstr>
      <vt:lpstr>PowerPoint Presentation</vt:lpstr>
      <vt:lpstr>ادراك اللغة المقروءة</vt:lpstr>
      <vt:lpstr>ادراك اللغة المقروءة</vt:lpstr>
      <vt:lpstr>ادراك اللغة المقروءة</vt:lpstr>
      <vt:lpstr>PowerPoint Presentation</vt:lpstr>
      <vt:lpstr>علاقة اللغة بالتفكير</vt:lpstr>
      <vt:lpstr>الملخص</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خطة المحاضرة</dc:title>
  <dc:creator>Albandri oti</dc:creator>
  <cp:lastModifiedBy>Albandri oti</cp:lastModifiedBy>
  <cp:revision>480</cp:revision>
  <dcterms:created xsi:type="dcterms:W3CDTF">2016-10-02T13:19:20Z</dcterms:created>
  <dcterms:modified xsi:type="dcterms:W3CDTF">2017-11-20T09:28:53Z</dcterms:modified>
</cp:coreProperties>
</file>