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8" r:id="rId3"/>
    <p:sldId id="257" r:id="rId4"/>
    <p:sldId id="259" r:id="rId5"/>
    <p:sldId id="261" r:id="rId6"/>
    <p:sldId id="262" r:id="rId7"/>
    <p:sldId id="264" r:id="rId8"/>
    <p:sldId id="265" r:id="rId9"/>
    <p:sldId id="260" r:id="rId10"/>
    <p:sldId id="263" r:id="rId11"/>
    <p:sldId id="268" r:id="rId12"/>
    <p:sldId id="266" r:id="rId13"/>
    <p:sldId id="267" r:id="rId14"/>
    <p:sldId id="269" r:id="rId15"/>
    <p:sldId id="271"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737"/>
  </p:normalViewPr>
  <p:slideViewPr>
    <p:cSldViewPr snapToGrid="0" snapToObjects="1">
      <p:cViewPr varScale="1">
        <p:scale>
          <a:sx n="66" d="100"/>
          <a:sy n="66" d="100"/>
        </p:scale>
        <p:origin x="224"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DFEA7-BF48-F443-94EA-512B4D12EAAF}" type="datetimeFigureOut">
              <a:rPr lang="en-US" smtClean="0"/>
              <a:t>3/29/18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F90EB-12E6-EC44-9043-6A21DDE995A4}" type="slidenum">
              <a:rPr lang="en-US" smtClean="0"/>
              <a:t>‹#›</a:t>
            </a:fld>
            <a:endParaRPr lang="en-US"/>
          </a:p>
        </p:txBody>
      </p:sp>
    </p:spTree>
    <p:extLst>
      <p:ext uri="{BB962C8B-B14F-4D97-AF65-F5344CB8AC3E}">
        <p14:creationId xmlns:p14="http://schemas.microsoft.com/office/powerpoint/2010/main" val="1875160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7F90EB-12E6-EC44-9043-6A21DDE995A4}" type="slidenum">
              <a:rPr lang="en-US" smtClean="0"/>
              <a:t>10</a:t>
            </a:fld>
            <a:endParaRPr lang="en-US"/>
          </a:p>
        </p:txBody>
      </p:sp>
    </p:spTree>
    <p:extLst>
      <p:ext uri="{BB962C8B-B14F-4D97-AF65-F5344CB8AC3E}">
        <p14:creationId xmlns:p14="http://schemas.microsoft.com/office/powerpoint/2010/main" val="1500474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4C0861-45E2-914D-914A-1AECB485853E}" type="datetime1">
              <a:rPr lang="en-US" smtClean="0"/>
              <a:t>3/29/18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1ABAC-F5E0-3543-97CB-225B7F78D722}" type="datetime1">
              <a:rPr lang="en-US" smtClean="0"/>
              <a:t>3/29/18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2B9DA-C35B-424E-9541-50012B47AFEB}" type="datetime1">
              <a:rPr lang="en-US" smtClean="0"/>
              <a:t>3/29/18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CD516-7830-2B46-9EB1-3AF6279BB84E}" type="datetime1">
              <a:rPr lang="en-US" smtClean="0"/>
              <a:t>3/29/18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14CBA-0651-F743-81EE-F5EB2C8DAC8B}" type="datetime1">
              <a:rPr lang="en-US" smtClean="0"/>
              <a:t>3/29/18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7B293D5-A4AB-964E-BDED-CD603264B79B}" type="datetime1">
              <a:rPr lang="en-US" smtClean="0"/>
              <a:t>3/29/18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B1D8DFE-60B1-8C44-A473-83069A5CA8A9}" type="datetime1">
              <a:rPr lang="en-US" smtClean="0"/>
              <a:t>3/29/18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78778D-4E59-7141-BB5C-1F55D2FCED0B}" type="datetime1">
              <a:rPr lang="en-US" smtClean="0"/>
              <a:t>3/29/18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ECDE4B-AFB9-A347-8CC1-B10094364CB0}" type="datetime1">
              <a:rPr lang="en-US" smtClean="0"/>
              <a:t>3/29/18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ED3F04-ED24-F849-98A8-56F66D3DC397}" type="datetime1">
              <a:rPr lang="en-US" smtClean="0"/>
              <a:t>3/29/18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B93ABE-D851-3D41-A4F6-B9B744D447D5}" type="datetime1">
              <a:rPr lang="en-US" smtClean="0"/>
              <a:t>3/29/18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590D7B-B776-6945-94DE-E6C7430B40C3}" type="datetime1">
              <a:rPr lang="en-US" smtClean="0"/>
              <a:t>3/29/18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782779-6328-154E-B4DB-1858C5F1443B}" type="datetime1">
              <a:rPr lang="en-US" smtClean="0"/>
              <a:t>3/29/18</a:t>
            </a:fld>
            <a:endParaRPr lang="en-US" dirty="0"/>
          </a:p>
        </p:txBody>
      </p:sp>
      <p:sp>
        <p:nvSpPr>
          <p:cNvPr id="8" name="Footer Placeholder 7"/>
          <p:cNvSpPr>
            <a:spLocks noGrp="1"/>
          </p:cNvSpPr>
          <p:nvPr>
            <p:ph type="ftr" sz="quarter" idx="11"/>
          </p:nvPr>
        </p:nvSpPr>
        <p:spPr/>
        <p:txBody>
          <a:bodyPr/>
          <a:lstStyle/>
          <a:p>
            <a:r>
              <a:rPr lang="ar-SA" smtClean="0"/>
              <a:t>إعداد: أ. ديمه العمار</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DB344C-0F0B-9C4A-9927-844729C91111}" type="datetime1">
              <a:rPr lang="en-US" smtClean="0"/>
              <a:t>3/29/18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15BF3F0-2B4B-E84C-A625-9BA047EF6D3E}" type="datetime1">
              <a:rPr lang="en-US" smtClean="0"/>
              <a:t>3/29/18</a:t>
            </a:fld>
            <a:endParaRPr lang="en-US" dirty="0"/>
          </a:p>
        </p:txBody>
      </p:sp>
      <p:sp>
        <p:nvSpPr>
          <p:cNvPr id="3" name="Footer Placeholder 2"/>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D7FB0-B725-C94C-B558-47973BF9894F}" type="datetime1">
              <a:rPr lang="en-US" smtClean="0"/>
              <a:t>3/29/18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0D394-BACF-2F49-A8DB-D72F37A84420}" type="datetime1">
              <a:rPr lang="en-US" smtClean="0"/>
              <a:t>3/29/18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A5E54A7-A6A7-5542-B15F-A8EC26AD77BC}" type="datetime1">
              <a:rPr lang="en-US" smtClean="0"/>
              <a:t>3/29/18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ar-SA" smtClean="0"/>
              <a:t>إعداد: أ. ديمه العمار</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SA" dirty="0"/>
              <a:t>الاعتمادات </a:t>
            </a:r>
            <a:r>
              <a:rPr lang="ar-SA" dirty="0" err="1"/>
              <a:t>المستندية</a:t>
            </a:r>
            <a:r>
              <a:rPr lang="ar-SA" dirty="0"/>
              <a:t> وتمويل عمليات الاستيراد والتصدير</a:t>
            </a:r>
            <a:endParaRPr lang="en-US" dirty="0"/>
          </a:p>
        </p:txBody>
      </p:sp>
      <p:sp>
        <p:nvSpPr>
          <p:cNvPr id="3" name="Subtitle 2"/>
          <p:cNvSpPr>
            <a:spLocks noGrp="1"/>
          </p:cNvSpPr>
          <p:nvPr>
            <p:ph type="subTitle" idx="1"/>
          </p:nvPr>
        </p:nvSpPr>
        <p:spPr/>
        <p:txBody>
          <a:bodyPr/>
          <a:lstStyle/>
          <a:p>
            <a:pPr marL="0" indent="0" algn="ctr" defTabSz="914400" rtl="1" eaLnBrk="1" latinLnBrk="0" hangingPunct="1">
              <a:lnSpc>
                <a:spcPct val="120000"/>
              </a:lnSpc>
              <a:spcBef>
                <a:spcPts val="1000"/>
              </a:spcBef>
              <a:buClr>
                <a:schemeClr val="tx1"/>
              </a:buClr>
              <a:buFont typeface="Arial" panose="020B0604020202020204" pitchFamily="34" charset="0"/>
              <a:buNone/>
            </a:pPr>
            <a:r>
              <a:rPr lang="ar-SA" dirty="0" smtClean="0"/>
              <a:t>الفصل السادس</a:t>
            </a:r>
          </a:p>
          <a:p>
            <a:pPr marL="0" indent="0" algn="ctr" defTabSz="914400" rtl="1" eaLnBrk="1" latinLnBrk="0" hangingPunct="1">
              <a:lnSpc>
                <a:spcPct val="120000"/>
              </a:lnSpc>
              <a:spcBef>
                <a:spcPts val="1000"/>
              </a:spcBef>
              <a:buClr>
                <a:schemeClr val="tx1"/>
              </a:buClr>
              <a:buFont typeface="Arial" panose="020B0604020202020204" pitchFamily="34" charset="0"/>
              <a:buNone/>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55876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1" y="146957"/>
            <a:ext cx="11936186" cy="6711043"/>
          </a:xfrm>
        </p:spPr>
        <p:txBody>
          <a:bodyPr>
            <a:normAutofit lnSpcReduction="10000"/>
          </a:bodyPr>
          <a:lstStyle/>
          <a:p>
            <a:pPr marL="0" lvl="0" indent="0" algn="r" rtl="1">
              <a:buNone/>
            </a:pPr>
            <a:r>
              <a:rPr lang="ar-SA" sz="3200" dirty="0">
                <a:latin typeface="Tahoma" charset="0"/>
                <a:ea typeface="Tahoma" charset="0"/>
                <a:cs typeface="Tahoma" charset="0"/>
              </a:rPr>
              <a:t>٧. الاعتماد المعزّز: (حسب طلب المشتري) حيث يقوم البنك الفاتح للاعتماد بالطلب من البنك المبلغ للاعتماد (المراسل) إضافة تعزيزه على الاعتماد ليصبح التزامًا على كلا المصرفين: الفاتح للاعتماد </a:t>
            </a:r>
            <a:r>
              <a:rPr lang="ar-SA" sz="3200" dirty="0" smtClean="0">
                <a:latin typeface="Tahoma" charset="0"/>
                <a:ea typeface="Tahoma" charset="0"/>
                <a:cs typeface="Tahoma" charset="0"/>
              </a:rPr>
              <a:t>، والمراسل </a:t>
            </a:r>
            <a:r>
              <a:rPr lang="ar-SA" sz="3200" dirty="0">
                <a:latin typeface="Tahoma" charset="0"/>
                <a:ea typeface="Tahoma" charset="0"/>
                <a:cs typeface="Tahoma" charset="0"/>
              </a:rPr>
              <a:t>الذي يعزّز كضمان إضافي لدفع المبلغ. التعزيز يتضمن أن يقوم بدفع قيم المستندات المقدمة من المستفيد بالشروط المتفق عليها في حال عدم الإيفاء بالالتزام بالدفع</a:t>
            </a:r>
            <a:r>
              <a:rPr lang="ar-SA" sz="3200" dirty="0" smtClean="0">
                <a:latin typeface="Tahoma" charset="0"/>
                <a:ea typeface="Tahoma" charset="0"/>
                <a:cs typeface="Tahoma" charset="0"/>
              </a:rPr>
              <a:t>.</a:t>
            </a:r>
          </a:p>
          <a:p>
            <a:pPr marL="0" lvl="0" indent="0" algn="r" rtl="1">
              <a:buNone/>
            </a:pPr>
            <a:r>
              <a:rPr lang="ar-SA" sz="3200" dirty="0" smtClean="0">
                <a:latin typeface="Tahoma" charset="0"/>
                <a:ea typeface="Tahoma" charset="0"/>
                <a:cs typeface="Tahoma" charset="0"/>
              </a:rPr>
              <a:t>٨. أن يكون مكفول من البنك: أن يضيف البنك كفالته على دفع قيمة الاعتماد في موعد استحقاقه.</a:t>
            </a:r>
          </a:p>
          <a:p>
            <a:pPr marL="0" lvl="0" indent="0" algn="r" rtl="1">
              <a:buNone/>
            </a:pPr>
            <a:r>
              <a:rPr lang="ar-SA" sz="3200" dirty="0" smtClean="0">
                <a:latin typeface="Tahoma" charset="0"/>
                <a:ea typeface="Tahoma" charset="0"/>
                <a:cs typeface="Tahoma" charset="0"/>
              </a:rPr>
              <a:t>٩. تحديد طريقة تبليغ الاعتماد إلى المستفيد مثلًا بالبريد أو التلكس.</a:t>
            </a:r>
          </a:p>
          <a:p>
            <a:pPr marL="0" lvl="0" indent="0" algn="r" rtl="1">
              <a:buNone/>
            </a:pPr>
            <a:r>
              <a:rPr lang="ar-SA" sz="3200" dirty="0" smtClean="0">
                <a:latin typeface="Tahoma" charset="0"/>
                <a:ea typeface="Tahoma" charset="0"/>
                <a:cs typeface="Tahoma" charset="0"/>
              </a:rPr>
              <a:t>١٠. تحديد اسم الشخص أو الشركة التي ستأتي المستندات باسمه مع مراعاة تطابق ذلك مع رخصة الاستيراد. </a:t>
            </a:r>
            <a:endParaRPr lang="ar-SA" sz="3200" dirty="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31225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64892"/>
            <a:ext cx="12052091" cy="6415790"/>
          </a:xfrm>
        </p:spPr>
        <p:txBody>
          <a:bodyPr>
            <a:normAutofit fontScale="92500" lnSpcReduction="10000"/>
          </a:bodyPr>
          <a:lstStyle/>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١١. بلد المستندات والوثائق المطلوبة يحدد المشتري حاجته منها حسب طبيعة الاعتماد.</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١٢. تفاصيل البضاعة المطلوبة.</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١٣. شروط التسليم.</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١٤. وسيلة النقل.</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١٥. مكان الشحن.</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١٦. مكان الوصول.</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١٧. السماح بتجزئة الشحن </a:t>
            </a:r>
            <a:r>
              <a:rPr lang="ar-SA" sz="2800" dirty="0">
                <a:latin typeface="Tahoma" charset="0"/>
                <a:ea typeface="Tahoma" charset="0"/>
                <a:cs typeface="Tahoma" charset="0"/>
              </a:rPr>
              <a:t>أ</a:t>
            </a:r>
            <a:r>
              <a:rPr lang="ar-SA" sz="2800" dirty="0" smtClean="0">
                <a:latin typeface="Tahoma" charset="0"/>
                <a:ea typeface="Tahoma" charset="0"/>
                <a:cs typeface="Tahoma" charset="0"/>
              </a:rPr>
              <a:t>و عدمه.</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١٨. السماح </a:t>
            </a:r>
            <a:r>
              <a:rPr lang="ar-SA" sz="2800" dirty="0" err="1" smtClean="0">
                <a:latin typeface="Tahoma" charset="0"/>
                <a:ea typeface="Tahoma" charset="0"/>
                <a:cs typeface="Tahoma" charset="0"/>
              </a:rPr>
              <a:t>بالأقطرمة</a:t>
            </a:r>
            <a:r>
              <a:rPr lang="ar-SA" sz="2800" dirty="0" smtClean="0">
                <a:latin typeface="Tahoma" charset="0"/>
                <a:ea typeface="Tahoma" charset="0"/>
                <a:cs typeface="Tahoma" charset="0"/>
              </a:rPr>
              <a:t> أو عدمها ( عندما تنتقل البضاعة من وسيلة شحن إلى أخرى).</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١٩. رقم رخصة الاستيراد و تصاريح العملة.</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٢٠. تمديد شروط </a:t>
            </a:r>
            <a:r>
              <a:rPr lang="ar-SA" sz="2800" dirty="0" err="1" smtClean="0">
                <a:latin typeface="Tahoma" charset="0"/>
                <a:ea typeface="Tahoma" charset="0"/>
                <a:cs typeface="Tahoma" charset="0"/>
              </a:rPr>
              <a:t>البيع:مثلًا</a:t>
            </a:r>
            <a:r>
              <a:rPr lang="ar-SA" sz="2800" dirty="0" smtClean="0">
                <a:latin typeface="Tahoma" charset="0"/>
                <a:ea typeface="Tahoma" charset="0"/>
                <a:cs typeface="Tahoma" charset="0"/>
              </a:rPr>
              <a:t>: هل </a:t>
            </a:r>
            <a:r>
              <a:rPr lang="ar-SA" sz="2800" dirty="0" smtClean="0">
                <a:latin typeface="Tahoma" charset="0"/>
                <a:ea typeface="Tahoma" charset="0"/>
                <a:cs typeface="Tahoma" charset="0"/>
              </a:rPr>
              <a:t>أجور الشحن مدفوعة مقدمًا أو تدفع في بلد الوصول.</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٢١. قسط التأمين مدفوع مقدّمًا أو لا.</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ar-SA" dirty="0" smtClean="0"/>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ar-SA" dirty="0" smtClean="0"/>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072635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850" y="1"/>
            <a:ext cx="10438152" cy="1004340"/>
          </a:xfrm>
        </p:spPr>
        <p:txBody>
          <a:bodyPr>
            <a:normAutofit/>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خطوات تنفيذ الاعتماد المستندي من بنك واحد:</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79882" y="779489"/>
            <a:ext cx="11872210" cy="5876143"/>
          </a:xfrm>
        </p:spPr>
        <p:txBody>
          <a:bodyPr>
            <a:normAutofit fontScale="92500" lnSpcReduction="10000"/>
          </a:bodyPr>
          <a:lstStyle/>
          <a:p>
            <a:pPr marL="514350" indent="-514350" algn="r" rtl="1">
              <a:buAutoNum type="arabicPeriod"/>
            </a:pPr>
            <a:r>
              <a:rPr lang="ar-SA" sz="3200" u="sng" dirty="0" smtClean="0">
                <a:latin typeface="Tahoma" charset="0"/>
                <a:ea typeface="Tahoma" charset="0"/>
                <a:cs typeface="Tahoma" charset="0"/>
              </a:rPr>
              <a:t>مرحلة العقد التجاري الأصلي: </a:t>
            </a:r>
            <a:r>
              <a:rPr lang="ar-SA" sz="3200" dirty="0" smtClean="0">
                <a:latin typeface="Tahoma" charset="0"/>
                <a:ea typeface="Tahoma" charset="0"/>
                <a:cs typeface="Tahoma" charset="0"/>
              </a:rPr>
              <a:t> يلتزم المشتري بفتح الاعتماد المستندي وذلك عند إبرامه عقد تجاري مع المستفيد (عقد بيع غالبًا) يشترط فيه البائع دفع الثمن عن طريق الاعتماد المستندي وقد يكون عقد إجارة أو وكالة بأجرة أو غيرها من العقود. يتفقان في هذا العقد على كيفية تسوية الثمن فقد يكون بالدفع نقدًا أو عن طريق كمبيالة، ويتفقان على المدة التي يبقى فيها البنك ملتزمًا أماما المستفيد، ومكان تسليم المستندات والذي يتم فيه وفاء البنك بالتزامه.</a:t>
            </a:r>
          </a:p>
          <a:p>
            <a:pPr marL="514350" indent="-514350" algn="r" rtl="1">
              <a:buAutoNum type="arabicPeriod"/>
            </a:pPr>
            <a:r>
              <a:rPr lang="ar-SA" sz="3200" dirty="0" smtClean="0">
                <a:latin typeface="Tahoma" charset="0"/>
                <a:ea typeface="Tahoma" charset="0"/>
                <a:cs typeface="Tahoma" charset="0"/>
              </a:rPr>
              <a:t> </a:t>
            </a:r>
            <a:r>
              <a:rPr lang="ar-SA" sz="3200" u="sng" dirty="0" smtClean="0">
                <a:latin typeface="Tahoma" charset="0"/>
                <a:ea typeface="Tahoma" charset="0"/>
                <a:cs typeface="Tahoma" charset="0"/>
              </a:rPr>
              <a:t>مرحلة عقد فتح الاعتماد: </a:t>
            </a:r>
            <a:r>
              <a:rPr lang="ar-SA" sz="3200" dirty="0" smtClean="0">
                <a:latin typeface="Tahoma" charset="0"/>
                <a:ea typeface="Tahoma" charset="0"/>
                <a:cs typeface="Tahoma" charset="0"/>
              </a:rPr>
              <a:t>يتجه المشتري إلى البنك ويتقدم بطلب لفتح الاعتماد لصالح البائع حسب الشروط كما تم ذكره في مرحلة -١- ويسمى المشتري (الآمر أو طالب فتح الاعتماد) ولا علاقة للبنك بعقد البيع المبرم مسبقًا حيث لا صلة له به قانونيًا.</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a:xfrm>
            <a:off x="913775" y="5883275"/>
            <a:ext cx="2713846" cy="365125"/>
          </a:xfrm>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92520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4911" y="179882"/>
            <a:ext cx="11932171" cy="6490741"/>
          </a:xfrm>
        </p:spPr>
        <p:txBody>
          <a:bodyPr>
            <a:normAutofit fontScale="92500" lnSpcReduction="20000"/>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٣</a:t>
            </a:r>
            <a:r>
              <a:rPr lang="ar-SA" sz="3200" u="sng" dirty="0" smtClean="0">
                <a:latin typeface="Tahoma" charset="0"/>
                <a:ea typeface="Tahoma" charset="0"/>
                <a:cs typeface="Tahoma" charset="0"/>
              </a:rPr>
              <a:t>. مرحلة تبليغ الاعتماد: </a:t>
            </a:r>
            <a:r>
              <a:rPr lang="ar-SA" sz="3200" dirty="0" smtClean="0">
                <a:latin typeface="Tahoma" charset="0"/>
                <a:ea typeface="Tahoma" charset="0"/>
                <a:cs typeface="Tahoma" charset="0"/>
              </a:rPr>
              <a:t>يقوم بنك المشتري أو الآمر بإصدار خطاب الاعتماد المستندي  وإرساله إلى المستفيد مباشرة.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٤</a:t>
            </a:r>
            <a:r>
              <a:rPr lang="ar-SA" sz="3200" u="sng" dirty="0" smtClean="0">
                <a:latin typeface="Tahoma" charset="0"/>
                <a:ea typeface="Tahoma" charset="0"/>
                <a:cs typeface="Tahoma" charset="0"/>
              </a:rPr>
              <a:t>. مرحلة تنفيذ الاعتماد: </a:t>
            </a:r>
            <a:r>
              <a:rPr lang="ar-SA" sz="3200" dirty="0" smtClean="0">
                <a:latin typeface="Tahoma" charset="0"/>
                <a:ea typeface="Tahoma" charset="0"/>
                <a:cs typeface="Tahoma" charset="0"/>
              </a:rPr>
              <a:t>يقوم المستفيد بشحن السلعة وتقديم المستندات المطلوبة إلى البنك الذي يتكفل بفحصها وبعدها يدفع البنك المبلغ أو يقبل الكمبيالة ويخصمها ، ثم ينقل المستندات إل المشتري ليسترد ما تم دفعه بالإضافة إلى أي مصاريف أخرى.</a:t>
            </a:r>
          </a:p>
          <a:p>
            <a:pPr marL="0" indent="0" algn="r" rtl="1">
              <a:buNone/>
            </a:pPr>
            <a:r>
              <a:rPr lang="ar-SA" sz="3200" b="1" dirty="0">
                <a:solidFill>
                  <a:srgbClr val="FF0000"/>
                </a:solidFill>
                <a:latin typeface="Tahoma" charset="0"/>
                <a:ea typeface="Tahoma" charset="0"/>
                <a:cs typeface="Tahoma" charset="0"/>
              </a:rPr>
              <a:t>ثانيًا: خطوات تنفيذ الاعتماد المستندي من </a:t>
            </a:r>
            <a:r>
              <a:rPr lang="ar-SA" sz="3200" b="1" dirty="0" smtClean="0">
                <a:solidFill>
                  <a:srgbClr val="FF0000"/>
                </a:solidFill>
                <a:latin typeface="Tahoma" charset="0"/>
                <a:ea typeface="Tahoma" charset="0"/>
                <a:cs typeface="Tahoma" charset="0"/>
              </a:rPr>
              <a:t>بنكين: </a:t>
            </a:r>
          </a:p>
          <a:p>
            <a:pPr marL="0" indent="0" algn="r" rtl="1">
              <a:buNone/>
            </a:pPr>
            <a:r>
              <a:rPr lang="ar-SA" sz="3200" dirty="0">
                <a:latin typeface="Tahoma" charset="0"/>
                <a:ea typeface="Tahoma" charset="0"/>
                <a:cs typeface="Tahoma" charset="0"/>
              </a:rPr>
              <a:t>هنا يستعين البنك ببنك آخر أو فرع خارجي له (البنك المراسل أو بنك الاعتماد)ولا يقوم بتبليغ المستفيد مباشرةً</a:t>
            </a:r>
            <a:r>
              <a:rPr lang="ar-SA" sz="3200" dirty="0" smtClean="0">
                <a:latin typeface="Tahoma" charset="0"/>
                <a:ea typeface="Tahoma" charset="0"/>
                <a:cs typeface="Tahoma" charset="0"/>
              </a:rPr>
              <a:t>. البنك المراسل هنا قد يقوم بدور الوسيط بين البنك الفاتح للاعتماد والمستفيد بدون أي التزام عليه، أو يقوم بتبليغ الاعتماد ويضيف تعزيزه عليها وبذلك يكفل دفع القيمة للبائع شرط تطابق المستندات.  </a:t>
            </a:r>
            <a:endParaRPr lang="ar-SA" sz="3200" dirty="0">
              <a:latin typeface="Tahoma" charset="0"/>
              <a:ea typeface="Tahoma" charset="0"/>
              <a:cs typeface="Tahoma" charset="0"/>
            </a:endParaRPr>
          </a:p>
          <a:p>
            <a:pPr marL="0" indent="0" algn="r" rtl="1">
              <a:buNone/>
            </a:pPr>
            <a:endParaRPr lang="ar-SA" sz="3200" dirty="0" smtClean="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a:xfrm>
            <a:off x="913774" y="5883275"/>
            <a:ext cx="2863747" cy="365125"/>
          </a:xfrm>
        </p:spPr>
        <p:txBody>
          <a:bodyPr/>
          <a:lstStyle/>
          <a:p>
            <a:r>
              <a:rPr lang="ar-SA" dirty="0" smtClean="0"/>
              <a:t>إعداد: </a:t>
            </a:r>
            <a:r>
              <a:rPr lang="ar-SA" dirty="0" err="1" smtClean="0"/>
              <a:t>أ</a:t>
            </a:r>
            <a:r>
              <a:rPr lang="ar-SA" dirty="0" smtClean="0"/>
              <a:t>. ديمه العم</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612213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92" y="104932"/>
            <a:ext cx="11902191" cy="884420"/>
          </a:xfrm>
        </p:spPr>
        <p:txBody>
          <a:bodyPr>
            <a:normAutofit fontScale="90000"/>
          </a:bodyPr>
          <a:lstStyle/>
          <a:p>
            <a:pPr algn="r" defTabSz="914400" rtl="1" eaLnBrk="1" latinLnBrk="0" hangingPunct="1">
              <a:lnSpc>
                <a:spcPct val="90000"/>
              </a:lnSpc>
              <a:spcBef>
                <a:spcPct val="0"/>
              </a:spcBef>
              <a:buNone/>
            </a:pPr>
            <a:r>
              <a:rPr lang="ar-SA" sz="3200" b="1" dirty="0" smtClean="0">
                <a:solidFill>
                  <a:srgbClr val="FF0000"/>
                </a:solidFill>
                <a:latin typeface="Tahoma" charset="0"/>
                <a:ea typeface="Tahoma" charset="0"/>
                <a:cs typeface="Tahoma" charset="0"/>
              </a:rPr>
              <a:t>أنواع الاعتمادات </a:t>
            </a:r>
            <a:r>
              <a:rPr lang="ar-SA" sz="3200" b="1" dirty="0" err="1" smtClean="0">
                <a:solidFill>
                  <a:srgbClr val="FF0000"/>
                </a:solidFill>
                <a:latin typeface="Tahoma" charset="0"/>
                <a:ea typeface="Tahoma" charset="0"/>
                <a:cs typeface="Tahoma" charset="0"/>
              </a:rPr>
              <a:t>المستندية</a:t>
            </a:r>
            <a:r>
              <a:rPr lang="ar-SA" sz="3200" b="1" dirty="0" smtClean="0">
                <a:solidFill>
                  <a:srgbClr val="FF0000"/>
                </a:solidFill>
                <a:latin typeface="Tahoma" charset="0"/>
                <a:ea typeface="Tahoma" charset="0"/>
                <a:cs typeface="Tahoma" charset="0"/>
              </a:rPr>
              <a:t>:</a:t>
            </a:r>
            <a:br>
              <a:rPr lang="ar-SA" sz="3200" b="1" dirty="0" smtClean="0">
                <a:solidFill>
                  <a:srgbClr val="FF0000"/>
                </a:solidFill>
                <a:latin typeface="Tahoma" charset="0"/>
                <a:ea typeface="Tahoma" charset="0"/>
                <a:cs typeface="Tahoma" charset="0"/>
              </a:rPr>
            </a:br>
            <a:endParaRPr lang="en-US" sz="2800" u="sng" dirty="0">
              <a:latin typeface="Tahoma" charset="0"/>
              <a:ea typeface="Tahoma" charset="0"/>
              <a:cs typeface="Tahoma" charset="0"/>
            </a:endParaRPr>
          </a:p>
        </p:txBody>
      </p:sp>
      <p:sp>
        <p:nvSpPr>
          <p:cNvPr id="3" name="Content Placeholder 2"/>
          <p:cNvSpPr>
            <a:spLocks noGrp="1"/>
          </p:cNvSpPr>
          <p:nvPr>
            <p:ph sz="quarter" idx="13"/>
          </p:nvPr>
        </p:nvSpPr>
        <p:spPr>
          <a:xfrm>
            <a:off x="164893" y="569626"/>
            <a:ext cx="11902190" cy="5996066"/>
          </a:xfrm>
        </p:spPr>
        <p:txBody>
          <a:bodyPr>
            <a:normAutofit/>
          </a:bodyPr>
          <a:lstStyle/>
          <a:p>
            <a:pPr algn="r" rtl="1"/>
            <a:r>
              <a:rPr lang="ar-SA" sz="3200" u="sng" dirty="0">
                <a:latin typeface="Tahoma" charset="0"/>
                <a:ea typeface="Tahoma" charset="0"/>
                <a:cs typeface="Tahoma" charset="0"/>
              </a:rPr>
              <a:t> ١. من حيث طريقة الدفع للبائع (المستفيد) :</a:t>
            </a:r>
            <a:endParaRPr lang="ar-SA" sz="3200" dirty="0" smtClean="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اعتماد بالاطلاع: تدفع قيمته فورًا إلى المستفيد من قبل البنك بمجرد تقديمه للمستندات المطابقة للشروط.</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اعتماد القبول: هنا يكون الدفع بموجب كمبيالات يسحبها البائع المستفيد ويقدمها ضمن مستندات الشحن على أن يستحق تاريخها في وقت لاحق معلوم.</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اعتماد الدفعة المقدمة : يحتوي على شرط قيام البنك المبلّغ أو المعزّز بدفع مبلغ معين إلى المستفيد قبل تقديمه للمستندات لمساعدته في تمويل عملية ترتيب شحن البضاعة بموافقة من أطراف الاعتماد.</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ar-SA" sz="3200" dirty="0" smtClean="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569518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39843" y="239843"/>
            <a:ext cx="11707317" cy="6415789"/>
          </a:xfrm>
        </p:spPr>
        <p:txBody>
          <a:bodyPr>
            <a:normAutofit fontScale="92500" lnSpcReduction="10000"/>
          </a:bodyPr>
          <a:lstStyle/>
          <a:p>
            <a:pPr marL="0" indent="0" algn="r" rtl="1">
              <a:buNone/>
            </a:pPr>
            <a:r>
              <a:rPr lang="ar-SA" sz="3200" dirty="0">
                <a:latin typeface="Tahoma" charset="0"/>
                <a:ea typeface="Tahoma" charset="0"/>
                <a:cs typeface="Tahoma" charset="0"/>
              </a:rPr>
              <a:t>٢</a:t>
            </a:r>
            <a:r>
              <a:rPr lang="ar-SA" sz="3200" u="sng" dirty="0">
                <a:latin typeface="Tahoma" charset="0"/>
                <a:ea typeface="Tahoma" charset="0"/>
                <a:cs typeface="Tahoma" charset="0"/>
              </a:rPr>
              <a:t>. من حيث طريقة سداد المشتري الآمر بفتح الاعتماد:</a:t>
            </a:r>
          </a:p>
          <a:p>
            <a:pPr algn="r" rtl="1"/>
            <a:r>
              <a:rPr lang="ar-SA" sz="3200" u="sng" dirty="0">
                <a:latin typeface="Tahoma" charset="0"/>
                <a:ea typeface="Tahoma" charset="0"/>
                <a:cs typeface="Tahoma" charset="0"/>
              </a:rPr>
              <a:t>اعتماد مغطى كليًا</a:t>
            </a:r>
            <a:r>
              <a:rPr lang="en-US" sz="3200" u="sng" dirty="0">
                <a:latin typeface="Tahoma" charset="0"/>
                <a:ea typeface="Tahoma" charset="0"/>
                <a:cs typeface="Tahoma" charset="0"/>
              </a:rPr>
              <a:t>:</a:t>
            </a:r>
            <a:r>
              <a:rPr lang="ar-SA" sz="3200" u="sng" dirty="0">
                <a:latin typeface="Tahoma" charset="0"/>
                <a:ea typeface="Tahoma" charset="0"/>
                <a:cs typeface="Tahoma" charset="0"/>
              </a:rPr>
              <a:t> </a:t>
            </a:r>
            <a:r>
              <a:rPr lang="ar-SA" sz="3200" dirty="0">
                <a:latin typeface="Tahoma" charset="0"/>
                <a:ea typeface="Tahoma" charset="0"/>
                <a:cs typeface="Tahoma" charset="0"/>
              </a:rPr>
              <a:t>هو الذي يقوم طالب الاعتماد بتغطية مبلغه بالكامل لدى البنك ليقوم البنك بتسديد ثمن البضاعة بالكامل للمستفيد لدى وصول المستندات إليه. إذن البنك هنا لا يتحمل أي عبء مالي.</a:t>
            </a:r>
          </a:p>
          <a:p>
            <a:pPr algn="r" rtl="1"/>
            <a:r>
              <a:rPr lang="ar-SA" sz="3200" u="sng" dirty="0" smtClean="0">
                <a:latin typeface="Tahoma" charset="0"/>
                <a:ea typeface="Tahoma" charset="0"/>
                <a:cs typeface="Tahoma" charset="0"/>
              </a:rPr>
              <a:t>اعتماد مغطّى جزئيًا</a:t>
            </a:r>
            <a:r>
              <a:rPr lang="ar-SA" sz="3200" u="sng" dirty="0">
                <a:latin typeface="Tahoma" charset="0"/>
                <a:ea typeface="Tahoma" charset="0"/>
                <a:cs typeface="Tahoma" charset="0"/>
              </a:rPr>
              <a:t>: </a:t>
            </a:r>
            <a:r>
              <a:rPr lang="ar-SA" sz="3200" dirty="0">
                <a:latin typeface="Tahoma" charset="0"/>
                <a:ea typeface="Tahoma" charset="0"/>
                <a:cs typeface="Tahoma" charset="0"/>
              </a:rPr>
              <a:t>يقوم فيه طالب الاعتماد بتغطية المبلغ جزئيًا ويساهم البنك في مخاطر تمويل الجزء المتبقي من المبلغ. وتقوم البنوك باحتساب فوائد على بقية المبالغ الغير مغطاة وهي فوائد ربوية تتجنبها المصارف الإسلامية.</a:t>
            </a:r>
          </a:p>
          <a:p>
            <a:pPr algn="r" rtl="1"/>
            <a:r>
              <a:rPr lang="ar-SA" sz="3200" u="sng" dirty="0" smtClean="0">
                <a:latin typeface="Tahoma" charset="0"/>
                <a:ea typeface="Tahoma" charset="0"/>
                <a:cs typeface="Tahoma" charset="0"/>
              </a:rPr>
              <a:t>اعتماد غير </a:t>
            </a:r>
            <a:r>
              <a:rPr lang="ar-SA" sz="3200" u="sng" dirty="0" smtClean="0">
                <a:latin typeface="Tahoma" charset="0"/>
                <a:ea typeface="Tahoma" charset="0"/>
                <a:cs typeface="Tahoma" charset="0"/>
              </a:rPr>
              <a:t>مغطّى: </a:t>
            </a:r>
            <a:r>
              <a:rPr lang="ar-SA" sz="3200" dirty="0" smtClean="0">
                <a:latin typeface="Tahoma" charset="0"/>
                <a:ea typeface="Tahoma" charset="0"/>
                <a:cs typeface="Tahoma" charset="0"/>
              </a:rPr>
              <a:t>يمنح البنك هنا التمويل الكامل للعميل في حدود مبلغ الاعتماد حيث يقوم بدفع المبلغ عند تسلم المستندات ثم تتابع عملائها لسداد المبالغ المستحقة.</a:t>
            </a:r>
            <a:endParaRPr lang="ar-SA" sz="3200" dirty="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61465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930" y="209863"/>
            <a:ext cx="11947161" cy="6505730"/>
          </a:xfrm>
        </p:spPr>
        <p:txBody>
          <a:bodyPr>
            <a:normAutofit fontScale="92500" lnSpcReduction="20000"/>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٣</a:t>
            </a:r>
            <a:r>
              <a:rPr lang="ar-SA" sz="3200" u="sng" dirty="0" smtClean="0">
                <a:latin typeface="Tahoma" charset="0"/>
                <a:ea typeface="Tahoma" charset="0"/>
                <a:cs typeface="Tahoma" charset="0"/>
              </a:rPr>
              <a:t>. من حيث الشكل:</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u="sng" dirty="0" smtClean="0">
                <a:latin typeface="Tahoma" charset="0"/>
                <a:ea typeface="Tahoma" charset="0"/>
                <a:cs typeface="Tahoma" charset="0"/>
              </a:rPr>
              <a:t>الاعتماد القابل للتحويل: </a:t>
            </a:r>
            <a:r>
              <a:rPr lang="ar-SA" sz="3200" dirty="0" smtClean="0">
                <a:latin typeface="Tahoma" charset="0"/>
                <a:ea typeface="Tahoma" charset="0"/>
                <a:cs typeface="Tahoma" charset="0"/>
              </a:rPr>
              <a:t>هو اعتماد غير قابل للنقض ينص فيه على حق المستفيد في الطلب من البنك </a:t>
            </a:r>
            <a:r>
              <a:rPr lang="ar-SA" sz="3200" dirty="0" smtClean="0">
                <a:latin typeface="Tahoma" charset="0"/>
                <a:ea typeface="Tahoma" charset="0"/>
                <a:cs typeface="Tahoma" charset="0"/>
              </a:rPr>
              <a:t>المفوّض </a:t>
            </a:r>
            <a:r>
              <a:rPr lang="ar-SA" sz="3200" dirty="0" smtClean="0">
                <a:latin typeface="Tahoma" charset="0"/>
                <a:ea typeface="Tahoma" charset="0"/>
                <a:cs typeface="Tahoma" charset="0"/>
              </a:rPr>
              <a:t>بالدفع بأن يضع الاعتماد تحت تصرف عميل آخر بشكل كلي أو جزئي. يستخدم غالبًا إذا كان المستفيد الأول وسيط أو وكيل للمستورد في بلد التصدير والذي يحوّل الاعتماد للمصدّرين الفعليين نظير عمولة أو فائدة من فروق الأسعار. ويتم هنا إصدار </a:t>
            </a:r>
            <a:r>
              <a:rPr lang="ar-SA" sz="3200" u="sng" dirty="0" smtClean="0">
                <a:latin typeface="Tahoma" charset="0"/>
                <a:ea typeface="Tahoma" charset="0"/>
                <a:cs typeface="Tahoma" charset="0"/>
              </a:rPr>
              <a:t>اعتماد </a:t>
            </a:r>
            <a:r>
              <a:rPr lang="ar-SA" sz="3200" u="sng" dirty="0" smtClean="0">
                <a:latin typeface="Tahoma" charset="0"/>
                <a:ea typeface="Tahoma" charset="0"/>
                <a:cs typeface="Tahoma" charset="0"/>
              </a:rPr>
              <a:t>جديد لصالح المستفيد الثاني ولا يتم تظهير نفس خطاب الاعتماد القديم.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u="sng" dirty="0" smtClean="0">
                <a:latin typeface="Tahoma" charset="0"/>
                <a:ea typeface="Tahoma" charset="0"/>
                <a:cs typeface="Tahoma" charset="0"/>
              </a:rPr>
              <a:t>الاعتماد الدائري أو المتجدد: </a:t>
            </a:r>
            <a:r>
              <a:rPr lang="ar-SA" sz="3200" dirty="0" smtClean="0">
                <a:latin typeface="Tahoma" charset="0"/>
                <a:ea typeface="Tahoma" charset="0"/>
                <a:cs typeface="Tahoma" charset="0"/>
              </a:rPr>
              <a:t>يفتح بقيمة ومدة محددتين ولكن قيمته تتجدد تلقائيًا إذا لم يتم استخدامه.</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u="sng" dirty="0" smtClean="0">
                <a:latin typeface="Tahoma" charset="0"/>
                <a:ea typeface="Tahoma" charset="0"/>
                <a:cs typeface="Tahoma" charset="0"/>
              </a:rPr>
              <a:t>الاعتماد الظهير: </a:t>
            </a:r>
            <a:r>
              <a:rPr lang="ar-SA" sz="3200" dirty="0" smtClean="0">
                <a:latin typeface="Tahoma" charset="0"/>
                <a:ea typeface="Tahoma" charset="0"/>
                <a:cs typeface="Tahoma" charset="0"/>
              </a:rPr>
              <a:t>يقوم المستفيد بفتح اعتماد جديد بضمانة الاعتماد القديم ويتم استخدام الاعتماد الظهير إذا رفض المستورد فتح اعتماد قابل للتحويل أو في حال طلب المنتج شروط لا تتوفر في الاعتماد الأول.</a:t>
            </a:r>
            <a:endParaRPr lang="ar-SA" sz="3200" dirty="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a:xfrm>
            <a:off x="913775" y="5883275"/>
            <a:ext cx="3328442" cy="365125"/>
          </a:xfrm>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55810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4853" y="0"/>
            <a:ext cx="11722308" cy="6858000"/>
          </a:xfrm>
        </p:spPr>
        <p:txBody>
          <a:bodyPr/>
          <a:lstStyle/>
          <a:p>
            <a:pPr algn="r" rtl="1"/>
            <a:endParaRPr lang="ar-SA" sz="3200" dirty="0">
              <a:latin typeface="Tahoma" charset="0"/>
              <a:ea typeface="Tahoma" charset="0"/>
              <a:cs typeface="Tahoma" charset="0"/>
            </a:endParaRPr>
          </a:p>
          <a:p>
            <a:pPr marL="0" indent="0" algn="r" rtl="1">
              <a:buNone/>
            </a:pPr>
            <a:r>
              <a:rPr lang="ar-SA" sz="3200" u="sng" dirty="0">
                <a:latin typeface="Tahoma" charset="0"/>
                <a:ea typeface="Tahoma" charset="0"/>
                <a:cs typeface="Tahoma" charset="0"/>
              </a:rPr>
              <a:t>٤. من حيث طبيعتها: </a:t>
            </a:r>
          </a:p>
          <a:p>
            <a:pPr algn="r" rtl="1"/>
            <a:r>
              <a:rPr lang="ar-SA" sz="3200" dirty="0">
                <a:latin typeface="Tahoma" charset="0"/>
                <a:ea typeface="Tahoma" charset="0"/>
                <a:cs typeface="Tahoma" charset="0"/>
              </a:rPr>
              <a:t>اعتماد التصدير</a:t>
            </a:r>
            <a:r>
              <a:rPr lang="ar-SA" sz="3200" dirty="0" smtClean="0">
                <a:latin typeface="Tahoma" charset="0"/>
                <a:ea typeface="Tahoma" charset="0"/>
                <a:cs typeface="Tahoma" charset="0"/>
              </a:rPr>
              <a:t>: هو اعتماد يقوم بفتحه المشتري الأجنبي لصالح المصدّر بالداخل لشراء ما يبيعه من سلع محلية.</a:t>
            </a:r>
            <a:endParaRPr lang="ar-SA" sz="3200" dirty="0">
              <a:latin typeface="Tahoma" charset="0"/>
              <a:ea typeface="Tahoma" charset="0"/>
              <a:cs typeface="Tahoma" charset="0"/>
            </a:endParaRPr>
          </a:p>
          <a:p>
            <a:pPr algn="r" rtl="1"/>
            <a:r>
              <a:rPr lang="ar-SA" sz="3200" dirty="0">
                <a:latin typeface="Tahoma" charset="0"/>
                <a:ea typeface="Tahoma" charset="0"/>
                <a:cs typeface="Tahoma" charset="0"/>
              </a:rPr>
              <a:t>اعتماد </a:t>
            </a:r>
            <a:r>
              <a:rPr lang="ar-SA" sz="3200">
                <a:latin typeface="Tahoma" charset="0"/>
                <a:ea typeface="Tahoma" charset="0"/>
                <a:cs typeface="Tahoma" charset="0"/>
              </a:rPr>
              <a:t>الاستيراد</a:t>
            </a:r>
            <a:r>
              <a:rPr lang="ar-SA" sz="3200" smtClean="0">
                <a:latin typeface="Tahoma" charset="0"/>
                <a:ea typeface="Tahoma" charset="0"/>
                <a:cs typeface="Tahoma" charset="0"/>
              </a:rPr>
              <a:t>: هو اعتماد يفتحه المستورد لصالح المصدر بالخارج لشراء عملة أجنبية.</a:t>
            </a:r>
            <a:endParaRPr lang="ar-SA" sz="3200" dirty="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253921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44774" y="374754"/>
            <a:ext cx="11362544" cy="6325849"/>
          </a:xfrm>
        </p:spPr>
        <p:txBody>
          <a:bodyPr>
            <a:normAutofit/>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b="1" dirty="0" smtClean="0">
                <a:latin typeface="Tahoma" charset="0"/>
                <a:ea typeface="Tahoma" charset="0"/>
                <a:cs typeface="Tahoma" charset="0"/>
              </a:rPr>
              <a:t>الاعتماد المستندي.</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b="1" dirty="0" smtClean="0">
                <a:latin typeface="Tahoma" charset="0"/>
                <a:ea typeface="Tahoma" charset="0"/>
                <a:cs typeface="Tahoma" charset="0"/>
              </a:rPr>
              <a:t>أهمية الاعتماد المستندي.</a:t>
            </a:r>
          </a:p>
          <a:p>
            <a:pPr algn="r" rtl="1"/>
            <a:r>
              <a:rPr lang="ar-SA" sz="3200" b="1" dirty="0" smtClean="0">
                <a:latin typeface="Tahoma" charset="0"/>
                <a:ea typeface="Tahoma" charset="0"/>
                <a:cs typeface="Tahoma" charset="0"/>
              </a:rPr>
              <a:t>أطراف </a:t>
            </a:r>
            <a:r>
              <a:rPr lang="ar-SA" sz="3200" b="1" dirty="0">
                <a:latin typeface="Tahoma" charset="0"/>
                <a:ea typeface="Tahoma" charset="0"/>
                <a:cs typeface="Tahoma" charset="0"/>
              </a:rPr>
              <a:t>الاعتماد </a:t>
            </a:r>
            <a:r>
              <a:rPr lang="ar-SA" sz="3200" b="1" dirty="0" smtClean="0">
                <a:latin typeface="Tahoma" charset="0"/>
                <a:ea typeface="Tahoma" charset="0"/>
                <a:cs typeface="Tahoma" charset="0"/>
              </a:rPr>
              <a:t>المستندي.</a:t>
            </a:r>
          </a:p>
          <a:p>
            <a:pPr algn="r" rtl="1"/>
            <a:r>
              <a:rPr lang="ar-SA" sz="3200" b="1" dirty="0">
                <a:latin typeface="Tahoma" charset="0"/>
                <a:ea typeface="Tahoma" charset="0"/>
                <a:cs typeface="Tahoma" charset="0"/>
              </a:rPr>
              <a:t>نموذج فتح </a:t>
            </a:r>
            <a:r>
              <a:rPr lang="ar-SA" sz="3200" b="1" dirty="0" smtClean="0">
                <a:latin typeface="Tahoma" charset="0"/>
                <a:ea typeface="Tahoma" charset="0"/>
                <a:cs typeface="Tahoma" charset="0"/>
              </a:rPr>
              <a:t>الاعتماد</a:t>
            </a:r>
            <a:r>
              <a:rPr lang="ar-SA" sz="3200" b="1" dirty="0">
                <a:latin typeface="Tahoma" charset="0"/>
                <a:ea typeface="Tahoma" charset="0"/>
                <a:cs typeface="Tahoma" charset="0"/>
              </a:rPr>
              <a:t>.</a:t>
            </a:r>
            <a:endParaRPr lang="ar-SA" sz="3200" b="1" dirty="0" smtClean="0">
              <a:latin typeface="Tahoma" charset="0"/>
              <a:ea typeface="Tahoma" charset="0"/>
              <a:cs typeface="Tahoma" charset="0"/>
            </a:endParaRPr>
          </a:p>
          <a:p>
            <a:pPr algn="r" rtl="1"/>
            <a:r>
              <a:rPr lang="ar-SA" sz="3200" b="1" dirty="0">
                <a:latin typeface="Tahoma" charset="0"/>
                <a:ea typeface="Tahoma" charset="0"/>
                <a:cs typeface="Tahoma" charset="0"/>
              </a:rPr>
              <a:t>خطوات تنفيذ الاعتماد المستندي من بنك </a:t>
            </a:r>
            <a:r>
              <a:rPr lang="ar-SA" sz="3200" b="1" dirty="0" smtClean="0">
                <a:latin typeface="Tahoma" charset="0"/>
                <a:ea typeface="Tahoma" charset="0"/>
                <a:cs typeface="Tahoma" charset="0"/>
              </a:rPr>
              <a:t>واحد</a:t>
            </a:r>
            <a:r>
              <a:rPr lang="ar-SA" sz="3200" b="1" dirty="0">
                <a:latin typeface="Tahoma" charset="0"/>
                <a:ea typeface="Tahoma" charset="0"/>
                <a:cs typeface="Tahoma" charset="0"/>
              </a:rPr>
              <a:t>.</a:t>
            </a:r>
            <a:endParaRPr lang="ar-SA" sz="3200" b="1" dirty="0" smtClean="0">
              <a:latin typeface="Tahoma" charset="0"/>
              <a:ea typeface="Tahoma" charset="0"/>
              <a:cs typeface="Tahoma" charset="0"/>
            </a:endParaRPr>
          </a:p>
          <a:p>
            <a:pPr algn="r" rtl="1"/>
            <a:r>
              <a:rPr lang="ar-SA" sz="3200" b="1" dirty="0">
                <a:latin typeface="Tahoma" charset="0"/>
                <a:ea typeface="Tahoma" charset="0"/>
                <a:cs typeface="Tahoma" charset="0"/>
              </a:rPr>
              <a:t>خطوات تنفيذ الاعتماد المستندي من </a:t>
            </a:r>
            <a:r>
              <a:rPr lang="ar-SA" sz="3200" b="1" dirty="0" smtClean="0">
                <a:latin typeface="Tahoma" charset="0"/>
                <a:ea typeface="Tahoma" charset="0"/>
                <a:cs typeface="Tahoma" charset="0"/>
              </a:rPr>
              <a:t>بنكين</a:t>
            </a:r>
            <a:r>
              <a:rPr lang="ar-SA" sz="3200" b="1" dirty="0" smtClean="0">
                <a:latin typeface="Tahoma" charset="0"/>
                <a:ea typeface="Tahoma" charset="0"/>
                <a:cs typeface="Tahoma" charset="0"/>
              </a:rPr>
              <a:t>.</a:t>
            </a:r>
          </a:p>
          <a:p>
            <a:pPr algn="r" rtl="1"/>
            <a:r>
              <a:rPr lang="ar-SA" sz="3200" b="1" dirty="0">
                <a:latin typeface="Tahoma" charset="0"/>
                <a:ea typeface="Tahoma" charset="0"/>
                <a:cs typeface="Tahoma" charset="0"/>
              </a:rPr>
              <a:t>أنواع الاعتمادات </a:t>
            </a:r>
            <a:r>
              <a:rPr lang="ar-SA" sz="3200" b="1" dirty="0" err="1" smtClean="0">
                <a:latin typeface="Tahoma" charset="0"/>
                <a:ea typeface="Tahoma" charset="0"/>
                <a:cs typeface="Tahoma" charset="0"/>
              </a:rPr>
              <a:t>المستندية</a:t>
            </a:r>
            <a:r>
              <a:rPr lang="ar-SA" sz="3200" b="1" dirty="0" smtClean="0">
                <a:latin typeface="Tahoma" charset="0"/>
                <a:ea typeface="Tahoma" charset="0"/>
                <a:cs typeface="Tahoma" charset="0"/>
              </a:rPr>
              <a:t>.</a:t>
            </a:r>
            <a:endParaRPr lang="ar-SA" sz="3200" b="1" dirty="0" smtClean="0">
              <a:latin typeface="Tahoma" charset="0"/>
              <a:ea typeface="Tahoma" charset="0"/>
              <a:cs typeface="Tahoma" charset="0"/>
            </a:endParaRPr>
          </a:p>
        </p:txBody>
      </p:sp>
      <p:sp>
        <p:nvSpPr>
          <p:cNvPr id="2" name="Footer Placeholder 1"/>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95151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94873"/>
            <a:ext cx="11078356" cy="1184222"/>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الاعتماد المستندي:</a:t>
            </a:r>
            <a:r>
              <a:rPr lang="ar-SA" dirty="0" smtClean="0"/>
              <a:t/>
            </a:r>
            <a:br>
              <a:rPr lang="ar-SA" dirty="0" smtClean="0"/>
            </a:br>
            <a:endParaRPr lang="en-US" dirty="0"/>
          </a:p>
        </p:txBody>
      </p:sp>
      <p:sp>
        <p:nvSpPr>
          <p:cNvPr id="3" name="Content Placeholder 2"/>
          <p:cNvSpPr>
            <a:spLocks noGrp="1"/>
          </p:cNvSpPr>
          <p:nvPr>
            <p:ph sz="quarter" idx="13"/>
          </p:nvPr>
        </p:nvSpPr>
        <p:spPr>
          <a:xfrm>
            <a:off x="149903" y="794479"/>
            <a:ext cx="11842228" cy="5861154"/>
          </a:xfrm>
        </p:spPr>
        <p:txBody>
          <a:bodyPr>
            <a:normAutofit lnSpcReduction="10000"/>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هو وسيلة دفع مضمونة وواسعة الاستعمال في التجارة الدولية، تبدأ بطلب المشتري من البنك المحلي بفتح اعتماد لصالح البائع (المستفيد) في بلد آخر (عن طريق بنك مراسل او البنك الخارجي والذي يقوم بالتبليغ للمستفيد (البائع)) لتوريد سيارات مثلًا إلى المشتري في البلد المحلي، على أن يتم دفع قيمة بضاعة الاعتماد إلى المستفيد لقاء تقديم مستندات مطابقة تمامًا لشروط الاعتماد المفتوح في الصرف المحلي</a:t>
            </a:r>
            <a:r>
              <a:rPr lang="en-US" sz="3200" dirty="0" smtClean="0">
                <a:latin typeface="Tahoma" charset="0"/>
                <a:ea typeface="Tahoma" charset="0"/>
                <a:cs typeface="Tahoma" charset="0"/>
              </a:rPr>
              <a:t> </a:t>
            </a:r>
            <a:r>
              <a:rPr lang="ar-SA" sz="3200" dirty="0" smtClean="0">
                <a:latin typeface="Tahoma" charset="0"/>
                <a:ea typeface="Tahoma" charset="0"/>
                <a:cs typeface="Tahoma" charset="0"/>
              </a:rPr>
              <a:t>وقد يكون التزام البنك بالوفاء عن طريق كمبيالة </a:t>
            </a:r>
            <a:r>
              <a:rPr lang="ar-SA" sz="3200" dirty="0">
                <a:latin typeface="Tahoma" charset="0"/>
                <a:ea typeface="Tahoma" charset="0"/>
                <a:cs typeface="Tahoma" charset="0"/>
              </a:rPr>
              <a:t>أ</a:t>
            </a:r>
            <a:r>
              <a:rPr lang="ar-SA" sz="3200" dirty="0" smtClean="0">
                <a:latin typeface="Tahoma" charset="0"/>
                <a:ea typeface="Tahoma" charset="0"/>
                <a:cs typeface="Tahoma" charset="0"/>
              </a:rPr>
              <a:t>و نقدًا.</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يتم في هذه العملية التعامل بين كافة الأطراف بالمستندات فقط وليس البضائع.</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212325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1311" y="179883"/>
            <a:ext cx="6340840" cy="914399"/>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أهمية الاعتماد المستندي:</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209863" y="929390"/>
            <a:ext cx="11752288" cy="5591331"/>
          </a:xfrm>
        </p:spPr>
        <p:txBody>
          <a:bodyPr>
            <a:normAutofit/>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وجد كوسيلة دفع مضمونة لتسوية المعاملات التجارية الدولية مقابل مستندات وأوراق رسمية وهو يضمن الدفع مقابل مطابقة شروط الاعتماد، علمًا بأن البنوك غير مسؤولة عن عمليات الغش والخداع والتزوير وإنما هذه القضايا تهتم بها المحاكم في حال حدثت.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تلعب دورًا كبيرًا في دعم وتنشيط التجارة الدولية ويتم التعامل مع الاعتمادات </a:t>
            </a:r>
            <a:r>
              <a:rPr lang="ar-SA" sz="3200" dirty="0" err="1" smtClean="0">
                <a:latin typeface="Tahoma" charset="0"/>
                <a:ea typeface="Tahoma" charset="0"/>
                <a:cs typeface="Tahoma" charset="0"/>
              </a:rPr>
              <a:t>المستندية</a:t>
            </a:r>
            <a:r>
              <a:rPr lang="ar-SA" sz="3200" dirty="0" smtClean="0">
                <a:latin typeface="Tahoma" charset="0"/>
                <a:ea typeface="Tahoma" charset="0"/>
                <a:cs typeface="Tahoma" charset="0"/>
              </a:rPr>
              <a:t> ضمن الأعراف الموحدة التي تتبعها المصارف والتي انشأتها غرفة التجارة الدولية ١٩٩٣م.</a:t>
            </a: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483723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1" y="137161"/>
            <a:ext cx="11521440" cy="1203959"/>
          </a:xfrm>
        </p:spPr>
        <p:txBody>
          <a:bodyPr>
            <a:normAutofit fontScale="90000"/>
          </a:bodyPr>
          <a:lstStyle/>
          <a:p>
            <a:pPr algn="r" defTabSz="914400" rtl="1" eaLnBrk="1" latinLnBrk="0" hangingPunct="1">
              <a:lnSpc>
                <a:spcPct val="90000"/>
              </a:lnSpc>
              <a:spcBef>
                <a:spcPct val="0"/>
              </a:spcBef>
              <a:buNone/>
            </a:pPr>
            <a:r>
              <a:rPr lang="ar-SA" sz="3200" b="1" dirty="0" smtClean="0">
                <a:solidFill>
                  <a:srgbClr val="FF0000"/>
                </a:solidFill>
                <a:latin typeface="Tahoma" charset="0"/>
                <a:ea typeface="Tahoma" charset="0"/>
                <a:cs typeface="Tahoma" charset="0"/>
              </a:rPr>
              <a:t>أهمية الاعتماد المستندي: ١/بالنسبة للمشتري (فاتح الاعتماد):</a:t>
            </a:r>
            <a:r>
              <a:rPr lang="ar-SA" dirty="0" smtClean="0"/>
              <a:t/>
            </a:r>
            <a:br>
              <a:rPr lang="ar-SA" dirty="0" smtClean="0"/>
            </a:br>
            <a:endParaRPr lang="en-US" dirty="0"/>
          </a:p>
        </p:txBody>
      </p:sp>
      <p:sp>
        <p:nvSpPr>
          <p:cNvPr id="3" name="Content Placeholder 2"/>
          <p:cNvSpPr>
            <a:spLocks noGrp="1"/>
          </p:cNvSpPr>
          <p:nvPr>
            <p:ph sz="quarter" idx="13"/>
          </p:nvPr>
        </p:nvSpPr>
        <p:spPr>
          <a:xfrm>
            <a:off x="146957" y="783771"/>
            <a:ext cx="11923123" cy="5894615"/>
          </a:xfrm>
        </p:spPr>
        <p:txBody>
          <a:bodyPr>
            <a:normAutofit/>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يطمئن المشتري على عملية إبرام الصفقة حسب الشروط المتفّق عليها مع العميل في الخارج.</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ضمان وصول الوثائق مطابقة للشروط المتّفق عليها.</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توفير الجهد والوقت لنقل البضاعة وتسهيل التعامل خاصّة مع العملات الأجنبية.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تفادي خطر </a:t>
            </a:r>
            <a:r>
              <a:rPr lang="ar-SA" sz="3200" dirty="0" smtClean="0">
                <a:latin typeface="Tahoma" charset="0"/>
                <a:ea typeface="Tahoma" charset="0"/>
                <a:cs typeface="Tahoma" charset="0"/>
              </a:rPr>
              <a:t>تقلّب الأسعار في الأسواق العالمية بسبب </a:t>
            </a:r>
            <a:r>
              <a:rPr lang="ar-SA" sz="3200" dirty="0" smtClean="0">
                <a:latin typeface="Tahoma" charset="0"/>
                <a:ea typeface="Tahoma" charset="0"/>
                <a:cs typeface="Tahoma" charset="0"/>
              </a:rPr>
              <a:t>طلب </a:t>
            </a:r>
            <a:r>
              <a:rPr lang="ar-SA" sz="3200" dirty="0" smtClean="0">
                <a:latin typeface="Tahoma" charset="0"/>
                <a:ea typeface="Tahoma" charset="0"/>
                <a:cs typeface="Tahoma" charset="0"/>
              </a:rPr>
              <a:t>البضاعة بالسعر الحالي وباتفاق مسبق.</a:t>
            </a: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694190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1" y="167641"/>
            <a:ext cx="11567160" cy="1036319"/>
          </a:xfrm>
        </p:spPr>
        <p:txBody>
          <a:bodyPr>
            <a:normAutofit fontScale="90000"/>
          </a:bodyPr>
          <a:lstStyle/>
          <a:p>
            <a:pPr rtl="1"/>
            <a:r>
              <a:rPr lang="ar-SA" b="1" dirty="0">
                <a:solidFill>
                  <a:srgbClr val="FF0000"/>
                </a:solidFill>
                <a:latin typeface="Tahoma" charset="0"/>
                <a:ea typeface="Tahoma" charset="0"/>
                <a:cs typeface="Tahoma" charset="0"/>
              </a:rPr>
              <a:t>أهمية الاعتماد المستندي: </a:t>
            </a:r>
            <a:r>
              <a:rPr lang="ar-SA" b="1" dirty="0" smtClean="0">
                <a:solidFill>
                  <a:srgbClr val="FF0000"/>
                </a:solidFill>
                <a:latin typeface="Tahoma" charset="0"/>
                <a:ea typeface="Tahoma" charset="0"/>
                <a:cs typeface="Tahoma" charset="0"/>
              </a:rPr>
              <a:t>٢/بالنسبة للمستفيد (المصدر):</a:t>
            </a:r>
            <a:endParaRPr lang="en-US" dirty="0"/>
          </a:p>
        </p:txBody>
      </p:sp>
      <p:sp>
        <p:nvSpPr>
          <p:cNvPr id="3" name="Content Placeholder 2"/>
          <p:cNvSpPr>
            <a:spLocks noGrp="1"/>
          </p:cNvSpPr>
          <p:nvPr>
            <p:ph sz="quarter" idx="13"/>
          </p:nvPr>
        </p:nvSpPr>
        <p:spPr>
          <a:xfrm>
            <a:off x="104931" y="963386"/>
            <a:ext cx="11980389" cy="5772694"/>
          </a:xfrm>
        </p:spPr>
        <p:txBody>
          <a:bodyPr>
            <a:normAutofit lnSpcReduction="10000"/>
          </a:bodyPr>
          <a:lstStyle/>
          <a:p>
            <a:pPr algn="r" rtl="1">
              <a:lnSpc>
                <a:spcPct val="100000"/>
              </a:lnSpc>
              <a:spcBef>
                <a:spcPts val="0"/>
              </a:spcBef>
              <a:buClrTx/>
            </a:pPr>
            <a:r>
              <a:rPr lang="ar-SA" sz="3200" dirty="0" smtClean="0">
                <a:latin typeface="Tahoma" charset="0"/>
                <a:ea typeface="Tahoma" charset="0"/>
                <a:cs typeface="Tahoma" charset="0"/>
              </a:rPr>
              <a:t>التأكد </a:t>
            </a:r>
            <a:r>
              <a:rPr lang="ar-SA" sz="3200" dirty="0" smtClean="0">
                <a:latin typeface="Tahoma" charset="0"/>
                <a:ea typeface="Tahoma" charset="0"/>
                <a:cs typeface="Tahoma" charset="0"/>
              </a:rPr>
              <a:t>من </a:t>
            </a:r>
            <a:r>
              <a:rPr lang="ar-SA" sz="3200" dirty="0" smtClean="0">
                <a:latin typeface="Tahoma" charset="0"/>
                <a:ea typeface="Tahoma" charset="0"/>
                <a:cs typeface="Tahoma" charset="0"/>
              </a:rPr>
              <a:t>تحصيل </a:t>
            </a:r>
            <a:r>
              <a:rPr lang="ar-SA" sz="3200" dirty="0" smtClean="0">
                <a:latin typeface="Tahoma" charset="0"/>
                <a:ea typeface="Tahoma" charset="0"/>
                <a:cs typeface="Tahoma" charset="0"/>
              </a:rPr>
              <a:t>قيمة البضاعة عند إرسال المستندات التي تثبت عملية الشحن، حسب الشروط المبرمة في العقد.</a:t>
            </a:r>
          </a:p>
          <a:p>
            <a:pPr algn="r" rtl="1">
              <a:lnSpc>
                <a:spcPct val="100000"/>
              </a:lnSpc>
              <a:spcBef>
                <a:spcPts val="0"/>
              </a:spcBef>
              <a:buClrTx/>
            </a:pPr>
            <a:r>
              <a:rPr lang="ar-SA" sz="3200" dirty="0" smtClean="0">
                <a:latin typeface="Tahoma" charset="0"/>
                <a:ea typeface="Tahoma" charset="0"/>
                <a:cs typeface="Tahoma" charset="0"/>
              </a:rPr>
              <a:t>الحصول على تسهيلات مصرفية لتجهيز البضاعة بسبب الاعتماد المفتوح.</a:t>
            </a:r>
          </a:p>
          <a:p>
            <a:pPr algn="r" rtl="1">
              <a:lnSpc>
                <a:spcPct val="100000"/>
              </a:lnSpc>
              <a:spcBef>
                <a:spcPts val="0"/>
              </a:spcBef>
              <a:buClrTx/>
            </a:pPr>
            <a:r>
              <a:rPr lang="ar-SA" sz="3200" dirty="0" smtClean="0">
                <a:latin typeface="Tahoma" charset="0"/>
                <a:ea typeface="Tahoma" charset="0"/>
                <a:cs typeface="Tahoma" charset="0"/>
              </a:rPr>
              <a:t>ضمان </a:t>
            </a:r>
            <a:r>
              <a:rPr lang="ar-SA" sz="3200" dirty="0" smtClean="0">
                <a:latin typeface="Tahoma" charset="0"/>
                <a:ea typeface="Tahoma" charset="0"/>
                <a:cs typeface="Tahoma" charset="0"/>
              </a:rPr>
              <a:t>تسويق </a:t>
            </a:r>
            <a:r>
              <a:rPr lang="ar-SA" sz="3200" dirty="0" smtClean="0">
                <a:latin typeface="Tahoma" charset="0"/>
                <a:ea typeface="Tahoma" charset="0"/>
                <a:cs typeface="Tahoma" charset="0"/>
              </a:rPr>
              <a:t>البضاعة </a:t>
            </a:r>
            <a:r>
              <a:rPr lang="ar-SA" sz="3200" dirty="0" smtClean="0">
                <a:latin typeface="Tahoma" charset="0"/>
                <a:ea typeface="Tahoma" charset="0"/>
                <a:cs typeface="Tahoma" charset="0"/>
              </a:rPr>
              <a:t>بالأسعار الحالية دون التعرض لخطر التقلبات في الأسعار في السوق الدولية.</a:t>
            </a:r>
          </a:p>
          <a:p>
            <a:pPr algn="r" rtl="1">
              <a:lnSpc>
                <a:spcPct val="100000"/>
              </a:lnSpc>
              <a:spcBef>
                <a:spcPts val="0"/>
              </a:spcBef>
              <a:buClrTx/>
            </a:pPr>
            <a:r>
              <a:rPr lang="ar-SA" sz="3200" dirty="0" smtClean="0">
                <a:latin typeface="Tahoma" charset="0"/>
                <a:ea typeface="Tahoma" charset="0"/>
                <a:cs typeface="Tahoma" charset="0"/>
              </a:rPr>
              <a:t>ضمان عدم تراجع المشتري دون سبب.</a:t>
            </a:r>
          </a:p>
          <a:p>
            <a:pPr algn="r" rtl="1">
              <a:lnSpc>
                <a:spcPct val="100000"/>
              </a:lnSpc>
              <a:spcBef>
                <a:spcPts val="0"/>
              </a:spcBef>
              <a:buClrTx/>
            </a:pPr>
            <a:endParaRPr lang="ar-SA" sz="3200" dirty="0">
              <a:latin typeface="Tahoma" charset="0"/>
              <a:ea typeface="Tahoma" charset="0"/>
              <a:cs typeface="Tahoma" charset="0"/>
            </a:endParaRPr>
          </a:p>
          <a:p>
            <a:pPr marL="0" indent="0" algn="r" rtl="1">
              <a:lnSpc>
                <a:spcPct val="100000"/>
              </a:lnSpc>
              <a:spcBef>
                <a:spcPts val="0"/>
              </a:spcBef>
              <a:buClrTx/>
              <a:buNone/>
            </a:pPr>
            <a:r>
              <a:rPr lang="ar-SA" sz="3200" b="1" dirty="0" smtClean="0">
                <a:solidFill>
                  <a:srgbClr val="FF0000"/>
                </a:solidFill>
                <a:latin typeface="Tahoma" charset="0"/>
                <a:ea typeface="Tahoma" charset="0"/>
                <a:cs typeface="Tahoma" charset="0"/>
              </a:rPr>
              <a:t>٣</a:t>
            </a:r>
            <a:r>
              <a:rPr lang="ar-SA" sz="3200" b="1" dirty="0">
                <a:solidFill>
                  <a:srgbClr val="FF0000"/>
                </a:solidFill>
                <a:latin typeface="Tahoma" charset="0"/>
                <a:ea typeface="Tahoma" charset="0"/>
                <a:cs typeface="Tahoma" charset="0"/>
              </a:rPr>
              <a:t>/ بالنسبة </a:t>
            </a:r>
            <a:r>
              <a:rPr lang="ar-SA" sz="3200" b="1" dirty="0" smtClean="0">
                <a:solidFill>
                  <a:srgbClr val="FF0000"/>
                </a:solidFill>
                <a:latin typeface="Tahoma" charset="0"/>
                <a:ea typeface="Tahoma" charset="0"/>
                <a:cs typeface="Tahoma" charset="0"/>
              </a:rPr>
              <a:t>للبنوك :</a:t>
            </a:r>
          </a:p>
          <a:p>
            <a:pPr marL="0" indent="0" algn="r" rtl="1">
              <a:lnSpc>
                <a:spcPct val="100000"/>
              </a:lnSpc>
              <a:spcBef>
                <a:spcPts val="0"/>
              </a:spcBef>
              <a:buClrTx/>
              <a:buNone/>
            </a:pPr>
            <a:r>
              <a:rPr lang="ar-SA" sz="3200" dirty="0" smtClean="0">
                <a:latin typeface="Tahoma" charset="0"/>
                <a:ea typeface="Tahoma" charset="0"/>
                <a:cs typeface="Tahoma" charset="0"/>
              </a:rPr>
              <a:t>يعد </a:t>
            </a:r>
            <a:r>
              <a:rPr lang="ar-SA" sz="3200" dirty="0">
                <a:latin typeface="Tahoma" charset="0"/>
                <a:ea typeface="Tahoma" charset="0"/>
                <a:cs typeface="Tahoma" charset="0"/>
              </a:rPr>
              <a:t>من أهم وظائف البنوك التجارية في مجال تسهيل عملية التجارة الخارجية فهي تحصل من خلال ذلك على عوائد وعمولات وبالتالي يعد الاعتماد المستندي مصدرًا تمويليًا للبنوك. </a:t>
            </a: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17636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1278225" cy="1191985"/>
          </a:xfrm>
        </p:spPr>
        <p:txBody>
          <a:bodyPr>
            <a:normAutofit/>
          </a:bodyPr>
          <a:lstStyle/>
          <a:p>
            <a:pPr algn="r" defTabSz="914400" rtl="1" eaLnBrk="1" latinLnBrk="0" hangingPunct="1">
              <a:lnSpc>
                <a:spcPct val="90000"/>
              </a:lnSpc>
              <a:spcBef>
                <a:spcPct val="0"/>
              </a:spcBef>
              <a:buNone/>
            </a:pPr>
            <a:r>
              <a:rPr lang="ar-SA" sz="3200" b="1" dirty="0" smtClean="0">
                <a:solidFill>
                  <a:srgbClr val="FF0000"/>
                </a:solidFill>
                <a:latin typeface="Tahoma" charset="0"/>
                <a:ea typeface="Tahoma" charset="0"/>
                <a:cs typeface="Tahoma" charset="0"/>
              </a:rPr>
              <a:t>أطراف الاعتماد المستندي:</a:t>
            </a:r>
            <a:endParaRPr lang="en-US" sz="3200"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79883" y="884420"/>
            <a:ext cx="11851598" cy="5826622"/>
          </a:xfrm>
        </p:spPr>
        <p:txBody>
          <a:bodyPr>
            <a:normAutofit/>
          </a:bodyPr>
          <a:lstStyle/>
          <a:p>
            <a:pPr marL="0" indent="0" algn="r" rtl="1">
              <a:buNone/>
            </a:pPr>
            <a:r>
              <a:rPr lang="ar-SA" sz="2800" dirty="0" smtClean="0">
                <a:latin typeface="Tahoma" charset="0"/>
                <a:ea typeface="Tahoma" charset="0"/>
                <a:cs typeface="Tahoma" charset="0"/>
              </a:rPr>
              <a:t>١</a:t>
            </a:r>
            <a:r>
              <a:rPr lang="ar-SA" sz="3200" dirty="0" smtClean="0">
                <a:latin typeface="Tahoma" charset="0"/>
                <a:ea typeface="Tahoma" charset="0"/>
                <a:cs typeface="Tahoma" charset="0"/>
              </a:rPr>
              <a:t>. المشتري أو عميل المصرف: هو من يطلب فتح الاعتماد ويكون في شكل عقد بينه وبين البنك فاتح الاعتماد ويشمل جميع النقاط التي يريدها المستورد (المشتري) من المصدر. </a:t>
            </a:r>
          </a:p>
          <a:p>
            <a:pPr marL="0" indent="0" algn="r" rtl="1">
              <a:buNone/>
            </a:pPr>
            <a:r>
              <a:rPr lang="ar-SA" sz="3200" dirty="0" smtClean="0">
                <a:latin typeface="Tahoma" charset="0"/>
                <a:ea typeface="Tahoma" charset="0"/>
                <a:cs typeface="Tahoma" charset="0"/>
              </a:rPr>
              <a:t>٢. البنك فاتح الاعتماد: هو البنك الذي يتقدم إليه المشتري بطلب فتح الاعتماد حيث يقوم بدراسة الطلب وفي حال الموافقة يضع البنك شروطه للمشتري وبعدها يقوم بفتح الاعتماد وإرساله إما للمستفيد مباشرة في حالة الاعتماد البسيط ، أو إلى أحد  مراسليه في بلد البائع في حال مشاركة بنك ثاني في الاعتماد المستندي.</a:t>
            </a: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982916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64892" y="239843"/>
            <a:ext cx="11812249" cy="6370819"/>
          </a:xfrm>
        </p:spPr>
        <p:txBody>
          <a:bodyPr>
            <a:normAutofit/>
          </a:bodyPr>
          <a:lstStyle/>
          <a:p>
            <a:pPr marL="0" indent="0" algn="r" rtl="1">
              <a:buNone/>
            </a:pPr>
            <a:r>
              <a:rPr lang="ar-SA" sz="3200" dirty="0">
                <a:latin typeface="Tahoma" charset="0"/>
                <a:ea typeface="Tahoma" charset="0"/>
                <a:cs typeface="Tahoma" charset="0"/>
              </a:rPr>
              <a:t>٣. المستفيد: هو المصدّر الذي يقوم بتنفيذ شروط الاعتماد في مدة صلاحيته، وإذا كان تبليغ الاعتماد معزّزًا من البنك المراسل في بلده فإن كتاب التبليغ يعتبر بمثابة عقد جديد بينه وبين البنك المراسل، بموجبه يستلم هذا المستفيد ثمن البضاعة فقط عند تقديم المستندات وفقًا لشروط الاعتماد. </a:t>
            </a:r>
          </a:p>
          <a:p>
            <a:pPr marL="0" indent="0" algn="r" rtl="1">
              <a:buNone/>
            </a:pPr>
            <a:r>
              <a:rPr lang="ar-SA" sz="3200" dirty="0">
                <a:latin typeface="Tahoma" charset="0"/>
                <a:ea typeface="Tahoma" charset="0"/>
                <a:cs typeface="Tahoma" charset="0"/>
              </a:rPr>
              <a:t>٤. البنك المراسل</a:t>
            </a:r>
            <a:r>
              <a:rPr lang="ar-SA" sz="3200" dirty="0" smtClean="0">
                <a:latin typeface="Tahoma" charset="0"/>
                <a:ea typeface="Tahoma" charset="0"/>
                <a:cs typeface="Tahoma" charset="0"/>
              </a:rPr>
              <a:t>: هو البنك الذي يقوم بإبلاغ المستفيد بنص خطاب الاعتماد الوارد إليه من البنك المصدّر للاعتماد في الحالات التي يتدخل فيها أكثر من بنك في تنفيذ عملية الاعتماد المستندي كما يحدث </a:t>
            </a:r>
            <a:r>
              <a:rPr lang="ar-SA" sz="3200" dirty="0" smtClean="0">
                <a:latin typeface="Tahoma" charset="0"/>
                <a:ea typeface="Tahoma" charset="0"/>
                <a:cs typeface="Tahoma" charset="0"/>
              </a:rPr>
              <a:t>غالبًا.</a:t>
            </a:r>
            <a:endParaRPr lang="ar-SA" sz="3200" dirty="0">
              <a:latin typeface="Tahoma" charset="0"/>
              <a:ea typeface="Tahoma" charset="0"/>
              <a:cs typeface="Tahoma" charset="0"/>
            </a:endParaRP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87573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39843"/>
            <a:ext cx="11078356" cy="1124262"/>
          </a:xfrm>
        </p:spPr>
        <p:txBody>
          <a:bodyPr>
            <a:normAutofit/>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نموذج فتح الاعتماد:</a:t>
            </a:r>
            <a:r>
              <a:rPr lang="ar-SA" dirty="0" smtClean="0"/>
              <a:t> </a:t>
            </a:r>
            <a:br>
              <a:rPr lang="ar-SA" dirty="0" smtClean="0"/>
            </a:br>
            <a:r>
              <a:rPr lang="ar-SA" dirty="0" smtClean="0">
                <a:latin typeface="Tahoma" charset="0"/>
                <a:ea typeface="Tahoma" charset="0"/>
                <a:cs typeface="Tahoma" charset="0"/>
              </a:rPr>
              <a:t>يحتوي على البنود الأساسية التالية:</a:t>
            </a:r>
            <a:endParaRPr lang="en-US" dirty="0">
              <a:latin typeface="Tahoma" charset="0"/>
              <a:ea typeface="Tahoma" charset="0"/>
              <a:cs typeface="Tahoma" charset="0"/>
            </a:endParaRPr>
          </a:p>
        </p:txBody>
      </p:sp>
      <p:sp>
        <p:nvSpPr>
          <p:cNvPr id="3" name="Content Placeholder 2"/>
          <p:cNvSpPr>
            <a:spLocks noGrp="1"/>
          </p:cNvSpPr>
          <p:nvPr>
            <p:ph sz="quarter" idx="13"/>
          </p:nvPr>
        </p:nvSpPr>
        <p:spPr>
          <a:xfrm>
            <a:off x="179883" y="809469"/>
            <a:ext cx="11812248" cy="5836260"/>
          </a:xfrm>
        </p:spPr>
        <p:txBody>
          <a:bodyPr>
            <a:norm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SA" sz="3200" dirty="0"/>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١.اسم </a:t>
            </a:r>
            <a:r>
              <a:rPr lang="ar-SA" sz="3200" dirty="0" smtClean="0">
                <a:latin typeface="Tahoma" charset="0"/>
                <a:ea typeface="Tahoma" charset="0"/>
                <a:cs typeface="Tahoma" charset="0"/>
              </a:rPr>
              <a:t>البنك الذي سيبلغ الاعتماد </a:t>
            </a:r>
            <a:r>
              <a:rPr lang="ar-SA" sz="3200" dirty="0" smtClean="0">
                <a:latin typeface="Tahoma" charset="0"/>
                <a:ea typeface="Tahoma" charset="0"/>
                <a:cs typeface="Tahoma" charset="0"/>
              </a:rPr>
              <a:t>للمستفيد.</a:t>
            </a:r>
            <a:endParaRPr lang="en-GB" sz="3200" dirty="0" smtClean="0">
              <a:latin typeface="Tahoma" charset="0"/>
              <a:ea typeface="Tahoma" charset="0"/>
              <a:cs typeface="Tahoma"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٢. اسم المستفيد وعنوانه </a:t>
            </a:r>
            <a:r>
              <a:rPr lang="ar-SA" sz="3200" dirty="0" smtClean="0">
                <a:latin typeface="Tahoma" charset="0"/>
                <a:ea typeface="Tahoma" charset="0"/>
                <a:cs typeface="Tahoma" charset="0"/>
              </a:rPr>
              <a:t>كاملًا.</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٣</a:t>
            </a:r>
            <a:r>
              <a:rPr lang="ar-SA" sz="3200" dirty="0" smtClean="0">
                <a:latin typeface="Tahoma" charset="0"/>
                <a:ea typeface="Tahoma" charset="0"/>
                <a:cs typeface="Tahoma" charset="0"/>
              </a:rPr>
              <a:t>. قيمة الاعتماد</a:t>
            </a:r>
            <a:r>
              <a:rPr lang="en-GB" sz="3200" dirty="0" smtClean="0">
                <a:latin typeface="Tahoma" charset="0"/>
                <a:ea typeface="Tahoma" charset="0"/>
                <a:cs typeface="Tahoma" charset="0"/>
              </a:rPr>
              <a:t> </a:t>
            </a:r>
            <a:r>
              <a:rPr lang="ar-SA" sz="3200" dirty="0" smtClean="0">
                <a:latin typeface="Tahoma" charset="0"/>
                <a:ea typeface="Tahoma" charset="0"/>
                <a:cs typeface="Tahoma" charset="0"/>
              </a:rPr>
              <a:t>وهو ثمن البضاعة التي يريد المشتري </a:t>
            </a:r>
            <a:r>
              <a:rPr lang="ar-SA" sz="3200" dirty="0" smtClean="0">
                <a:latin typeface="Tahoma" charset="0"/>
                <a:ea typeface="Tahoma" charset="0"/>
                <a:cs typeface="Tahoma" charset="0"/>
              </a:rPr>
              <a:t>استيرادها.</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٤</a:t>
            </a:r>
            <a:r>
              <a:rPr lang="ar-SA" sz="3200" dirty="0" smtClean="0">
                <a:latin typeface="Tahoma" charset="0"/>
                <a:ea typeface="Tahoma" charset="0"/>
                <a:cs typeface="Tahoma" charset="0"/>
              </a:rPr>
              <a:t>.تاريخ </a:t>
            </a:r>
            <a:r>
              <a:rPr lang="ar-SA" sz="3200" dirty="0" smtClean="0">
                <a:latin typeface="Tahoma" charset="0"/>
                <a:ea typeface="Tahoma" charset="0"/>
                <a:cs typeface="Tahoma" charset="0"/>
              </a:rPr>
              <a:t>انتهاء الاعتماد لتقديم المستندات وتاريخ آخر لموعد الشحن.</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٥. البلد الذي سيتم فيها تداول المستندات وهي بلد المستفيد.</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٦. الاعتماد غير قابل للنقض: أي لا يمكن أن يلغى أو يتم تعديله دون موافقة جميع الأطراف المعنية بعكس الاعتماد القابل للنقض الذي يمكن تعديله أو إلغاؤه في أي لحظة دون الحاجة لإشعار المستفيد مسبقًا.</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GB" sz="3000" dirty="0">
              <a:latin typeface="Tahoma" charset="0"/>
              <a:ea typeface="Tahoma" charset="0"/>
              <a:cs typeface="Tahoma"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3000" dirty="0" smtClean="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71715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5833</TotalTime>
  <Words>1599</Words>
  <Application>Microsoft Macintosh PowerPoint</Application>
  <PresentationFormat>Widescreen</PresentationFormat>
  <Paragraphs>116</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Tahoma</vt:lpstr>
      <vt:lpstr>Times New Roman</vt:lpstr>
      <vt:lpstr>Tw Cen MT</vt:lpstr>
      <vt:lpstr>Arial</vt:lpstr>
      <vt:lpstr>Droplet</vt:lpstr>
      <vt:lpstr>الاعتمادات المستندية وتمويل عمليات الاستيراد والتصدير</vt:lpstr>
      <vt:lpstr>PowerPoint Presentation</vt:lpstr>
      <vt:lpstr>الاعتماد المستندي: </vt:lpstr>
      <vt:lpstr>أهمية الاعتماد المستندي:</vt:lpstr>
      <vt:lpstr>أهمية الاعتماد المستندي: ١/بالنسبة للمشتري (فاتح الاعتماد): </vt:lpstr>
      <vt:lpstr>أهمية الاعتماد المستندي: ٢/بالنسبة للمستفيد (المصدر):</vt:lpstr>
      <vt:lpstr>أطراف الاعتماد المستندي:</vt:lpstr>
      <vt:lpstr>PowerPoint Presentation</vt:lpstr>
      <vt:lpstr>نموذج فتح الاعتماد:  يحتوي على البنود الأساسية التالية:</vt:lpstr>
      <vt:lpstr>PowerPoint Presentation</vt:lpstr>
      <vt:lpstr>PowerPoint Presentation</vt:lpstr>
      <vt:lpstr>خطوات تنفيذ الاعتماد المستندي من بنك واحد:</vt:lpstr>
      <vt:lpstr>PowerPoint Presentation</vt:lpstr>
      <vt:lpstr>أنواع الاعتمادات المستندية: </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الاعتمادات المستندية وتمويل عمليات الاستيراد والتصدير</dc:title>
  <dc:creator>deemah alammar</dc:creator>
  <cp:lastModifiedBy>deemah alammar</cp:lastModifiedBy>
  <cp:revision>48</cp:revision>
  <dcterms:created xsi:type="dcterms:W3CDTF">2018-03-19T12:16:04Z</dcterms:created>
  <dcterms:modified xsi:type="dcterms:W3CDTF">2018-03-29T09:31:10Z</dcterms:modified>
</cp:coreProperties>
</file>