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4">
  <p:sldMasterIdLst>
    <p:sldMasterId id="2147484237" r:id="rId1"/>
  </p:sldMasterIdLst>
  <p:notesMasterIdLst>
    <p:notesMasterId r:id="rId31"/>
  </p:notesMasterIdLst>
  <p:sldIdLst>
    <p:sldId id="256" r:id="rId2"/>
    <p:sldId id="290" r:id="rId3"/>
    <p:sldId id="292" r:id="rId4"/>
    <p:sldId id="314" r:id="rId5"/>
    <p:sldId id="286" r:id="rId6"/>
    <p:sldId id="315" r:id="rId7"/>
    <p:sldId id="316" r:id="rId8"/>
    <p:sldId id="317" r:id="rId9"/>
    <p:sldId id="318" r:id="rId10"/>
    <p:sldId id="319" r:id="rId11"/>
    <p:sldId id="320" r:id="rId12"/>
    <p:sldId id="321" r:id="rId13"/>
    <p:sldId id="302" r:id="rId14"/>
    <p:sldId id="310" r:id="rId15"/>
    <p:sldId id="308" r:id="rId16"/>
    <p:sldId id="322" r:id="rId17"/>
    <p:sldId id="323" r:id="rId18"/>
    <p:sldId id="303" r:id="rId19"/>
    <p:sldId id="304" r:id="rId20"/>
    <p:sldId id="282" r:id="rId21"/>
    <p:sldId id="324" r:id="rId22"/>
    <p:sldId id="325" r:id="rId23"/>
    <p:sldId id="340" r:id="rId24"/>
    <p:sldId id="341" r:id="rId25"/>
    <p:sldId id="330" r:id="rId26"/>
    <p:sldId id="331" r:id="rId27"/>
    <p:sldId id="332" r:id="rId28"/>
    <p:sldId id="339" r:id="rId29"/>
    <p:sldId id="289" r:id="rId3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987" autoAdjust="0"/>
    <p:restoredTop sz="70514" autoAdjust="0"/>
  </p:normalViewPr>
  <p:slideViewPr>
    <p:cSldViewPr snapToGrid="0">
      <p:cViewPr varScale="1">
        <p:scale>
          <a:sx n="72" d="100"/>
          <a:sy n="72" d="100"/>
        </p:scale>
        <p:origin x="-318" y="-9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56964B6-83A4-421E-96CE-B1F12841C6FF}" type="doc">
      <dgm:prSet loTypeId="urn:microsoft.com/office/officeart/2005/8/layout/radial3" loCatId="cycle" qsTypeId="urn:microsoft.com/office/officeart/2005/8/quickstyle/3d1" qsCatId="3D" csTypeId="urn:microsoft.com/office/officeart/2005/8/colors/colorful2" csCatId="colorful" phldr="1"/>
      <dgm:spPr/>
      <dgm:t>
        <a:bodyPr/>
        <a:lstStyle/>
        <a:p>
          <a:endParaRPr lang="en-CA"/>
        </a:p>
      </dgm:t>
    </dgm:pt>
    <dgm:pt modelId="{EC7C3ADA-B703-4BB9-B515-A4B21D18C855}">
      <dgm:prSet phldrT="[Text]"/>
      <dgm:spPr>
        <a:solidFill>
          <a:srgbClr val="204F9B">
            <a:alpha val="50000"/>
          </a:srgbClr>
        </a:solidFill>
      </dgm:spPr>
      <dgm:t>
        <a:bodyPr/>
        <a:lstStyle/>
        <a:p>
          <a:pPr>
            <a:lnSpc>
              <a:spcPct val="100000"/>
            </a:lnSpc>
            <a:spcAft>
              <a:spcPts val="0"/>
            </a:spcAft>
          </a:pPr>
          <a:r>
            <a:rPr lang="en-CA" dirty="0" smtClean="0"/>
            <a:t>Mobile</a:t>
          </a:r>
        </a:p>
        <a:p>
          <a:pPr>
            <a:lnSpc>
              <a:spcPct val="100000"/>
            </a:lnSpc>
            <a:spcAft>
              <a:spcPts val="0"/>
            </a:spcAft>
          </a:pPr>
          <a:r>
            <a:rPr lang="en-CA" dirty="0" smtClean="0"/>
            <a:t>Apps</a:t>
          </a:r>
          <a:endParaRPr lang="en-CA" dirty="0"/>
        </a:p>
      </dgm:t>
    </dgm:pt>
    <dgm:pt modelId="{A9B63C5F-8F0D-46AC-A12F-F431D477D526}" type="parTrans" cxnId="{C1D1FA83-F55D-47D9-9CBC-CBF12EF300D8}">
      <dgm:prSet/>
      <dgm:spPr/>
      <dgm:t>
        <a:bodyPr/>
        <a:lstStyle/>
        <a:p>
          <a:endParaRPr lang="en-CA"/>
        </a:p>
      </dgm:t>
    </dgm:pt>
    <dgm:pt modelId="{CEE00C4B-088D-4B76-A150-51AF5962B45F}" type="sibTrans" cxnId="{C1D1FA83-F55D-47D9-9CBC-CBF12EF300D8}">
      <dgm:prSet/>
      <dgm:spPr/>
      <dgm:t>
        <a:bodyPr/>
        <a:lstStyle/>
        <a:p>
          <a:endParaRPr lang="en-CA"/>
        </a:p>
      </dgm:t>
    </dgm:pt>
    <dgm:pt modelId="{62FDA306-8C18-477A-9CEC-ED2D6E68FDA4}">
      <dgm:prSet phldrT="[Text]"/>
      <dgm:spPr/>
      <dgm:t>
        <a:bodyPr/>
        <a:lstStyle/>
        <a:p>
          <a:r>
            <a:rPr lang="en-CA" dirty="0" smtClean="0"/>
            <a:t>Polling</a:t>
          </a:r>
          <a:endParaRPr lang="en-CA" dirty="0"/>
        </a:p>
      </dgm:t>
    </dgm:pt>
    <dgm:pt modelId="{74136980-0729-4A89-87D1-BEDD20C666EF}" type="parTrans" cxnId="{9B20F980-41FF-4660-AC4F-2D47ACC5FF96}">
      <dgm:prSet/>
      <dgm:spPr/>
      <dgm:t>
        <a:bodyPr/>
        <a:lstStyle/>
        <a:p>
          <a:endParaRPr lang="en-CA"/>
        </a:p>
      </dgm:t>
    </dgm:pt>
    <dgm:pt modelId="{B5B0D4DC-924C-4A25-A6A9-7DA5F2A7AB1A}" type="sibTrans" cxnId="{9B20F980-41FF-4660-AC4F-2D47ACC5FF96}">
      <dgm:prSet/>
      <dgm:spPr/>
      <dgm:t>
        <a:bodyPr/>
        <a:lstStyle/>
        <a:p>
          <a:endParaRPr lang="en-CA"/>
        </a:p>
      </dgm:t>
    </dgm:pt>
    <dgm:pt modelId="{BB3AA8E8-239C-4201-A1DF-82F3A3100385}">
      <dgm:prSet phldrT="[Text]"/>
      <dgm:spPr/>
      <dgm:t>
        <a:bodyPr/>
        <a:lstStyle/>
        <a:p>
          <a:r>
            <a:rPr lang="en-CA" dirty="0" smtClean="0"/>
            <a:t>Games</a:t>
          </a:r>
          <a:endParaRPr lang="en-CA" dirty="0"/>
        </a:p>
      </dgm:t>
    </dgm:pt>
    <dgm:pt modelId="{D7297E4D-D278-4FFB-8A7E-EB6FB1689329}" type="parTrans" cxnId="{61E5F0B6-A5F7-474B-B435-DF8FE521D4A6}">
      <dgm:prSet/>
      <dgm:spPr/>
      <dgm:t>
        <a:bodyPr/>
        <a:lstStyle/>
        <a:p>
          <a:endParaRPr lang="en-CA"/>
        </a:p>
      </dgm:t>
    </dgm:pt>
    <dgm:pt modelId="{5A80DB65-ED10-48D1-AF5F-418BB924CD7C}" type="sibTrans" cxnId="{61E5F0B6-A5F7-474B-B435-DF8FE521D4A6}">
      <dgm:prSet/>
      <dgm:spPr/>
      <dgm:t>
        <a:bodyPr/>
        <a:lstStyle/>
        <a:p>
          <a:endParaRPr lang="en-CA"/>
        </a:p>
      </dgm:t>
    </dgm:pt>
    <dgm:pt modelId="{302E0DA3-65AA-42BF-8606-4751B78CAE72}">
      <dgm:prSet phldrT="[Text]"/>
      <dgm:spPr/>
      <dgm:t>
        <a:bodyPr/>
        <a:lstStyle/>
        <a:p>
          <a:r>
            <a:rPr lang="en-CA" dirty="0" smtClean="0"/>
            <a:t>Reading</a:t>
          </a:r>
          <a:endParaRPr lang="en-CA" dirty="0"/>
        </a:p>
      </dgm:t>
    </dgm:pt>
    <dgm:pt modelId="{A18B697E-930C-4910-BCFE-071AC6A49CDD}" type="parTrans" cxnId="{1CBC41E7-A3A8-4371-83A4-B93472B2A0FC}">
      <dgm:prSet/>
      <dgm:spPr/>
      <dgm:t>
        <a:bodyPr/>
        <a:lstStyle/>
        <a:p>
          <a:endParaRPr lang="en-CA"/>
        </a:p>
      </dgm:t>
    </dgm:pt>
    <dgm:pt modelId="{B7F33F51-02B2-4D49-BDB6-683C2CF0BB7A}" type="sibTrans" cxnId="{1CBC41E7-A3A8-4371-83A4-B93472B2A0FC}">
      <dgm:prSet/>
      <dgm:spPr/>
      <dgm:t>
        <a:bodyPr/>
        <a:lstStyle/>
        <a:p>
          <a:endParaRPr lang="en-CA"/>
        </a:p>
      </dgm:t>
    </dgm:pt>
    <dgm:pt modelId="{E50FC524-9D55-4866-8073-728D2E7CDF56}">
      <dgm:prSet phldrT="[Text]"/>
      <dgm:spPr/>
      <dgm:t>
        <a:bodyPr/>
        <a:lstStyle/>
        <a:p>
          <a:r>
            <a:rPr lang="en-CA" dirty="0" smtClean="0"/>
            <a:t>Audio </a:t>
          </a:r>
        </a:p>
        <a:p>
          <a:r>
            <a:rPr lang="en-CA" dirty="0" smtClean="0"/>
            <a:t>(in/out)</a:t>
          </a:r>
          <a:endParaRPr lang="en-CA" dirty="0"/>
        </a:p>
      </dgm:t>
    </dgm:pt>
    <dgm:pt modelId="{1F040C93-09CD-44DA-A3D6-41EB4045140D}" type="parTrans" cxnId="{70DC8547-2443-4949-8BD2-F62B8B5EC8B7}">
      <dgm:prSet/>
      <dgm:spPr/>
      <dgm:t>
        <a:bodyPr/>
        <a:lstStyle/>
        <a:p>
          <a:endParaRPr lang="en-CA"/>
        </a:p>
      </dgm:t>
    </dgm:pt>
    <dgm:pt modelId="{1FF1E401-AAE6-48A7-81DA-E5FA90FC3CF2}" type="sibTrans" cxnId="{70DC8547-2443-4949-8BD2-F62B8B5EC8B7}">
      <dgm:prSet/>
      <dgm:spPr/>
      <dgm:t>
        <a:bodyPr/>
        <a:lstStyle/>
        <a:p>
          <a:endParaRPr lang="en-CA"/>
        </a:p>
      </dgm:t>
    </dgm:pt>
    <dgm:pt modelId="{AE75BF6E-5494-45BE-98B8-BE028B20AC2C}">
      <dgm:prSet phldrT="[Text]"/>
      <dgm:spPr/>
      <dgm:t>
        <a:bodyPr/>
        <a:lstStyle/>
        <a:p>
          <a:r>
            <a:rPr lang="en-CA" dirty="0" smtClean="0"/>
            <a:t>Support/</a:t>
          </a:r>
        </a:p>
        <a:p>
          <a:r>
            <a:rPr lang="en-CA" dirty="0" smtClean="0"/>
            <a:t>Scaffolds</a:t>
          </a:r>
        </a:p>
      </dgm:t>
    </dgm:pt>
    <dgm:pt modelId="{5822B4A6-F5D2-4180-B024-18D9DAA3C4B1}" type="parTrans" cxnId="{BBFBB527-6C30-4645-8E69-FB259A40909E}">
      <dgm:prSet/>
      <dgm:spPr/>
      <dgm:t>
        <a:bodyPr/>
        <a:lstStyle/>
        <a:p>
          <a:endParaRPr lang="en-CA"/>
        </a:p>
      </dgm:t>
    </dgm:pt>
    <dgm:pt modelId="{E774F41A-62FD-48CF-A8B8-A23275D7638D}" type="sibTrans" cxnId="{BBFBB527-6C30-4645-8E69-FB259A40909E}">
      <dgm:prSet/>
      <dgm:spPr/>
      <dgm:t>
        <a:bodyPr/>
        <a:lstStyle/>
        <a:p>
          <a:endParaRPr lang="en-CA"/>
        </a:p>
      </dgm:t>
    </dgm:pt>
    <dgm:pt modelId="{818F720F-722A-4C14-873E-0155E6C1C9C0}">
      <dgm:prSet phldrT="[Text]"/>
      <dgm:spPr/>
      <dgm:t>
        <a:bodyPr/>
        <a:lstStyle/>
        <a:p>
          <a:r>
            <a:rPr lang="en-CA" dirty="0" smtClean="0"/>
            <a:t>Location</a:t>
          </a:r>
        </a:p>
      </dgm:t>
    </dgm:pt>
    <dgm:pt modelId="{5C871271-2D66-4711-911A-77302EB11EDA}" type="parTrans" cxnId="{96567604-C8CC-4B04-B25C-35CAC2A987F3}">
      <dgm:prSet/>
      <dgm:spPr/>
      <dgm:t>
        <a:bodyPr/>
        <a:lstStyle/>
        <a:p>
          <a:endParaRPr lang="en-CA"/>
        </a:p>
      </dgm:t>
    </dgm:pt>
    <dgm:pt modelId="{6EEC6987-F8AB-4A7E-A0CF-889B85CF3FDB}" type="sibTrans" cxnId="{96567604-C8CC-4B04-B25C-35CAC2A987F3}">
      <dgm:prSet/>
      <dgm:spPr/>
      <dgm:t>
        <a:bodyPr/>
        <a:lstStyle/>
        <a:p>
          <a:endParaRPr lang="en-CA"/>
        </a:p>
      </dgm:t>
    </dgm:pt>
    <dgm:pt modelId="{4CB4DDA6-A3D8-42EC-9984-A690EFDE1734}">
      <dgm:prSet phldrT="[Text]"/>
      <dgm:spPr/>
      <dgm:t>
        <a:bodyPr/>
        <a:lstStyle/>
        <a:p>
          <a:r>
            <a:rPr lang="en-CA" dirty="0" smtClean="0"/>
            <a:t>Collaboration</a:t>
          </a:r>
        </a:p>
        <a:p>
          <a:r>
            <a:rPr lang="en-CA" dirty="0" smtClean="0"/>
            <a:t>Comm.</a:t>
          </a:r>
        </a:p>
      </dgm:t>
    </dgm:pt>
    <dgm:pt modelId="{070645C8-454A-4883-9ADB-7ECBD14257B4}" type="parTrans" cxnId="{3EA6F97A-AEFB-4098-B9CD-F96D4599095C}">
      <dgm:prSet/>
      <dgm:spPr/>
      <dgm:t>
        <a:bodyPr/>
        <a:lstStyle/>
        <a:p>
          <a:endParaRPr lang="en-CA"/>
        </a:p>
      </dgm:t>
    </dgm:pt>
    <dgm:pt modelId="{4AA8648F-2D89-4698-9ED0-7F2EF2F00D44}" type="sibTrans" cxnId="{3EA6F97A-AEFB-4098-B9CD-F96D4599095C}">
      <dgm:prSet/>
      <dgm:spPr/>
      <dgm:t>
        <a:bodyPr/>
        <a:lstStyle/>
        <a:p>
          <a:endParaRPr lang="en-CA"/>
        </a:p>
      </dgm:t>
    </dgm:pt>
    <dgm:pt modelId="{FBA595FD-5CBF-4710-9F74-7C461D669907}">
      <dgm:prSet phldrT="[Text]"/>
      <dgm:spPr/>
      <dgm:t>
        <a:bodyPr/>
        <a:lstStyle/>
        <a:p>
          <a:r>
            <a:rPr lang="en-CA" dirty="0" smtClean="0"/>
            <a:t>Images</a:t>
          </a:r>
        </a:p>
      </dgm:t>
    </dgm:pt>
    <dgm:pt modelId="{36CC445D-3544-4F39-A588-B89534802019}" type="parTrans" cxnId="{A3CAEFC4-5044-4FB9-A35F-598107818355}">
      <dgm:prSet/>
      <dgm:spPr/>
      <dgm:t>
        <a:bodyPr/>
        <a:lstStyle/>
        <a:p>
          <a:endParaRPr lang="en-CA"/>
        </a:p>
      </dgm:t>
    </dgm:pt>
    <dgm:pt modelId="{ED1AED36-CCCD-4A64-A3E4-898BD4563A80}" type="sibTrans" cxnId="{A3CAEFC4-5044-4FB9-A35F-598107818355}">
      <dgm:prSet/>
      <dgm:spPr/>
      <dgm:t>
        <a:bodyPr/>
        <a:lstStyle/>
        <a:p>
          <a:endParaRPr lang="en-CA"/>
        </a:p>
      </dgm:t>
    </dgm:pt>
    <dgm:pt modelId="{2D31DFD3-C8BC-4421-83FA-2B26D44FAAA8}">
      <dgm:prSet phldrT="[Text]"/>
      <dgm:spPr/>
      <dgm:t>
        <a:bodyPr/>
        <a:lstStyle/>
        <a:p>
          <a:r>
            <a:rPr lang="en-CA" dirty="0" smtClean="0"/>
            <a:t>Assessment </a:t>
          </a:r>
        </a:p>
      </dgm:t>
    </dgm:pt>
    <dgm:pt modelId="{30BC4427-D610-40E7-B09F-B72F4F2F6C9B}" type="parTrans" cxnId="{30AC9612-D60B-479D-A8EE-D6E0CEC9B1A4}">
      <dgm:prSet/>
      <dgm:spPr/>
      <dgm:t>
        <a:bodyPr/>
        <a:lstStyle/>
        <a:p>
          <a:endParaRPr lang="en-CA"/>
        </a:p>
      </dgm:t>
    </dgm:pt>
    <dgm:pt modelId="{5294DF40-4218-4FE6-B791-2EC7399AE3CD}" type="sibTrans" cxnId="{30AC9612-D60B-479D-A8EE-D6E0CEC9B1A4}">
      <dgm:prSet/>
      <dgm:spPr/>
      <dgm:t>
        <a:bodyPr/>
        <a:lstStyle/>
        <a:p>
          <a:endParaRPr lang="en-CA"/>
        </a:p>
      </dgm:t>
    </dgm:pt>
    <dgm:pt modelId="{6185EC6E-7EF5-40CA-B6B1-BB74FAC3DC96}">
      <dgm:prSet phldrT="[Text]"/>
      <dgm:spPr/>
      <dgm:t>
        <a:bodyPr/>
        <a:lstStyle/>
        <a:p>
          <a:r>
            <a:rPr lang="en-CA" dirty="0" smtClean="0"/>
            <a:t>Video</a:t>
          </a:r>
        </a:p>
        <a:p>
          <a:r>
            <a:rPr lang="en-CA" dirty="0" smtClean="0"/>
            <a:t>(in/out)</a:t>
          </a:r>
          <a:endParaRPr lang="en-CA" dirty="0"/>
        </a:p>
      </dgm:t>
    </dgm:pt>
    <dgm:pt modelId="{84587155-6AB5-4E39-A048-AA38DC73B3EB}" type="parTrans" cxnId="{1DCD7E47-1F5D-433E-9635-62D0433F75AF}">
      <dgm:prSet/>
      <dgm:spPr/>
      <dgm:t>
        <a:bodyPr/>
        <a:lstStyle/>
        <a:p>
          <a:endParaRPr lang="en-CA"/>
        </a:p>
      </dgm:t>
    </dgm:pt>
    <dgm:pt modelId="{81F7A945-86D1-4967-89B4-5A09E8856E2B}" type="sibTrans" cxnId="{1DCD7E47-1F5D-433E-9635-62D0433F75AF}">
      <dgm:prSet/>
      <dgm:spPr/>
      <dgm:t>
        <a:bodyPr/>
        <a:lstStyle/>
        <a:p>
          <a:endParaRPr lang="en-CA"/>
        </a:p>
      </dgm:t>
    </dgm:pt>
    <dgm:pt modelId="{C8BDE2A4-193F-427A-BAED-944D8DE11944}">
      <dgm:prSet phldrT="[Text]"/>
      <dgm:spPr/>
      <dgm:t>
        <a:bodyPr/>
        <a:lstStyle/>
        <a:p>
          <a:r>
            <a:rPr lang="en-CA" smtClean="0"/>
            <a:t>Search</a:t>
          </a:r>
          <a:endParaRPr lang="en-CA" dirty="0"/>
        </a:p>
      </dgm:t>
    </dgm:pt>
    <dgm:pt modelId="{3C9DC0EB-43ED-468F-AA39-1C31FD34561D}" type="parTrans" cxnId="{5D3D40C9-99DD-4635-9A0C-CC1F944341E0}">
      <dgm:prSet/>
      <dgm:spPr/>
      <dgm:t>
        <a:bodyPr/>
        <a:lstStyle/>
        <a:p>
          <a:endParaRPr lang="en-CA"/>
        </a:p>
      </dgm:t>
    </dgm:pt>
    <dgm:pt modelId="{D8D96788-0C4A-4670-B341-EDF5D4584967}" type="sibTrans" cxnId="{5D3D40C9-99DD-4635-9A0C-CC1F944341E0}">
      <dgm:prSet/>
      <dgm:spPr/>
      <dgm:t>
        <a:bodyPr/>
        <a:lstStyle/>
        <a:p>
          <a:endParaRPr lang="en-CA"/>
        </a:p>
      </dgm:t>
    </dgm:pt>
    <dgm:pt modelId="{1B7FAF4E-1EBC-43C9-B5D3-6715AD729EAA}">
      <dgm:prSet phldrT="[Text]"/>
      <dgm:spPr/>
      <dgm:t>
        <a:bodyPr/>
        <a:lstStyle/>
        <a:p>
          <a:r>
            <a:rPr lang="en-CA" dirty="0" smtClean="0"/>
            <a:t>Dictionaries</a:t>
          </a:r>
        </a:p>
      </dgm:t>
    </dgm:pt>
    <dgm:pt modelId="{DC903DC7-A1FD-4F4B-99F1-C5BC8ED34E90}" type="parTrans" cxnId="{551E8D39-6E04-4859-8019-2E37C91627A9}">
      <dgm:prSet/>
      <dgm:spPr/>
      <dgm:t>
        <a:bodyPr/>
        <a:lstStyle/>
        <a:p>
          <a:endParaRPr lang="en-CA"/>
        </a:p>
      </dgm:t>
    </dgm:pt>
    <dgm:pt modelId="{41ECC060-BEDC-4E3D-B193-19ABE3EEEF3B}" type="sibTrans" cxnId="{551E8D39-6E04-4859-8019-2E37C91627A9}">
      <dgm:prSet/>
      <dgm:spPr/>
      <dgm:t>
        <a:bodyPr/>
        <a:lstStyle/>
        <a:p>
          <a:endParaRPr lang="en-CA"/>
        </a:p>
      </dgm:t>
    </dgm:pt>
    <dgm:pt modelId="{1391BB2D-E459-49F5-9474-C5958659D069}">
      <dgm:prSet phldrT="[Text]"/>
      <dgm:spPr/>
      <dgm:t>
        <a:bodyPr/>
        <a:lstStyle/>
        <a:p>
          <a:r>
            <a:rPr lang="en-CA" dirty="0" smtClean="0"/>
            <a:t>Writing</a:t>
          </a:r>
        </a:p>
      </dgm:t>
    </dgm:pt>
    <dgm:pt modelId="{09A666B6-EB39-4DE9-8CAB-A43B346BE3F4}" type="parTrans" cxnId="{DC291497-2859-4554-9283-57A6BACADE13}">
      <dgm:prSet/>
      <dgm:spPr/>
      <dgm:t>
        <a:bodyPr/>
        <a:lstStyle/>
        <a:p>
          <a:endParaRPr lang="en-CA"/>
        </a:p>
      </dgm:t>
    </dgm:pt>
    <dgm:pt modelId="{462A5D59-3EDE-4AB5-B264-0020F38E8134}" type="sibTrans" cxnId="{DC291497-2859-4554-9283-57A6BACADE13}">
      <dgm:prSet/>
      <dgm:spPr/>
      <dgm:t>
        <a:bodyPr/>
        <a:lstStyle/>
        <a:p>
          <a:endParaRPr lang="en-CA"/>
        </a:p>
      </dgm:t>
    </dgm:pt>
    <dgm:pt modelId="{5F0D2554-4389-49F8-B194-98181BC42604}" type="pres">
      <dgm:prSet presAssocID="{A56964B6-83A4-421E-96CE-B1F12841C6FF}" presName="composite" presStyleCnt="0">
        <dgm:presLayoutVars>
          <dgm:chMax val="1"/>
          <dgm:dir/>
          <dgm:resizeHandles val="exact"/>
        </dgm:presLayoutVars>
      </dgm:prSet>
      <dgm:spPr/>
      <dgm:t>
        <a:bodyPr/>
        <a:lstStyle/>
        <a:p>
          <a:endParaRPr lang="en-CA"/>
        </a:p>
      </dgm:t>
    </dgm:pt>
    <dgm:pt modelId="{2328F9E7-D07D-4BB6-BD8F-1CA7C4435509}" type="pres">
      <dgm:prSet presAssocID="{A56964B6-83A4-421E-96CE-B1F12841C6FF}" presName="radial" presStyleCnt="0">
        <dgm:presLayoutVars>
          <dgm:animLvl val="ctr"/>
        </dgm:presLayoutVars>
      </dgm:prSet>
      <dgm:spPr/>
    </dgm:pt>
    <dgm:pt modelId="{B73E29EA-3DC2-4B11-AAEE-0EC5ACD69FC3}" type="pres">
      <dgm:prSet presAssocID="{EC7C3ADA-B703-4BB9-B515-A4B21D18C855}" presName="centerShape" presStyleLbl="vennNode1" presStyleIdx="0" presStyleCnt="14" custScaleX="131657" custScaleY="123076"/>
      <dgm:spPr/>
      <dgm:t>
        <a:bodyPr/>
        <a:lstStyle/>
        <a:p>
          <a:endParaRPr lang="en-CA"/>
        </a:p>
      </dgm:t>
    </dgm:pt>
    <dgm:pt modelId="{94217ADB-DBA7-4F51-B73D-21ACFB9F3229}" type="pres">
      <dgm:prSet presAssocID="{62FDA306-8C18-477A-9CEC-ED2D6E68FDA4}" presName="node" presStyleLbl="vennNode1" presStyleIdx="1" presStyleCnt="14">
        <dgm:presLayoutVars>
          <dgm:bulletEnabled val="1"/>
        </dgm:presLayoutVars>
      </dgm:prSet>
      <dgm:spPr/>
      <dgm:t>
        <a:bodyPr/>
        <a:lstStyle/>
        <a:p>
          <a:endParaRPr lang="en-CA"/>
        </a:p>
      </dgm:t>
    </dgm:pt>
    <dgm:pt modelId="{98E5C4FD-8D3C-4F4F-93EC-8C0CA6CA8526}" type="pres">
      <dgm:prSet presAssocID="{BB3AA8E8-239C-4201-A1DF-82F3A3100385}" presName="node" presStyleLbl="vennNode1" presStyleIdx="2" presStyleCnt="14">
        <dgm:presLayoutVars>
          <dgm:bulletEnabled val="1"/>
        </dgm:presLayoutVars>
      </dgm:prSet>
      <dgm:spPr/>
      <dgm:t>
        <a:bodyPr/>
        <a:lstStyle/>
        <a:p>
          <a:endParaRPr lang="en-CA"/>
        </a:p>
      </dgm:t>
    </dgm:pt>
    <dgm:pt modelId="{7E983CDE-0315-47C7-A85B-2A8AB8170352}" type="pres">
      <dgm:prSet presAssocID="{302E0DA3-65AA-42BF-8606-4751B78CAE72}" presName="node" presStyleLbl="vennNode1" presStyleIdx="3" presStyleCnt="14">
        <dgm:presLayoutVars>
          <dgm:bulletEnabled val="1"/>
        </dgm:presLayoutVars>
      </dgm:prSet>
      <dgm:spPr/>
      <dgm:t>
        <a:bodyPr/>
        <a:lstStyle/>
        <a:p>
          <a:endParaRPr lang="en-CA"/>
        </a:p>
      </dgm:t>
    </dgm:pt>
    <dgm:pt modelId="{A0D27BD9-BE30-40BC-A69E-9336827D2568}" type="pres">
      <dgm:prSet presAssocID="{E50FC524-9D55-4866-8073-728D2E7CDF56}" presName="node" presStyleLbl="vennNode1" presStyleIdx="4" presStyleCnt="14">
        <dgm:presLayoutVars>
          <dgm:bulletEnabled val="1"/>
        </dgm:presLayoutVars>
      </dgm:prSet>
      <dgm:spPr/>
      <dgm:t>
        <a:bodyPr/>
        <a:lstStyle/>
        <a:p>
          <a:endParaRPr lang="en-CA"/>
        </a:p>
      </dgm:t>
    </dgm:pt>
    <dgm:pt modelId="{C1FCAE2C-18CB-4005-AF62-B977EB2B9B58}" type="pres">
      <dgm:prSet presAssocID="{6185EC6E-7EF5-40CA-B6B1-BB74FAC3DC96}" presName="node" presStyleLbl="vennNode1" presStyleIdx="5" presStyleCnt="14">
        <dgm:presLayoutVars>
          <dgm:bulletEnabled val="1"/>
        </dgm:presLayoutVars>
      </dgm:prSet>
      <dgm:spPr/>
      <dgm:t>
        <a:bodyPr/>
        <a:lstStyle/>
        <a:p>
          <a:endParaRPr lang="en-CA"/>
        </a:p>
      </dgm:t>
    </dgm:pt>
    <dgm:pt modelId="{91CC7555-6E8E-4C59-8C5A-E32B803AE904}" type="pres">
      <dgm:prSet presAssocID="{C8BDE2A4-193F-427A-BAED-944D8DE11944}" presName="node" presStyleLbl="vennNode1" presStyleIdx="6" presStyleCnt="14">
        <dgm:presLayoutVars>
          <dgm:bulletEnabled val="1"/>
        </dgm:presLayoutVars>
      </dgm:prSet>
      <dgm:spPr/>
      <dgm:t>
        <a:bodyPr/>
        <a:lstStyle/>
        <a:p>
          <a:endParaRPr lang="en-CA"/>
        </a:p>
      </dgm:t>
    </dgm:pt>
    <dgm:pt modelId="{2905CAE0-B700-4D81-8FD6-EEF1E32050F7}" type="pres">
      <dgm:prSet presAssocID="{AE75BF6E-5494-45BE-98B8-BE028B20AC2C}" presName="node" presStyleLbl="vennNode1" presStyleIdx="7" presStyleCnt="14">
        <dgm:presLayoutVars>
          <dgm:bulletEnabled val="1"/>
        </dgm:presLayoutVars>
      </dgm:prSet>
      <dgm:spPr/>
      <dgm:t>
        <a:bodyPr/>
        <a:lstStyle/>
        <a:p>
          <a:endParaRPr lang="en-CA"/>
        </a:p>
      </dgm:t>
    </dgm:pt>
    <dgm:pt modelId="{3D07FFA6-A701-4D28-AA6B-9A9EF473193C}" type="pres">
      <dgm:prSet presAssocID="{818F720F-722A-4C14-873E-0155E6C1C9C0}" presName="node" presStyleLbl="vennNode1" presStyleIdx="8" presStyleCnt="14">
        <dgm:presLayoutVars>
          <dgm:bulletEnabled val="1"/>
        </dgm:presLayoutVars>
      </dgm:prSet>
      <dgm:spPr/>
      <dgm:t>
        <a:bodyPr/>
        <a:lstStyle/>
        <a:p>
          <a:endParaRPr lang="en-CA"/>
        </a:p>
      </dgm:t>
    </dgm:pt>
    <dgm:pt modelId="{D49B7A6A-4B33-481E-A275-51C6663868EF}" type="pres">
      <dgm:prSet presAssocID="{4CB4DDA6-A3D8-42EC-9984-A690EFDE1734}" presName="node" presStyleLbl="vennNode1" presStyleIdx="9" presStyleCnt="14">
        <dgm:presLayoutVars>
          <dgm:bulletEnabled val="1"/>
        </dgm:presLayoutVars>
      </dgm:prSet>
      <dgm:spPr/>
      <dgm:t>
        <a:bodyPr/>
        <a:lstStyle/>
        <a:p>
          <a:endParaRPr lang="en-CA"/>
        </a:p>
      </dgm:t>
    </dgm:pt>
    <dgm:pt modelId="{D75FCED0-105E-4474-8218-4F8232C92B6B}" type="pres">
      <dgm:prSet presAssocID="{FBA595FD-5CBF-4710-9F74-7C461D669907}" presName="node" presStyleLbl="vennNode1" presStyleIdx="10" presStyleCnt="14">
        <dgm:presLayoutVars>
          <dgm:bulletEnabled val="1"/>
        </dgm:presLayoutVars>
      </dgm:prSet>
      <dgm:spPr/>
      <dgm:t>
        <a:bodyPr/>
        <a:lstStyle/>
        <a:p>
          <a:endParaRPr lang="en-CA"/>
        </a:p>
      </dgm:t>
    </dgm:pt>
    <dgm:pt modelId="{153E4045-1477-4D1D-8BFF-1AD4E7FAE97A}" type="pres">
      <dgm:prSet presAssocID="{2D31DFD3-C8BC-4421-83FA-2B26D44FAAA8}" presName="node" presStyleLbl="vennNode1" presStyleIdx="11" presStyleCnt="14">
        <dgm:presLayoutVars>
          <dgm:bulletEnabled val="1"/>
        </dgm:presLayoutVars>
      </dgm:prSet>
      <dgm:spPr/>
      <dgm:t>
        <a:bodyPr/>
        <a:lstStyle/>
        <a:p>
          <a:endParaRPr lang="en-CA"/>
        </a:p>
      </dgm:t>
    </dgm:pt>
    <dgm:pt modelId="{4F4092DD-AC1A-41E9-9098-61C940B4E9F0}" type="pres">
      <dgm:prSet presAssocID="{1B7FAF4E-1EBC-43C9-B5D3-6715AD729EAA}" presName="node" presStyleLbl="vennNode1" presStyleIdx="12" presStyleCnt="14">
        <dgm:presLayoutVars>
          <dgm:bulletEnabled val="1"/>
        </dgm:presLayoutVars>
      </dgm:prSet>
      <dgm:spPr/>
      <dgm:t>
        <a:bodyPr/>
        <a:lstStyle/>
        <a:p>
          <a:endParaRPr lang="en-CA"/>
        </a:p>
      </dgm:t>
    </dgm:pt>
    <dgm:pt modelId="{A4DE144A-E46D-4201-9D0E-A9E95B876925}" type="pres">
      <dgm:prSet presAssocID="{1391BB2D-E459-49F5-9474-C5958659D069}" presName="node" presStyleLbl="vennNode1" presStyleIdx="13" presStyleCnt="14">
        <dgm:presLayoutVars>
          <dgm:bulletEnabled val="1"/>
        </dgm:presLayoutVars>
      </dgm:prSet>
      <dgm:spPr/>
      <dgm:t>
        <a:bodyPr/>
        <a:lstStyle/>
        <a:p>
          <a:endParaRPr lang="en-CA"/>
        </a:p>
      </dgm:t>
    </dgm:pt>
  </dgm:ptLst>
  <dgm:cxnLst>
    <dgm:cxn modelId="{923CCEAE-A6CF-4E81-A281-DBE5AC49B988}" type="presOf" srcId="{EC7C3ADA-B703-4BB9-B515-A4B21D18C855}" destId="{B73E29EA-3DC2-4B11-AAEE-0EC5ACD69FC3}" srcOrd="0" destOrd="0" presId="urn:microsoft.com/office/officeart/2005/8/layout/radial3"/>
    <dgm:cxn modelId="{8FE79747-251C-4A9C-B6EF-81835A965BCE}" type="presOf" srcId="{1B7FAF4E-1EBC-43C9-B5D3-6715AD729EAA}" destId="{4F4092DD-AC1A-41E9-9098-61C940B4E9F0}" srcOrd="0" destOrd="0" presId="urn:microsoft.com/office/officeart/2005/8/layout/radial3"/>
    <dgm:cxn modelId="{92810637-5BAF-4939-A370-8D2A67A05CDE}" type="presOf" srcId="{BB3AA8E8-239C-4201-A1DF-82F3A3100385}" destId="{98E5C4FD-8D3C-4F4F-93EC-8C0CA6CA8526}" srcOrd="0" destOrd="0" presId="urn:microsoft.com/office/officeart/2005/8/layout/radial3"/>
    <dgm:cxn modelId="{5D3D40C9-99DD-4635-9A0C-CC1F944341E0}" srcId="{EC7C3ADA-B703-4BB9-B515-A4B21D18C855}" destId="{C8BDE2A4-193F-427A-BAED-944D8DE11944}" srcOrd="5" destOrd="0" parTransId="{3C9DC0EB-43ED-468F-AA39-1C31FD34561D}" sibTransId="{D8D96788-0C4A-4670-B341-EDF5D4584967}"/>
    <dgm:cxn modelId="{EA10AFA5-7EBA-49EA-9D34-4294B6A7D41B}" type="presOf" srcId="{1391BB2D-E459-49F5-9474-C5958659D069}" destId="{A4DE144A-E46D-4201-9D0E-A9E95B876925}" srcOrd="0" destOrd="0" presId="urn:microsoft.com/office/officeart/2005/8/layout/radial3"/>
    <dgm:cxn modelId="{3EA6F97A-AEFB-4098-B9CD-F96D4599095C}" srcId="{EC7C3ADA-B703-4BB9-B515-A4B21D18C855}" destId="{4CB4DDA6-A3D8-42EC-9984-A690EFDE1734}" srcOrd="8" destOrd="0" parTransId="{070645C8-454A-4883-9ADB-7ECBD14257B4}" sibTransId="{4AA8648F-2D89-4698-9ED0-7F2EF2F00D44}"/>
    <dgm:cxn modelId="{A3CAEFC4-5044-4FB9-A35F-598107818355}" srcId="{EC7C3ADA-B703-4BB9-B515-A4B21D18C855}" destId="{FBA595FD-5CBF-4710-9F74-7C461D669907}" srcOrd="9" destOrd="0" parTransId="{36CC445D-3544-4F39-A588-B89534802019}" sibTransId="{ED1AED36-CCCD-4A64-A3E4-898BD4563A80}"/>
    <dgm:cxn modelId="{11CD7770-27B9-48EC-B191-2213A5524FC8}" type="presOf" srcId="{6185EC6E-7EF5-40CA-B6B1-BB74FAC3DC96}" destId="{C1FCAE2C-18CB-4005-AF62-B977EB2B9B58}" srcOrd="0" destOrd="0" presId="urn:microsoft.com/office/officeart/2005/8/layout/radial3"/>
    <dgm:cxn modelId="{70DC8547-2443-4949-8BD2-F62B8B5EC8B7}" srcId="{EC7C3ADA-B703-4BB9-B515-A4B21D18C855}" destId="{E50FC524-9D55-4866-8073-728D2E7CDF56}" srcOrd="3" destOrd="0" parTransId="{1F040C93-09CD-44DA-A3D6-41EB4045140D}" sibTransId="{1FF1E401-AAE6-48A7-81DA-E5FA90FC3CF2}"/>
    <dgm:cxn modelId="{2065A8A1-78B7-4BA9-9C32-1FB9D1A24484}" type="presOf" srcId="{818F720F-722A-4C14-873E-0155E6C1C9C0}" destId="{3D07FFA6-A701-4D28-AA6B-9A9EF473193C}" srcOrd="0" destOrd="0" presId="urn:microsoft.com/office/officeart/2005/8/layout/radial3"/>
    <dgm:cxn modelId="{1CBC41E7-A3A8-4371-83A4-B93472B2A0FC}" srcId="{EC7C3ADA-B703-4BB9-B515-A4B21D18C855}" destId="{302E0DA3-65AA-42BF-8606-4751B78CAE72}" srcOrd="2" destOrd="0" parTransId="{A18B697E-930C-4910-BCFE-071AC6A49CDD}" sibTransId="{B7F33F51-02B2-4D49-BDB6-683C2CF0BB7A}"/>
    <dgm:cxn modelId="{57D33FEA-7457-4A73-BDFF-E32A8447C00D}" type="presOf" srcId="{2D31DFD3-C8BC-4421-83FA-2B26D44FAAA8}" destId="{153E4045-1477-4D1D-8BFF-1AD4E7FAE97A}" srcOrd="0" destOrd="0" presId="urn:microsoft.com/office/officeart/2005/8/layout/radial3"/>
    <dgm:cxn modelId="{F31D217D-A46D-4953-BB52-8AD7AEF83D89}" type="presOf" srcId="{A56964B6-83A4-421E-96CE-B1F12841C6FF}" destId="{5F0D2554-4389-49F8-B194-98181BC42604}" srcOrd="0" destOrd="0" presId="urn:microsoft.com/office/officeart/2005/8/layout/radial3"/>
    <dgm:cxn modelId="{1D8A9FBD-CE53-4B74-B45E-951B18C83202}" type="presOf" srcId="{62FDA306-8C18-477A-9CEC-ED2D6E68FDA4}" destId="{94217ADB-DBA7-4F51-B73D-21ACFB9F3229}" srcOrd="0" destOrd="0" presId="urn:microsoft.com/office/officeart/2005/8/layout/radial3"/>
    <dgm:cxn modelId="{95BB801A-55BB-4B67-BEFA-8D50BCCD2AB2}" type="presOf" srcId="{E50FC524-9D55-4866-8073-728D2E7CDF56}" destId="{A0D27BD9-BE30-40BC-A69E-9336827D2568}" srcOrd="0" destOrd="0" presId="urn:microsoft.com/office/officeart/2005/8/layout/radial3"/>
    <dgm:cxn modelId="{BBFBB527-6C30-4645-8E69-FB259A40909E}" srcId="{EC7C3ADA-B703-4BB9-B515-A4B21D18C855}" destId="{AE75BF6E-5494-45BE-98B8-BE028B20AC2C}" srcOrd="6" destOrd="0" parTransId="{5822B4A6-F5D2-4180-B024-18D9DAA3C4B1}" sibTransId="{E774F41A-62FD-48CF-A8B8-A23275D7638D}"/>
    <dgm:cxn modelId="{9ABFBA02-89F6-405F-BAE8-C2CA7FB9E21B}" type="presOf" srcId="{C8BDE2A4-193F-427A-BAED-944D8DE11944}" destId="{91CC7555-6E8E-4C59-8C5A-E32B803AE904}" srcOrd="0" destOrd="0" presId="urn:microsoft.com/office/officeart/2005/8/layout/radial3"/>
    <dgm:cxn modelId="{841BA6DA-94B7-4C15-9CD0-201D65CBE82E}" type="presOf" srcId="{AE75BF6E-5494-45BE-98B8-BE028B20AC2C}" destId="{2905CAE0-B700-4D81-8FD6-EEF1E32050F7}" srcOrd="0" destOrd="0" presId="urn:microsoft.com/office/officeart/2005/8/layout/radial3"/>
    <dgm:cxn modelId="{9B20F980-41FF-4660-AC4F-2D47ACC5FF96}" srcId="{EC7C3ADA-B703-4BB9-B515-A4B21D18C855}" destId="{62FDA306-8C18-477A-9CEC-ED2D6E68FDA4}" srcOrd="0" destOrd="0" parTransId="{74136980-0729-4A89-87D1-BEDD20C666EF}" sibTransId="{B5B0D4DC-924C-4A25-A6A9-7DA5F2A7AB1A}"/>
    <dgm:cxn modelId="{30AC9612-D60B-479D-A8EE-D6E0CEC9B1A4}" srcId="{EC7C3ADA-B703-4BB9-B515-A4B21D18C855}" destId="{2D31DFD3-C8BC-4421-83FA-2B26D44FAAA8}" srcOrd="10" destOrd="0" parTransId="{30BC4427-D610-40E7-B09F-B72F4F2F6C9B}" sibTransId="{5294DF40-4218-4FE6-B791-2EC7399AE3CD}"/>
    <dgm:cxn modelId="{BB8D3E18-1994-4A27-8B5E-D3E8BE1A339C}" type="presOf" srcId="{4CB4DDA6-A3D8-42EC-9984-A690EFDE1734}" destId="{D49B7A6A-4B33-481E-A275-51C6663868EF}" srcOrd="0" destOrd="0" presId="urn:microsoft.com/office/officeart/2005/8/layout/radial3"/>
    <dgm:cxn modelId="{C4E6095E-9CAA-46B9-9576-422E75657AF6}" type="presOf" srcId="{302E0DA3-65AA-42BF-8606-4751B78CAE72}" destId="{7E983CDE-0315-47C7-A85B-2A8AB8170352}" srcOrd="0" destOrd="0" presId="urn:microsoft.com/office/officeart/2005/8/layout/radial3"/>
    <dgm:cxn modelId="{1DCD7E47-1F5D-433E-9635-62D0433F75AF}" srcId="{EC7C3ADA-B703-4BB9-B515-A4B21D18C855}" destId="{6185EC6E-7EF5-40CA-B6B1-BB74FAC3DC96}" srcOrd="4" destOrd="0" parTransId="{84587155-6AB5-4E39-A048-AA38DC73B3EB}" sibTransId="{81F7A945-86D1-4967-89B4-5A09E8856E2B}"/>
    <dgm:cxn modelId="{DC291497-2859-4554-9283-57A6BACADE13}" srcId="{EC7C3ADA-B703-4BB9-B515-A4B21D18C855}" destId="{1391BB2D-E459-49F5-9474-C5958659D069}" srcOrd="12" destOrd="0" parTransId="{09A666B6-EB39-4DE9-8CAB-A43B346BE3F4}" sibTransId="{462A5D59-3EDE-4AB5-B264-0020F38E8134}"/>
    <dgm:cxn modelId="{96567604-C8CC-4B04-B25C-35CAC2A987F3}" srcId="{EC7C3ADA-B703-4BB9-B515-A4B21D18C855}" destId="{818F720F-722A-4C14-873E-0155E6C1C9C0}" srcOrd="7" destOrd="0" parTransId="{5C871271-2D66-4711-911A-77302EB11EDA}" sibTransId="{6EEC6987-F8AB-4A7E-A0CF-889B85CF3FDB}"/>
    <dgm:cxn modelId="{C1D1FA83-F55D-47D9-9CBC-CBF12EF300D8}" srcId="{A56964B6-83A4-421E-96CE-B1F12841C6FF}" destId="{EC7C3ADA-B703-4BB9-B515-A4B21D18C855}" srcOrd="0" destOrd="0" parTransId="{A9B63C5F-8F0D-46AC-A12F-F431D477D526}" sibTransId="{CEE00C4B-088D-4B76-A150-51AF5962B45F}"/>
    <dgm:cxn modelId="{61E5F0B6-A5F7-474B-B435-DF8FE521D4A6}" srcId="{EC7C3ADA-B703-4BB9-B515-A4B21D18C855}" destId="{BB3AA8E8-239C-4201-A1DF-82F3A3100385}" srcOrd="1" destOrd="0" parTransId="{D7297E4D-D278-4FFB-8A7E-EB6FB1689329}" sibTransId="{5A80DB65-ED10-48D1-AF5F-418BB924CD7C}"/>
    <dgm:cxn modelId="{838D8AA4-77FE-443E-AEE2-CE9E30D64453}" type="presOf" srcId="{FBA595FD-5CBF-4710-9F74-7C461D669907}" destId="{D75FCED0-105E-4474-8218-4F8232C92B6B}" srcOrd="0" destOrd="0" presId="urn:microsoft.com/office/officeart/2005/8/layout/radial3"/>
    <dgm:cxn modelId="{551E8D39-6E04-4859-8019-2E37C91627A9}" srcId="{EC7C3ADA-B703-4BB9-B515-A4B21D18C855}" destId="{1B7FAF4E-1EBC-43C9-B5D3-6715AD729EAA}" srcOrd="11" destOrd="0" parTransId="{DC903DC7-A1FD-4F4B-99F1-C5BC8ED34E90}" sibTransId="{41ECC060-BEDC-4E3D-B193-19ABE3EEEF3B}"/>
    <dgm:cxn modelId="{C685A85F-1253-4F17-B3F3-B39D2C1BA233}" type="presParOf" srcId="{5F0D2554-4389-49F8-B194-98181BC42604}" destId="{2328F9E7-D07D-4BB6-BD8F-1CA7C4435509}" srcOrd="0" destOrd="0" presId="urn:microsoft.com/office/officeart/2005/8/layout/radial3"/>
    <dgm:cxn modelId="{70F567BB-99A0-4DFD-9E46-D978CB209475}" type="presParOf" srcId="{2328F9E7-D07D-4BB6-BD8F-1CA7C4435509}" destId="{B73E29EA-3DC2-4B11-AAEE-0EC5ACD69FC3}" srcOrd="0" destOrd="0" presId="urn:microsoft.com/office/officeart/2005/8/layout/radial3"/>
    <dgm:cxn modelId="{0B6656ED-BB68-4C64-82A5-DBB806E59E7E}" type="presParOf" srcId="{2328F9E7-D07D-4BB6-BD8F-1CA7C4435509}" destId="{94217ADB-DBA7-4F51-B73D-21ACFB9F3229}" srcOrd="1" destOrd="0" presId="urn:microsoft.com/office/officeart/2005/8/layout/radial3"/>
    <dgm:cxn modelId="{8950CA65-F3E0-4636-A6E5-419DAAA73816}" type="presParOf" srcId="{2328F9E7-D07D-4BB6-BD8F-1CA7C4435509}" destId="{98E5C4FD-8D3C-4F4F-93EC-8C0CA6CA8526}" srcOrd="2" destOrd="0" presId="urn:microsoft.com/office/officeart/2005/8/layout/radial3"/>
    <dgm:cxn modelId="{5C702B73-056F-4EDF-9A5B-9CD701CC91FA}" type="presParOf" srcId="{2328F9E7-D07D-4BB6-BD8F-1CA7C4435509}" destId="{7E983CDE-0315-47C7-A85B-2A8AB8170352}" srcOrd="3" destOrd="0" presId="urn:microsoft.com/office/officeart/2005/8/layout/radial3"/>
    <dgm:cxn modelId="{CD058E60-3AC1-41A6-AF22-B38D1F1D3B86}" type="presParOf" srcId="{2328F9E7-D07D-4BB6-BD8F-1CA7C4435509}" destId="{A0D27BD9-BE30-40BC-A69E-9336827D2568}" srcOrd="4" destOrd="0" presId="urn:microsoft.com/office/officeart/2005/8/layout/radial3"/>
    <dgm:cxn modelId="{FB5ED06F-2F40-410B-A55D-ECB261030BE3}" type="presParOf" srcId="{2328F9E7-D07D-4BB6-BD8F-1CA7C4435509}" destId="{C1FCAE2C-18CB-4005-AF62-B977EB2B9B58}" srcOrd="5" destOrd="0" presId="urn:microsoft.com/office/officeart/2005/8/layout/radial3"/>
    <dgm:cxn modelId="{94A12C56-704C-470A-AED7-AD04DC0496D1}" type="presParOf" srcId="{2328F9E7-D07D-4BB6-BD8F-1CA7C4435509}" destId="{91CC7555-6E8E-4C59-8C5A-E32B803AE904}" srcOrd="6" destOrd="0" presId="urn:microsoft.com/office/officeart/2005/8/layout/radial3"/>
    <dgm:cxn modelId="{362BCE96-D0A7-47B3-8790-1CDE05533E94}" type="presParOf" srcId="{2328F9E7-D07D-4BB6-BD8F-1CA7C4435509}" destId="{2905CAE0-B700-4D81-8FD6-EEF1E32050F7}" srcOrd="7" destOrd="0" presId="urn:microsoft.com/office/officeart/2005/8/layout/radial3"/>
    <dgm:cxn modelId="{B6B9CECF-B265-4DE8-B283-ED3783F0279F}" type="presParOf" srcId="{2328F9E7-D07D-4BB6-BD8F-1CA7C4435509}" destId="{3D07FFA6-A701-4D28-AA6B-9A9EF473193C}" srcOrd="8" destOrd="0" presId="urn:microsoft.com/office/officeart/2005/8/layout/radial3"/>
    <dgm:cxn modelId="{F9C914F6-8325-434F-A225-B8ECCCF4E956}" type="presParOf" srcId="{2328F9E7-D07D-4BB6-BD8F-1CA7C4435509}" destId="{D49B7A6A-4B33-481E-A275-51C6663868EF}" srcOrd="9" destOrd="0" presId="urn:microsoft.com/office/officeart/2005/8/layout/radial3"/>
    <dgm:cxn modelId="{E14466AA-9BBB-4545-82E8-521EE36F49E0}" type="presParOf" srcId="{2328F9E7-D07D-4BB6-BD8F-1CA7C4435509}" destId="{D75FCED0-105E-4474-8218-4F8232C92B6B}" srcOrd="10" destOrd="0" presId="urn:microsoft.com/office/officeart/2005/8/layout/radial3"/>
    <dgm:cxn modelId="{F6F989B6-04E2-438B-B211-9ABE23CBD2AF}" type="presParOf" srcId="{2328F9E7-D07D-4BB6-BD8F-1CA7C4435509}" destId="{153E4045-1477-4D1D-8BFF-1AD4E7FAE97A}" srcOrd="11" destOrd="0" presId="urn:microsoft.com/office/officeart/2005/8/layout/radial3"/>
    <dgm:cxn modelId="{A0F55EC6-32AC-4318-A684-FB8A61ADDB99}" type="presParOf" srcId="{2328F9E7-D07D-4BB6-BD8F-1CA7C4435509}" destId="{4F4092DD-AC1A-41E9-9098-61C940B4E9F0}" srcOrd="12" destOrd="0" presId="urn:microsoft.com/office/officeart/2005/8/layout/radial3"/>
    <dgm:cxn modelId="{09B3238F-B41D-4AFD-9A26-16BD153297BD}" type="presParOf" srcId="{2328F9E7-D07D-4BB6-BD8F-1CA7C4435509}" destId="{A4DE144A-E46D-4201-9D0E-A9E95B876925}" srcOrd="13" destOrd="0" presId="urn:microsoft.com/office/officeart/2005/8/layout/radial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73E29EA-3DC2-4B11-AAEE-0EC5ACD69FC3}">
      <dsp:nvSpPr>
        <dsp:cNvPr id="0" name=""/>
        <dsp:cNvSpPr/>
      </dsp:nvSpPr>
      <dsp:spPr>
        <a:xfrm>
          <a:off x="2850887" y="1345360"/>
          <a:ext cx="3713849" cy="3471792"/>
        </a:xfrm>
        <a:prstGeom prst="ellipse">
          <a:avLst/>
        </a:prstGeom>
        <a:solidFill>
          <a:srgbClr val="204F9B">
            <a:alpha val="50000"/>
          </a:srgbClr>
        </a:solidFill>
        <a:ln>
          <a:noFill/>
        </a:ln>
        <a:effectLst/>
        <a:scene3d>
          <a:camera prst="orthographicFront"/>
          <a:lightRig rig="flat" dir="t"/>
        </a:scene3d>
        <a:sp3d prstMaterial="plastic">
          <a:bevelT w="120900" h="88900"/>
          <a:bevelB w="88900" h="31750" prst="angle"/>
        </a:sp3d>
      </dsp:spPr>
      <dsp:style>
        <a:lnRef idx="0">
          <a:scrgbClr r="0" g="0" b="0"/>
        </a:lnRef>
        <a:fillRef idx="1">
          <a:scrgbClr r="0" g="0" b="0"/>
        </a:fillRef>
        <a:effectRef idx="1">
          <a:scrgbClr r="0" g="0" b="0"/>
        </a:effectRef>
        <a:fontRef idx="minor">
          <a:schemeClr val="tx1"/>
        </a:fontRef>
      </dsp:style>
      <dsp:txBody>
        <a:bodyPr spcFirstLastPara="0" vert="horz" wrap="square" lIns="82550" tIns="82550" rIns="82550" bIns="82550" numCol="1" spcCol="1270" anchor="ctr" anchorCtr="0">
          <a:noAutofit/>
        </a:bodyPr>
        <a:lstStyle/>
        <a:p>
          <a:pPr lvl="0" algn="ctr" defTabSz="2889250">
            <a:lnSpc>
              <a:spcPct val="100000"/>
            </a:lnSpc>
            <a:spcBef>
              <a:spcPct val="0"/>
            </a:spcBef>
            <a:spcAft>
              <a:spcPts val="0"/>
            </a:spcAft>
          </a:pPr>
          <a:r>
            <a:rPr lang="en-CA" sz="6500" kern="1200" dirty="0" smtClean="0"/>
            <a:t>Mobile</a:t>
          </a:r>
        </a:p>
        <a:p>
          <a:pPr lvl="0" algn="ctr" defTabSz="2889250">
            <a:lnSpc>
              <a:spcPct val="100000"/>
            </a:lnSpc>
            <a:spcBef>
              <a:spcPct val="0"/>
            </a:spcBef>
            <a:spcAft>
              <a:spcPts val="0"/>
            </a:spcAft>
          </a:pPr>
          <a:r>
            <a:rPr lang="en-CA" sz="6500" kern="1200" dirty="0" smtClean="0"/>
            <a:t>Apps</a:t>
          </a:r>
          <a:endParaRPr lang="en-CA" sz="6500" kern="1200" dirty="0"/>
        </a:p>
      </dsp:txBody>
      <dsp:txXfrm>
        <a:off x="3394768" y="1853792"/>
        <a:ext cx="2626087" cy="2454928"/>
      </dsp:txXfrm>
    </dsp:sp>
    <dsp:sp modelId="{94217ADB-DBA7-4F51-B73D-21ACFB9F3229}">
      <dsp:nvSpPr>
        <dsp:cNvPr id="0" name=""/>
        <dsp:cNvSpPr/>
      </dsp:nvSpPr>
      <dsp:spPr>
        <a:xfrm>
          <a:off x="4002598" y="17984"/>
          <a:ext cx="1410426" cy="1410426"/>
        </a:xfrm>
        <a:prstGeom prst="ellipse">
          <a:avLst/>
        </a:prstGeom>
        <a:solidFill>
          <a:schemeClr val="accent2">
            <a:alpha val="50000"/>
            <a:hueOff val="-102448"/>
            <a:satOff val="-45"/>
            <a:lumOff val="121"/>
            <a:alphaOff val="0"/>
          </a:schemeClr>
        </a:solidFill>
        <a:ln>
          <a:noFill/>
        </a:ln>
        <a:effectLst/>
        <a:scene3d>
          <a:camera prst="orthographicFront"/>
          <a:lightRig rig="flat" dir="t"/>
        </a:scene3d>
        <a:sp3d prstMaterial="plastic">
          <a:bevelT w="120900" h="88900"/>
          <a:bevelB w="88900" h="31750" prst="angle"/>
        </a:sp3d>
      </dsp:spPr>
      <dsp:style>
        <a:lnRef idx="0">
          <a:scrgbClr r="0" g="0" b="0"/>
        </a:lnRef>
        <a:fillRef idx="1">
          <a:scrgbClr r="0" g="0" b="0"/>
        </a:fillRef>
        <a:effectRef idx="1">
          <a:scrgbClr r="0" g="0" b="0"/>
        </a:effectRef>
        <a:fontRef idx="minor">
          <a:schemeClr val="tx1"/>
        </a:fontRef>
      </dsp:style>
      <dsp:txBody>
        <a:bodyPr spcFirstLastPara="0" vert="horz" wrap="square" lIns="16510" tIns="16510" rIns="16510" bIns="16510" numCol="1" spcCol="1270" anchor="ctr" anchorCtr="0">
          <a:noAutofit/>
        </a:bodyPr>
        <a:lstStyle/>
        <a:p>
          <a:pPr lvl="0" algn="ctr" defTabSz="577850">
            <a:lnSpc>
              <a:spcPct val="90000"/>
            </a:lnSpc>
            <a:spcBef>
              <a:spcPct val="0"/>
            </a:spcBef>
            <a:spcAft>
              <a:spcPct val="35000"/>
            </a:spcAft>
          </a:pPr>
          <a:r>
            <a:rPr lang="en-CA" sz="1300" kern="1200" dirty="0" smtClean="0"/>
            <a:t>Polling</a:t>
          </a:r>
          <a:endParaRPr lang="en-CA" sz="1300" kern="1200" dirty="0"/>
        </a:p>
      </dsp:txBody>
      <dsp:txXfrm>
        <a:off x="4209150" y="224536"/>
        <a:ext cx="997322" cy="997322"/>
      </dsp:txXfrm>
    </dsp:sp>
    <dsp:sp modelId="{98E5C4FD-8D3C-4F4F-93EC-8C0CA6CA8526}">
      <dsp:nvSpPr>
        <dsp:cNvPr id="0" name=""/>
        <dsp:cNvSpPr/>
      </dsp:nvSpPr>
      <dsp:spPr>
        <a:xfrm>
          <a:off x="5098443" y="288085"/>
          <a:ext cx="1410426" cy="1410426"/>
        </a:xfrm>
        <a:prstGeom prst="ellipse">
          <a:avLst/>
        </a:prstGeom>
        <a:solidFill>
          <a:schemeClr val="accent2">
            <a:alpha val="50000"/>
            <a:hueOff val="-204896"/>
            <a:satOff val="-90"/>
            <a:lumOff val="241"/>
            <a:alphaOff val="0"/>
          </a:schemeClr>
        </a:solidFill>
        <a:ln>
          <a:noFill/>
        </a:ln>
        <a:effectLst/>
        <a:scene3d>
          <a:camera prst="orthographicFront"/>
          <a:lightRig rig="flat" dir="t"/>
        </a:scene3d>
        <a:sp3d prstMaterial="plastic">
          <a:bevelT w="120900" h="88900"/>
          <a:bevelB w="88900" h="31750" prst="angle"/>
        </a:sp3d>
      </dsp:spPr>
      <dsp:style>
        <a:lnRef idx="0">
          <a:scrgbClr r="0" g="0" b="0"/>
        </a:lnRef>
        <a:fillRef idx="1">
          <a:scrgbClr r="0" g="0" b="0"/>
        </a:fillRef>
        <a:effectRef idx="1">
          <a:scrgbClr r="0" g="0" b="0"/>
        </a:effectRef>
        <a:fontRef idx="minor">
          <a:schemeClr val="tx1"/>
        </a:fontRef>
      </dsp:style>
      <dsp:txBody>
        <a:bodyPr spcFirstLastPara="0" vert="horz" wrap="square" lIns="16510" tIns="16510" rIns="16510" bIns="16510" numCol="1" spcCol="1270" anchor="ctr" anchorCtr="0">
          <a:noAutofit/>
        </a:bodyPr>
        <a:lstStyle/>
        <a:p>
          <a:pPr lvl="0" algn="ctr" defTabSz="577850">
            <a:lnSpc>
              <a:spcPct val="90000"/>
            </a:lnSpc>
            <a:spcBef>
              <a:spcPct val="0"/>
            </a:spcBef>
            <a:spcAft>
              <a:spcPct val="35000"/>
            </a:spcAft>
          </a:pPr>
          <a:r>
            <a:rPr lang="en-CA" sz="1300" kern="1200" dirty="0" smtClean="0"/>
            <a:t>Games</a:t>
          </a:r>
          <a:endParaRPr lang="en-CA" sz="1300" kern="1200" dirty="0"/>
        </a:p>
      </dsp:txBody>
      <dsp:txXfrm>
        <a:off x="5304995" y="494637"/>
        <a:ext cx="997322" cy="997322"/>
      </dsp:txXfrm>
    </dsp:sp>
    <dsp:sp modelId="{7E983CDE-0315-47C7-A85B-2A8AB8170352}">
      <dsp:nvSpPr>
        <dsp:cNvPr id="0" name=""/>
        <dsp:cNvSpPr/>
      </dsp:nvSpPr>
      <dsp:spPr>
        <a:xfrm>
          <a:off x="5943243" y="1036513"/>
          <a:ext cx="1410426" cy="1410426"/>
        </a:xfrm>
        <a:prstGeom prst="ellipse">
          <a:avLst/>
        </a:prstGeom>
        <a:solidFill>
          <a:schemeClr val="accent2">
            <a:alpha val="50000"/>
            <a:hueOff val="-307344"/>
            <a:satOff val="-135"/>
            <a:lumOff val="362"/>
            <a:alphaOff val="0"/>
          </a:schemeClr>
        </a:solidFill>
        <a:ln>
          <a:noFill/>
        </a:ln>
        <a:effectLst/>
        <a:scene3d>
          <a:camera prst="orthographicFront"/>
          <a:lightRig rig="flat" dir="t"/>
        </a:scene3d>
        <a:sp3d prstMaterial="plastic">
          <a:bevelT w="120900" h="88900"/>
          <a:bevelB w="88900" h="31750" prst="angle"/>
        </a:sp3d>
      </dsp:spPr>
      <dsp:style>
        <a:lnRef idx="0">
          <a:scrgbClr r="0" g="0" b="0"/>
        </a:lnRef>
        <a:fillRef idx="1">
          <a:scrgbClr r="0" g="0" b="0"/>
        </a:fillRef>
        <a:effectRef idx="1">
          <a:scrgbClr r="0" g="0" b="0"/>
        </a:effectRef>
        <a:fontRef idx="minor">
          <a:schemeClr val="tx1"/>
        </a:fontRef>
      </dsp:style>
      <dsp:txBody>
        <a:bodyPr spcFirstLastPara="0" vert="horz" wrap="square" lIns="16510" tIns="16510" rIns="16510" bIns="16510" numCol="1" spcCol="1270" anchor="ctr" anchorCtr="0">
          <a:noAutofit/>
        </a:bodyPr>
        <a:lstStyle/>
        <a:p>
          <a:pPr lvl="0" algn="ctr" defTabSz="577850">
            <a:lnSpc>
              <a:spcPct val="90000"/>
            </a:lnSpc>
            <a:spcBef>
              <a:spcPct val="0"/>
            </a:spcBef>
            <a:spcAft>
              <a:spcPct val="35000"/>
            </a:spcAft>
          </a:pPr>
          <a:r>
            <a:rPr lang="en-CA" sz="1300" kern="1200" dirty="0" smtClean="0"/>
            <a:t>Reading</a:t>
          </a:r>
          <a:endParaRPr lang="en-CA" sz="1300" kern="1200" dirty="0"/>
        </a:p>
      </dsp:txBody>
      <dsp:txXfrm>
        <a:off x="6149795" y="1243065"/>
        <a:ext cx="997322" cy="997322"/>
      </dsp:txXfrm>
    </dsp:sp>
    <dsp:sp modelId="{A0D27BD9-BE30-40BC-A69E-9336827D2568}">
      <dsp:nvSpPr>
        <dsp:cNvPr id="0" name=""/>
        <dsp:cNvSpPr/>
      </dsp:nvSpPr>
      <dsp:spPr>
        <a:xfrm>
          <a:off x="6343465" y="2091811"/>
          <a:ext cx="1410426" cy="1410426"/>
        </a:xfrm>
        <a:prstGeom prst="ellipse">
          <a:avLst/>
        </a:prstGeom>
        <a:solidFill>
          <a:schemeClr val="accent2">
            <a:alpha val="50000"/>
            <a:hueOff val="-409792"/>
            <a:satOff val="-180"/>
            <a:lumOff val="483"/>
            <a:alphaOff val="0"/>
          </a:schemeClr>
        </a:solidFill>
        <a:ln>
          <a:noFill/>
        </a:ln>
        <a:effectLst/>
        <a:scene3d>
          <a:camera prst="orthographicFront"/>
          <a:lightRig rig="flat" dir="t"/>
        </a:scene3d>
        <a:sp3d prstMaterial="plastic">
          <a:bevelT w="120900" h="88900"/>
          <a:bevelB w="88900" h="31750" prst="angle"/>
        </a:sp3d>
      </dsp:spPr>
      <dsp:style>
        <a:lnRef idx="0">
          <a:scrgbClr r="0" g="0" b="0"/>
        </a:lnRef>
        <a:fillRef idx="1">
          <a:scrgbClr r="0" g="0" b="0"/>
        </a:fillRef>
        <a:effectRef idx="1">
          <a:scrgbClr r="0" g="0" b="0"/>
        </a:effectRef>
        <a:fontRef idx="minor">
          <a:schemeClr val="tx1"/>
        </a:fontRef>
      </dsp:style>
      <dsp:txBody>
        <a:bodyPr spcFirstLastPara="0" vert="horz" wrap="square" lIns="16510" tIns="16510" rIns="16510" bIns="16510" numCol="1" spcCol="1270" anchor="ctr" anchorCtr="0">
          <a:noAutofit/>
        </a:bodyPr>
        <a:lstStyle/>
        <a:p>
          <a:pPr lvl="0" algn="ctr" defTabSz="577850">
            <a:lnSpc>
              <a:spcPct val="90000"/>
            </a:lnSpc>
            <a:spcBef>
              <a:spcPct val="0"/>
            </a:spcBef>
            <a:spcAft>
              <a:spcPct val="35000"/>
            </a:spcAft>
          </a:pPr>
          <a:r>
            <a:rPr lang="en-CA" sz="1300" kern="1200" dirty="0" smtClean="0"/>
            <a:t>Audio </a:t>
          </a:r>
        </a:p>
        <a:p>
          <a:pPr lvl="0" algn="ctr" defTabSz="577850">
            <a:lnSpc>
              <a:spcPct val="90000"/>
            </a:lnSpc>
            <a:spcBef>
              <a:spcPct val="0"/>
            </a:spcBef>
            <a:spcAft>
              <a:spcPct val="35000"/>
            </a:spcAft>
          </a:pPr>
          <a:r>
            <a:rPr lang="en-CA" sz="1300" kern="1200" dirty="0" smtClean="0"/>
            <a:t>(in/out)</a:t>
          </a:r>
          <a:endParaRPr lang="en-CA" sz="1300" kern="1200" dirty="0"/>
        </a:p>
      </dsp:txBody>
      <dsp:txXfrm>
        <a:off x="6550017" y="2298363"/>
        <a:ext cx="997322" cy="997322"/>
      </dsp:txXfrm>
    </dsp:sp>
    <dsp:sp modelId="{C1FCAE2C-18CB-4005-AF62-B977EB2B9B58}">
      <dsp:nvSpPr>
        <dsp:cNvPr id="0" name=""/>
        <dsp:cNvSpPr/>
      </dsp:nvSpPr>
      <dsp:spPr>
        <a:xfrm>
          <a:off x="6207422" y="3212223"/>
          <a:ext cx="1410426" cy="1410426"/>
        </a:xfrm>
        <a:prstGeom prst="ellipse">
          <a:avLst/>
        </a:prstGeom>
        <a:solidFill>
          <a:schemeClr val="accent2">
            <a:alpha val="50000"/>
            <a:hueOff val="-512240"/>
            <a:satOff val="-225"/>
            <a:lumOff val="603"/>
            <a:alphaOff val="0"/>
          </a:schemeClr>
        </a:solidFill>
        <a:ln>
          <a:noFill/>
        </a:ln>
        <a:effectLst/>
        <a:scene3d>
          <a:camera prst="orthographicFront"/>
          <a:lightRig rig="flat" dir="t"/>
        </a:scene3d>
        <a:sp3d prstMaterial="plastic">
          <a:bevelT w="120900" h="88900"/>
          <a:bevelB w="88900" h="31750" prst="angle"/>
        </a:sp3d>
      </dsp:spPr>
      <dsp:style>
        <a:lnRef idx="0">
          <a:scrgbClr r="0" g="0" b="0"/>
        </a:lnRef>
        <a:fillRef idx="1">
          <a:scrgbClr r="0" g="0" b="0"/>
        </a:fillRef>
        <a:effectRef idx="1">
          <a:scrgbClr r="0" g="0" b="0"/>
        </a:effectRef>
        <a:fontRef idx="minor">
          <a:schemeClr val="tx1"/>
        </a:fontRef>
      </dsp:style>
      <dsp:txBody>
        <a:bodyPr spcFirstLastPara="0" vert="horz" wrap="square" lIns="16510" tIns="16510" rIns="16510" bIns="16510" numCol="1" spcCol="1270" anchor="ctr" anchorCtr="0">
          <a:noAutofit/>
        </a:bodyPr>
        <a:lstStyle/>
        <a:p>
          <a:pPr lvl="0" algn="ctr" defTabSz="577850">
            <a:lnSpc>
              <a:spcPct val="90000"/>
            </a:lnSpc>
            <a:spcBef>
              <a:spcPct val="0"/>
            </a:spcBef>
            <a:spcAft>
              <a:spcPct val="35000"/>
            </a:spcAft>
          </a:pPr>
          <a:r>
            <a:rPr lang="en-CA" sz="1300" kern="1200" dirty="0" smtClean="0"/>
            <a:t>Video</a:t>
          </a:r>
        </a:p>
        <a:p>
          <a:pPr lvl="0" algn="ctr" defTabSz="577850">
            <a:lnSpc>
              <a:spcPct val="90000"/>
            </a:lnSpc>
            <a:spcBef>
              <a:spcPct val="0"/>
            </a:spcBef>
            <a:spcAft>
              <a:spcPct val="35000"/>
            </a:spcAft>
          </a:pPr>
          <a:r>
            <a:rPr lang="en-CA" sz="1300" kern="1200" dirty="0" smtClean="0"/>
            <a:t>(in/out)</a:t>
          </a:r>
          <a:endParaRPr lang="en-CA" sz="1300" kern="1200" dirty="0"/>
        </a:p>
      </dsp:txBody>
      <dsp:txXfrm>
        <a:off x="6413974" y="3418775"/>
        <a:ext cx="997322" cy="997322"/>
      </dsp:txXfrm>
    </dsp:sp>
    <dsp:sp modelId="{91CC7555-6E8E-4C59-8C5A-E32B803AE904}">
      <dsp:nvSpPr>
        <dsp:cNvPr id="0" name=""/>
        <dsp:cNvSpPr/>
      </dsp:nvSpPr>
      <dsp:spPr>
        <a:xfrm>
          <a:off x="5566281" y="4141076"/>
          <a:ext cx="1410426" cy="1410426"/>
        </a:xfrm>
        <a:prstGeom prst="ellipse">
          <a:avLst/>
        </a:prstGeom>
        <a:solidFill>
          <a:schemeClr val="accent2">
            <a:alpha val="50000"/>
            <a:hueOff val="-614688"/>
            <a:satOff val="-270"/>
            <a:lumOff val="724"/>
            <a:alphaOff val="0"/>
          </a:schemeClr>
        </a:solidFill>
        <a:ln>
          <a:noFill/>
        </a:ln>
        <a:effectLst/>
        <a:scene3d>
          <a:camera prst="orthographicFront"/>
          <a:lightRig rig="flat" dir="t"/>
        </a:scene3d>
        <a:sp3d prstMaterial="plastic">
          <a:bevelT w="120900" h="88900"/>
          <a:bevelB w="88900" h="31750" prst="angle"/>
        </a:sp3d>
      </dsp:spPr>
      <dsp:style>
        <a:lnRef idx="0">
          <a:scrgbClr r="0" g="0" b="0"/>
        </a:lnRef>
        <a:fillRef idx="1">
          <a:scrgbClr r="0" g="0" b="0"/>
        </a:fillRef>
        <a:effectRef idx="1">
          <a:scrgbClr r="0" g="0" b="0"/>
        </a:effectRef>
        <a:fontRef idx="minor">
          <a:schemeClr val="tx1"/>
        </a:fontRef>
      </dsp:style>
      <dsp:txBody>
        <a:bodyPr spcFirstLastPara="0" vert="horz" wrap="square" lIns="16510" tIns="16510" rIns="16510" bIns="16510" numCol="1" spcCol="1270" anchor="ctr" anchorCtr="0">
          <a:noAutofit/>
        </a:bodyPr>
        <a:lstStyle/>
        <a:p>
          <a:pPr lvl="0" algn="ctr" defTabSz="577850">
            <a:lnSpc>
              <a:spcPct val="90000"/>
            </a:lnSpc>
            <a:spcBef>
              <a:spcPct val="0"/>
            </a:spcBef>
            <a:spcAft>
              <a:spcPct val="35000"/>
            </a:spcAft>
          </a:pPr>
          <a:r>
            <a:rPr lang="en-CA" sz="1300" kern="1200" smtClean="0"/>
            <a:t>Search</a:t>
          </a:r>
          <a:endParaRPr lang="en-CA" sz="1300" kern="1200" dirty="0"/>
        </a:p>
      </dsp:txBody>
      <dsp:txXfrm>
        <a:off x="5772833" y="4347628"/>
        <a:ext cx="997322" cy="997322"/>
      </dsp:txXfrm>
    </dsp:sp>
    <dsp:sp modelId="{2905CAE0-B700-4D81-8FD6-EEF1E32050F7}">
      <dsp:nvSpPr>
        <dsp:cNvPr id="0" name=""/>
        <dsp:cNvSpPr/>
      </dsp:nvSpPr>
      <dsp:spPr>
        <a:xfrm>
          <a:off x="4566919" y="4665582"/>
          <a:ext cx="1410426" cy="1410426"/>
        </a:xfrm>
        <a:prstGeom prst="ellipse">
          <a:avLst/>
        </a:prstGeom>
        <a:solidFill>
          <a:schemeClr val="accent2">
            <a:alpha val="50000"/>
            <a:hueOff val="-717137"/>
            <a:satOff val="-316"/>
            <a:lumOff val="845"/>
            <a:alphaOff val="0"/>
          </a:schemeClr>
        </a:solidFill>
        <a:ln>
          <a:noFill/>
        </a:ln>
        <a:effectLst/>
        <a:scene3d>
          <a:camera prst="orthographicFront"/>
          <a:lightRig rig="flat" dir="t"/>
        </a:scene3d>
        <a:sp3d prstMaterial="plastic">
          <a:bevelT w="120900" h="88900"/>
          <a:bevelB w="88900" h="31750" prst="angle"/>
        </a:sp3d>
      </dsp:spPr>
      <dsp:style>
        <a:lnRef idx="0">
          <a:scrgbClr r="0" g="0" b="0"/>
        </a:lnRef>
        <a:fillRef idx="1">
          <a:scrgbClr r="0" g="0" b="0"/>
        </a:fillRef>
        <a:effectRef idx="1">
          <a:scrgbClr r="0" g="0" b="0"/>
        </a:effectRef>
        <a:fontRef idx="minor">
          <a:schemeClr val="tx1"/>
        </a:fontRef>
      </dsp:style>
      <dsp:txBody>
        <a:bodyPr spcFirstLastPara="0" vert="horz" wrap="square" lIns="16510" tIns="16510" rIns="16510" bIns="16510" numCol="1" spcCol="1270" anchor="ctr" anchorCtr="0">
          <a:noAutofit/>
        </a:bodyPr>
        <a:lstStyle/>
        <a:p>
          <a:pPr lvl="0" algn="ctr" defTabSz="577850">
            <a:lnSpc>
              <a:spcPct val="90000"/>
            </a:lnSpc>
            <a:spcBef>
              <a:spcPct val="0"/>
            </a:spcBef>
            <a:spcAft>
              <a:spcPct val="35000"/>
            </a:spcAft>
          </a:pPr>
          <a:r>
            <a:rPr lang="en-CA" sz="1300" kern="1200" dirty="0" smtClean="0"/>
            <a:t>Support/</a:t>
          </a:r>
        </a:p>
        <a:p>
          <a:pPr lvl="0" algn="ctr" defTabSz="577850">
            <a:lnSpc>
              <a:spcPct val="90000"/>
            </a:lnSpc>
            <a:spcBef>
              <a:spcPct val="0"/>
            </a:spcBef>
            <a:spcAft>
              <a:spcPct val="35000"/>
            </a:spcAft>
          </a:pPr>
          <a:r>
            <a:rPr lang="en-CA" sz="1300" kern="1200" dirty="0" smtClean="0"/>
            <a:t>Scaffolds</a:t>
          </a:r>
        </a:p>
      </dsp:txBody>
      <dsp:txXfrm>
        <a:off x="4773471" y="4872134"/>
        <a:ext cx="997322" cy="997322"/>
      </dsp:txXfrm>
    </dsp:sp>
    <dsp:sp modelId="{3D07FFA6-A701-4D28-AA6B-9A9EF473193C}">
      <dsp:nvSpPr>
        <dsp:cNvPr id="0" name=""/>
        <dsp:cNvSpPr/>
      </dsp:nvSpPr>
      <dsp:spPr>
        <a:xfrm>
          <a:off x="3438278" y="4665582"/>
          <a:ext cx="1410426" cy="1410426"/>
        </a:xfrm>
        <a:prstGeom prst="ellipse">
          <a:avLst/>
        </a:prstGeom>
        <a:solidFill>
          <a:schemeClr val="accent2">
            <a:alpha val="50000"/>
            <a:hueOff val="-819585"/>
            <a:satOff val="-361"/>
            <a:lumOff val="966"/>
            <a:alphaOff val="0"/>
          </a:schemeClr>
        </a:solidFill>
        <a:ln>
          <a:noFill/>
        </a:ln>
        <a:effectLst/>
        <a:scene3d>
          <a:camera prst="orthographicFront"/>
          <a:lightRig rig="flat" dir="t"/>
        </a:scene3d>
        <a:sp3d prstMaterial="plastic">
          <a:bevelT w="120900" h="88900"/>
          <a:bevelB w="88900" h="31750" prst="angle"/>
        </a:sp3d>
      </dsp:spPr>
      <dsp:style>
        <a:lnRef idx="0">
          <a:scrgbClr r="0" g="0" b="0"/>
        </a:lnRef>
        <a:fillRef idx="1">
          <a:scrgbClr r="0" g="0" b="0"/>
        </a:fillRef>
        <a:effectRef idx="1">
          <a:scrgbClr r="0" g="0" b="0"/>
        </a:effectRef>
        <a:fontRef idx="minor">
          <a:schemeClr val="tx1"/>
        </a:fontRef>
      </dsp:style>
      <dsp:txBody>
        <a:bodyPr spcFirstLastPara="0" vert="horz" wrap="square" lIns="16510" tIns="16510" rIns="16510" bIns="16510" numCol="1" spcCol="1270" anchor="ctr" anchorCtr="0">
          <a:noAutofit/>
        </a:bodyPr>
        <a:lstStyle/>
        <a:p>
          <a:pPr lvl="0" algn="ctr" defTabSz="577850">
            <a:lnSpc>
              <a:spcPct val="90000"/>
            </a:lnSpc>
            <a:spcBef>
              <a:spcPct val="0"/>
            </a:spcBef>
            <a:spcAft>
              <a:spcPct val="35000"/>
            </a:spcAft>
          </a:pPr>
          <a:r>
            <a:rPr lang="en-CA" sz="1300" kern="1200" dirty="0" smtClean="0"/>
            <a:t>Location</a:t>
          </a:r>
        </a:p>
      </dsp:txBody>
      <dsp:txXfrm>
        <a:off x="3644830" y="4872134"/>
        <a:ext cx="997322" cy="997322"/>
      </dsp:txXfrm>
    </dsp:sp>
    <dsp:sp modelId="{D49B7A6A-4B33-481E-A275-51C6663868EF}">
      <dsp:nvSpPr>
        <dsp:cNvPr id="0" name=""/>
        <dsp:cNvSpPr/>
      </dsp:nvSpPr>
      <dsp:spPr>
        <a:xfrm>
          <a:off x="2438916" y="4141076"/>
          <a:ext cx="1410426" cy="1410426"/>
        </a:xfrm>
        <a:prstGeom prst="ellipse">
          <a:avLst/>
        </a:prstGeom>
        <a:solidFill>
          <a:schemeClr val="accent2">
            <a:alpha val="50000"/>
            <a:hueOff val="-922033"/>
            <a:satOff val="-406"/>
            <a:lumOff val="1086"/>
            <a:alphaOff val="0"/>
          </a:schemeClr>
        </a:solidFill>
        <a:ln>
          <a:noFill/>
        </a:ln>
        <a:effectLst/>
        <a:scene3d>
          <a:camera prst="orthographicFront"/>
          <a:lightRig rig="flat" dir="t"/>
        </a:scene3d>
        <a:sp3d prstMaterial="plastic">
          <a:bevelT w="120900" h="88900"/>
          <a:bevelB w="88900" h="31750" prst="angle"/>
        </a:sp3d>
      </dsp:spPr>
      <dsp:style>
        <a:lnRef idx="0">
          <a:scrgbClr r="0" g="0" b="0"/>
        </a:lnRef>
        <a:fillRef idx="1">
          <a:scrgbClr r="0" g="0" b="0"/>
        </a:fillRef>
        <a:effectRef idx="1">
          <a:scrgbClr r="0" g="0" b="0"/>
        </a:effectRef>
        <a:fontRef idx="minor">
          <a:schemeClr val="tx1"/>
        </a:fontRef>
      </dsp:style>
      <dsp:txBody>
        <a:bodyPr spcFirstLastPara="0" vert="horz" wrap="square" lIns="16510" tIns="16510" rIns="16510" bIns="16510" numCol="1" spcCol="1270" anchor="ctr" anchorCtr="0">
          <a:noAutofit/>
        </a:bodyPr>
        <a:lstStyle/>
        <a:p>
          <a:pPr lvl="0" algn="ctr" defTabSz="577850">
            <a:lnSpc>
              <a:spcPct val="90000"/>
            </a:lnSpc>
            <a:spcBef>
              <a:spcPct val="0"/>
            </a:spcBef>
            <a:spcAft>
              <a:spcPct val="35000"/>
            </a:spcAft>
          </a:pPr>
          <a:r>
            <a:rPr lang="en-CA" sz="1300" kern="1200" dirty="0" smtClean="0"/>
            <a:t>Collaboration</a:t>
          </a:r>
        </a:p>
        <a:p>
          <a:pPr lvl="0" algn="ctr" defTabSz="577850">
            <a:lnSpc>
              <a:spcPct val="90000"/>
            </a:lnSpc>
            <a:spcBef>
              <a:spcPct val="0"/>
            </a:spcBef>
            <a:spcAft>
              <a:spcPct val="35000"/>
            </a:spcAft>
          </a:pPr>
          <a:r>
            <a:rPr lang="en-CA" sz="1300" kern="1200" dirty="0" smtClean="0"/>
            <a:t>Comm.</a:t>
          </a:r>
        </a:p>
      </dsp:txBody>
      <dsp:txXfrm>
        <a:off x="2645468" y="4347628"/>
        <a:ext cx="997322" cy="997322"/>
      </dsp:txXfrm>
    </dsp:sp>
    <dsp:sp modelId="{D75FCED0-105E-4474-8218-4F8232C92B6B}">
      <dsp:nvSpPr>
        <dsp:cNvPr id="0" name=""/>
        <dsp:cNvSpPr/>
      </dsp:nvSpPr>
      <dsp:spPr>
        <a:xfrm>
          <a:off x="1797774" y="3212223"/>
          <a:ext cx="1410426" cy="1410426"/>
        </a:xfrm>
        <a:prstGeom prst="ellipse">
          <a:avLst/>
        </a:prstGeom>
        <a:solidFill>
          <a:schemeClr val="accent2">
            <a:alpha val="50000"/>
            <a:hueOff val="-1024481"/>
            <a:satOff val="-451"/>
            <a:lumOff val="1207"/>
            <a:alphaOff val="0"/>
          </a:schemeClr>
        </a:solidFill>
        <a:ln>
          <a:noFill/>
        </a:ln>
        <a:effectLst/>
        <a:scene3d>
          <a:camera prst="orthographicFront"/>
          <a:lightRig rig="flat" dir="t"/>
        </a:scene3d>
        <a:sp3d prstMaterial="plastic">
          <a:bevelT w="120900" h="88900"/>
          <a:bevelB w="88900" h="31750" prst="angle"/>
        </a:sp3d>
      </dsp:spPr>
      <dsp:style>
        <a:lnRef idx="0">
          <a:scrgbClr r="0" g="0" b="0"/>
        </a:lnRef>
        <a:fillRef idx="1">
          <a:scrgbClr r="0" g="0" b="0"/>
        </a:fillRef>
        <a:effectRef idx="1">
          <a:scrgbClr r="0" g="0" b="0"/>
        </a:effectRef>
        <a:fontRef idx="minor">
          <a:schemeClr val="tx1"/>
        </a:fontRef>
      </dsp:style>
      <dsp:txBody>
        <a:bodyPr spcFirstLastPara="0" vert="horz" wrap="square" lIns="16510" tIns="16510" rIns="16510" bIns="16510" numCol="1" spcCol="1270" anchor="ctr" anchorCtr="0">
          <a:noAutofit/>
        </a:bodyPr>
        <a:lstStyle/>
        <a:p>
          <a:pPr lvl="0" algn="ctr" defTabSz="577850">
            <a:lnSpc>
              <a:spcPct val="90000"/>
            </a:lnSpc>
            <a:spcBef>
              <a:spcPct val="0"/>
            </a:spcBef>
            <a:spcAft>
              <a:spcPct val="35000"/>
            </a:spcAft>
          </a:pPr>
          <a:r>
            <a:rPr lang="en-CA" sz="1300" kern="1200" dirty="0" smtClean="0"/>
            <a:t>Images</a:t>
          </a:r>
        </a:p>
      </dsp:txBody>
      <dsp:txXfrm>
        <a:off x="2004326" y="3418775"/>
        <a:ext cx="997322" cy="997322"/>
      </dsp:txXfrm>
    </dsp:sp>
    <dsp:sp modelId="{153E4045-1477-4D1D-8BFF-1AD4E7FAE97A}">
      <dsp:nvSpPr>
        <dsp:cNvPr id="0" name=""/>
        <dsp:cNvSpPr/>
      </dsp:nvSpPr>
      <dsp:spPr>
        <a:xfrm>
          <a:off x="1661732" y="2091811"/>
          <a:ext cx="1410426" cy="1410426"/>
        </a:xfrm>
        <a:prstGeom prst="ellipse">
          <a:avLst/>
        </a:prstGeom>
        <a:solidFill>
          <a:schemeClr val="accent2">
            <a:alpha val="50000"/>
            <a:hueOff val="-1126929"/>
            <a:satOff val="-496"/>
            <a:lumOff val="1328"/>
            <a:alphaOff val="0"/>
          </a:schemeClr>
        </a:solidFill>
        <a:ln>
          <a:noFill/>
        </a:ln>
        <a:effectLst/>
        <a:scene3d>
          <a:camera prst="orthographicFront"/>
          <a:lightRig rig="flat" dir="t"/>
        </a:scene3d>
        <a:sp3d prstMaterial="plastic">
          <a:bevelT w="120900" h="88900"/>
          <a:bevelB w="88900" h="31750" prst="angle"/>
        </a:sp3d>
      </dsp:spPr>
      <dsp:style>
        <a:lnRef idx="0">
          <a:scrgbClr r="0" g="0" b="0"/>
        </a:lnRef>
        <a:fillRef idx="1">
          <a:scrgbClr r="0" g="0" b="0"/>
        </a:fillRef>
        <a:effectRef idx="1">
          <a:scrgbClr r="0" g="0" b="0"/>
        </a:effectRef>
        <a:fontRef idx="minor">
          <a:schemeClr val="tx1"/>
        </a:fontRef>
      </dsp:style>
      <dsp:txBody>
        <a:bodyPr spcFirstLastPara="0" vert="horz" wrap="square" lIns="16510" tIns="16510" rIns="16510" bIns="16510" numCol="1" spcCol="1270" anchor="ctr" anchorCtr="0">
          <a:noAutofit/>
        </a:bodyPr>
        <a:lstStyle/>
        <a:p>
          <a:pPr lvl="0" algn="ctr" defTabSz="577850">
            <a:lnSpc>
              <a:spcPct val="90000"/>
            </a:lnSpc>
            <a:spcBef>
              <a:spcPct val="0"/>
            </a:spcBef>
            <a:spcAft>
              <a:spcPct val="35000"/>
            </a:spcAft>
          </a:pPr>
          <a:r>
            <a:rPr lang="en-CA" sz="1300" kern="1200" dirty="0" smtClean="0"/>
            <a:t>Assessment </a:t>
          </a:r>
        </a:p>
      </dsp:txBody>
      <dsp:txXfrm>
        <a:off x="1868284" y="2298363"/>
        <a:ext cx="997322" cy="997322"/>
      </dsp:txXfrm>
    </dsp:sp>
    <dsp:sp modelId="{4F4092DD-AC1A-41E9-9098-61C940B4E9F0}">
      <dsp:nvSpPr>
        <dsp:cNvPr id="0" name=""/>
        <dsp:cNvSpPr/>
      </dsp:nvSpPr>
      <dsp:spPr>
        <a:xfrm>
          <a:off x="2061954" y="1036513"/>
          <a:ext cx="1410426" cy="1410426"/>
        </a:xfrm>
        <a:prstGeom prst="ellipse">
          <a:avLst/>
        </a:prstGeom>
        <a:solidFill>
          <a:schemeClr val="accent2">
            <a:alpha val="50000"/>
            <a:hueOff val="-1229377"/>
            <a:satOff val="-541"/>
            <a:lumOff val="1448"/>
            <a:alphaOff val="0"/>
          </a:schemeClr>
        </a:solidFill>
        <a:ln>
          <a:noFill/>
        </a:ln>
        <a:effectLst/>
        <a:scene3d>
          <a:camera prst="orthographicFront"/>
          <a:lightRig rig="flat" dir="t"/>
        </a:scene3d>
        <a:sp3d prstMaterial="plastic">
          <a:bevelT w="120900" h="88900"/>
          <a:bevelB w="88900" h="31750" prst="angle"/>
        </a:sp3d>
      </dsp:spPr>
      <dsp:style>
        <a:lnRef idx="0">
          <a:scrgbClr r="0" g="0" b="0"/>
        </a:lnRef>
        <a:fillRef idx="1">
          <a:scrgbClr r="0" g="0" b="0"/>
        </a:fillRef>
        <a:effectRef idx="1">
          <a:scrgbClr r="0" g="0" b="0"/>
        </a:effectRef>
        <a:fontRef idx="minor">
          <a:schemeClr val="tx1"/>
        </a:fontRef>
      </dsp:style>
      <dsp:txBody>
        <a:bodyPr spcFirstLastPara="0" vert="horz" wrap="square" lIns="16510" tIns="16510" rIns="16510" bIns="16510" numCol="1" spcCol="1270" anchor="ctr" anchorCtr="0">
          <a:noAutofit/>
        </a:bodyPr>
        <a:lstStyle/>
        <a:p>
          <a:pPr lvl="0" algn="ctr" defTabSz="577850">
            <a:lnSpc>
              <a:spcPct val="90000"/>
            </a:lnSpc>
            <a:spcBef>
              <a:spcPct val="0"/>
            </a:spcBef>
            <a:spcAft>
              <a:spcPct val="35000"/>
            </a:spcAft>
          </a:pPr>
          <a:r>
            <a:rPr lang="en-CA" sz="1300" kern="1200" dirty="0" smtClean="0"/>
            <a:t>Dictionaries</a:t>
          </a:r>
        </a:p>
      </dsp:txBody>
      <dsp:txXfrm>
        <a:off x="2268506" y="1243065"/>
        <a:ext cx="997322" cy="997322"/>
      </dsp:txXfrm>
    </dsp:sp>
    <dsp:sp modelId="{A4DE144A-E46D-4201-9D0E-A9E95B876925}">
      <dsp:nvSpPr>
        <dsp:cNvPr id="0" name=""/>
        <dsp:cNvSpPr/>
      </dsp:nvSpPr>
      <dsp:spPr>
        <a:xfrm>
          <a:off x="2906754" y="288085"/>
          <a:ext cx="1410426" cy="1410426"/>
        </a:xfrm>
        <a:prstGeom prst="ellipse">
          <a:avLst/>
        </a:prstGeom>
        <a:solidFill>
          <a:schemeClr val="accent2">
            <a:alpha val="50000"/>
            <a:hueOff val="-1331825"/>
            <a:satOff val="-586"/>
            <a:lumOff val="1569"/>
            <a:alphaOff val="0"/>
          </a:schemeClr>
        </a:solidFill>
        <a:ln>
          <a:noFill/>
        </a:ln>
        <a:effectLst/>
        <a:scene3d>
          <a:camera prst="orthographicFront"/>
          <a:lightRig rig="flat" dir="t"/>
        </a:scene3d>
        <a:sp3d prstMaterial="plastic">
          <a:bevelT w="120900" h="88900"/>
          <a:bevelB w="88900" h="31750" prst="angle"/>
        </a:sp3d>
      </dsp:spPr>
      <dsp:style>
        <a:lnRef idx="0">
          <a:scrgbClr r="0" g="0" b="0"/>
        </a:lnRef>
        <a:fillRef idx="1">
          <a:scrgbClr r="0" g="0" b="0"/>
        </a:fillRef>
        <a:effectRef idx="1">
          <a:scrgbClr r="0" g="0" b="0"/>
        </a:effectRef>
        <a:fontRef idx="minor">
          <a:schemeClr val="tx1"/>
        </a:fontRef>
      </dsp:style>
      <dsp:txBody>
        <a:bodyPr spcFirstLastPara="0" vert="horz" wrap="square" lIns="16510" tIns="16510" rIns="16510" bIns="16510" numCol="1" spcCol="1270" anchor="ctr" anchorCtr="0">
          <a:noAutofit/>
        </a:bodyPr>
        <a:lstStyle/>
        <a:p>
          <a:pPr lvl="0" algn="ctr" defTabSz="577850">
            <a:lnSpc>
              <a:spcPct val="90000"/>
            </a:lnSpc>
            <a:spcBef>
              <a:spcPct val="0"/>
            </a:spcBef>
            <a:spcAft>
              <a:spcPct val="35000"/>
            </a:spcAft>
          </a:pPr>
          <a:r>
            <a:rPr lang="en-CA" sz="1300" kern="1200" dirty="0" smtClean="0"/>
            <a:t>Writing</a:t>
          </a:r>
        </a:p>
      </dsp:txBody>
      <dsp:txXfrm>
        <a:off x="3113306" y="494637"/>
        <a:ext cx="997322" cy="997322"/>
      </dsp:txXfrm>
    </dsp:sp>
  </dsp:spTree>
</dsp:drawing>
</file>

<file path=ppt/diagrams/layout1.xml><?xml version="1.0" encoding="utf-8"?>
<dgm:layoutDef xmlns:dgm="http://schemas.openxmlformats.org/drawingml/2006/diagram" xmlns:a="http://schemas.openxmlformats.org/drawingml/2006/main" uniqueId="urn:microsoft.com/office/officeart/2005/8/layout/radial3">
  <dgm:title val=""/>
  <dgm:desc val=""/>
  <dgm:catLst>
    <dgm:cat type="relationship" pri="31000"/>
    <dgm:cat type="cycle" pri="1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omposite">
    <dgm:varLst>
      <dgm:chMax val="1"/>
      <dgm:dir/>
      <dgm:resizeHandles val="exact"/>
    </dgm:varLst>
    <dgm:alg type="composite">
      <dgm:param type="ar" val="1"/>
    </dgm:alg>
    <dgm:shape xmlns:r="http://schemas.openxmlformats.org/officeDocument/2006/relationships" r:blip="">
      <dgm:adjLst/>
    </dgm:shape>
    <dgm:presOf/>
    <dgm:constrLst/>
    <dgm:ruleLst/>
    <dgm:layoutNode name="radial">
      <dgm:varLst>
        <dgm:animLvl val="ctr"/>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h" for="ch" forName="centerShape" refType="h"/>
        <dgm:constr type="w" for="ch" forName="node" refType="w" fact="0.5"/>
        <dgm:constr type="h" for="ch" forName="node" refType="h" fact="0.5"/>
        <dgm:constr type="sp" refType="w" refFor="ch" refForName="node" fact="-0.2"/>
        <dgm:constr type="sibSp" refType="w" refFor="ch" refForName="node" fact="-0.2"/>
        <dgm:constr type="primFontSz" for="ch" forName="centerShape" val="65"/>
        <dgm:constr type="primFontSz" for="des" forName="node" val="65"/>
        <dgm:constr type="primFontSz" for="ch" forName="node" refType="primFontSz" refFor="ch" refForName="centerShape" op="lte"/>
      </dgm:constrLst>
      <dgm:ruleLst/>
      <dgm:forEach name="Name6" axis="ch" ptType="node" cnt="1">
        <dgm:layoutNode name="centerShape" styleLbl="vennNode1">
          <dgm:alg type="tx"/>
          <dgm:shape xmlns:r="http://schemas.openxmlformats.org/officeDocument/2006/relationships" type="ellipse"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7" axis="ch" ptType="node">
          <dgm:layoutNode name="node" styleLbl="vennNode1">
            <dgm:varLst>
              <dgm:bulletEnabled val="1"/>
            </dgm:varLst>
            <dgm:alg type="tx">
              <dgm:param type="txAnchorVertCh" val="mid"/>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CA"/>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C1885EE-B693-4E8F-A5A8-118828EA18D2}" type="datetimeFigureOut">
              <a:rPr lang="en-CA" smtClean="0"/>
              <a:t>27/12/2016</a:t>
            </a:fld>
            <a:endParaRPr lang="en-CA"/>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CA"/>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CA"/>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249C7DB-A24E-42E3-8C4B-9BC9A1A87BC0}" type="slidenum">
              <a:rPr lang="en-CA" smtClean="0"/>
              <a:t>‹#›</a:t>
            </a:fld>
            <a:endParaRPr lang="en-CA"/>
          </a:p>
        </p:txBody>
      </p:sp>
    </p:spTree>
    <p:extLst>
      <p:ext uri="{BB962C8B-B14F-4D97-AF65-F5344CB8AC3E}">
        <p14:creationId xmlns:p14="http://schemas.microsoft.com/office/powerpoint/2010/main" val="29166399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3" Type="http://schemas.openxmlformats.org/officeDocument/2006/relationships/hyperlink" Target="http://mandrillapp.com/track/click/30904582/ed.ted.com?p=eyJzIjoiaVQtTjJtbEhvUFNPR1R6MENpaG05Y3pNUC1RIiwidiI6MSwicCI6IntcInVcIjozMDkwNDU4MixcInZcIjoxLFwidXJsXCI6XCJodHRwOlxcXC9cXFwvZWQudGVkLmNvbVxcXC92aWRlb3NcIixcImlkXCI6XCJlNjJhNGYxN2RlZmM0NjdmOWViMDVlMzgyMTNhYzcwYVwiLFwidXJsX2lkc1wiOltcImQwNmNiMGU5Yjk3YmJlMmVmOGU2OGI1YWFmMjJjOWQwZTRkNTNhODVcIl19In0" TargetMode="External"/><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10"/>
          </p:nvPr>
        </p:nvSpPr>
        <p:spPr/>
        <p:txBody>
          <a:bodyPr/>
          <a:lstStyle/>
          <a:p>
            <a:fld id="{B249C7DB-A24E-42E3-8C4B-9BC9A1A87BC0}" type="slidenum">
              <a:rPr lang="en-CA" smtClean="0"/>
              <a:t>1</a:t>
            </a:fld>
            <a:endParaRPr lang="en-CA"/>
          </a:p>
        </p:txBody>
      </p:sp>
    </p:spTree>
    <p:extLst>
      <p:ext uri="{BB962C8B-B14F-4D97-AF65-F5344CB8AC3E}">
        <p14:creationId xmlns:p14="http://schemas.microsoft.com/office/powerpoint/2010/main" val="427665436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10"/>
          </p:nvPr>
        </p:nvSpPr>
        <p:spPr/>
        <p:txBody>
          <a:bodyPr/>
          <a:lstStyle/>
          <a:p>
            <a:fld id="{979B7737-5007-42CD-975F-0393639C3010}" type="slidenum">
              <a:rPr lang="en-CA" smtClean="0"/>
              <a:t>12</a:t>
            </a:fld>
            <a:endParaRPr lang="en-CA"/>
          </a:p>
        </p:txBody>
      </p:sp>
    </p:spTree>
    <p:extLst>
      <p:ext uri="{BB962C8B-B14F-4D97-AF65-F5344CB8AC3E}">
        <p14:creationId xmlns:p14="http://schemas.microsoft.com/office/powerpoint/2010/main" val="270192253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10"/>
          </p:nvPr>
        </p:nvSpPr>
        <p:spPr/>
        <p:txBody>
          <a:bodyPr/>
          <a:lstStyle/>
          <a:p>
            <a:fld id="{59B371D5-A0AA-4A90-880A-3B5E40A28204}" type="slidenum">
              <a:rPr lang="en-CA" smtClean="0"/>
              <a:t>13</a:t>
            </a:fld>
            <a:endParaRPr lang="en-CA"/>
          </a:p>
        </p:txBody>
      </p:sp>
    </p:spTree>
    <p:extLst>
      <p:ext uri="{BB962C8B-B14F-4D97-AF65-F5344CB8AC3E}">
        <p14:creationId xmlns:p14="http://schemas.microsoft.com/office/powerpoint/2010/main" val="176331847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10"/>
          </p:nvPr>
        </p:nvSpPr>
        <p:spPr/>
        <p:txBody>
          <a:bodyPr/>
          <a:lstStyle/>
          <a:p>
            <a:fld id="{59B371D5-A0AA-4A90-880A-3B5E40A28204}" type="slidenum">
              <a:rPr lang="en-CA" smtClean="0"/>
              <a:t>15</a:t>
            </a:fld>
            <a:endParaRPr lang="en-CA"/>
          </a:p>
        </p:txBody>
      </p:sp>
    </p:spTree>
    <p:extLst>
      <p:ext uri="{BB962C8B-B14F-4D97-AF65-F5344CB8AC3E}">
        <p14:creationId xmlns:p14="http://schemas.microsoft.com/office/powerpoint/2010/main" val="326985364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smtClean="0"/>
              <a:t>https://www.polleverywhere.com/app/win </a:t>
            </a:r>
            <a:endParaRPr lang="en-CA" dirty="0"/>
          </a:p>
        </p:txBody>
      </p:sp>
      <p:sp>
        <p:nvSpPr>
          <p:cNvPr id="4" name="Slide Number Placeholder 3"/>
          <p:cNvSpPr>
            <a:spLocks noGrp="1"/>
          </p:cNvSpPr>
          <p:nvPr>
            <p:ph type="sldNum" sz="quarter" idx="10"/>
          </p:nvPr>
        </p:nvSpPr>
        <p:spPr/>
        <p:txBody>
          <a:bodyPr/>
          <a:lstStyle/>
          <a:p>
            <a:fld id="{979B7737-5007-42CD-975F-0393639C3010}" type="slidenum">
              <a:rPr lang="en-CA" smtClean="0"/>
              <a:t>16</a:t>
            </a:fld>
            <a:endParaRPr lang="en-CA"/>
          </a:p>
        </p:txBody>
      </p:sp>
    </p:spTree>
    <p:extLst>
      <p:ext uri="{BB962C8B-B14F-4D97-AF65-F5344CB8AC3E}">
        <p14:creationId xmlns:p14="http://schemas.microsoft.com/office/powerpoint/2010/main" val="78006547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10"/>
          </p:nvPr>
        </p:nvSpPr>
        <p:spPr/>
        <p:txBody>
          <a:bodyPr/>
          <a:lstStyle/>
          <a:p>
            <a:fld id="{B249C7DB-A24E-42E3-8C4B-9BC9A1A87BC0}" type="slidenum">
              <a:rPr lang="en-CA" smtClean="0"/>
              <a:t>17</a:t>
            </a:fld>
            <a:endParaRPr lang="en-CA"/>
          </a:p>
        </p:txBody>
      </p:sp>
    </p:spTree>
    <p:extLst>
      <p:ext uri="{BB962C8B-B14F-4D97-AF65-F5344CB8AC3E}">
        <p14:creationId xmlns:p14="http://schemas.microsoft.com/office/powerpoint/2010/main" val="103160244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smtClean="0"/>
              <a:t>http://dictionary.reference.com/apps</a:t>
            </a:r>
            <a:endParaRPr lang="en-CA" dirty="0"/>
          </a:p>
        </p:txBody>
      </p:sp>
      <p:sp>
        <p:nvSpPr>
          <p:cNvPr id="4" name="Slide Number Placeholder 3"/>
          <p:cNvSpPr>
            <a:spLocks noGrp="1"/>
          </p:cNvSpPr>
          <p:nvPr>
            <p:ph type="sldNum" sz="quarter" idx="10"/>
          </p:nvPr>
        </p:nvSpPr>
        <p:spPr/>
        <p:txBody>
          <a:bodyPr/>
          <a:lstStyle/>
          <a:p>
            <a:fld id="{59B371D5-A0AA-4A90-880A-3B5E40A28204}" type="slidenum">
              <a:rPr lang="en-CA" smtClean="0"/>
              <a:t>18</a:t>
            </a:fld>
            <a:endParaRPr lang="en-CA"/>
          </a:p>
        </p:txBody>
      </p:sp>
    </p:spTree>
    <p:extLst>
      <p:ext uri="{BB962C8B-B14F-4D97-AF65-F5344CB8AC3E}">
        <p14:creationId xmlns:p14="http://schemas.microsoft.com/office/powerpoint/2010/main" val="319580285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smtClean="0"/>
          </a:p>
        </p:txBody>
      </p:sp>
      <p:sp>
        <p:nvSpPr>
          <p:cNvPr id="4" name="Slide Number Placeholder 3"/>
          <p:cNvSpPr>
            <a:spLocks noGrp="1"/>
          </p:cNvSpPr>
          <p:nvPr>
            <p:ph type="sldNum" sz="quarter" idx="10"/>
          </p:nvPr>
        </p:nvSpPr>
        <p:spPr/>
        <p:txBody>
          <a:bodyPr/>
          <a:lstStyle/>
          <a:p>
            <a:fld id="{59B371D5-A0AA-4A90-880A-3B5E40A28204}" type="slidenum">
              <a:rPr lang="en-CA" smtClean="0"/>
              <a:t>19</a:t>
            </a:fld>
            <a:endParaRPr lang="en-CA"/>
          </a:p>
        </p:txBody>
      </p:sp>
    </p:spTree>
    <p:extLst>
      <p:ext uri="{BB962C8B-B14F-4D97-AF65-F5344CB8AC3E}">
        <p14:creationId xmlns:p14="http://schemas.microsoft.com/office/powerpoint/2010/main" val="68850781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eaLnBrk="1" fontAlgn="t" latinLnBrk="0" hangingPunct="1"/>
            <a:r>
              <a:rPr lang="en-CA" sz="1200" b="0" i="0" u="none" strike="noStrike" kern="1200" dirty="0" smtClean="0">
                <a:solidFill>
                  <a:schemeClr val="tx1"/>
                </a:solidFill>
                <a:effectLst/>
                <a:latin typeface="+mn-lt"/>
                <a:ea typeface="+mn-ea"/>
                <a:cs typeface="+mn-cs"/>
              </a:rPr>
              <a:t>How to create a TED-Ed lesson around any TED Talk, any TED-Ed Original, or any video on YouTube: </a:t>
            </a:r>
            <a:br>
              <a:rPr lang="en-CA" sz="1200" b="0" i="0" u="none" strike="noStrike" kern="1200" dirty="0" smtClean="0">
                <a:solidFill>
                  <a:schemeClr val="tx1"/>
                </a:solidFill>
                <a:effectLst/>
                <a:latin typeface="+mn-lt"/>
                <a:ea typeface="+mn-ea"/>
                <a:cs typeface="+mn-cs"/>
              </a:rPr>
            </a:br>
            <a:r>
              <a:rPr lang="en-CA" sz="1200" b="0" i="0" u="none" strike="noStrike" kern="1200" dirty="0" smtClean="0">
                <a:solidFill>
                  <a:schemeClr val="tx1"/>
                </a:solidFill>
                <a:effectLst/>
                <a:latin typeface="+mn-lt"/>
                <a:ea typeface="+mn-ea"/>
                <a:cs typeface="+mn-cs"/>
              </a:rPr>
              <a:t/>
            </a:r>
            <a:br>
              <a:rPr lang="en-CA" sz="1200" b="0" i="0" u="none" strike="noStrike" kern="1200" dirty="0" smtClean="0">
                <a:solidFill>
                  <a:schemeClr val="tx1"/>
                </a:solidFill>
                <a:effectLst/>
                <a:latin typeface="+mn-lt"/>
                <a:ea typeface="+mn-ea"/>
                <a:cs typeface="+mn-cs"/>
              </a:rPr>
            </a:br>
            <a:r>
              <a:rPr lang="en-CA" sz="1200" b="0" i="0" u="none" strike="noStrike" kern="1200" dirty="0" smtClean="0">
                <a:solidFill>
                  <a:schemeClr val="tx1"/>
                </a:solidFill>
                <a:effectLst/>
                <a:latin typeface="+mn-lt"/>
                <a:ea typeface="+mn-ea"/>
                <a:cs typeface="+mn-cs"/>
              </a:rPr>
              <a:t>Step #1: Pick a video </a:t>
            </a:r>
            <a:br>
              <a:rPr lang="en-CA" sz="1200" b="0" i="0" u="none" strike="noStrike" kern="1200" dirty="0" smtClean="0">
                <a:solidFill>
                  <a:schemeClr val="tx1"/>
                </a:solidFill>
                <a:effectLst/>
                <a:latin typeface="+mn-lt"/>
                <a:ea typeface="+mn-ea"/>
                <a:cs typeface="+mn-cs"/>
              </a:rPr>
            </a:br>
            <a:r>
              <a:rPr lang="en-CA" sz="1200" b="0" i="0" u="none" strike="noStrike" kern="1200" dirty="0" smtClean="0">
                <a:solidFill>
                  <a:schemeClr val="tx1"/>
                </a:solidFill>
                <a:effectLst/>
                <a:latin typeface="+mn-lt"/>
                <a:ea typeface="+mn-ea"/>
                <a:cs typeface="+mn-cs"/>
              </a:rPr>
              <a:t>1. Visit </a:t>
            </a:r>
            <a:r>
              <a:rPr lang="en-CA" sz="1200" b="0" i="0" u="sng" strike="noStrike" kern="1200" dirty="0" smtClean="0">
                <a:solidFill>
                  <a:schemeClr val="tx1"/>
                </a:solidFill>
                <a:effectLst/>
                <a:latin typeface="+mn-lt"/>
                <a:ea typeface="+mn-ea"/>
                <a:cs typeface="+mn-cs"/>
                <a:hlinkClick r:id="rId3"/>
              </a:rPr>
              <a:t>ed.ted.com/videos</a:t>
            </a:r>
            <a:r>
              <a:rPr lang="en-CA" sz="1200" b="0" i="0" u="none" strike="noStrike" kern="1200" dirty="0" smtClean="0">
                <a:solidFill>
                  <a:schemeClr val="tx1"/>
                </a:solidFill>
                <a:effectLst/>
                <a:latin typeface="+mn-lt"/>
                <a:ea typeface="+mn-ea"/>
                <a:cs typeface="+mn-cs"/>
              </a:rPr>
              <a:t/>
            </a:r>
            <a:br>
              <a:rPr lang="en-CA" sz="1200" b="0" i="0" u="none" strike="noStrike" kern="1200" dirty="0" smtClean="0">
                <a:solidFill>
                  <a:schemeClr val="tx1"/>
                </a:solidFill>
                <a:effectLst/>
                <a:latin typeface="+mn-lt"/>
                <a:ea typeface="+mn-ea"/>
                <a:cs typeface="+mn-cs"/>
              </a:rPr>
            </a:br>
            <a:r>
              <a:rPr lang="en-CA" sz="1200" b="0" i="0" u="none" strike="noStrike" kern="1200" dirty="0" smtClean="0">
                <a:solidFill>
                  <a:schemeClr val="tx1"/>
                </a:solidFill>
                <a:effectLst/>
                <a:latin typeface="+mn-lt"/>
                <a:ea typeface="+mn-ea"/>
                <a:cs typeface="+mn-cs"/>
              </a:rPr>
              <a:t>2. Search for any video on YouTube, or simply paste the video's YouTube link (listed or unlisted) into the search bar.</a:t>
            </a:r>
            <a:br>
              <a:rPr lang="en-CA" sz="1200" b="0" i="0" u="none" strike="noStrike" kern="1200" dirty="0" smtClean="0">
                <a:solidFill>
                  <a:schemeClr val="tx1"/>
                </a:solidFill>
                <a:effectLst/>
                <a:latin typeface="+mn-lt"/>
                <a:ea typeface="+mn-ea"/>
                <a:cs typeface="+mn-cs"/>
              </a:rPr>
            </a:br>
            <a:r>
              <a:rPr lang="en-CA" sz="1200" b="0" i="0" u="none" strike="noStrike" kern="1200" dirty="0" smtClean="0">
                <a:solidFill>
                  <a:schemeClr val="tx1"/>
                </a:solidFill>
                <a:effectLst/>
                <a:latin typeface="+mn-lt"/>
                <a:ea typeface="+mn-ea"/>
                <a:cs typeface="+mn-cs"/>
              </a:rPr>
              <a:t>3. Select a video from the search results. </a:t>
            </a:r>
            <a:br>
              <a:rPr lang="en-CA" sz="1200" b="0" i="0" u="none" strike="noStrike" kern="1200" dirty="0" smtClean="0">
                <a:solidFill>
                  <a:schemeClr val="tx1"/>
                </a:solidFill>
                <a:effectLst/>
                <a:latin typeface="+mn-lt"/>
                <a:ea typeface="+mn-ea"/>
                <a:cs typeface="+mn-cs"/>
              </a:rPr>
            </a:br>
            <a:r>
              <a:rPr lang="en-CA" sz="1200" b="0" i="0" u="none" strike="noStrike" kern="1200" dirty="0" smtClean="0">
                <a:solidFill>
                  <a:schemeClr val="tx1"/>
                </a:solidFill>
                <a:effectLst/>
                <a:latin typeface="+mn-lt"/>
                <a:ea typeface="+mn-ea"/>
                <a:cs typeface="+mn-cs"/>
              </a:rPr>
              <a:t/>
            </a:r>
            <a:br>
              <a:rPr lang="en-CA" sz="1200" b="0" i="0" u="none" strike="noStrike" kern="1200" dirty="0" smtClean="0">
                <a:solidFill>
                  <a:schemeClr val="tx1"/>
                </a:solidFill>
                <a:effectLst/>
                <a:latin typeface="+mn-lt"/>
                <a:ea typeface="+mn-ea"/>
                <a:cs typeface="+mn-cs"/>
              </a:rPr>
            </a:br>
            <a:r>
              <a:rPr lang="en-CA" sz="1200" b="0" i="0" u="none" strike="noStrike" kern="1200" dirty="0" smtClean="0">
                <a:solidFill>
                  <a:schemeClr val="tx1"/>
                </a:solidFill>
                <a:effectLst/>
                <a:latin typeface="+mn-lt"/>
                <a:ea typeface="+mn-ea"/>
                <a:cs typeface="+mn-cs"/>
              </a:rPr>
              <a:t>Step #2: Use the TED-Ed lesson editor to build your lesson </a:t>
            </a:r>
            <a:br>
              <a:rPr lang="en-CA" sz="1200" b="0" i="0" u="none" strike="noStrike" kern="1200" dirty="0" smtClean="0">
                <a:solidFill>
                  <a:schemeClr val="tx1"/>
                </a:solidFill>
                <a:effectLst/>
                <a:latin typeface="+mn-lt"/>
                <a:ea typeface="+mn-ea"/>
                <a:cs typeface="+mn-cs"/>
              </a:rPr>
            </a:br>
            <a:r>
              <a:rPr lang="en-CA" sz="1200" b="0" i="0" u="none" strike="noStrike" kern="1200" dirty="0" smtClean="0">
                <a:solidFill>
                  <a:schemeClr val="tx1"/>
                </a:solidFill>
                <a:effectLst/>
                <a:latin typeface="+mn-lt"/>
                <a:ea typeface="+mn-ea"/>
                <a:cs typeface="+mn-cs"/>
              </a:rPr>
              <a:t>1. Create a custom title for your lesson, or just use the title of the YouTube video.</a:t>
            </a:r>
            <a:br>
              <a:rPr lang="en-CA" sz="1200" b="0" i="0" u="none" strike="noStrike" kern="1200" dirty="0" smtClean="0">
                <a:solidFill>
                  <a:schemeClr val="tx1"/>
                </a:solidFill>
                <a:effectLst/>
                <a:latin typeface="+mn-lt"/>
                <a:ea typeface="+mn-ea"/>
                <a:cs typeface="+mn-cs"/>
              </a:rPr>
            </a:br>
            <a:r>
              <a:rPr lang="en-CA" sz="1200" b="0" i="0" u="none" strike="noStrike" kern="1200" dirty="0" smtClean="0">
                <a:solidFill>
                  <a:schemeClr val="tx1"/>
                </a:solidFill>
                <a:effectLst/>
                <a:latin typeface="+mn-lt"/>
                <a:ea typeface="+mn-ea"/>
                <a:cs typeface="+mn-cs"/>
              </a:rPr>
              <a:t>2. Use the "Let's Begin" section to add context for your learner(s).</a:t>
            </a:r>
            <a:br>
              <a:rPr lang="en-CA" sz="1200" b="0" i="0" u="none" strike="noStrike" kern="1200" dirty="0" smtClean="0">
                <a:solidFill>
                  <a:schemeClr val="tx1"/>
                </a:solidFill>
                <a:effectLst/>
                <a:latin typeface="+mn-lt"/>
                <a:ea typeface="+mn-ea"/>
                <a:cs typeface="+mn-cs"/>
              </a:rPr>
            </a:br>
            <a:r>
              <a:rPr lang="en-CA" sz="1200" b="0" i="0" u="none" strike="noStrike" kern="1200" dirty="0" smtClean="0">
                <a:solidFill>
                  <a:schemeClr val="tx1"/>
                </a:solidFill>
                <a:effectLst/>
                <a:latin typeface="+mn-lt"/>
                <a:ea typeface="+mn-ea"/>
                <a:cs typeface="+mn-cs"/>
              </a:rPr>
              <a:t>3. Add questions (multiple choice or open answer), extra materials (you can include links and pictures) or discussion topics to the video. </a:t>
            </a:r>
            <a:br>
              <a:rPr lang="en-CA" sz="1200" b="0" i="0" u="none" strike="noStrike" kern="1200" dirty="0" smtClean="0">
                <a:solidFill>
                  <a:schemeClr val="tx1"/>
                </a:solidFill>
                <a:effectLst/>
                <a:latin typeface="+mn-lt"/>
                <a:ea typeface="+mn-ea"/>
                <a:cs typeface="+mn-cs"/>
              </a:rPr>
            </a:br>
            <a:r>
              <a:rPr lang="en-CA" sz="1200" b="0" i="0" u="none" strike="noStrike" kern="1200" dirty="0" smtClean="0">
                <a:solidFill>
                  <a:schemeClr val="tx1"/>
                </a:solidFill>
                <a:effectLst/>
                <a:latin typeface="+mn-lt"/>
                <a:ea typeface="+mn-ea"/>
                <a:cs typeface="+mn-cs"/>
              </a:rPr>
              <a:t/>
            </a:r>
            <a:br>
              <a:rPr lang="en-CA" sz="1200" b="0" i="0" u="none" strike="noStrike" kern="1200" dirty="0" smtClean="0">
                <a:solidFill>
                  <a:schemeClr val="tx1"/>
                </a:solidFill>
                <a:effectLst/>
                <a:latin typeface="+mn-lt"/>
                <a:ea typeface="+mn-ea"/>
                <a:cs typeface="+mn-cs"/>
              </a:rPr>
            </a:br>
            <a:r>
              <a:rPr lang="en-CA" sz="1200" b="0" i="0" u="none" strike="noStrike" kern="1200" dirty="0" smtClean="0">
                <a:solidFill>
                  <a:schemeClr val="tx1"/>
                </a:solidFill>
                <a:effectLst/>
                <a:latin typeface="+mn-lt"/>
                <a:ea typeface="+mn-ea"/>
                <a:cs typeface="+mn-cs"/>
              </a:rPr>
              <a:t>Step #3: Publish and share your lesson! </a:t>
            </a:r>
            <a:br>
              <a:rPr lang="en-CA" sz="1200" b="0" i="0" u="none" strike="noStrike" kern="1200" dirty="0" smtClean="0">
                <a:solidFill>
                  <a:schemeClr val="tx1"/>
                </a:solidFill>
                <a:effectLst/>
                <a:latin typeface="+mn-lt"/>
                <a:ea typeface="+mn-ea"/>
                <a:cs typeface="+mn-cs"/>
              </a:rPr>
            </a:br>
            <a:r>
              <a:rPr lang="en-CA" sz="1200" b="0" i="0" u="none" strike="noStrike" kern="1200" dirty="0" smtClean="0">
                <a:solidFill>
                  <a:schemeClr val="tx1"/>
                </a:solidFill>
                <a:effectLst/>
                <a:latin typeface="+mn-lt"/>
                <a:ea typeface="+mn-ea"/>
                <a:cs typeface="+mn-cs"/>
              </a:rPr>
              <a:t>1. You can always revisit or revise any lesson draft or published lesson by visiting your TED-Ed activity page.</a:t>
            </a:r>
            <a:br>
              <a:rPr lang="en-CA" sz="1200" b="0" i="0" u="none" strike="noStrike" kern="1200" dirty="0" smtClean="0">
                <a:solidFill>
                  <a:schemeClr val="tx1"/>
                </a:solidFill>
                <a:effectLst/>
                <a:latin typeface="+mn-lt"/>
                <a:ea typeface="+mn-ea"/>
                <a:cs typeface="+mn-cs"/>
              </a:rPr>
            </a:br>
            <a:r>
              <a:rPr lang="en-CA" sz="1200" b="0" i="0" u="none" strike="noStrike" kern="1200" dirty="0" smtClean="0">
                <a:solidFill>
                  <a:schemeClr val="tx1"/>
                </a:solidFill>
                <a:effectLst/>
                <a:latin typeface="+mn-lt"/>
                <a:ea typeface="+mn-ea"/>
                <a:cs typeface="+mn-cs"/>
              </a:rPr>
              <a:t>2. You can share any published lesson privately via email or by using the lesson's unique URL. You can also share the lesson more publicly using the social sharing icons. Only individuals with the lesson's link will see your lesson.</a:t>
            </a:r>
            <a:br>
              <a:rPr lang="en-CA" sz="1200" b="0" i="0" u="none" strike="noStrike" kern="1200" dirty="0" smtClean="0">
                <a:solidFill>
                  <a:schemeClr val="tx1"/>
                </a:solidFill>
                <a:effectLst/>
                <a:latin typeface="+mn-lt"/>
                <a:ea typeface="+mn-ea"/>
                <a:cs typeface="+mn-cs"/>
              </a:rPr>
            </a:br>
            <a:r>
              <a:rPr lang="en-CA" sz="1200" b="0" i="0" u="none" strike="noStrike" kern="1200" dirty="0" smtClean="0">
                <a:solidFill>
                  <a:schemeClr val="tx1"/>
                </a:solidFill>
                <a:effectLst/>
                <a:latin typeface="+mn-lt"/>
                <a:ea typeface="+mn-ea"/>
                <a:cs typeface="+mn-cs"/>
              </a:rPr>
              <a:t>3. You can edit the settings and sections of your TED-Ed lessons at any time. </a:t>
            </a:r>
            <a:r>
              <a:rPr lang="en-CA" sz="1200" b="1" i="0" u="none" strike="noStrike" kern="1200" dirty="0" smtClean="0">
                <a:solidFill>
                  <a:schemeClr val="tx1"/>
                </a:solidFill>
                <a:effectLst/>
                <a:latin typeface="+mn-lt"/>
                <a:ea typeface="+mn-ea"/>
                <a:cs typeface="+mn-cs"/>
              </a:rPr>
              <a:t/>
            </a:r>
            <a:br>
              <a:rPr lang="en-CA" sz="1200" b="1" i="0" u="none" strike="noStrike" kern="1200" dirty="0" smtClean="0">
                <a:solidFill>
                  <a:schemeClr val="tx1"/>
                </a:solidFill>
                <a:effectLst/>
                <a:latin typeface="+mn-lt"/>
                <a:ea typeface="+mn-ea"/>
                <a:cs typeface="+mn-cs"/>
              </a:rPr>
            </a:br>
            <a:endParaRPr lang="en-CA" sz="1200" b="0" i="0" u="none" strike="noStrike" kern="1200" dirty="0" smtClean="0">
              <a:solidFill>
                <a:schemeClr val="tx1"/>
              </a:solidFill>
              <a:effectLst/>
              <a:latin typeface="+mn-lt"/>
              <a:ea typeface="+mn-ea"/>
              <a:cs typeface="+mn-cs"/>
            </a:endParaRPr>
          </a:p>
          <a:p>
            <a:endParaRPr lang="en-CA" dirty="0"/>
          </a:p>
        </p:txBody>
      </p:sp>
      <p:sp>
        <p:nvSpPr>
          <p:cNvPr id="4" name="Slide Number Placeholder 3"/>
          <p:cNvSpPr>
            <a:spLocks noGrp="1"/>
          </p:cNvSpPr>
          <p:nvPr>
            <p:ph type="sldNum" sz="quarter" idx="10"/>
          </p:nvPr>
        </p:nvSpPr>
        <p:spPr/>
        <p:txBody>
          <a:bodyPr/>
          <a:lstStyle/>
          <a:p>
            <a:fld id="{B249C7DB-A24E-42E3-8C4B-9BC9A1A87BC0}" type="slidenum">
              <a:rPr lang="en-CA" smtClean="0"/>
              <a:t>20</a:t>
            </a:fld>
            <a:endParaRPr lang="en-CA"/>
          </a:p>
        </p:txBody>
      </p:sp>
    </p:spTree>
    <p:extLst>
      <p:ext uri="{BB962C8B-B14F-4D97-AF65-F5344CB8AC3E}">
        <p14:creationId xmlns:p14="http://schemas.microsoft.com/office/powerpoint/2010/main" val="264383960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sz="1200" b="0" dirty="0" smtClean="0">
                <a:solidFill>
                  <a:schemeClr val="tx2"/>
                </a:solidFill>
              </a:rPr>
              <a:t>Google apps for education: </a:t>
            </a:r>
            <a:r>
              <a:rPr lang="en-CA" b="0" dirty="0" smtClean="0"/>
              <a:t>https://www.google.com/edu/products/productivity-tools/ </a:t>
            </a:r>
            <a:endParaRPr lang="en-CA" b="0" dirty="0"/>
          </a:p>
        </p:txBody>
      </p:sp>
      <p:sp>
        <p:nvSpPr>
          <p:cNvPr id="4" name="Slide Number Placeholder 3"/>
          <p:cNvSpPr>
            <a:spLocks noGrp="1"/>
          </p:cNvSpPr>
          <p:nvPr>
            <p:ph type="sldNum" sz="quarter" idx="10"/>
          </p:nvPr>
        </p:nvSpPr>
        <p:spPr/>
        <p:txBody>
          <a:bodyPr/>
          <a:lstStyle/>
          <a:p>
            <a:fld id="{979B7737-5007-42CD-975F-0393639C3010}" type="slidenum">
              <a:rPr lang="en-CA" smtClean="0"/>
              <a:t>21</a:t>
            </a:fld>
            <a:endParaRPr lang="en-CA"/>
          </a:p>
        </p:txBody>
      </p:sp>
    </p:spTree>
    <p:extLst>
      <p:ext uri="{BB962C8B-B14F-4D97-AF65-F5344CB8AC3E}">
        <p14:creationId xmlns:p14="http://schemas.microsoft.com/office/powerpoint/2010/main" val="175567250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b="0" dirty="0" smtClean="0">
                <a:solidFill>
                  <a:schemeClr val="tx2"/>
                </a:solidFill>
              </a:rPr>
              <a:t>Apple apps for education: https://www.apple.com/education/ipad/apps-books-and-more/ and https://www.apple.com/education/ipad/resources/</a:t>
            </a:r>
            <a:endParaRPr lang="en-CA" b="0" dirty="0"/>
          </a:p>
        </p:txBody>
      </p:sp>
      <p:sp>
        <p:nvSpPr>
          <p:cNvPr id="4" name="Slide Number Placeholder 3"/>
          <p:cNvSpPr>
            <a:spLocks noGrp="1"/>
          </p:cNvSpPr>
          <p:nvPr>
            <p:ph type="sldNum" sz="quarter" idx="10"/>
          </p:nvPr>
        </p:nvSpPr>
        <p:spPr/>
        <p:txBody>
          <a:bodyPr/>
          <a:lstStyle/>
          <a:p>
            <a:fld id="{979B7737-5007-42CD-975F-0393639C3010}" type="slidenum">
              <a:rPr lang="en-CA" smtClean="0"/>
              <a:t>22</a:t>
            </a:fld>
            <a:endParaRPr lang="en-CA"/>
          </a:p>
        </p:txBody>
      </p:sp>
    </p:spTree>
    <p:extLst>
      <p:ext uri="{BB962C8B-B14F-4D97-AF65-F5344CB8AC3E}">
        <p14:creationId xmlns:p14="http://schemas.microsoft.com/office/powerpoint/2010/main" val="114566778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30D91BD4-E06E-48C7-9A23-8CD42F13A999}" type="slidenum">
              <a:rPr lang="en-CA" smtClean="0"/>
              <a:t>4</a:t>
            </a:fld>
            <a:endParaRPr lang="en-CA"/>
          </a:p>
        </p:txBody>
      </p:sp>
    </p:spTree>
    <p:extLst>
      <p:ext uri="{BB962C8B-B14F-4D97-AF65-F5344CB8AC3E}">
        <p14:creationId xmlns:p14="http://schemas.microsoft.com/office/powerpoint/2010/main" val="50623545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10"/>
          </p:nvPr>
        </p:nvSpPr>
        <p:spPr/>
        <p:txBody>
          <a:bodyPr/>
          <a:lstStyle/>
          <a:p>
            <a:fld id="{59B371D5-A0AA-4A90-880A-3B5E40A28204}" type="slidenum">
              <a:rPr lang="en-CA" smtClean="0"/>
              <a:t>23</a:t>
            </a:fld>
            <a:endParaRPr lang="en-CA"/>
          </a:p>
        </p:txBody>
      </p:sp>
    </p:spTree>
    <p:extLst>
      <p:ext uri="{BB962C8B-B14F-4D97-AF65-F5344CB8AC3E}">
        <p14:creationId xmlns:p14="http://schemas.microsoft.com/office/powerpoint/2010/main" val="199281524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CA" dirty="0" smtClean="0"/>
              <a:t>Image – public domain</a:t>
            </a:r>
            <a:endParaRPr lang="en-CA" dirty="0"/>
          </a:p>
        </p:txBody>
      </p:sp>
      <p:sp>
        <p:nvSpPr>
          <p:cNvPr id="4" name="Slide Number Placeholder 3"/>
          <p:cNvSpPr>
            <a:spLocks noGrp="1"/>
          </p:cNvSpPr>
          <p:nvPr>
            <p:ph type="sldNum" sz="quarter" idx="10"/>
          </p:nvPr>
        </p:nvSpPr>
        <p:spPr/>
        <p:txBody>
          <a:bodyPr/>
          <a:lstStyle/>
          <a:p>
            <a:fld id="{59B371D5-A0AA-4A90-880A-3B5E40A28204}" type="slidenum">
              <a:rPr lang="en-CA" smtClean="0"/>
              <a:t>24</a:t>
            </a:fld>
            <a:endParaRPr lang="en-CA"/>
          </a:p>
        </p:txBody>
      </p:sp>
    </p:spTree>
    <p:extLst>
      <p:ext uri="{BB962C8B-B14F-4D97-AF65-F5344CB8AC3E}">
        <p14:creationId xmlns:p14="http://schemas.microsoft.com/office/powerpoint/2010/main" val="213377472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CA" baseline="0" dirty="0" smtClean="0"/>
          </a:p>
        </p:txBody>
      </p:sp>
      <p:sp>
        <p:nvSpPr>
          <p:cNvPr id="4" name="Slide Number Placeholder 3"/>
          <p:cNvSpPr>
            <a:spLocks noGrp="1"/>
          </p:cNvSpPr>
          <p:nvPr>
            <p:ph type="sldNum" sz="quarter" idx="10"/>
          </p:nvPr>
        </p:nvSpPr>
        <p:spPr/>
        <p:txBody>
          <a:bodyPr/>
          <a:lstStyle/>
          <a:p>
            <a:fld id="{30D91BD4-E06E-48C7-9A23-8CD42F13A999}" type="slidenum">
              <a:rPr lang="en-CA" smtClean="0"/>
              <a:t>25</a:t>
            </a:fld>
            <a:endParaRPr lang="en-CA"/>
          </a:p>
        </p:txBody>
      </p:sp>
    </p:spTree>
    <p:extLst>
      <p:ext uri="{BB962C8B-B14F-4D97-AF65-F5344CB8AC3E}">
        <p14:creationId xmlns:p14="http://schemas.microsoft.com/office/powerpoint/2010/main" val="408733759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566737" marR="0" indent="-457200" algn="l" defTabSz="914400" rtl="0" eaLnBrk="0" fontAlgn="auto" latinLnBrk="0" hangingPunct="0">
              <a:lnSpc>
                <a:spcPct val="100000"/>
              </a:lnSpc>
              <a:spcBef>
                <a:spcPts val="1200"/>
              </a:spcBef>
              <a:spcAft>
                <a:spcPts val="0"/>
              </a:spcAft>
              <a:buClr>
                <a:schemeClr val="accent1"/>
              </a:buClr>
              <a:buSzPct val="68000"/>
              <a:buFontTx/>
              <a:buNone/>
              <a:tabLst/>
              <a:defRPr/>
            </a:pPr>
            <a:endParaRPr lang="en-CA" dirty="0"/>
          </a:p>
        </p:txBody>
      </p:sp>
      <p:sp>
        <p:nvSpPr>
          <p:cNvPr id="4" name="Slide Number Placeholder 3"/>
          <p:cNvSpPr>
            <a:spLocks noGrp="1"/>
          </p:cNvSpPr>
          <p:nvPr>
            <p:ph type="sldNum" sz="quarter" idx="10"/>
          </p:nvPr>
        </p:nvSpPr>
        <p:spPr/>
        <p:txBody>
          <a:bodyPr/>
          <a:lstStyle/>
          <a:p>
            <a:fld id="{30D91BD4-E06E-48C7-9A23-8CD42F13A999}" type="slidenum">
              <a:rPr lang="en-CA" smtClean="0"/>
              <a:t>26</a:t>
            </a:fld>
            <a:endParaRPr lang="en-CA"/>
          </a:p>
        </p:txBody>
      </p:sp>
    </p:spTree>
    <p:extLst>
      <p:ext uri="{BB962C8B-B14F-4D97-AF65-F5344CB8AC3E}">
        <p14:creationId xmlns:p14="http://schemas.microsoft.com/office/powerpoint/2010/main" val="201720102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smtClean="0"/>
              <a:t>Evaluating Apps for the Classroom (Apple): https://www.apple.com/education/docs/L523172D_EDU_App_Guide_FF.pdf</a:t>
            </a:r>
            <a:endParaRPr lang="en-CA" dirty="0"/>
          </a:p>
        </p:txBody>
      </p:sp>
      <p:sp>
        <p:nvSpPr>
          <p:cNvPr id="4" name="Slide Number Placeholder 3"/>
          <p:cNvSpPr>
            <a:spLocks noGrp="1"/>
          </p:cNvSpPr>
          <p:nvPr>
            <p:ph type="sldNum" sz="quarter" idx="10"/>
          </p:nvPr>
        </p:nvSpPr>
        <p:spPr/>
        <p:txBody>
          <a:bodyPr/>
          <a:lstStyle/>
          <a:p>
            <a:fld id="{979B7737-5007-42CD-975F-0393639C3010}" type="slidenum">
              <a:rPr lang="en-CA" smtClean="0"/>
              <a:t>27</a:t>
            </a:fld>
            <a:endParaRPr lang="en-CA"/>
          </a:p>
        </p:txBody>
      </p:sp>
    </p:spTree>
    <p:extLst>
      <p:ext uri="{BB962C8B-B14F-4D97-AF65-F5344CB8AC3E}">
        <p14:creationId xmlns:p14="http://schemas.microsoft.com/office/powerpoint/2010/main" val="284691380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10"/>
          </p:nvPr>
        </p:nvSpPr>
        <p:spPr/>
        <p:txBody>
          <a:bodyPr/>
          <a:lstStyle/>
          <a:p>
            <a:fld id="{30D91BD4-E06E-48C7-9A23-8CD42F13A999}" type="slidenum">
              <a:rPr lang="en-CA" smtClean="0"/>
              <a:t>28</a:t>
            </a:fld>
            <a:endParaRPr lang="en-CA"/>
          </a:p>
        </p:txBody>
      </p:sp>
    </p:spTree>
    <p:extLst>
      <p:ext uri="{BB962C8B-B14F-4D97-AF65-F5344CB8AC3E}">
        <p14:creationId xmlns:p14="http://schemas.microsoft.com/office/powerpoint/2010/main" val="84581376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10"/>
          </p:nvPr>
        </p:nvSpPr>
        <p:spPr/>
        <p:txBody>
          <a:bodyPr/>
          <a:lstStyle/>
          <a:p>
            <a:fld id="{9D08FEE9-203D-41E9-82E5-410E9621C9EB}" type="slidenum">
              <a:rPr lang="en-CA" smtClean="0"/>
              <a:t>29</a:t>
            </a:fld>
            <a:endParaRPr lang="en-CA"/>
          </a:p>
        </p:txBody>
      </p:sp>
    </p:spTree>
    <p:extLst>
      <p:ext uri="{BB962C8B-B14F-4D97-AF65-F5344CB8AC3E}">
        <p14:creationId xmlns:p14="http://schemas.microsoft.com/office/powerpoint/2010/main" val="283016024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smtClean="0"/>
              <a:t>http://www.teachthought.com/the-future-of-learning/12-principles-of-modern-learning/</a:t>
            </a:r>
          </a:p>
          <a:p>
            <a:r>
              <a:rPr lang="en-CA" sz="1200" b="0" i="0" kern="1200" dirty="0" smtClean="0">
                <a:solidFill>
                  <a:schemeClr val="tx1"/>
                </a:solidFill>
                <a:effectLst/>
                <a:latin typeface="+mn-lt"/>
                <a:ea typeface="+mn-ea"/>
                <a:cs typeface="+mn-cs"/>
              </a:rPr>
              <a:t>by </a:t>
            </a:r>
            <a:r>
              <a:rPr lang="en-CA" sz="1200" b="1" i="0" kern="1200" dirty="0" err="1" smtClean="0">
                <a:solidFill>
                  <a:schemeClr val="tx1"/>
                </a:solidFill>
                <a:effectLst/>
                <a:latin typeface="+mn-lt"/>
                <a:ea typeface="+mn-ea"/>
                <a:cs typeface="+mn-cs"/>
              </a:rPr>
              <a:t>TeachThought</a:t>
            </a:r>
            <a:r>
              <a:rPr lang="en-CA" sz="1200" b="1" i="0" kern="1200" dirty="0" smtClean="0">
                <a:solidFill>
                  <a:schemeClr val="tx1"/>
                </a:solidFill>
                <a:effectLst/>
                <a:latin typeface="+mn-lt"/>
                <a:ea typeface="+mn-ea"/>
                <a:cs typeface="+mn-cs"/>
              </a:rPr>
              <a:t> Staff</a:t>
            </a:r>
            <a:endParaRPr lang="en-CA" sz="1200" b="0" i="0" kern="1200" dirty="0" smtClean="0">
              <a:solidFill>
                <a:schemeClr val="tx1"/>
              </a:solidFill>
              <a:effectLst/>
              <a:latin typeface="+mn-lt"/>
              <a:ea typeface="+mn-ea"/>
              <a:cs typeface="+mn-cs"/>
            </a:endParaRPr>
          </a:p>
          <a:p>
            <a:r>
              <a:rPr lang="en-CA" sz="1200" b="1" i="0" kern="1200" dirty="0" smtClean="0">
                <a:solidFill>
                  <a:schemeClr val="tx1"/>
                </a:solidFill>
                <a:effectLst/>
                <a:latin typeface="+mn-lt"/>
                <a:ea typeface="+mn-ea"/>
                <a:cs typeface="+mn-cs"/>
              </a:rPr>
              <a:t>12 Principles Of Modern Learning:</a:t>
            </a:r>
            <a:endParaRPr lang="en-CA" sz="1200" b="0" i="0" kern="1200" dirty="0" smtClean="0">
              <a:solidFill>
                <a:schemeClr val="tx1"/>
              </a:solidFill>
              <a:effectLst/>
              <a:latin typeface="+mn-lt"/>
              <a:ea typeface="+mn-ea"/>
              <a:cs typeface="+mn-cs"/>
            </a:endParaRPr>
          </a:p>
          <a:p>
            <a:r>
              <a:rPr lang="en-CA" sz="1200" b="1" i="0" kern="1200" dirty="0" smtClean="0">
                <a:solidFill>
                  <a:schemeClr val="tx1"/>
                </a:solidFill>
                <a:effectLst/>
                <a:latin typeface="+mn-lt"/>
                <a:ea typeface="+mn-ea"/>
                <a:cs typeface="+mn-cs"/>
              </a:rPr>
              <a:t>MODERN INQUIRY LEARNING</a:t>
            </a:r>
            <a:endParaRPr lang="en-CA" sz="1200" b="0" i="0" kern="1200" dirty="0" smtClean="0">
              <a:solidFill>
                <a:schemeClr val="tx1"/>
              </a:solidFill>
              <a:effectLst/>
              <a:latin typeface="+mn-lt"/>
              <a:ea typeface="+mn-ea"/>
              <a:cs typeface="+mn-cs"/>
            </a:endParaRPr>
          </a:p>
          <a:p>
            <a:r>
              <a:rPr lang="en-CA" sz="1200" b="0" i="0" kern="1200" dirty="0" smtClean="0">
                <a:solidFill>
                  <a:schemeClr val="tx1"/>
                </a:solidFill>
                <a:effectLst/>
                <a:latin typeface="+mn-lt"/>
                <a:ea typeface="+mn-ea"/>
                <a:cs typeface="+mn-cs"/>
              </a:rPr>
              <a:t>The 4 principles in of Modern Inquiry Learning, according to the graphic, are Compile, Contribute, Combine, and Change, with their respective </a:t>
            </a:r>
            <a:r>
              <a:rPr lang="en-CA" sz="1200" b="0" i="1" kern="1200" dirty="0" smtClean="0">
                <a:solidFill>
                  <a:schemeClr val="tx1"/>
                </a:solidFill>
                <a:effectLst/>
                <a:latin typeface="+mn-lt"/>
                <a:ea typeface="+mn-ea"/>
                <a:cs typeface="+mn-cs"/>
              </a:rPr>
              <a:t>Realities</a:t>
            </a:r>
            <a:r>
              <a:rPr lang="en-CA" sz="1200" b="0" i="0" kern="1200" dirty="0" smtClean="0">
                <a:solidFill>
                  <a:schemeClr val="tx1"/>
                </a:solidFill>
                <a:effectLst/>
                <a:latin typeface="+mn-lt"/>
                <a:ea typeface="+mn-ea"/>
                <a:cs typeface="+mn-cs"/>
              </a:rPr>
              <a:t> and </a:t>
            </a:r>
            <a:r>
              <a:rPr lang="en-CA" sz="1200" b="0" i="1" kern="1200" dirty="0" smtClean="0">
                <a:solidFill>
                  <a:schemeClr val="tx1"/>
                </a:solidFill>
                <a:effectLst/>
                <a:latin typeface="+mn-lt"/>
                <a:ea typeface="+mn-ea"/>
                <a:cs typeface="+mn-cs"/>
              </a:rPr>
              <a:t>Opportunities</a:t>
            </a:r>
            <a:r>
              <a:rPr lang="en-CA" sz="1200" b="0" i="0" kern="1200" dirty="0" smtClean="0">
                <a:solidFill>
                  <a:schemeClr val="tx1"/>
                </a:solidFill>
                <a:effectLst/>
                <a:latin typeface="+mn-lt"/>
                <a:ea typeface="+mn-ea"/>
                <a:cs typeface="+mn-cs"/>
              </a:rPr>
              <a:t> shown below.</a:t>
            </a:r>
          </a:p>
          <a:p>
            <a:r>
              <a:rPr lang="en-CA" sz="1200" b="1" i="0" kern="1200" dirty="0" smtClean="0">
                <a:solidFill>
                  <a:schemeClr val="tx1"/>
                </a:solidFill>
                <a:effectLst/>
                <a:latin typeface="+mn-lt"/>
                <a:ea typeface="+mn-ea"/>
                <a:cs typeface="+mn-cs"/>
              </a:rPr>
              <a:t>Compile</a:t>
            </a:r>
            <a:endParaRPr lang="en-CA" sz="1200" b="0" i="0" kern="1200" dirty="0" smtClean="0">
              <a:solidFill>
                <a:schemeClr val="tx1"/>
              </a:solidFill>
              <a:effectLst/>
              <a:latin typeface="+mn-lt"/>
              <a:ea typeface="+mn-ea"/>
              <a:cs typeface="+mn-cs"/>
            </a:endParaRPr>
          </a:p>
          <a:p>
            <a:r>
              <a:rPr lang="en-CA" sz="1200" b="0" i="0" kern="1200" dirty="0" smtClean="0">
                <a:solidFill>
                  <a:schemeClr val="tx1"/>
                </a:solidFill>
                <a:effectLst/>
                <a:latin typeface="+mn-lt"/>
                <a:ea typeface="+mn-ea"/>
                <a:cs typeface="+mn-cs"/>
              </a:rPr>
              <a:t>Reality: The ability to save and retrieve information in a variety of formats</a:t>
            </a:r>
          </a:p>
          <a:p>
            <a:r>
              <a:rPr lang="en-CA" sz="1200" b="0" i="0" kern="1200" dirty="0" smtClean="0">
                <a:solidFill>
                  <a:schemeClr val="tx1"/>
                </a:solidFill>
                <a:effectLst/>
                <a:latin typeface="+mn-lt"/>
                <a:ea typeface="+mn-ea"/>
                <a:cs typeface="+mn-cs"/>
              </a:rPr>
              <a:t>Opportunity: Give modern learners virtually unlimited capacity to retrieve and store information</a:t>
            </a:r>
          </a:p>
          <a:p>
            <a:r>
              <a:rPr lang="en-CA" sz="1200" b="1" i="0" kern="1200" dirty="0" smtClean="0">
                <a:solidFill>
                  <a:schemeClr val="tx1"/>
                </a:solidFill>
                <a:effectLst/>
                <a:latin typeface="+mn-lt"/>
                <a:ea typeface="+mn-ea"/>
                <a:cs typeface="+mn-cs"/>
              </a:rPr>
              <a:t>Contribute</a:t>
            </a:r>
            <a:endParaRPr lang="en-CA" sz="1200" b="0" i="0" kern="1200" dirty="0" smtClean="0">
              <a:solidFill>
                <a:schemeClr val="tx1"/>
              </a:solidFill>
              <a:effectLst/>
              <a:latin typeface="+mn-lt"/>
              <a:ea typeface="+mn-ea"/>
              <a:cs typeface="+mn-cs"/>
            </a:endParaRPr>
          </a:p>
          <a:p>
            <a:r>
              <a:rPr lang="en-CA" sz="1200" b="0" i="0" kern="1200" dirty="0" smtClean="0">
                <a:solidFill>
                  <a:schemeClr val="tx1"/>
                </a:solidFill>
                <a:effectLst/>
                <a:latin typeface="+mn-lt"/>
                <a:ea typeface="+mn-ea"/>
                <a:cs typeface="+mn-cs"/>
              </a:rPr>
              <a:t>Reality: The ability to participate in more complex projects</a:t>
            </a:r>
          </a:p>
          <a:p>
            <a:r>
              <a:rPr lang="en-CA" sz="1200" b="0" i="0" kern="1200" dirty="0" smtClean="0">
                <a:solidFill>
                  <a:schemeClr val="tx1"/>
                </a:solidFill>
                <a:effectLst/>
                <a:latin typeface="+mn-lt"/>
                <a:ea typeface="+mn-ea"/>
                <a:cs typeface="+mn-cs"/>
              </a:rPr>
              <a:t>Opportunity: Enables learners to participate in more complex projects</a:t>
            </a:r>
          </a:p>
          <a:p>
            <a:r>
              <a:rPr lang="en-CA" sz="1200" b="1" i="0" kern="1200" dirty="0" smtClean="0">
                <a:solidFill>
                  <a:schemeClr val="tx1"/>
                </a:solidFill>
                <a:effectLst/>
                <a:latin typeface="+mn-lt"/>
                <a:ea typeface="+mn-ea"/>
                <a:cs typeface="+mn-cs"/>
              </a:rPr>
              <a:t>Combine</a:t>
            </a:r>
            <a:endParaRPr lang="en-CA" sz="1200" b="0" i="0" kern="1200" dirty="0" smtClean="0">
              <a:solidFill>
                <a:schemeClr val="tx1"/>
              </a:solidFill>
              <a:effectLst/>
              <a:latin typeface="+mn-lt"/>
              <a:ea typeface="+mn-ea"/>
              <a:cs typeface="+mn-cs"/>
            </a:endParaRPr>
          </a:p>
          <a:p>
            <a:r>
              <a:rPr lang="en-CA" sz="1200" b="0" i="0" kern="1200" dirty="0" smtClean="0">
                <a:solidFill>
                  <a:schemeClr val="tx1"/>
                </a:solidFill>
                <a:effectLst/>
                <a:latin typeface="+mn-lt"/>
                <a:ea typeface="+mn-ea"/>
                <a:cs typeface="+mn-cs"/>
              </a:rPr>
              <a:t>Reality: The ability to reuse and build upon the work of others</a:t>
            </a:r>
            <a:r>
              <a:rPr lang="en-CA" sz="1200" b="0" i="1" kern="1200" dirty="0" smtClean="0">
                <a:solidFill>
                  <a:schemeClr val="tx1"/>
                </a:solidFill>
                <a:effectLst/>
                <a:latin typeface="+mn-lt"/>
                <a:ea typeface="+mn-ea"/>
                <a:cs typeface="+mn-cs"/>
              </a:rPr>
              <a:t> (</a:t>
            </a:r>
            <a:r>
              <a:rPr lang="en-CA" sz="1200" b="0" i="1" kern="1200" dirty="0" err="1" smtClean="0">
                <a:solidFill>
                  <a:schemeClr val="tx1"/>
                </a:solidFill>
                <a:effectLst/>
                <a:latin typeface="+mn-lt"/>
                <a:ea typeface="+mn-ea"/>
                <a:cs typeface="+mn-cs"/>
              </a:rPr>
              <a:t>ed</a:t>
            </a:r>
            <a:r>
              <a:rPr lang="en-CA" sz="1200" b="0" i="1" kern="1200" dirty="0" smtClean="0">
                <a:solidFill>
                  <a:schemeClr val="tx1"/>
                </a:solidFill>
                <a:effectLst/>
                <a:latin typeface="+mn-lt"/>
                <a:ea typeface="+mn-ea"/>
                <a:cs typeface="+mn-cs"/>
              </a:rPr>
              <a:t> note: as we are doing with this post)</a:t>
            </a:r>
            <a:endParaRPr lang="en-CA" sz="1200" b="0" i="0" kern="1200" dirty="0" smtClean="0">
              <a:solidFill>
                <a:schemeClr val="tx1"/>
              </a:solidFill>
              <a:effectLst/>
              <a:latin typeface="+mn-lt"/>
              <a:ea typeface="+mn-ea"/>
              <a:cs typeface="+mn-cs"/>
            </a:endParaRPr>
          </a:p>
          <a:p>
            <a:r>
              <a:rPr lang="en-CA" sz="1200" b="0" i="0" kern="1200" dirty="0" smtClean="0">
                <a:solidFill>
                  <a:schemeClr val="tx1"/>
                </a:solidFill>
                <a:effectLst/>
                <a:latin typeface="+mn-lt"/>
                <a:ea typeface="+mn-ea"/>
                <a:cs typeface="+mn-cs"/>
              </a:rPr>
              <a:t>Opportunity: Allows learners to move beyond individual and isolated projects</a:t>
            </a:r>
          </a:p>
          <a:p>
            <a:r>
              <a:rPr lang="en-CA" sz="1200" b="1" i="0" kern="1200" dirty="0" smtClean="0">
                <a:solidFill>
                  <a:schemeClr val="tx1"/>
                </a:solidFill>
                <a:effectLst/>
                <a:latin typeface="+mn-lt"/>
                <a:ea typeface="+mn-ea"/>
                <a:cs typeface="+mn-cs"/>
              </a:rPr>
              <a:t>Change</a:t>
            </a:r>
            <a:endParaRPr lang="en-CA" sz="1200" b="0" i="0" kern="1200" dirty="0" smtClean="0">
              <a:solidFill>
                <a:schemeClr val="tx1"/>
              </a:solidFill>
              <a:effectLst/>
              <a:latin typeface="+mn-lt"/>
              <a:ea typeface="+mn-ea"/>
              <a:cs typeface="+mn-cs"/>
            </a:endParaRPr>
          </a:p>
          <a:p>
            <a:r>
              <a:rPr lang="en-CA" sz="1200" b="0" i="0" kern="1200" dirty="0" smtClean="0">
                <a:solidFill>
                  <a:schemeClr val="tx1"/>
                </a:solidFill>
                <a:effectLst/>
                <a:latin typeface="+mn-lt"/>
                <a:ea typeface="+mn-ea"/>
                <a:cs typeface="+mn-cs"/>
              </a:rPr>
              <a:t>Reality: The ability to quickly obtain feedback from multiple sources</a:t>
            </a:r>
          </a:p>
          <a:p>
            <a:r>
              <a:rPr lang="en-CA" sz="1200" b="0" i="0" kern="1200" dirty="0" smtClean="0">
                <a:solidFill>
                  <a:schemeClr val="tx1"/>
                </a:solidFill>
                <a:effectLst/>
                <a:latin typeface="+mn-lt"/>
                <a:ea typeface="+mn-ea"/>
                <a:cs typeface="+mn-cs"/>
              </a:rPr>
              <a:t>Opportunity: Enables learners to continuously improve work</a:t>
            </a:r>
          </a:p>
        </p:txBody>
      </p:sp>
      <p:sp>
        <p:nvSpPr>
          <p:cNvPr id="4" name="Slide Number Placeholder 3"/>
          <p:cNvSpPr>
            <a:spLocks noGrp="1"/>
          </p:cNvSpPr>
          <p:nvPr>
            <p:ph type="sldNum" sz="quarter" idx="10"/>
          </p:nvPr>
        </p:nvSpPr>
        <p:spPr/>
        <p:txBody>
          <a:bodyPr/>
          <a:lstStyle/>
          <a:p>
            <a:fld id="{F2A81B14-70DA-4B98-B8B4-1F07B56BAA41}" type="slidenum">
              <a:rPr lang="en-CA" smtClean="0"/>
              <a:t>5</a:t>
            </a:fld>
            <a:endParaRPr lang="en-CA"/>
          </a:p>
        </p:txBody>
      </p:sp>
    </p:spTree>
    <p:extLst>
      <p:ext uri="{BB962C8B-B14F-4D97-AF65-F5344CB8AC3E}">
        <p14:creationId xmlns:p14="http://schemas.microsoft.com/office/powerpoint/2010/main" val="41119326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10"/>
          </p:nvPr>
        </p:nvSpPr>
        <p:spPr/>
        <p:txBody>
          <a:bodyPr/>
          <a:lstStyle/>
          <a:p>
            <a:fld id="{30D91BD4-E06E-48C7-9A23-8CD42F13A999}" type="slidenum">
              <a:rPr lang="en-CA" smtClean="0"/>
              <a:t>6</a:t>
            </a:fld>
            <a:endParaRPr lang="en-CA"/>
          </a:p>
        </p:txBody>
      </p:sp>
    </p:spTree>
    <p:extLst>
      <p:ext uri="{BB962C8B-B14F-4D97-AF65-F5344CB8AC3E}">
        <p14:creationId xmlns:p14="http://schemas.microsoft.com/office/powerpoint/2010/main" val="339631203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b="0" dirty="0"/>
          </a:p>
        </p:txBody>
      </p:sp>
      <p:sp>
        <p:nvSpPr>
          <p:cNvPr id="4" name="Slide Number Placeholder 3"/>
          <p:cNvSpPr>
            <a:spLocks noGrp="1"/>
          </p:cNvSpPr>
          <p:nvPr>
            <p:ph type="sldNum" sz="quarter" idx="10"/>
          </p:nvPr>
        </p:nvSpPr>
        <p:spPr/>
        <p:txBody>
          <a:bodyPr/>
          <a:lstStyle/>
          <a:p>
            <a:fld id="{30D91BD4-E06E-48C7-9A23-8CD42F13A999}" type="slidenum">
              <a:rPr lang="en-CA" smtClean="0"/>
              <a:t>7</a:t>
            </a:fld>
            <a:endParaRPr lang="en-CA"/>
          </a:p>
        </p:txBody>
      </p:sp>
    </p:spTree>
    <p:extLst>
      <p:ext uri="{BB962C8B-B14F-4D97-AF65-F5344CB8AC3E}">
        <p14:creationId xmlns:p14="http://schemas.microsoft.com/office/powerpoint/2010/main" val="185162572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10"/>
          </p:nvPr>
        </p:nvSpPr>
        <p:spPr/>
        <p:txBody>
          <a:bodyPr/>
          <a:lstStyle/>
          <a:p>
            <a:fld id="{30D91BD4-E06E-48C7-9A23-8CD42F13A999}" type="slidenum">
              <a:rPr lang="en-CA" smtClean="0"/>
              <a:t>8</a:t>
            </a:fld>
            <a:endParaRPr lang="en-CA"/>
          </a:p>
        </p:txBody>
      </p:sp>
    </p:spTree>
    <p:extLst>
      <p:ext uri="{BB962C8B-B14F-4D97-AF65-F5344CB8AC3E}">
        <p14:creationId xmlns:p14="http://schemas.microsoft.com/office/powerpoint/2010/main" val="65734804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CA" sz="1200" b="1" dirty="0" smtClean="0"/>
              <a:t>Gateway or even a shortcut into a myriad of e-learning tools such as Blackboard</a:t>
            </a:r>
            <a:r>
              <a:rPr lang="en-CA" sz="1200" b="1" baseline="0" dirty="0" smtClean="0"/>
              <a:t>, Twitter, </a:t>
            </a:r>
            <a:r>
              <a:rPr lang="en-CA" sz="1200" b="1" baseline="0" dirty="0" err="1" smtClean="0"/>
              <a:t>Evernote</a:t>
            </a:r>
            <a:r>
              <a:rPr lang="en-CA" sz="1200" b="1" baseline="0" dirty="0" smtClean="0"/>
              <a:t> </a:t>
            </a:r>
            <a:endParaRPr lang="en-CA" sz="1200" b="1"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CA" sz="120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CA" sz="1200" dirty="0" smtClean="0"/>
              <a:t>Stand-alone learning tools designed with a specific purpose</a:t>
            </a:r>
            <a:r>
              <a:rPr lang="en-CA" sz="1200" baseline="0" dirty="0" smtClean="0"/>
              <a:t> in mind </a:t>
            </a:r>
            <a:r>
              <a:rPr lang="en-CA" sz="1200" dirty="0" smtClean="0"/>
              <a:t>, focused on one learning or training</a:t>
            </a:r>
            <a:r>
              <a:rPr lang="en-CA" sz="1200" baseline="0" dirty="0" smtClean="0"/>
              <a:t> </a:t>
            </a:r>
            <a:r>
              <a:rPr lang="en-CA" sz="1200" dirty="0" smtClean="0"/>
              <a:t>goal, or aiming at supporting performance in a specific setting or</a:t>
            </a:r>
            <a:r>
              <a:rPr lang="en-CA" sz="1200" baseline="0" dirty="0" smtClean="0"/>
              <a:t> organization, often customized to unique needs and environment; these apps become a dedicated space for the particular interest or learning goal activities</a:t>
            </a:r>
            <a:endParaRPr lang="en-CA" sz="1200"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CA" sz="1200" b="1"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CA" sz="1200" b="1" dirty="0" smtClean="0"/>
              <a:t>Improved flexibility and convenience </a:t>
            </a:r>
            <a:r>
              <a:rPr lang="en-CA" sz="1200" b="1" baseline="0" dirty="0" smtClean="0"/>
              <a:t> - </a:t>
            </a:r>
            <a:r>
              <a:rPr lang="en-CA" dirty="0" smtClean="0">
                <a:effectLst/>
              </a:rPr>
              <a:t>easy accessibility allows the learner to get it at the exact moment when it is required, it</a:t>
            </a:r>
            <a:r>
              <a:rPr lang="en-CA" baseline="0" dirty="0" smtClean="0">
                <a:effectLst/>
              </a:rPr>
              <a:t> can </a:t>
            </a:r>
            <a:r>
              <a:rPr lang="en-CA" dirty="0" smtClean="0">
                <a:effectLst/>
              </a:rPr>
              <a:t>provide learning material and educational content at the point of need with just a few clicks; designed for</a:t>
            </a:r>
            <a:r>
              <a:rPr lang="en-CA" baseline="0" dirty="0" smtClean="0">
                <a:effectLst/>
              </a:rPr>
              <a:t> the specific platform it is even more user-friendly and convenient</a:t>
            </a:r>
          </a:p>
          <a:p>
            <a:pPr marL="0" marR="0" indent="0" algn="l" defTabSz="914400" rtl="0" eaLnBrk="1" fontAlgn="auto" latinLnBrk="0" hangingPunct="1">
              <a:lnSpc>
                <a:spcPct val="100000"/>
              </a:lnSpc>
              <a:spcBef>
                <a:spcPts val="0"/>
              </a:spcBef>
              <a:spcAft>
                <a:spcPts val="0"/>
              </a:spcAft>
              <a:buClrTx/>
              <a:buSzTx/>
              <a:buFontTx/>
              <a:buNone/>
              <a:tabLst/>
              <a:defRPr/>
            </a:pPr>
            <a:endParaRPr lang="en-CA" baseline="0" dirty="0" smtClean="0">
              <a:effectLst/>
            </a:endParaRPr>
          </a:p>
          <a:p>
            <a:pPr marL="0" marR="0" indent="0" algn="l" defTabSz="914400" rtl="0" eaLnBrk="1" fontAlgn="auto" latinLnBrk="0" hangingPunct="1">
              <a:lnSpc>
                <a:spcPct val="100000"/>
              </a:lnSpc>
              <a:spcBef>
                <a:spcPts val="0"/>
              </a:spcBef>
              <a:spcAft>
                <a:spcPts val="0"/>
              </a:spcAft>
              <a:buClrTx/>
              <a:buSzTx/>
              <a:buFontTx/>
              <a:buNone/>
              <a:tabLst/>
              <a:defRPr/>
            </a:pPr>
            <a:r>
              <a:rPr lang="en-CA" sz="1200" dirty="0" smtClean="0"/>
              <a:t>User-control over content - </a:t>
            </a:r>
            <a:r>
              <a:rPr lang="en-CA" baseline="0" dirty="0" smtClean="0">
                <a:effectLst/>
              </a:rPr>
              <a:t>Apps are or at least should be customizable to the user preferences and needs; good educational apps also invite user input and interaction with the content, encouraging learners to create their own content; such apps can offer more relevant and personalized learning potentially leading to higher engagement of the user.</a:t>
            </a:r>
            <a:r>
              <a:rPr lang="en-CA" dirty="0" smtClean="0">
                <a:effectLst/>
              </a:rPr>
              <a:t> </a:t>
            </a:r>
          </a:p>
          <a:p>
            <a:pPr marL="0" marR="0" indent="0" algn="l" defTabSz="914400" rtl="0" eaLnBrk="1" fontAlgn="auto" latinLnBrk="0" hangingPunct="1">
              <a:lnSpc>
                <a:spcPct val="100000"/>
              </a:lnSpc>
              <a:spcBef>
                <a:spcPts val="0"/>
              </a:spcBef>
              <a:spcAft>
                <a:spcPts val="0"/>
              </a:spcAft>
              <a:buClrTx/>
              <a:buSzTx/>
              <a:buFontTx/>
              <a:buNone/>
              <a:tabLst/>
              <a:defRPr/>
            </a:pPr>
            <a:endParaRPr lang="en-CA" dirty="0" smtClean="0">
              <a:effectLst/>
            </a:endParaRPr>
          </a:p>
          <a:p>
            <a:pPr marL="0" marR="0" indent="0" algn="l" defTabSz="914400" rtl="0" eaLnBrk="1" fontAlgn="auto" latinLnBrk="0" hangingPunct="1">
              <a:lnSpc>
                <a:spcPct val="100000"/>
              </a:lnSpc>
              <a:spcBef>
                <a:spcPts val="0"/>
              </a:spcBef>
              <a:spcAft>
                <a:spcPts val="0"/>
              </a:spcAft>
              <a:buClrTx/>
              <a:buSzTx/>
              <a:buFontTx/>
              <a:buNone/>
              <a:tabLst/>
              <a:defRPr/>
            </a:pPr>
            <a:r>
              <a:rPr lang="en-CA" sz="1200" dirty="0" smtClean="0"/>
              <a:t>Engagement - </a:t>
            </a:r>
            <a:r>
              <a:rPr lang="en-CA" dirty="0" smtClean="0">
                <a:effectLst/>
              </a:rPr>
              <a:t>Users might download a variety of apps but ultimately they use only</a:t>
            </a:r>
            <a:r>
              <a:rPr lang="en-CA" baseline="0" dirty="0" smtClean="0">
                <a:effectLst/>
              </a:rPr>
              <a:t> those that offer benefit and fun. For example well-designed l</a:t>
            </a:r>
            <a:r>
              <a:rPr lang="en-CA" dirty="0" smtClean="0">
                <a:effectLst/>
              </a:rPr>
              <a:t>earning activities, quizzes and </a:t>
            </a:r>
            <a:r>
              <a:rPr lang="en-CA" dirty="0" err="1" smtClean="0">
                <a:effectLst/>
              </a:rPr>
              <a:t>edugames</a:t>
            </a:r>
            <a:r>
              <a:rPr lang="en-CA" dirty="0" smtClean="0">
                <a:effectLst/>
              </a:rPr>
              <a:t>; in addition</a:t>
            </a:r>
            <a:r>
              <a:rPr lang="en-CA" baseline="0" dirty="0" smtClean="0">
                <a:effectLst/>
              </a:rPr>
              <a:t> people reach for apps which offer convenience and shortcuts to learning and information. When asked about what their favourite learning app, many students mentioned apps which remind them of upcoming tests or assignments or apps that help them find </a:t>
            </a:r>
            <a:r>
              <a:rPr lang="en-CA" dirty="0" smtClean="0">
                <a:effectLst/>
              </a:rPr>
              <a:t>the fastest way to the campus</a:t>
            </a:r>
            <a:r>
              <a:rPr lang="en-CA" baseline="0" dirty="0" smtClean="0">
                <a:effectLst/>
              </a:rPr>
              <a:t> cafeteria. People are motivated to engage when they can see an immediate benefit to using a particular app.</a:t>
            </a:r>
          </a:p>
          <a:p>
            <a:pPr marL="0" marR="0" indent="0" algn="l" defTabSz="914400" rtl="0" eaLnBrk="1" fontAlgn="auto" latinLnBrk="0" hangingPunct="1">
              <a:lnSpc>
                <a:spcPct val="100000"/>
              </a:lnSpc>
              <a:spcBef>
                <a:spcPts val="0"/>
              </a:spcBef>
              <a:spcAft>
                <a:spcPts val="0"/>
              </a:spcAft>
              <a:buClrTx/>
              <a:buSzTx/>
              <a:buFontTx/>
              <a:buNone/>
              <a:tabLst/>
              <a:defRPr/>
            </a:pPr>
            <a:endParaRPr lang="en-CA" dirty="0" smtClean="0">
              <a:effectLst/>
            </a:endParaRPr>
          </a:p>
        </p:txBody>
      </p:sp>
      <p:sp>
        <p:nvSpPr>
          <p:cNvPr id="4" name="Slide Number Placeholder 3"/>
          <p:cNvSpPr>
            <a:spLocks noGrp="1"/>
          </p:cNvSpPr>
          <p:nvPr>
            <p:ph type="sldNum" sz="quarter" idx="10"/>
          </p:nvPr>
        </p:nvSpPr>
        <p:spPr/>
        <p:txBody>
          <a:bodyPr/>
          <a:lstStyle/>
          <a:p>
            <a:fld id="{30D91BD4-E06E-48C7-9A23-8CD42F13A999}" type="slidenum">
              <a:rPr lang="en-CA" smtClean="0"/>
              <a:t>9</a:t>
            </a:fld>
            <a:endParaRPr lang="en-CA"/>
          </a:p>
        </p:txBody>
      </p:sp>
    </p:spTree>
    <p:extLst>
      <p:ext uri="{BB962C8B-B14F-4D97-AF65-F5344CB8AC3E}">
        <p14:creationId xmlns:p14="http://schemas.microsoft.com/office/powerpoint/2010/main" val="69059286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CA" sz="1200" dirty="0" smtClean="0"/>
              <a:t>Affordability – a majority of apps in app stores are available to users in a free version</a:t>
            </a:r>
            <a:r>
              <a:rPr lang="en-CA" sz="1200" baseline="0" dirty="0" smtClean="0"/>
              <a:t>; if not many good apps cost as low as 99 cents or $1.99; this is not necessary true if you decide to develop a customized app for your organization; at the college where I was teaching we addressed that problem by engaging our own design and programming students; as part of their course curriculum they designed and developed for example, an scavenger hunt app orienting new students into the services and supports available at the college.</a:t>
            </a:r>
          </a:p>
          <a:p>
            <a:pPr marL="0" marR="0" indent="0" algn="l" defTabSz="914400" rtl="0" eaLnBrk="1" fontAlgn="auto" latinLnBrk="0" hangingPunct="1">
              <a:lnSpc>
                <a:spcPct val="100000"/>
              </a:lnSpc>
              <a:spcBef>
                <a:spcPts val="0"/>
              </a:spcBef>
              <a:spcAft>
                <a:spcPts val="0"/>
              </a:spcAft>
              <a:buClrTx/>
              <a:buSzTx/>
              <a:buFontTx/>
              <a:buNone/>
              <a:tabLst/>
              <a:defRPr/>
            </a:pPr>
            <a:endParaRPr lang="en-CA" sz="1200" b="1"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CA" sz="1200" b="1" dirty="0" smtClean="0"/>
              <a:t>Digitized resources (e-books)- </a:t>
            </a:r>
            <a:r>
              <a:rPr lang="en-CA" sz="1200" u="none" strike="noStrike" kern="1200" dirty="0" smtClean="0">
                <a:solidFill>
                  <a:schemeClr val="tx1"/>
                </a:solidFill>
                <a:effectLst/>
                <a:latin typeface="+mn-lt"/>
                <a:ea typeface="+mn-ea"/>
                <a:cs typeface="+mn-cs"/>
              </a:rPr>
              <a:t>schools may be able to reduce or with time even eliminate the use of heavy textbooks, workbooks and notebooks, offering savings and convenience; once again students at our college agreed that they would rather spend money on e-books that the same textbook in a print version.</a:t>
            </a:r>
          </a:p>
          <a:p>
            <a:pPr marL="0" marR="0" indent="0" algn="l" defTabSz="914400" rtl="0" eaLnBrk="1" fontAlgn="auto" latinLnBrk="0" hangingPunct="1">
              <a:lnSpc>
                <a:spcPct val="100000"/>
              </a:lnSpc>
              <a:spcBef>
                <a:spcPts val="0"/>
              </a:spcBef>
              <a:spcAft>
                <a:spcPts val="0"/>
              </a:spcAft>
              <a:buClrTx/>
              <a:buSzTx/>
              <a:buFontTx/>
              <a:buNone/>
              <a:tabLst/>
              <a:defRPr/>
            </a:pPr>
            <a:r>
              <a:rPr lang="en-CA" sz="1200" u="none" strike="noStrike" kern="1200" dirty="0" smtClean="0">
                <a:solidFill>
                  <a:schemeClr val="tx1"/>
                </a:solidFill>
                <a:effectLst/>
                <a:latin typeface="+mn-lt"/>
                <a:ea typeface="+mn-ea"/>
                <a:cs typeface="+mn-cs"/>
              </a:rPr>
              <a:t/>
            </a:r>
            <a:br>
              <a:rPr lang="en-CA" sz="1200" u="none" strike="noStrike" kern="1200" dirty="0" smtClean="0">
                <a:solidFill>
                  <a:schemeClr val="tx1"/>
                </a:solidFill>
                <a:effectLst/>
                <a:latin typeface="+mn-lt"/>
                <a:ea typeface="+mn-ea"/>
                <a:cs typeface="+mn-cs"/>
              </a:rPr>
            </a:br>
            <a:r>
              <a:rPr lang="en-CA" sz="1200" b="1" dirty="0" smtClean="0"/>
              <a:t>Gamification – is a separate topic that deserves in-depth discussion; but </a:t>
            </a:r>
            <a:r>
              <a:rPr lang="en-CA" sz="1200" b="1" dirty="0" err="1" smtClean="0"/>
              <a:t>Ied</a:t>
            </a:r>
            <a:r>
              <a:rPr lang="en-CA" sz="1200" b="1" dirty="0" smtClean="0"/>
              <a:t> like to signal here the importance</a:t>
            </a:r>
            <a:r>
              <a:rPr lang="en-CA" sz="1200" b="1" baseline="0" dirty="0" smtClean="0"/>
              <a:t> of incorporating some of the principles of good game design into engaging applications for learning. Research reports substantial benefits to the usage of appropriate </a:t>
            </a:r>
            <a:r>
              <a:rPr lang="en-CA" sz="1200" b="1" baseline="0" dirty="0" err="1" smtClean="0"/>
              <a:t>gamification</a:t>
            </a:r>
            <a:r>
              <a:rPr lang="en-CA" sz="1200" b="1" baseline="0" dirty="0" smtClean="0"/>
              <a:t> elements in the design of educational apps…as long as the designers make sure that focus of the app remains on the </a:t>
            </a:r>
            <a:r>
              <a:rPr lang="en-CA" dirty="0" smtClean="0"/>
              <a:t>learning objective not for example the character development</a:t>
            </a:r>
            <a:r>
              <a:rPr lang="en-CA" baseline="0" dirty="0" smtClean="0"/>
              <a:t> or </a:t>
            </a:r>
            <a:r>
              <a:rPr lang="en-CA" dirty="0" smtClean="0"/>
              <a:t>rich animations.</a:t>
            </a:r>
          </a:p>
          <a:p>
            <a:pPr marL="0" marR="0" indent="0" algn="l" defTabSz="914400" rtl="0" eaLnBrk="1" fontAlgn="auto" latinLnBrk="0" hangingPunct="1">
              <a:lnSpc>
                <a:spcPct val="100000"/>
              </a:lnSpc>
              <a:spcBef>
                <a:spcPts val="0"/>
              </a:spcBef>
              <a:spcAft>
                <a:spcPts val="0"/>
              </a:spcAft>
              <a:buClrTx/>
              <a:buSzTx/>
              <a:buFontTx/>
              <a:buNone/>
              <a:tabLst/>
              <a:defRPr/>
            </a:pPr>
            <a:endParaRPr lang="en-CA" sz="1200" u="none" strike="noStrike"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CA" sz="1200" dirty="0" smtClean="0"/>
              <a:t>Window into latest innovations (Augmented Reality) – for those that have access to the latest smartphone</a:t>
            </a:r>
            <a:r>
              <a:rPr lang="en-CA" sz="1200" baseline="0" dirty="0" smtClean="0"/>
              <a:t> or tablet technologies, apps can offer a window into the latest mobile developments; app designers and m-learning content providers often showcase the latest  technological solutions which we can then apply to our own designs when the time is right </a:t>
            </a:r>
            <a:endParaRPr lang="en-CA" sz="1200" b="0" i="0" u="none" strike="noStrike" kern="1200" baseline="0" dirty="0" smtClean="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CA" sz="1200" b="0" i="0" u="none" strike="noStrike" kern="1200" baseline="0" dirty="0" smtClean="0">
                <a:solidFill>
                  <a:schemeClr val="tx1"/>
                </a:solidFill>
                <a:latin typeface="+mn-lt"/>
                <a:ea typeface="+mn-ea"/>
                <a:cs typeface="+mn-cs"/>
              </a:rPr>
              <a:t>Finally, I should emphasize the significance of mobile apps in our ever-day informal learning; considering the development of mobile apps and their design we will increasingly reach for these tools in our pockets whenever we need to look something up or ask someone a quick question.</a:t>
            </a:r>
          </a:p>
          <a:p>
            <a:pPr marL="0" marR="0" indent="0" algn="l" defTabSz="914400" rtl="0" eaLnBrk="1" fontAlgn="auto" latinLnBrk="0" hangingPunct="1">
              <a:lnSpc>
                <a:spcPct val="100000"/>
              </a:lnSpc>
              <a:spcBef>
                <a:spcPts val="0"/>
              </a:spcBef>
              <a:spcAft>
                <a:spcPts val="0"/>
              </a:spcAft>
              <a:buClrTx/>
              <a:buSzTx/>
              <a:buFontTx/>
              <a:buNone/>
              <a:tabLst/>
              <a:defRPr/>
            </a:pPr>
            <a:r>
              <a:rPr lang="en-CA" sz="1200" b="0" i="0" u="none" strike="noStrike" kern="1200" baseline="0" dirty="0" smtClean="0">
                <a:solidFill>
                  <a:schemeClr val="tx1"/>
                </a:solidFill>
                <a:latin typeface="+mn-lt"/>
                <a:ea typeface="+mn-ea"/>
                <a:cs typeface="+mn-cs"/>
              </a:rPr>
              <a:t>Likewise, we will witness an increase in the number of apps educational institutions and other organization integrate into their current blend of learning methods.</a:t>
            </a:r>
            <a:endParaRPr lang="en-CA" dirty="0"/>
          </a:p>
        </p:txBody>
      </p:sp>
      <p:sp>
        <p:nvSpPr>
          <p:cNvPr id="4" name="Slide Number Placeholder 3"/>
          <p:cNvSpPr>
            <a:spLocks noGrp="1"/>
          </p:cNvSpPr>
          <p:nvPr>
            <p:ph type="sldNum" sz="quarter" idx="10"/>
          </p:nvPr>
        </p:nvSpPr>
        <p:spPr/>
        <p:txBody>
          <a:bodyPr/>
          <a:lstStyle/>
          <a:p>
            <a:fld id="{30D91BD4-E06E-48C7-9A23-8CD42F13A999}" type="slidenum">
              <a:rPr lang="en-CA" smtClean="0"/>
              <a:t>10</a:t>
            </a:fld>
            <a:endParaRPr lang="en-CA"/>
          </a:p>
        </p:txBody>
      </p:sp>
    </p:spTree>
    <p:extLst>
      <p:ext uri="{BB962C8B-B14F-4D97-AF65-F5344CB8AC3E}">
        <p14:creationId xmlns:p14="http://schemas.microsoft.com/office/powerpoint/2010/main" val="241564951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10"/>
          </p:nvPr>
        </p:nvSpPr>
        <p:spPr/>
        <p:txBody>
          <a:bodyPr/>
          <a:lstStyle/>
          <a:p>
            <a:fld id="{30D91BD4-E06E-48C7-9A23-8CD42F13A999}" type="slidenum">
              <a:rPr lang="en-CA" smtClean="0"/>
              <a:t>11</a:t>
            </a:fld>
            <a:endParaRPr lang="en-CA"/>
          </a:p>
        </p:txBody>
      </p:sp>
    </p:spTree>
    <p:extLst>
      <p:ext uri="{BB962C8B-B14F-4D97-AF65-F5344CB8AC3E}">
        <p14:creationId xmlns:p14="http://schemas.microsoft.com/office/powerpoint/2010/main" val="31363724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 y="6334316"/>
            <a:ext cx="12192000" cy="664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100051" y="4455621"/>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28E80666-FB37-4B36-9149-507F3B0178E3}" type="datetimeFigureOut">
              <a:rPr lang="en-US" smtClean="0"/>
              <a:pPr/>
              <a:t>12/27/2016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A0AD8B9-F959-2A4F-B3B5-73E66810A5FA}" type="slidenum">
              <a:rPr lang="en-US" smtClean="0"/>
              <a:t>‹#›</a:t>
            </a:fld>
            <a:endParaRPr lang="en-US"/>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27093834"/>
      </p:ext>
    </p:extLst>
  </p:cSld>
  <p:clrMapOvr>
    <a:masterClrMapping/>
  </p:clrMapOvr>
  <p:extLst>
    <p:ext uri="{DCECCB84-F9BA-43D5-87BE-67443E8EF086}">
      <p15:sldGuideLst xmlns=""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3304F98B-E740-4C6A-8B17-511739A5CB4C}" type="datetimeFigureOut">
              <a:rPr lang="en-CA" smtClean="0"/>
              <a:t>27/12/2016</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5C46E0CA-D02D-4192-BB1F-65F1D706CE73}" type="slidenum">
              <a:rPr lang="en-CA" smtClean="0"/>
              <a:t>‹#›</a:t>
            </a:fld>
            <a:endParaRPr lang="en-CA"/>
          </a:p>
        </p:txBody>
      </p:sp>
    </p:spTree>
    <p:extLst>
      <p:ext uri="{BB962C8B-B14F-4D97-AF65-F5344CB8AC3E}">
        <p14:creationId xmlns:p14="http://schemas.microsoft.com/office/powerpoint/2010/main" val="16034097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2302"/>
            <a:ext cx="2628900" cy="575989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838200" y="412302"/>
            <a:ext cx="7734300" cy="5759898"/>
          </a:xfrm>
        </p:spPr>
        <p:txBody>
          <a:bodyPr vert="eaVert" lIns="45720" tIns="0" rIns="45720" bIns="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3304F98B-E740-4C6A-8B17-511739A5CB4C}" type="datetimeFigureOut">
              <a:rPr lang="en-CA" smtClean="0"/>
              <a:t>27/12/2016</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5C46E0CA-D02D-4192-BB1F-65F1D706CE73}" type="slidenum">
              <a:rPr lang="en-CA" smtClean="0"/>
              <a:t>‹#›</a:t>
            </a:fld>
            <a:endParaRPr lang="en-CA"/>
          </a:p>
        </p:txBody>
      </p:sp>
    </p:spTree>
    <p:extLst>
      <p:ext uri="{BB962C8B-B14F-4D97-AF65-F5344CB8AC3E}">
        <p14:creationId xmlns:p14="http://schemas.microsoft.com/office/powerpoint/2010/main" val="216554866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097280" y="286603"/>
            <a:ext cx="10058400" cy="794945"/>
          </a:xfrm>
        </p:spPr>
        <p:txBody>
          <a:bodyPr/>
          <a:lstStyle/>
          <a:p>
            <a:r>
              <a:rPr lang="en-US" dirty="0" smtClean="0"/>
              <a:t>Click to edit Master title style</a:t>
            </a:r>
            <a:endParaRPr lang="en-US" dirty="0"/>
          </a:p>
        </p:txBody>
      </p:sp>
      <p:sp>
        <p:nvSpPr>
          <p:cNvPr id="3" name="Content Placeholder 2"/>
          <p:cNvSpPr>
            <a:spLocks noGrp="1"/>
          </p:cNvSpPr>
          <p:nvPr>
            <p:ph idx="1"/>
          </p:nvPr>
        </p:nvSpPr>
        <p:spPr>
          <a:xfrm>
            <a:off x="821977" y="3448392"/>
            <a:ext cx="10058400" cy="402336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3304F98B-E740-4C6A-8B17-511739A5CB4C}" type="datetimeFigureOut">
              <a:rPr lang="en-CA" smtClean="0"/>
              <a:t>27/12/2016</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5C46E0CA-D02D-4192-BB1F-65F1D706CE73}" type="slidenum">
              <a:rPr lang="en-CA" smtClean="0"/>
              <a:t>‹#›</a:t>
            </a:fld>
            <a:endParaRPr lang="en-CA"/>
          </a:p>
        </p:txBody>
      </p:sp>
    </p:spTree>
    <p:extLst>
      <p:ext uri="{BB962C8B-B14F-4D97-AF65-F5344CB8AC3E}">
        <p14:creationId xmlns:p14="http://schemas.microsoft.com/office/powerpoint/2010/main" val="27573277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en-US" smtClean="0"/>
              <a:t>Click to edit Master title style</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8E80666-FB37-4B36-9149-507F3B0178E3}" type="datetimeFigureOut">
              <a:rPr lang="en-US" smtClean="0"/>
              <a:pPr/>
              <a:t>12/27/2016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E8079A4-7AA8-4A4F-87E2-7781EC5097DD}" type="slidenum">
              <a:rPr lang="en-US" smtClean="0"/>
              <a:pPr/>
              <a:t>‹#›</a:t>
            </a:fld>
            <a:endParaRPr lang="en-US"/>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7504757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097280" y="1845734"/>
            <a:ext cx="4937760" cy="4023359"/>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217920" y="1845735"/>
            <a:ext cx="4937760" cy="402336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3304F98B-E740-4C6A-8B17-511739A5CB4C}" type="datetimeFigureOut">
              <a:rPr lang="en-CA" smtClean="0"/>
              <a:t>27/12/2016</a:t>
            </a:fld>
            <a:endParaRPr lang="en-CA"/>
          </a:p>
        </p:txBody>
      </p:sp>
      <p:sp>
        <p:nvSpPr>
          <p:cNvPr id="6" name="Footer Placeholder 5"/>
          <p:cNvSpPr>
            <a:spLocks noGrp="1"/>
          </p:cNvSpPr>
          <p:nvPr>
            <p:ph type="ftr" sz="quarter" idx="11"/>
          </p:nvPr>
        </p:nvSpPr>
        <p:spPr/>
        <p:txBody>
          <a:bodyPr/>
          <a:lstStyle/>
          <a:p>
            <a:endParaRPr lang="en-CA"/>
          </a:p>
        </p:txBody>
      </p:sp>
      <p:sp>
        <p:nvSpPr>
          <p:cNvPr id="7" name="Slide Number Placeholder 6"/>
          <p:cNvSpPr>
            <a:spLocks noGrp="1"/>
          </p:cNvSpPr>
          <p:nvPr>
            <p:ph type="sldNum" sz="quarter" idx="12"/>
          </p:nvPr>
        </p:nvSpPr>
        <p:spPr/>
        <p:txBody>
          <a:bodyPr/>
          <a:lstStyle/>
          <a:p>
            <a:fld id="{5C46E0CA-D02D-4192-BB1F-65F1D706CE73}" type="slidenum">
              <a:rPr lang="en-CA" smtClean="0"/>
              <a:t>‹#›</a:t>
            </a:fld>
            <a:endParaRPr lang="en-CA"/>
          </a:p>
        </p:txBody>
      </p:sp>
    </p:spTree>
    <p:extLst>
      <p:ext uri="{BB962C8B-B14F-4D97-AF65-F5344CB8AC3E}">
        <p14:creationId xmlns:p14="http://schemas.microsoft.com/office/powerpoint/2010/main" val="205429179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097280" y="2582335"/>
            <a:ext cx="4937760" cy="328676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217920" y="2582334"/>
            <a:ext cx="4937760" cy="328676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3304F98B-E740-4C6A-8B17-511739A5CB4C}" type="datetimeFigureOut">
              <a:rPr lang="en-CA" smtClean="0"/>
              <a:t>27/12/2016</a:t>
            </a:fld>
            <a:endParaRPr lang="en-CA"/>
          </a:p>
        </p:txBody>
      </p:sp>
      <p:sp>
        <p:nvSpPr>
          <p:cNvPr id="8" name="Footer Placeholder 7"/>
          <p:cNvSpPr>
            <a:spLocks noGrp="1"/>
          </p:cNvSpPr>
          <p:nvPr>
            <p:ph type="ftr" sz="quarter" idx="11"/>
          </p:nvPr>
        </p:nvSpPr>
        <p:spPr/>
        <p:txBody>
          <a:bodyPr/>
          <a:lstStyle/>
          <a:p>
            <a:endParaRPr lang="en-CA"/>
          </a:p>
        </p:txBody>
      </p:sp>
      <p:sp>
        <p:nvSpPr>
          <p:cNvPr id="9" name="Slide Number Placeholder 8"/>
          <p:cNvSpPr>
            <a:spLocks noGrp="1"/>
          </p:cNvSpPr>
          <p:nvPr>
            <p:ph type="sldNum" sz="quarter" idx="12"/>
          </p:nvPr>
        </p:nvSpPr>
        <p:spPr/>
        <p:txBody>
          <a:bodyPr/>
          <a:lstStyle/>
          <a:p>
            <a:fld id="{5C46E0CA-D02D-4192-BB1F-65F1D706CE73}" type="slidenum">
              <a:rPr lang="en-CA" smtClean="0"/>
              <a:t>‹#›</a:t>
            </a:fld>
            <a:endParaRPr lang="en-CA"/>
          </a:p>
        </p:txBody>
      </p:sp>
    </p:spTree>
    <p:extLst>
      <p:ext uri="{BB962C8B-B14F-4D97-AF65-F5344CB8AC3E}">
        <p14:creationId xmlns:p14="http://schemas.microsoft.com/office/powerpoint/2010/main" val="267201328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3304F98B-E740-4C6A-8B17-511739A5CB4C}" type="datetimeFigureOut">
              <a:rPr lang="en-CA" smtClean="0"/>
              <a:t>27/12/2016</a:t>
            </a:fld>
            <a:endParaRPr lang="en-CA"/>
          </a:p>
        </p:txBody>
      </p:sp>
      <p:sp>
        <p:nvSpPr>
          <p:cNvPr id="4" name="Footer Placeholder 3"/>
          <p:cNvSpPr>
            <a:spLocks noGrp="1"/>
          </p:cNvSpPr>
          <p:nvPr>
            <p:ph type="ftr" sz="quarter" idx="11"/>
          </p:nvPr>
        </p:nvSpPr>
        <p:spPr/>
        <p:txBody>
          <a:bodyPr/>
          <a:lstStyle/>
          <a:p>
            <a:endParaRPr lang="en-CA"/>
          </a:p>
        </p:txBody>
      </p:sp>
      <p:sp>
        <p:nvSpPr>
          <p:cNvPr id="5" name="Slide Number Placeholder 4"/>
          <p:cNvSpPr>
            <a:spLocks noGrp="1"/>
          </p:cNvSpPr>
          <p:nvPr>
            <p:ph type="sldNum" sz="quarter" idx="12"/>
          </p:nvPr>
        </p:nvSpPr>
        <p:spPr/>
        <p:txBody>
          <a:bodyPr/>
          <a:lstStyle/>
          <a:p>
            <a:fld id="{5C46E0CA-D02D-4192-BB1F-65F1D706CE73}" type="slidenum">
              <a:rPr lang="en-CA" smtClean="0"/>
              <a:t>‹#›</a:t>
            </a:fld>
            <a:endParaRPr lang="en-CA"/>
          </a:p>
        </p:txBody>
      </p:sp>
    </p:spTree>
    <p:extLst>
      <p:ext uri="{BB962C8B-B14F-4D97-AF65-F5344CB8AC3E}">
        <p14:creationId xmlns:p14="http://schemas.microsoft.com/office/powerpoint/2010/main" val="420185874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3304F98B-E740-4C6A-8B17-511739A5CB4C}" type="datetimeFigureOut">
              <a:rPr lang="en-CA" smtClean="0"/>
              <a:t>27/12/2016</a:t>
            </a:fld>
            <a:endParaRPr lang="en-CA"/>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en-CA"/>
          </a:p>
        </p:txBody>
      </p:sp>
      <p:sp>
        <p:nvSpPr>
          <p:cNvPr id="9" name="Slide Number Placeholder 8"/>
          <p:cNvSpPr>
            <a:spLocks noGrp="1"/>
          </p:cNvSpPr>
          <p:nvPr>
            <p:ph type="sldNum" sz="quarter" idx="12"/>
          </p:nvPr>
        </p:nvSpPr>
        <p:spPr/>
        <p:txBody>
          <a:bodyPr/>
          <a:lstStyle/>
          <a:p>
            <a:fld id="{5C46E0CA-D02D-4192-BB1F-65F1D706CE73}" type="slidenum">
              <a:rPr lang="en-CA" smtClean="0"/>
              <a:t>‹#›</a:t>
            </a:fld>
            <a:endParaRPr lang="en-CA"/>
          </a:p>
        </p:txBody>
      </p:sp>
    </p:spTree>
    <p:extLst>
      <p:ext uri="{BB962C8B-B14F-4D97-AF65-F5344CB8AC3E}">
        <p14:creationId xmlns:p14="http://schemas.microsoft.com/office/powerpoint/2010/main" val="1648530278"/>
      </p:ext>
    </p:extLst>
  </p:cSld>
  <p:clrMapOvr>
    <a:masterClrMapping/>
  </p:clrMapOvr>
  <p:extLst>
    <p:ext uri="{DCECCB84-F9BA-43D5-87BE-67443E8EF086}">
      <p15:sldGuideLst xmlns="" xmlns:p15="http://schemas.microsoft.com/office/powerpoint/2012/main"/>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fld id="{3304F98B-E740-4C6A-8B17-511739A5CB4C}" type="datetimeFigureOut">
              <a:rPr lang="en-CA" smtClean="0"/>
              <a:t>27/12/2016</a:t>
            </a:fld>
            <a:endParaRPr lang="en-CA"/>
          </a:p>
        </p:txBody>
      </p:sp>
      <p:sp>
        <p:nvSpPr>
          <p:cNvPr id="6" name="Footer Placeholder 5"/>
          <p:cNvSpPr>
            <a:spLocks noGrp="1"/>
          </p:cNvSpPr>
          <p:nvPr>
            <p:ph type="ftr" sz="quarter" idx="11"/>
          </p:nvPr>
        </p:nvSpPr>
        <p:spPr>
          <a:xfrm>
            <a:off x="4800600" y="6459785"/>
            <a:ext cx="4648200" cy="365125"/>
          </a:xfrm>
        </p:spPr>
        <p:txBody>
          <a:bodyPr/>
          <a:lstStyle>
            <a:lvl1pPr algn="l">
              <a:defRPr>
                <a:solidFill>
                  <a:schemeClr val="tx2"/>
                </a:solidFill>
              </a:defRPr>
            </a:lvl1pPr>
          </a:lstStyle>
          <a:p>
            <a:endParaRPr lang="en-CA"/>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0A0AD8B9-F959-2A4F-B3B5-73E66810A5FA}" type="slidenum">
              <a:rPr lang="en-US" smtClean="0"/>
              <a:t>‹#›</a:t>
            </a:fld>
            <a:endParaRPr lang="en-US"/>
          </a:p>
        </p:txBody>
      </p:sp>
    </p:spTree>
    <p:extLst>
      <p:ext uri="{BB962C8B-B14F-4D97-AF65-F5344CB8AC3E}">
        <p14:creationId xmlns:p14="http://schemas.microsoft.com/office/powerpoint/2010/main" val="92299024"/>
      </p:ext>
    </p:extLst>
  </p:cSld>
  <p:clrMapOvr>
    <a:masterClrMapping/>
  </p:clrMapOvr>
  <p:extLst>
    <p:ext uri="{DCECCB84-F9BA-43D5-87BE-67443E8EF086}">
      <p15:sldGuideLst xmlns=""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4953000"/>
            <a:ext cx="12188825"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645" cy="822960"/>
          </a:xfrm>
        </p:spPr>
        <p:txBody>
          <a:bodyPr tIns="0" bIns="0" anchor="b">
            <a:noAutofit/>
          </a:bodyPr>
          <a:lstStyle>
            <a:lvl1pPr>
              <a:defRPr sz="3600" b="0">
                <a:solidFill>
                  <a:srgbClr val="FFFFFF"/>
                </a:solidFill>
              </a:defRPr>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5" y="0"/>
            <a:ext cx="12191985" cy="4915076"/>
          </a:xfrm>
          <a:solidFill>
            <a:schemeClr val="bg2">
              <a:lumMod val="90000"/>
            </a:schemeClr>
          </a:solidFill>
        </p:spPr>
        <p:txBody>
          <a:bodyPr lIns="457200" tIns="457200"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1097280" y="5907024"/>
            <a:ext cx="10113264"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304F98B-E740-4C6A-8B17-511739A5CB4C}" type="datetimeFigureOut">
              <a:rPr lang="en-CA" smtClean="0"/>
              <a:t>27/12/2016</a:t>
            </a:fld>
            <a:endParaRPr lang="en-CA"/>
          </a:p>
        </p:txBody>
      </p:sp>
      <p:sp>
        <p:nvSpPr>
          <p:cNvPr id="6" name="Footer Placeholder 5"/>
          <p:cNvSpPr>
            <a:spLocks noGrp="1"/>
          </p:cNvSpPr>
          <p:nvPr>
            <p:ph type="ftr" sz="quarter" idx="11"/>
          </p:nvPr>
        </p:nvSpPr>
        <p:spPr/>
        <p:txBody>
          <a:bodyPr/>
          <a:lstStyle/>
          <a:p>
            <a:endParaRPr lang="en-CA"/>
          </a:p>
        </p:txBody>
      </p:sp>
      <p:sp>
        <p:nvSpPr>
          <p:cNvPr id="7" name="Slide Number Placeholder 6"/>
          <p:cNvSpPr>
            <a:spLocks noGrp="1"/>
          </p:cNvSpPr>
          <p:nvPr>
            <p:ph type="sldNum" sz="quarter" idx="12"/>
          </p:nvPr>
        </p:nvSpPr>
        <p:spPr/>
        <p:txBody>
          <a:bodyPr/>
          <a:lstStyle/>
          <a:p>
            <a:fld id="{5C46E0CA-D02D-4192-BB1F-65F1D706CE73}" type="slidenum">
              <a:rPr lang="en-CA" smtClean="0"/>
              <a:t>‹#›</a:t>
            </a:fld>
            <a:endParaRPr lang="en-CA"/>
          </a:p>
        </p:txBody>
      </p:sp>
    </p:spTree>
    <p:extLst>
      <p:ext uri="{BB962C8B-B14F-4D97-AF65-F5344CB8AC3E}">
        <p14:creationId xmlns:p14="http://schemas.microsoft.com/office/powerpoint/2010/main" val="168713684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3"/>
            <a:ext cx="10058400" cy="785113"/>
          </a:xfrm>
          <a:prstGeom prst="rect">
            <a:avLst/>
          </a:prstGeom>
        </p:spPr>
        <p:txBody>
          <a:bodyPr vert="horz" lIns="91440" tIns="45720" rIns="91440" bIns="45720" rtlCol="0" anchor="b">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fld id="{3304F98B-E740-4C6A-8B17-511739A5CB4C}" type="datetimeFigureOut">
              <a:rPr lang="en-CA" smtClean="0"/>
              <a:t>27/12/2016</a:t>
            </a:fld>
            <a:endParaRPr lang="en-CA"/>
          </a:p>
        </p:txBody>
      </p:sp>
      <p:sp>
        <p:nvSpPr>
          <p:cNvPr id="5" name="Footer Placeholder 4"/>
          <p:cNvSpPr>
            <a:spLocks noGrp="1"/>
          </p:cNvSpPr>
          <p:nvPr>
            <p:ph type="ftr" sz="quarter" idx="3"/>
          </p:nvPr>
        </p:nvSpPr>
        <p:spPr>
          <a:xfrm>
            <a:off x="3686185" y="6459785"/>
            <a:ext cx="4822804"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en-CA"/>
          </a:p>
        </p:txBody>
      </p:sp>
      <p:sp>
        <p:nvSpPr>
          <p:cNvPr id="6" name="Slide Number Placeholder 5"/>
          <p:cNvSpPr>
            <a:spLocks noGrp="1"/>
          </p:cNvSpPr>
          <p:nvPr>
            <p:ph type="sldNum" sz="quarter" idx="4"/>
          </p:nvPr>
        </p:nvSpPr>
        <p:spPr>
          <a:xfrm>
            <a:off x="9900458" y="6459785"/>
            <a:ext cx="1312025" cy="365125"/>
          </a:xfrm>
          <a:prstGeom prst="rect">
            <a:avLst/>
          </a:prstGeom>
        </p:spPr>
        <p:txBody>
          <a:bodyPr vert="horz" lIns="91440" tIns="45720" rIns="91440" bIns="45720" rtlCol="0" anchor="ctr"/>
          <a:lstStyle>
            <a:lvl1pPr algn="r">
              <a:defRPr sz="1050">
                <a:solidFill>
                  <a:srgbClr val="FFFFFF"/>
                </a:solidFill>
              </a:defRPr>
            </a:lvl1pPr>
          </a:lstStyle>
          <a:p>
            <a:fld id="{5C46E0CA-D02D-4192-BB1F-65F1D706CE73}" type="slidenum">
              <a:rPr lang="en-CA" smtClean="0"/>
              <a:t>‹#›</a:t>
            </a:fld>
            <a:endParaRPr lang="en-CA"/>
          </a:p>
        </p:txBody>
      </p:sp>
    </p:spTree>
    <p:extLst>
      <p:ext uri="{BB962C8B-B14F-4D97-AF65-F5344CB8AC3E}">
        <p14:creationId xmlns:p14="http://schemas.microsoft.com/office/powerpoint/2010/main" val="3289140367"/>
      </p:ext>
    </p:extLst>
  </p:cSld>
  <p:clrMap bg1="lt1" tx1="dk1" bg2="lt2" tx2="dk2" accent1="accent1" accent2="accent2" accent3="accent3" accent4="accent4" accent5="accent5" accent6="accent6" hlink="hlink" folHlink="folHlink"/>
  <p:sldLayoutIdLst>
    <p:sldLayoutId id="2147484238" r:id="rId1"/>
    <p:sldLayoutId id="2147484239" r:id="rId2"/>
    <p:sldLayoutId id="2147484240" r:id="rId3"/>
    <p:sldLayoutId id="2147484241" r:id="rId4"/>
    <p:sldLayoutId id="2147484242" r:id="rId5"/>
    <p:sldLayoutId id="2147484243" r:id="rId6"/>
    <p:sldLayoutId id="2147484244" r:id="rId7"/>
    <p:sldLayoutId id="2147484245" r:id="rId8"/>
    <p:sldLayoutId id="2147484246" r:id="rId9"/>
    <p:sldLayoutId id="2147484247" r:id="rId10"/>
    <p:sldLayoutId id="2147484248" r:id="rId11"/>
  </p:sldLayoutIdLst>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 xmlns:p15="http://schemas.microsoft.com/office/powerpoint/2012/main"/>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2.jpeg"/><Relationship Id="rId4" Type="http://schemas.microsoft.com/office/2007/relationships/hdphoto" Target="../media/hdphoto1.wdp"/></Relationships>
</file>

<file path=ppt/slides/_rels/slide1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3.xml.rels><?xml version="1.0" encoding="UTF-8" standalone="yes"?>
<Relationships xmlns="http://schemas.openxmlformats.org/package/2006/relationships"><Relationship Id="rId3" Type="http://schemas.openxmlformats.org/officeDocument/2006/relationships/hyperlink" Target="https://youtu.be/5O5xWhgOlSk?t=1m55s" TargetMode="External"/><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12.png"/><Relationship Id="rId4" Type="http://schemas.openxmlformats.org/officeDocument/2006/relationships/image" Target="../media/image11.png"/></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hyperlink" Target="http://quizlet.com/" TargetMode="Externa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hyperlink" Target="https://www.polleverywhere.com/" TargetMode="External"/></Relationships>
</file>

<file path=ppt/slides/_rels/slide1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1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19.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8" Type="http://schemas.openxmlformats.org/officeDocument/2006/relationships/image" Target="../media/image24.jpeg"/><Relationship Id="rId3" Type="http://schemas.openxmlformats.org/officeDocument/2006/relationships/image" Target="../media/image20.jpeg"/><Relationship Id="rId7" Type="http://schemas.openxmlformats.org/officeDocument/2006/relationships/image" Target="../media/image23.jpeg"/><Relationship Id="rId2" Type="http://schemas.openxmlformats.org/officeDocument/2006/relationships/notesSlide" Target="../notesSlides/notesSlide17.xml"/><Relationship Id="rId1" Type="http://schemas.openxmlformats.org/officeDocument/2006/relationships/slideLayout" Target="../slideLayouts/slideLayout7.xml"/><Relationship Id="rId6" Type="http://schemas.openxmlformats.org/officeDocument/2006/relationships/image" Target="../media/image22.jpeg"/><Relationship Id="rId5" Type="http://schemas.openxmlformats.org/officeDocument/2006/relationships/image" Target="../media/image21.png"/><Relationship Id="rId4" Type="http://schemas.openxmlformats.org/officeDocument/2006/relationships/hyperlink" Target="http://mandrillapp.com/track/click/30904582/ed.ted.com?p=eyJzIjoiaVQtTjJtbEhvUFNPR1R6MENpaG05Y3pNUC1RIiwidiI6MSwicCI6IntcInVcIjozMDkwNDU4MixcInZcIjoxLFwidXJsXCI6XCJodHRwOlxcXC9cXFwvZWQudGVkLmNvbVxcXC92aWRlb3NcIixcImlkXCI6XCJlNjJhNGYxN2RlZmM0NjdmOWViMDVlMzgyMTNhYzcwYVwiLFwidXJsX2lkc1wiOltcImQwNmNiMGU5Yjk3YmJlMmVmOGU2OGI1YWFmMjJjOWQwZTRkNTNhODVcIl19In0" TargetMode="External"/></Relationships>
</file>

<file path=ppt/slides/_rels/slide2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hyperlink" Target="http://classroom-aid.com/technology-resources/educational-apps/" TargetMode="External"/><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hyperlink" Target="mailto:agapalalas@athabascau.ca" TargetMode="External"/><Relationship Id="rId2" Type="http://schemas.openxmlformats.org/officeDocument/2006/relationships/notesSlide" Target="../notesSlides/notesSlide26.xml"/><Relationship Id="rId1" Type="http://schemas.openxmlformats.org/officeDocument/2006/relationships/slideLayout" Target="../slideLayouts/slideLayout1.xml"/><Relationship Id="rId6" Type="http://schemas.openxmlformats.org/officeDocument/2006/relationships/hyperlink" Target="http://athabascau.academia.edu/apalalas" TargetMode="External"/><Relationship Id="rId5" Type="http://schemas.openxmlformats.org/officeDocument/2006/relationships/hyperlink" Target="http://www.slideshare.net/agaiza" TargetMode="External"/><Relationship Id="rId4" Type="http://schemas.openxmlformats.org/officeDocument/2006/relationships/hyperlink" Target="http://www.linkedin.com/in/apalalas" TargetMode="External"/></Relationships>
</file>

<file path=ppt/slides/_rels/slide3.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hyperlink" Target="https://twitter.com/richardolsen?lang=en" TargetMode="Externa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8.jp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066673" y="640188"/>
            <a:ext cx="7812627" cy="1470025"/>
          </a:xfrm>
        </p:spPr>
        <p:txBody>
          <a:bodyPr>
            <a:normAutofit/>
          </a:bodyPr>
          <a:lstStyle/>
          <a:p>
            <a:r>
              <a:rPr lang="en-CA" sz="4000" b="1" dirty="0"/>
              <a:t>Using </a:t>
            </a:r>
            <a:r>
              <a:rPr lang="en-CA" sz="4000" b="1" dirty="0" err="1"/>
              <a:t>i</a:t>
            </a:r>
            <a:r>
              <a:rPr lang="en-CA" sz="4000" b="1" dirty="0"/>
              <a:t>-Phone </a:t>
            </a:r>
            <a:r>
              <a:rPr lang="en-CA" sz="4000" b="1" dirty="0" smtClean="0"/>
              <a:t>Applications </a:t>
            </a:r>
            <a:r>
              <a:rPr lang="en-CA" sz="4000" b="1" dirty="0"/>
              <a:t>in </a:t>
            </a:r>
            <a:r>
              <a:rPr lang="en-CA" sz="4000" b="1" dirty="0" smtClean="0"/>
              <a:t>Teaching </a:t>
            </a:r>
            <a:r>
              <a:rPr lang="en-CA" sz="4000" b="1" dirty="0"/>
              <a:t>and </a:t>
            </a:r>
            <a:r>
              <a:rPr lang="en-CA" sz="4000" b="1" dirty="0" smtClean="0"/>
              <a:t>Learning </a:t>
            </a:r>
            <a:r>
              <a:rPr lang="en-CA" sz="4000" b="1" dirty="0"/>
              <a:t>in </a:t>
            </a:r>
            <a:r>
              <a:rPr lang="en-CA" sz="4000" b="1" dirty="0" smtClean="0"/>
              <a:t>Higher Education</a:t>
            </a:r>
            <a:r>
              <a:rPr lang="en-GB" sz="4000" b="1" dirty="0"/>
              <a:t> </a:t>
            </a:r>
            <a:endParaRPr lang="en-CA" sz="4000" b="1" dirty="0"/>
          </a:p>
        </p:txBody>
      </p:sp>
      <p:sp>
        <p:nvSpPr>
          <p:cNvPr id="4" name="Subtitle 2"/>
          <p:cNvSpPr txBox="1">
            <a:spLocks/>
          </p:cNvSpPr>
          <p:nvPr/>
        </p:nvSpPr>
        <p:spPr>
          <a:xfrm>
            <a:off x="2771368" y="3794620"/>
            <a:ext cx="6726252" cy="1469966"/>
          </a:xfrm>
          <a:prstGeom prst="rect">
            <a:avLst/>
          </a:prstGeom>
        </p:spPr>
        <p:txBody>
          <a:bodyPr vert="horz" lIns="91440" tIns="45720" rIns="91440" bIns="45720" rtlCol="0">
            <a:normAutofit fontScale="92500" lnSpcReduction="20000"/>
          </a:bodyPr>
          <a:lstStyle>
            <a:lvl1pPr marL="0" indent="0" algn="ctr" defTabSz="457200" rtl="0" eaLnBrk="1" latinLnBrk="0" hangingPunct="1">
              <a:spcBef>
                <a:spcPct val="20000"/>
              </a:spcBef>
              <a:buFont typeface="Arial"/>
              <a:buNone/>
              <a:defRPr sz="3200" kern="1200">
                <a:solidFill>
                  <a:schemeClr val="tx1">
                    <a:tint val="75000"/>
                  </a:schemeClr>
                </a:solidFill>
                <a:latin typeface="+mn-lt"/>
                <a:ea typeface="+mn-ea"/>
                <a:cs typeface="+mn-cs"/>
              </a:defRPr>
            </a:lvl1pPr>
            <a:lvl2pPr marL="457200" indent="0" algn="ctr" defTabSz="457200" rtl="0" eaLnBrk="1" latinLnBrk="0" hangingPunct="1">
              <a:spcBef>
                <a:spcPct val="20000"/>
              </a:spcBef>
              <a:buFont typeface="Arial"/>
              <a:buNone/>
              <a:defRPr sz="2800" kern="1200">
                <a:solidFill>
                  <a:schemeClr val="tx1">
                    <a:tint val="75000"/>
                  </a:schemeClr>
                </a:solidFill>
                <a:latin typeface="+mn-lt"/>
                <a:ea typeface="+mn-ea"/>
                <a:cs typeface="+mn-cs"/>
              </a:defRPr>
            </a:lvl2pPr>
            <a:lvl3pPr marL="914400" indent="0" algn="ctr" defTabSz="457200" rtl="0" eaLnBrk="1" latinLnBrk="0" hangingPunct="1">
              <a:spcBef>
                <a:spcPct val="20000"/>
              </a:spcBef>
              <a:buFont typeface="Arial"/>
              <a:buNone/>
              <a:defRPr sz="2400" kern="1200">
                <a:solidFill>
                  <a:schemeClr val="tx1">
                    <a:tint val="75000"/>
                  </a:schemeClr>
                </a:solidFill>
                <a:latin typeface="+mn-lt"/>
                <a:ea typeface="+mn-ea"/>
                <a:cs typeface="+mn-cs"/>
              </a:defRPr>
            </a:lvl3pPr>
            <a:lvl4pPr marL="1371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4pPr>
            <a:lvl5pPr marL="18288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pPr algn="l"/>
            <a:r>
              <a:rPr lang="en-GB" sz="4300" b="1" dirty="0" err="1" smtClean="0">
                <a:solidFill>
                  <a:srgbClr val="002060"/>
                </a:solidFill>
              </a:rPr>
              <a:t>Dr.</a:t>
            </a:r>
            <a:r>
              <a:rPr lang="en-GB" sz="4300" b="1" dirty="0" smtClean="0">
                <a:solidFill>
                  <a:srgbClr val="002060"/>
                </a:solidFill>
              </a:rPr>
              <a:t> Agnieszka (Aga) Palalas</a:t>
            </a:r>
          </a:p>
          <a:p>
            <a:pPr algn="l"/>
            <a:endParaRPr lang="en-GB" sz="2800" dirty="0">
              <a:solidFill>
                <a:srgbClr val="002060"/>
              </a:solidFill>
            </a:endParaRPr>
          </a:p>
          <a:p>
            <a:pPr algn="l"/>
            <a:r>
              <a:rPr lang="en-GB" sz="2800" dirty="0" smtClean="0">
                <a:solidFill>
                  <a:srgbClr val="002060"/>
                </a:solidFill>
              </a:rPr>
              <a:t>December 2016</a:t>
            </a:r>
            <a:endParaRPr lang="en-GB" sz="2800" dirty="0">
              <a:solidFill>
                <a:srgbClr val="002060"/>
              </a:solidFill>
            </a:endParaRPr>
          </a:p>
        </p:txBody>
      </p:sp>
      <p:pic>
        <p:nvPicPr>
          <p:cNvPr id="6" name="Picture 5" descr="listen2.jpg"/>
          <p:cNvPicPr>
            <a:picLocks noChangeAspect="1"/>
          </p:cNvPicPr>
          <p:nvPr/>
        </p:nvPicPr>
        <p:blipFill>
          <a:blip r:embed="rId3" cstate="print">
            <a:extLst>
              <a:ext uri="{BEBA8EAE-BF5A-486C-A8C5-ECC9F3942E4B}">
                <a14:imgProps xmlns:a14="http://schemas.microsoft.com/office/drawing/2010/main">
                  <a14:imgLayer r:embed="rId4">
                    <a14:imgEffect>
                      <a14:saturation sat="33000"/>
                    </a14:imgEffect>
                  </a14:imgLayer>
                </a14:imgProps>
              </a:ext>
              <a:ext uri="{28A0092B-C50C-407E-A947-70E740481C1C}">
                <a14:useLocalDpi xmlns:a14="http://schemas.microsoft.com/office/drawing/2010/main" val="0"/>
              </a:ext>
            </a:extLst>
          </a:blip>
          <a:stretch>
            <a:fillRect/>
          </a:stretch>
        </p:blipFill>
        <p:spPr>
          <a:xfrm rot="529456">
            <a:off x="9281334" y="4586324"/>
            <a:ext cx="2036784" cy="1527588"/>
          </a:xfrm>
          <a:prstGeom prst="rect">
            <a:avLst/>
          </a:prstGeom>
          <a:ln>
            <a:noFill/>
          </a:ln>
          <a:effectLst>
            <a:outerShdw blurRad="292100" dist="139700" dir="2700000" algn="tl" rotWithShape="0">
              <a:srgbClr val="333333">
                <a:alpha val="65000"/>
              </a:srgbClr>
            </a:outerShdw>
          </a:effectLst>
        </p:spPr>
      </p:pic>
      <p:pic>
        <p:nvPicPr>
          <p:cNvPr id="7" name="Picture 6" descr="iphones.jpg"/>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20877900">
            <a:off x="442338" y="760038"/>
            <a:ext cx="3166311" cy="2374733"/>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12805632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txBox="1">
            <a:spLocks/>
          </p:cNvSpPr>
          <p:nvPr/>
        </p:nvSpPr>
        <p:spPr>
          <a:xfrm>
            <a:off x="1981200" y="1124744"/>
            <a:ext cx="8229600" cy="5276056"/>
          </a:xfrm>
          <a:prstGeom prst="rect">
            <a:avLst/>
          </a:prstGeom>
        </p:spPr>
        <p:txBody>
          <a:bodyPr>
            <a:normAutofit/>
          </a:bodyPr>
          <a:lstStyle/>
          <a:p>
            <a:pPr marL="452437" indent="-342900" eaLnBrk="0" hangingPunct="0">
              <a:spcBef>
                <a:spcPts val="400"/>
              </a:spcBef>
              <a:buClr>
                <a:schemeClr val="accent1"/>
              </a:buClr>
              <a:buSzPct val="68000"/>
              <a:buFont typeface="Arial" pitchFamily="34" charset="0"/>
              <a:buChar char="•"/>
              <a:defRPr/>
            </a:pPr>
            <a:endParaRPr lang="en-CA" sz="2200" dirty="0">
              <a:solidFill>
                <a:schemeClr val="accent3"/>
              </a:solidFill>
              <a:latin typeface="Arial" pitchFamily="34" charset="0"/>
              <a:cs typeface="Arial" pitchFamily="34" charset="0"/>
            </a:endParaRPr>
          </a:p>
          <a:p>
            <a:pPr marL="109537" eaLnBrk="0" hangingPunct="0">
              <a:spcBef>
                <a:spcPts val="400"/>
              </a:spcBef>
              <a:buClr>
                <a:schemeClr val="accent1"/>
              </a:buClr>
              <a:buSzPct val="68000"/>
              <a:defRPr/>
            </a:pPr>
            <a:endParaRPr lang="en-CA" sz="2200" dirty="0">
              <a:latin typeface="Arial" pitchFamily="34" charset="0"/>
              <a:cs typeface="Arial" pitchFamily="34" charset="0"/>
            </a:endParaRPr>
          </a:p>
          <a:p>
            <a:pPr marL="109537" eaLnBrk="0" hangingPunct="0">
              <a:spcBef>
                <a:spcPts val="400"/>
              </a:spcBef>
              <a:buClr>
                <a:schemeClr val="accent1"/>
              </a:buClr>
              <a:buSzPct val="68000"/>
              <a:defRPr/>
            </a:pPr>
            <a:endParaRPr lang="en-CA" sz="2200" dirty="0">
              <a:latin typeface="Arial" pitchFamily="34" charset="0"/>
              <a:cs typeface="Arial" pitchFamily="34" charset="0"/>
            </a:endParaRPr>
          </a:p>
        </p:txBody>
      </p:sp>
      <p:sp>
        <p:nvSpPr>
          <p:cNvPr id="5" name="Title 1"/>
          <p:cNvSpPr txBox="1">
            <a:spLocks/>
          </p:cNvSpPr>
          <p:nvPr/>
        </p:nvSpPr>
        <p:spPr>
          <a:xfrm>
            <a:off x="1981200" y="116632"/>
            <a:ext cx="8229600" cy="850106"/>
          </a:xfrm>
          <a:prstGeom prst="rect">
            <a:avLst/>
          </a:prstGeom>
        </p:spPr>
        <p:txBody>
          <a:bodyPr>
            <a:normAutofit/>
          </a:bodyPr>
          <a:lstStyle/>
          <a:p>
            <a:pPr algn="ctr" eaLnBrk="0" hangingPunct="0">
              <a:defRPr/>
            </a:pPr>
            <a:r>
              <a:rPr lang="en-CA" sz="4400" dirty="0">
                <a:solidFill>
                  <a:schemeClr val="tx2"/>
                </a:solidFill>
              </a:rPr>
              <a:t>Mobile App Benefits </a:t>
            </a:r>
            <a:r>
              <a:rPr lang="en-CA" sz="2400" b="1" dirty="0" smtClean="0">
                <a:solidFill>
                  <a:schemeClr val="accent1">
                    <a:lumMod val="75000"/>
                  </a:schemeClr>
                </a:solidFill>
              </a:rPr>
              <a:t>2/2</a:t>
            </a:r>
            <a:endParaRPr lang="en-CA" sz="1100" b="1" dirty="0">
              <a:solidFill>
                <a:schemeClr val="accent1">
                  <a:lumMod val="75000"/>
                </a:schemeClr>
              </a:solidFill>
            </a:endParaRPr>
          </a:p>
        </p:txBody>
      </p:sp>
      <p:sp>
        <p:nvSpPr>
          <p:cNvPr id="9" name="Content Placeholder 2"/>
          <p:cNvSpPr txBox="1">
            <a:spLocks/>
          </p:cNvSpPr>
          <p:nvPr/>
        </p:nvSpPr>
        <p:spPr>
          <a:xfrm>
            <a:off x="2284140" y="952798"/>
            <a:ext cx="7340252" cy="5448002"/>
          </a:xfrm>
          <a:prstGeom prst="rect">
            <a:avLst/>
          </a:prstGeom>
          <a:solidFill>
            <a:schemeClr val="bg1">
              <a:alpha val="50000"/>
            </a:schemeClr>
          </a:solidFill>
          <a:effectLst>
            <a:softEdge rad="635000"/>
          </a:effectLst>
        </p:spPr>
        <p:txBody>
          <a:bodyPr>
            <a:noAutofit/>
          </a:bodyPr>
          <a:lstStyle/>
          <a:p>
            <a:pPr>
              <a:spcBef>
                <a:spcPts val="1200"/>
              </a:spcBef>
            </a:pPr>
            <a:r>
              <a:rPr lang="en-CA" sz="3000" b="1" dirty="0" smtClean="0">
                <a:solidFill>
                  <a:schemeClr val="accent1"/>
                </a:solidFill>
              </a:rPr>
              <a:t>PLUS</a:t>
            </a:r>
            <a:endParaRPr lang="en-CA" sz="3000" b="1" dirty="0">
              <a:solidFill>
                <a:schemeClr val="accent1"/>
              </a:solidFill>
            </a:endParaRPr>
          </a:p>
          <a:p>
            <a:pPr marL="457200" indent="-457200">
              <a:spcBef>
                <a:spcPts val="1200"/>
              </a:spcBef>
              <a:buFont typeface="Arial" pitchFamily="34" charset="0"/>
              <a:buChar char="•"/>
            </a:pPr>
            <a:r>
              <a:rPr lang="en-CA" sz="3000" dirty="0"/>
              <a:t>Affordability </a:t>
            </a:r>
          </a:p>
          <a:p>
            <a:pPr marL="457200" indent="-457200">
              <a:spcBef>
                <a:spcPts val="1200"/>
              </a:spcBef>
              <a:buFont typeface="Arial" pitchFamily="34" charset="0"/>
              <a:buChar char="•"/>
            </a:pPr>
            <a:r>
              <a:rPr lang="en-CA" sz="3000" dirty="0"/>
              <a:t>Digitized resources (e-books, multimedia)</a:t>
            </a:r>
          </a:p>
          <a:p>
            <a:pPr marL="457200" indent="-457200">
              <a:spcBef>
                <a:spcPts val="1200"/>
              </a:spcBef>
              <a:buFont typeface="Arial" pitchFamily="34" charset="0"/>
              <a:buChar char="•"/>
            </a:pPr>
            <a:r>
              <a:rPr lang="en-CA" sz="3000" dirty="0" err="1"/>
              <a:t>Gamification</a:t>
            </a:r>
            <a:endParaRPr lang="en-CA" sz="3000" dirty="0"/>
          </a:p>
          <a:p>
            <a:pPr marL="457200" indent="-457200">
              <a:spcBef>
                <a:spcPts val="1200"/>
              </a:spcBef>
              <a:buFont typeface="Arial" pitchFamily="34" charset="0"/>
              <a:buChar char="•"/>
            </a:pPr>
            <a:r>
              <a:rPr lang="en-CA" sz="3000" dirty="0"/>
              <a:t>Window into latest innovations (Augmented Reality)</a:t>
            </a:r>
          </a:p>
          <a:p>
            <a:pPr marL="457200" indent="-457200">
              <a:spcBef>
                <a:spcPts val="1200"/>
              </a:spcBef>
              <a:buFont typeface="Arial" pitchFamily="34" charset="0"/>
              <a:buChar char="•"/>
            </a:pPr>
            <a:r>
              <a:rPr lang="en-CA" sz="3000" dirty="0"/>
              <a:t>Informal and lifelong learning </a:t>
            </a:r>
          </a:p>
        </p:txBody>
      </p:sp>
      <p:pic>
        <p:nvPicPr>
          <p:cNvPr id="6" name="Picture 5" descr="listen2.jpg"/>
          <p:cNvPicPr>
            <a:picLocks noChangeAspect="1"/>
          </p:cNvPicPr>
          <p:nvPr/>
        </p:nvPicPr>
        <p:blipFill>
          <a:blip r:embed="rId3" cstate="print">
            <a:duotone>
              <a:prstClr val="black"/>
              <a:schemeClr val="accent6">
                <a:tint val="45000"/>
                <a:satMod val="400000"/>
              </a:schemeClr>
            </a:duotone>
            <a:extLst>
              <a:ext uri="{28A0092B-C50C-407E-A947-70E740481C1C}">
                <a14:useLocalDpi xmlns:a14="http://schemas.microsoft.com/office/drawing/2010/main" val="0"/>
              </a:ext>
            </a:extLst>
          </a:blip>
          <a:stretch>
            <a:fillRect/>
          </a:stretch>
        </p:blipFill>
        <p:spPr>
          <a:xfrm rot="529456">
            <a:off x="8777547" y="3322155"/>
            <a:ext cx="1939464" cy="1454598"/>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val="623529062"/>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CA" sz="4400" b="1" dirty="0" smtClean="0">
                <a:solidFill>
                  <a:schemeClr val="tx2"/>
                </a:solidFill>
              </a:rPr>
              <a:t>Important to Consider</a:t>
            </a:r>
            <a:endParaRPr lang="en-CA" sz="4400" b="1" dirty="0">
              <a:solidFill>
                <a:schemeClr val="tx2"/>
              </a:solidFill>
            </a:endParaRPr>
          </a:p>
        </p:txBody>
      </p:sp>
      <p:sp>
        <p:nvSpPr>
          <p:cNvPr id="3" name="Content Placeholder 2"/>
          <p:cNvSpPr>
            <a:spLocks noGrp="1"/>
          </p:cNvSpPr>
          <p:nvPr>
            <p:ph idx="1"/>
          </p:nvPr>
        </p:nvSpPr>
        <p:spPr>
          <a:xfrm>
            <a:off x="1917032" y="1832343"/>
            <a:ext cx="8229600" cy="4968552"/>
          </a:xfrm>
        </p:spPr>
        <p:txBody>
          <a:bodyPr>
            <a:normAutofit/>
          </a:bodyPr>
          <a:lstStyle/>
          <a:p>
            <a:pPr marL="452437" eaLnBrk="0" hangingPunct="0">
              <a:spcBef>
                <a:spcPts val="1200"/>
              </a:spcBef>
              <a:buSzPct val="68000"/>
              <a:defRPr/>
            </a:pPr>
            <a:r>
              <a:rPr lang="en-CA" sz="2800" dirty="0" smtClean="0">
                <a:latin typeface="Arial" pitchFamily="34" charset="0"/>
                <a:cs typeface="Arial" pitchFamily="34" charset="0"/>
              </a:rPr>
              <a:t>Native </a:t>
            </a:r>
            <a:r>
              <a:rPr lang="en-CA" sz="2800" dirty="0">
                <a:latin typeface="Arial" pitchFamily="34" charset="0"/>
                <a:cs typeface="Arial" pitchFamily="34" charset="0"/>
              </a:rPr>
              <a:t>vs. web </a:t>
            </a:r>
            <a:r>
              <a:rPr lang="en-CA" sz="2800" dirty="0" smtClean="0">
                <a:latin typeface="Arial" pitchFamily="34" charset="0"/>
                <a:cs typeface="Arial" pitchFamily="34" charset="0"/>
              </a:rPr>
              <a:t>apps</a:t>
            </a:r>
          </a:p>
          <a:p>
            <a:pPr marL="452437" eaLnBrk="0" hangingPunct="0">
              <a:spcBef>
                <a:spcPts val="1200"/>
              </a:spcBef>
              <a:buSzPct val="68000"/>
              <a:defRPr/>
            </a:pPr>
            <a:r>
              <a:rPr lang="en-CA" sz="2800" dirty="0" smtClean="0">
                <a:latin typeface="Arial" pitchFamily="34" charset="0"/>
                <a:cs typeface="Arial" pitchFamily="34" charset="0"/>
              </a:rPr>
              <a:t>Cross-platform?</a:t>
            </a:r>
            <a:endParaRPr lang="en-CA" sz="2800" dirty="0">
              <a:latin typeface="Arial" pitchFamily="34" charset="0"/>
              <a:cs typeface="Arial" pitchFamily="34" charset="0"/>
            </a:endParaRPr>
          </a:p>
          <a:p>
            <a:pPr marL="109537" indent="0" eaLnBrk="0" hangingPunct="0">
              <a:spcBef>
                <a:spcPts val="1200"/>
              </a:spcBef>
              <a:buSzPct val="68000"/>
              <a:buNone/>
              <a:defRPr/>
            </a:pPr>
            <a:endParaRPr lang="en-CA" sz="2800" dirty="0">
              <a:latin typeface="Arial" pitchFamily="34" charset="0"/>
              <a:cs typeface="Arial" pitchFamily="34" charset="0"/>
            </a:endParaRPr>
          </a:p>
          <a:p>
            <a:pPr marL="0" indent="0" algn="r" eaLnBrk="0" hangingPunct="0">
              <a:spcBef>
                <a:spcPts val="1200"/>
              </a:spcBef>
              <a:buClr>
                <a:schemeClr val="accent1"/>
              </a:buClr>
              <a:buSzPct val="68000"/>
              <a:buNone/>
              <a:defRPr/>
            </a:pPr>
            <a:endParaRPr lang="en-CA" sz="2000" i="1" dirty="0">
              <a:solidFill>
                <a:schemeClr val="accent4"/>
              </a:solidFill>
              <a:latin typeface="Arial" pitchFamily="34" charset="0"/>
              <a:ea typeface="ＭＳ Ｐゴシック" pitchFamily="-65" charset="-128"/>
              <a:cs typeface="Arial" pitchFamily="34" charset="0"/>
            </a:endParaRPr>
          </a:p>
          <a:p>
            <a:pPr marL="0" indent="0" algn="r" eaLnBrk="0" hangingPunct="0">
              <a:spcBef>
                <a:spcPts val="1200"/>
              </a:spcBef>
              <a:buClr>
                <a:schemeClr val="accent1"/>
              </a:buClr>
              <a:buSzPct val="68000"/>
              <a:buNone/>
              <a:defRPr/>
            </a:pPr>
            <a:endParaRPr lang="en-CA" sz="2000" i="1" dirty="0">
              <a:solidFill>
                <a:schemeClr val="accent4"/>
              </a:solidFill>
              <a:latin typeface="Arial" pitchFamily="34" charset="0"/>
              <a:ea typeface="ＭＳ Ｐゴシック" pitchFamily="-65" charset="-128"/>
              <a:cs typeface="Arial" pitchFamily="34" charset="0"/>
            </a:endParaRPr>
          </a:p>
          <a:p>
            <a:pPr marL="0" indent="0" algn="r" eaLnBrk="0" hangingPunct="0">
              <a:spcBef>
                <a:spcPts val="1200"/>
              </a:spcBef>
              <a:buClr>
                <a:schemeClr val="accent1"/>
              </a:buClr>
              <a:buSzPct val="68000"/>
              <a:buNone/>
              <a:defRPr/>
            </a:pPr>
            <a:endParaRPr lang="en-CA" sz="2000" i="1" dirty="0">
              <a:solidFill>
                <a:schemeClr val="accent4"/>
              </a:solidFill>
              <a:latin typeface="Arial" pitchFamily="34" charset="0"/>
              <a:ea typeface="ＭＳ Ｐゴシック" pitchFamily="-65" charset="-128"/>
              <a:cs typeface="Arial" pitchFamily="34" charset="0"/>
            </a:endParaRPr>
          </a:p>
          <a:p>
            <a:pPr marL="0" indent="0" algn="r" eaLnBrk="0" hangingPunct="0">
              <a:spcBef>
                <a:spcPts val="1200"/>
              </a:spcBef>
              <a:buClr>
                <a:schemeClr val="accent1"/>
              </a:buClr>
              <a:buSzPct val="68000"/>
              <a:buNone/>
              <a:defRPr/>
            </a:pPr>
            <a:r>
              <a:rPr lang="en-CA" sz="2000" i="1" dirty="0">
                <a:solidFill>
                  <a:srgbClr val="204F9B"/>
                </a:solidFill>
                <a:latin typeface="Arial" pitchFamily="34" charset="0"/>
                <a:ea typeface="ＭＳ Ｐゴシック" pitchFamily="-65" charset="-128"/>
                <a:cs typeface="Arial" pitchFamily="34" charset="0"/>
              </a:rPr>
              <a:t>…contingent on needs and context</a:t>
            </a:r>
          </a:p>
        </p:txBody>
      </p:sp>
      <p:pic>
        <p:nvPicPr>
          <p:cNvPr id="5" name="Picture 4"/>
          <p:cNvPicPr>
            <a:picLocks noChangeAspect="1"/>
          </p:cNvPicPr>
          <p:nvPr/>
        </p:nvPicPr>
        <p:blipFill>
          <a:blip r:embed="rId3">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rot="21446212">
            <a:off x="2930435" y="4594452"/>
            <a:ext cx="1233823" cy="1261864"/>
          </a:xfrm>
          <a:prstGeom prst="rect">
            <a:avLst/>
          </a:prstGeom>
        </p:spPr>
      </p:pic>
    </p:spTree>
    <p:extLst>
      <p:ext uri="{BB962C8B-B14F-4D97-AF65-F5344CB8AC3E}">
        <p14:creationId xmlns:p14="http://schemas.microsoft.com/office/powerpoint/2010/main" val="376524443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p:cNvGraphicFramePr/>
          <p:nvPr>
            <p:extLst>
              <p:ext uri="{D42A27DB-BD31-4B8C-83A1-F6EECF244321}">
                <p14:modId xmlns:p14="http://schemas.microsoft.com/office/powerpoint/2010/main" val="1624203793"/>
              </p:ext>
            </p:extLst>
          </p:nvPr>
        </p:nvGraphicFramePr>
        <p:xfrm>
          <a:off x="1455576" y="192507"/>
          <a:ext cx="9415624" cy="609399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Rectangle 3"/>
          <p:cNvSpPr/>
          <p:nvPr/>
        </p:nvSpPr>
        <p:spPr>
          <a:xfrm rot="723790">
            <a:off x="3907856" y="3287379"/>
            <a:ext cx="5506864" cy="707886"/>
          </a:xfrm>
          <a:prstGeom prst="rect">
            <a:avLst/>
          </a:prstGeom>
          <a:solidFill>
            <a:schemeClr val="accent1"/>
          </a:solidFill>
        </p:spPr>
        <p:txBody>
          <a:bodyPr wrap="square">
            <a:spAutoFit/>
          </a:bodyPr>
          <a:lstStyle/>
          <a:p>
            <a:pPr algn="ctr" fontAlgn="base"/>
            <a:r>
              <a:rPr lang="en-CA" sz="4000" b="1" dirty="0" smtClean="0">
                <a:solidFill>
                  <a:schemeClr val="bg1"/>
                </a:solidFill>
              </a:rPr>
              <a:t>Let’s look at examples</a:t>
            </a:r>
            <a:endParaRPr lang="en-CA" sz="4000" b="1" dirty="0">
              <a:solidFill>
                <a:schemeClr val="bg1"/>
              </a:solidFill>
            </a:endParaRPr>
          </a:p>
        </p:txBody>
      </p:sp>
    </p:spTree>
    <p:extLst>
      <p:ext uri="{BB962C8B-B14F-4D97-AF65-F5344CB8AC3E}">
        <p14:creationId xmlns:p14="http://schemas.microsoft.com/office/powerpoint/2010/main" val="54459851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80">
                                          <p:stCondLst>
                                            <p:cond delay="0"/>
                                          </p:stCondLst>
                                        </p:cTn>
                                        <p:tgtEl>
                                          <p:spTgt spid="4"/>
                                        </p:tgtEl>
                                      </p:cBhvr>
                                    </p:animEffect>
                                    <p:anim calcmode="lin" valueType="num">
                                      <p:cBhvr>
                                        <p:cTn id="8"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13" dur="26">
                                          <p:stCondLst>
                                            <p:cond delay="650"/>
                                          </p:stCondLst>
                                        </p:cTn>
                                        <p:tgtEl>
                                          <p:spTgt spid="4"/>
                                        </p:tgtEl>
                                      </p:cBhvr>
                                      <p:to x="100000" y="60000"/>
                                    </p:animScale>
                                    <p:animScale>
                                      <p:cBhvr>
                                        <p:cTn id="14" dur="166" decel="50000">
                                          <p:stCondLst>
                                            <p:cond delay="676"/>
                                          </p:stCondLst>
                                        </p:cTn>
                                        <p:tgtEl>
                                          <p:spTgt spid="4"/>
                                        </p:tgtEl>
                                      </p:cBhvr>
                                      <p:to x="100000" y="100000"/>
                                    </p:animScale>
                                    <p:animScale>
                                      <p:cBhvr>
                                        <p:cTn id="15" dur="26">
                                          <p:stCondLst>
                                            <p:cond delay="1312"/>
                                          </p:stCondLst>
                                        </p:cTn>
                                        <p:tgtEl>
                                          <p:spTgt spid="4"/>
                                        </p:tgtEl>
                                      </p:cBhvr>
                                      <p:to x="100000" y="80000"/>
                                    </p:animScale>
                                    <p:animScale>
                                      <p:cBhvr>
                                        <p:cTn id="16" dur="166" decel="50000">
                                          <p:stCondLst>
                                            <p:cond delay="1338"/>
                                          </p:stCondLst>
                                        </p:cTn>
                                        <p:tgtEl>
                                          <p:spTgt spid="4"/>
                                        </p:tgtEl>
                                      </p:cBhvr>
                                      <p:to x="100000" y="100000"/>
                                    </p:animScale>
                                    <p:animScale>
                                      <p:cBhvr>
                                        <p:cTn id="17" dur="26">
                                          <p:stCondLst>
                                            <p:cond delay="1642"/>
                                          </p:stCondLst>
                                        </p:cTn>
                                        <p:tgtEl>
                                          <p:spTgt spid="4"/>
                                        </p:tgtEl>
                                      </p:cBhvr>
                                      <p:to x="100000" y="90000"/>
                                    </p:animScale>
                                    <p:animScale>
                                      <p:cBhvr>
                                        <p:cTn id="18" dur="166" decel="50000">
                                          <p:stCondLst>
                                            <p:cond delay="1668"/>
                                          </p:stCondLst>
                                        </p:cTn>
                                        <p:tgtEl>
                                          <p:spTgt spid="4"/>
                                        </p:tgtEl>
                                      </p:cBhvr>
                                      <p:to x="100000" y="100000"/>
                                    </p:animScale>
                                    <p:animScale>
                                      <p:cBhvr>
                                        <p:cTn id="19" dur="26">
                                          <p:stCondLst>
                                            <p:cond delay="1808"/>
                                          </p:stCondLst>
                                        </p:cTn>
                                        <p:tgtEl>
                                          <p:spTgt spid="4"/>
                                        </p:tgtEl>
                                      </p:cBhvr>
                                      <p:to x="100000" y="95000"/>
                                    </p:animScale>
                                    <p:animScale>
                                      <p:cBhvr>
                                        <p:cTn id="20" dur="166" decel="50000">
                                          <p:stCondLst>
                                            <p:cond delay="1834"/>
                                          </p:stCondLst>
                                        </p:cTn>
                                        <p:tgtEl>
                                          <p:spTgt spid="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634449" y="1758677"/>
            <a:ext cx="10058400" cy="4023360"/>
          </a:xfrm>
        </p:spPr>
        <p:txBody>
          <a:bodyPr>
            <a:normAutofit/>
          </a:bodyPr>
          <a:lstStyle/>
          <a:p>
            <a:r>
              <a:rPr lang="en-CA" sz="2000" dirty="0"/>
              <a:t>Creating quizzes for instant formative or summative assessment, ice-breakers</a:t>
            </a:r>
          </a:p>
          <a:p>
            <a:r>
              <a:rPr lang="en-CA" sz="2000" dirty="0" smtClean="0"/>
              <a:t>Engage </a:t>
            </a:r>
            <a:r>
              <a:rPr lang="en-CA" sz="2000" dirty="0"/>
              <a:t>your classrooms with educational exercises and games: Multiple choice, T/F and Short answer questions</a:t>
            </a:r>
          </a:p>
          <a:p>
            <a:r>
              <a:rPr lang="en-CA" sz="2000" dirty="0" smtClean="0"/>
              <a:t>Quick </a:t>
            </a:r>
            <a:r>
              <a:rPr lang="en-CA" sz="2000" dirty="0"/>
              <a:t>Quizzes, Exit Tickets and other games</a:t>
            </a:r>
          </a:p>
          <a:p>
            <a:pPr marL="109728" indent="0">
              <a:buNone/>
            </a:pPr>
            <a:endParaRPr lang="en-CA" sz="2000" dirty="0"/>
          </a:p>
          <a:p>
            <a:r>
              <a:rPr lang="en-CA" sz="2000" dirty="0">
                <a:solidFill>
                  <a:schemeClr val="accent6">
                    <a:lumMod val="50000"/>
                  </a:schemeClr>
                </a:solidFill>
              </a:rPr>
              <a:t>Mobile (Apple, Android) and </a:t>
            </a:r>
            <a:r>
              <a:rPr lang="en-CA" sz="2000" dirty="0" smtClean="0">
                <a:solidFill>
                  <a:schemeClr val="accent6">
                    <a:lumMod val="50000"/>
                  </a:schemeClr>
                </a:solidFill>
              </a:rPr>
              <a:t>Web (cross-platform)</a:t>
            </a:r>
            <a:endParaRPr lang="en-CA" sz="2000" dirty="0">
              <a:solidFill>
                <a:schemeClr val="accent6">
                  <a:lumMod val="50000"/>
                </a:schemeClr>
              </a:solidFill>
            </a:endParaRPr>
          </a:p>
          <a:p>
            <a:r>
              <a:rPr lang="en-CA" sz="2000" dirty="0">
                <a:solidFill>
                  <a:schemeClr val="accent6">
                    <a:lumMod val="50000"/>
                  </a:schemeClr>
                </a:solidFill>
              </a:rPr>
              <a:t>Wireless connection needed</a:t>
            </a:r>
          </a:p>
          <a:p>
            <a:r>
              <a:rPr lang="en-CA" sz="2000" dirty="0">
                <a:solidFill>
                  <a:schemeClr val="accent6">
                    <a:lumMod val="50000"/>
                  </a:schemeClr>
                </a:solidFill>
              </a:rPr>
              <a:t>Free</a:t>
            </a:r>
          </a:p>
          <a:p>
            <a:pPr marL="109728" indent="0">
              <a:buNone/>
            </a:pPr>
            <a:r>
              <a:rPr lang="en-CA" dirty="0">
                <a:hlinkClick r:id="rId3"/>
              </a:rPr>
              <a:t>https://</a:t>
            </a:r>
            <a:r>
              <a:rPr lang="en-CA" dirty="0" smtClean="0">
                <a:hlinkClick r:id="rId3"/>
              </a:rPr>
              <a:t>youtu.be/5O5xWhgOlSk?t=1m55s</a:t>
            </a:r>
            <a:r>
              <a:rPr lang="en-CA" dirty="0" smtClean="0"/>
              <a:t> </a:t>
            </a:r>
            <a:endParaRPr lang="en-CA" dirty="0"/>
          </a:p>
        </p:txBody>
      </p:sp>
      <p:sp>
        <p:nvSpPr>
          <p:cNvPr id="3" name="Title 2"/>
          <p:cNvSpPr>
            <a:spLocks noGrp="1"/>
          </p:cNvSpPr>
          <p:nvPr>
            <p:ph type="title"/>
          </p:nvPr>
        </p:nvSpPr>
        <p:spPr>
          <a:xfrm>
            <a:off x="609600" y="274638"/>
            <a:ext cx="10083249" cy="1143000"/>
          </a:xfrm>
        </p:spPr>
        <p:txBody>
          <a:bodyPr/>
          <a:lstStyle/>
          <a:p>
            <a:r>
              <a:rPr lang="en-CA" b="1" dirty="0" err="1" smtClean="0">
                <a:solidFill>
                  <a:schemeClr val="accent2">
                    <a:lumMod val="50000"/>
                  </a:schemeClr>
                </a:solidFill>
                <a:effectLst/>
              </a:rPr>
              <a:t>Socrative</a:t>
            </a:r>
            <a:endParaRPr lang="en-CA" b="1" dirty="0">
              <a:solidFill>
                <a:schemeClr val="accent2">
                  <a:lumMod val="50000"/>
                </a:schemeClr>
              </a:solidFill>
            </a:endParaRPr>
          </a:p>
        </p:txBody>
      </p:sp>
      <p:sp>
        <p:nvSpPr>
          <p:cNvPr id="4" name="Slide Number Placeholder 3"/>
          <p:cNvSpPr>
            <a:spLocks noGrp="1"/>
          </p:cNvSpPr>
          <p:nvPr>
            <p:ph type="sldNum" sz="quarter" idx="12"/>
          </p:nvPr>
        </p:nvSpPr>
        <p:spPr/>
        <p:txBody>
          <a:bodyPr/>
          <a:lstStyle/>
          <a:p>
            <a:fld id="{9982976E-72D8-446A-A278-475A38F0D4C4}" type="slidenum">
              <a:rPr lang="en-CA" smtClean="0"/>
              <a:t>13</a:t>
            </a:fld>
            <a:endParaRPr lang="en-CA"/>
          </a:p>
        </p:txBody>
      </p:sp>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176120" y="188640"/>
            <a:ext cx="1699260" cy="982980"/>
          </a:xfrm>
          <a:prstGeom prst="rect">
            <a:avLst/>
          </a:prstGeom>
        </p:spPr>
      </p:pic>
      <p:pic>
        <p:nvPicPr>
          <p:cNvPr id="6" name="Picture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679701" y="3233960"/>
            <a:ext cx="3876769" cy="2889116"/>
          </a:xfrm>
          <a:prstGeom prst="rect">
            <a:avLst/>
          </a:prstGeom>
        </p:spPr>
      </p:pic>
    </p:spTree>
    <p:extLst>
      <p:ext uri="{BB962C8B-B14F-4D97-AF65-F5344CB8AC3E}">
        <p14:creationId xmlns:p14="http://schemas.microsoft.com/office/powerpoint/2010/main" val="339603949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CA" b="1" dirty="0" smtClean="0">
                <a:solidFill>
                  <a:schemeClr val="accent2">
                    <a:lumMod val="50000"/>
                  </a:schemeClr>
                </a:solidFill>
              </a:rPr>
              <a:t>Quizlet</a:t>
            </a:r>
            <a:endParaRPr lang="en-CA" sz="4000" b="1" dirty="0">
              <a:solidFill>
                <a:schemeClr val="accent2">
                  <a:lumMod val="50000"/>
                </a:schemeClr>
              </a:solidFill>
            </a:endParaRPr>
          </a:p>
        </p:txBody>
      </p:sp>
      <p:sp>
        <p:nvSpPr>
          <p:cNvPr id="3" name="Content Placeholder 2"/>
          <p:cNvSpPr>
            <a:spLocks noGrp="1"/>
          </p:cNvSpPr>
          <p:nvPr>
            <p:ph idx="1"/>
          </p:nvPr>
        </p:nvSpPr>
        <p:spPr/>
        <p:txBody>
          <a:bodyPr/>
          <a:lstStyle/>
          <a:p>
            <a:r>
              <a:rPr lang="en-CA" dirty="0" err="1" smtClean="0">
                <a:hlinkClick r:id="rId2"/>
              </a:rPr>
              <a:t>Quizlet</a:t>
            </a:r>
            <a:endParaRPr lang="en-CA" dirty="0" smtClean="0"/>
          </a:p>
          <a:p>
            <a:endParaRPr lang="en-CA" dirty="0"/>
          </a:p>
        </p:txBody>
      </p:sp>
      <p:pic>
        <p:nvPicPr>
          <p:cNvPr id="5" name="Picture 4"/>
          <p:cNvPicPr>
            <a:picLocks noChangeAspect="1"/>
          </p:cNvPicPr>
          <p:nvPr/>
        </p:nvPicPr>
        <p:blipFill rotWithShape="1">
          <a:blip r:embed="rId3"/>
          <a:srcRect l="16088" t="8112" r="24214" b="5135"/>
          <a:stretch/>
        </p:blipFill>
        <p:spPr>
          <a:xfrm>
            <a:off x="3498574" y="460208"/>
            <a:ext cx="7262191" cy="5716335"/>
          </a:xfrm>
          <a:prstGeom prst="rect">
            <a:avLst/>
          </a:prstGeom>
        </p:spPr>
      </p:pic>
    </p:spTree>
    <p:extLst>
      <p:ext uri="{BB962C8B-B14F-4D97-AF65-F5344CB8AC3E}">
        <p14:creationId xmlns:p14="http://schemas.microsoft.com/office/powerpoint/2010/main" val="90471763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759231" y="1390992"/>
            <a:ext cx="10058400" cy="4023360"/>
          </a:xfrm>
        </p:spPr>
        <p:txBody>
          <a:bodyPr>
            <a:noAutofit/>
          </a:bodyPr>
          <a:lstStyle/>
          <a:p>
            <a:r>
              <a:rPr lang="en-CA" dirty="0"/>
              <a:t>Adapt this note-taking platform</a:t>
            </a:r>
          </a:p>
          <a:p>
            <a:r>
              <a:rPr lang="en-CA" dirty="0"/>
              <a:t>Integrative practice</a:t>
            </a:r>
          </a:p>
          <a:p>
            <a:r>
              <a:rPr lang="en-CA" dirty="0"/>
              <a:t>Collaboration and sharing, e.g., class book, dictionary</a:t>
            </a:r>
          </a:p>
          <a:p>
            <a:r>
              <a:rPr lang="en-CA" dirty="0"/>
              <a:t>Take notes, capture photos, create to-do lists, record voice </a:t>
            </a:r>
          </a:p>
          <a:p>
            <a:r>
              <a:rPr lang="en-CA" dirty="0"/>
              <a:t>All notes searchable, whether you are at home, at work, or on the go</a:t>
            </a:r>
          </a:p>
          <a:p>
            <a:r>
              <a:rPr lang="en-CA" dirty="0"/>
              <a:t>Synchronize across devices</a:t>
            </a:r>
          </a:p>
          <a:p>
            <a:endParaRPr lang="en-CA" dirty="0"/>
          </a:p>
          <a:p>
            <a:pPr marL="285750" indent="-285750">
              <a:lnSpc>
                <a:spcPct val="100000"/>
              </a:lnSpc>
              <a:buFont typeface="Arial" pitchFamily="34" charset="0"/>
              <a:buChar char="•"/>
            </a:pPr>
            <a:r>
              <a:rPr lang="en-CA" dirty="0">
                <a:solidFill>
                  <a:schemeClr val="accent6">
                    <a:lumMod val="50000"/>
                  </a:schemeClr>
                </a:solidFill>
              </a:rPr>
              <a:t>Works offline</a:t>
            </a:r>
          </a:p>
          <a:p>
            <a:pPr marL="285750" indent="-285750">
              <a:lnSpc>
                <a:spcPct val="100000"/>
              </a:lnSpc>
              <a:buFont typeface="Arial" pitchFamily="34" charset="0"/>
              <a:buChar char="•"/>
            </a:pPr>
            <a:r>
              <a:rPr lang="en-CA" dirty="0">
                <a:solidFill>
                  <a:schemeClr val="accent6">
                    <a:lumMod val="50000"/>
                  </a:schemeClr>
                </a:solidFill>
              </a:rPr>
              <a:t>All mobile platforms and Web</a:t>
            </a:r>
          </a:p>
          <a:p>
            <a:pPr marL="285750" indent="-285750">
              <a:lnSpc>
                <a:spcPct val="100000"/>
              </a:lnSpc>
              <a:buFont typeface="Arial" pitchFamily="34" charset="0"/>
              <a:buChar char="•"/>
            </a:pPr>
            <a:r>
              <a:rPr lang="en-CA" dirty="0">
                <a:solidFill>
                  <a:schemeClr val="accent6">
                    <a:lumMod val="50000"/>
                  </a:schemeClr>
                </a:solidFill>
              </a:rPr>
              <a:t>Free</a:t>
            </a:r>
          </a:p>
          <a:p>
            <a:endParaRPr lang="en-CA" sz="1600" dirty="0"/>
          </a:p>
        </p:txBody>
      </p:sp>
      <p:sp>
        <p:nvSpPr>
          <p:cNvPr id="4" name="Slide Number Placeholder 3"/>
          <p:cNvSpPr>
            <a:spLocks noGrp="1"/>
          </p:cNvSpPr>
          <p:nvPr>
            <p:ph type="sldNum" sz="quarter" idx="12"/>
          </p:nvPr>
        </p:nvSpPr>
        <p:spPr/>
        <p:txBody>
          <a:bodyPr/>
          <a:lstStyle/>
          <a:p>
            <a:fld id="{9982976E-72D8-446A-A278-475A38F0D4C4}" type="slidenum">
              <a:rPr lang="en-CA" smtClean="0"/>
              <a:t>15</a:t>
            </a:fld>
            <a:endParaRPr lang="en-CA"/>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77575" y="404664"/>
            <a:ext cx="3221712" cy="805428"/>
          </a:xfrm>
          <a:prstGeom prst="rect">
            <a:avLst/>
          </a:prstGeom>
        </p:spPr>
      </p:pic>
      <p:sp>
        <p:nvSpPr>
          <p:cNvPr id="6" name="TextBox 5"/>
          <p:cNvSpPr txBox="1"/>
          <p:nvPr/>
        </p:nvSpPr>
        <p:spPr>
          <a:xfrm rot="380257">
            <a:off x="6743183" y="5234719"/>
            <a:ext cx="2601994" cy="646331"/>
          </a:xfrm>
          <a:prstGeom prst="rect">
            <a:avLst/>
          </a:prstGeom>
        </p:spPr>
        <p:style>
          <a:lnRef idx="2">
            <a:schemeClr val="accent1"/>
          </a:lnRef>
          <a:fillRef idx="1">
            <a:schemeClr val="lt1"/>
          </a:fillRef>
          <a:effectRef idx="0">
            <a:schemeClr val="accent1"/>
          </a:effectRef>
          <a:fontRef idx="minor">
            <a:schemeClr val="dk1"/>
          </a:fontRef>
        </p:style>
        <p:txBody>
          <a:bodyPr wrap="none" rtlCol="0">
            <a:spAutoFit/>
          </a:bodyPr>
          <a:lstStyle/>
          <a:p>
            <a:r>
              <a:rPr lang="en-CA" sz="3600" dirty="0">
                <a:solidFill>
                  <a:srgbClr val="92D050"/>
                </a:solidFill>
              </a:rPr>
              <a:t>Dependable</a:t>
            </a:r>
            <a:r>
              <a:rPr lang="en-CA" sz="3600" dirty="0"/>
              <a:t>!</a:t>
            </a:r>
          </a:p>
        </p:txBody>
      </p:sp>
    </p:spTree>
    <p:extLst>
      <p:ext uri="{BB962C8B-B14F-4D97-AF65-F5344CB8AC3E}">
        <p14:creationId xmlns:p14="http://schemas.microsoft.com/office/powerpoint/2010/main" val="16869230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b="1" dirty="0" err="1" smtClean="0">
                <a:solidFill>
                  <a:schemeClr val="tx2"/>
                </a:solidFill>
              </a:rPr>
              <a:t>Polleverywhere</a:t>
            </a:r>
            <a:endParaRPr lang="en-CA" b="1" dirty="0">
              <a:solidFill>
                <a:schemeClr val="tx2"/>
              </a:solidFill>
            </a:endParaRPr>
          </a:p>
        </p:txBody>
      </p:sp>
      <p:pic>
        <p:nvPicPr>
          <p:cNvPr id="4" name="Content Placeholder 3"/>
          <p:cNvPicPr>
            <a:picLocks noGrp="1" noChangeAspect="1"/>
          </p:cNvPicPr>
          <p:nvPr>
            <p:ph idx="1"/>
          </p:nvPr>
        </p:nvPicPr>
        <p:blipFill rotWithShape="1">
          <a:blip r:embed="rId3"/>
          <a:srcRect l="24192" t="7573" r="25187" b="11297"/>
          <a:stretch/>
        </p:blipFill>
        <p:spPr>
          <a:xfrm>
            <a:off x="2165685" y="1607752"/>
            <a:ext cx="5165557" cy="4484387"/>
          </a:xfrm>
          <a:prstGeom prst="rect">
            <a:avLst/>
          </a:prstGeom>
        </p:spPr>
      </p:pic>
      <p:sp>
        <p:nvSpPr>
          <p:cNvPr id="5" name="Rectangle 4"/>
          <p:cNvSpPr/>
          <p:nvPr/>
        </p:nvSpPr>
        <p:spPr>
          <a:xfrm>
            <a:off x="7331242" y="3129518"/>
            <a:ext cx="4579202" cy="461665"/>
          </a:xfrm>
          <a:prstGeom prst="rect">
            <a:avLst/>
          </a:prstGeom>
        </p:spPr>
        <p:txBody>
          <a:bodyPr wrap="none">
            <a:spAutoFit/>
          </a:bodyPr>
          <a:lstStyle/>
          <a:p>
            <a:r>
              <a:rPr lang="en-CA" sz="2400" dirty="0">
                <a:hlinkClick r:id="rId4"/>
              </a:rPr>
              <a:t>https://www.polleverywhere.com</a:t>
            </a:r>
            <a:r>
              <a:rPr lang="en-CA" sz="2400" dirty="0" smtClean="0">
                <a:hlinkClick r:id="rId4"/>
              </a:rPr>
              <a:t>/</a:t>
            </a:r>
            <a:r>
              <a:rPr lang="en-CA" sz="2400" dirty="0" smtClean="0"/>
              <a:t> </a:t>
            </a:r>
            <a:endParaRPr lang="en-CA" sz="2400" dirty="0"/>
          </a:p>
        </p:txBody>
      </p:sp>
    </p:spTree>
    <p:extLst>
      <p:ext uri="{BB962C8B-B14F-4D97-AF65-F5344CB8AC3E}">
        <p14:creationId xmlns:p14="http://schemas.microsoft.com/office/powerpoint/2010/main" val="80629000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02991" y="1368596"/>
            <a:ext cx="10058400" cy="794945"/>
          </a:xfrm>
        </p:spPr>
        <p:txBody>
          <a:bodyPr/>
          <a:lstStyle/>
          <a:p>
            <a:r>
              <a:rPr lang="en-CA" b="1" dirty="0" err="1" smtClean="0"/>
              <a:t>Mendeley</a:t>
            </a:r>
            <a:endParaRPr lang="en-CA" b="1" dirty="0"/>
          </a:p>
        </p:txBody>
      </p:sp>
      <p:sp>
        <p:nvSpPr>
          <p:cNvPr id="3" name="Content Placeholder 2"/>
          <p:cNvSpPr>
            <a:spLocks noGrp="1"/>
          </p:cNvSpPr>
          <p:nvPr>
            <p:ph idx="1"/>
          </p:nvPr>
        </p:nvSpPr>
        <p:spPr>
          <a:xfrm>
            <a:off x="1997658" y="6015789"/>
            <a:ext cx="10018713" cy="545432"/>
          </a:xfrm>
        </p:spPr>
        <p:txBody>
          <a:bodyPr/>
          <a:lstStyle/>
          <a:p>
            <a:r>
              <a:rPr lang="en-CA" dirty="0"/>
              <a:t>www.mendeley.com</a:t>
            </a:r>
          </a:p>
        </p:txBody>
      </p:sp>
      <p:pic>
        <p:nvPicPr>
          <p:cNvPr id="5" name="Picture 4"/>
          <p:cNvPicPr>
            <a:picLocks noChangeAspect="1"/>
          </p:cNvPicPr>
          <p:nvPr/>
        </p:nvPicPr>
        <p:blipFill rotWithShape="1">
          <a:blip r:embed="rId3"/>
          <a:srcRect t="17501" r="37586"/>
          <a:stretch/>
        </p:blipFill>
        <p:spPr>
          <a:xfrm>
            <a:off x="6126480" y="166741"/>
            <a:ext cx="5695602" cy="6121764"/>
          </a:xfrm>
          <a:prstGeom prst="rect">
            <a:avLst/>
          </a:prstGeom>
        </p:spPr>
      </p:pic>
      <p:pic>
        <p:nvPicPr>
          <p:cNvPr id="4" name="Picture 3"/>
          <p:cNvPicPr>
            <a:picLocks noChangeAspect="1"/>
          </p:cNvPicPr>
          <p:nvPr/>
        </p:nvPicPr>
        <p:blipFill rotWithShape="1">
          <a:blip r:embed="rId4"/>
          <a:srcRect l="11929" t="60053" r="3834" b="23153"/>
          <a:stretch/>
        </p:blipFill>
        <p:spPr>
          <a:xfrm>
            <a:off x="148334" y="3535496"/>
            <a:ext cx="8825947" cy="1606346"/>
          </a:xfrm>
          <a:prstGeom prst="rect">
            <a:avLst/>
          </a:prstGeom>
        </p:spPr>
      </p:pic>
    </p:spTree>
    <p:extLst>
      <p:ext uri="{BB962C8B-B14F-4D97-AF65-F5344CB8AC3E}">
        <p14:creationId xmlns:p14="http://schemas.microsoft.com/office/powerpoint/2010/main" val="187261349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8049071" y="1109500"/>
            <a:ext cx="2770906" cy="2790936"/>
          </a:xfrm>
        </p:spPr>
      </p:pic>
      <p:sp>
        <p:nvSpPr>
          <p:cNvPr id="3" name="Title 2"/>
          <p:cNvSpPr>
            <a:spLocks noGrp="1"/>
          </p:cNvSpPr>
          <p:nvPr>
            <p:ph type="title"/>
          </p:nvPr>
        </p:nvSpPr>
        <p:spPr>
          <a:xfrm>
            <a:off x="2976904" y="224635"/>
            <a:ext cx="7067128" cy="1143000"/>
          </a:xfrm>
        </p:spPr>
        <p:txBody>
          <a:bodyPr/>
          <a:lstStyle/>
          <a:p>
            <a:r>
              <a:rPr lang="en-CA" b="1" dirty="0" smtClean="0">
                <a:solidFill>
                  <a:schemeClr val="accent6">
                    <a:lumMod val="50000"/>
                  </a:schemeClr>
                </a:solidFill>
                <a:effectLst/>
              </a:rPr>
              <a:t>Dictionary.com</a:t>
            </a:r>
            <a:endParaRPr lang="en-CA" b="1" dirty="0">
              <a:solidFill>
                <a:schemeClr val="accent6">
                  <a:lumMod val="50000"/>
                </a:schemeClr>
              </a:solidFill>
            </a:endParaRPr>
          </a:p>
        </p:txBody>
      </p:sp>
      <p:sp>
        <p:nvSpPr>
          <p:cNvPr id="5" name="Slide Number Placeholder 4"/>
          <p:cNvSpPr>
            <a:spLocks noGrp="1"/>
          </p:cNvSpPr>
          <p:nvPr>
            <p:ph type="sldNum" sz="quarter" idx="12"/>
          </p:nvPr>
        </p:nvSpPr>
        <p:spPr/>
        <p:txBody>
          <a:bodyPr/>
          <a:lstStyle/>
          <a:p>
            <a:fld id="{9982976E-72D8-446A-A278-475A38F0D4C4}" type="slidenum">
              <a:rPr lang="en-CA" smtClean="0"/>
              <a:t>18</a:t>
            </a:fld>
            <a:endParaRPr lang="en-CA"/>
          </a:p>
        </p:txBody>
      </p:sp>
      <p:pic>
        <p:nvPicPr>
          <p:cNvPr id="2050"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l="38005" t="29344" r="48596" b="26131"/>
          <a:stretch/>
        </p:blipFill>
        <p:spPr bwMode="auto">
          <a:xfrm rot="21035170">
            <a:off x="879547" y="318931"/>
            <a:ext cx="1840848" cy="328805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Rectangle 1"/>
          <p:cNvSpPr/>
          <p:nvPr/>
        </p:nvSpPr>
        <p:spPr>
          <a:xfrm>
            <a:off x="1196069" y="1796401"/>
            <a:ext cx="8449110" cy="3477875"/>
          </a:xfrm>
          <a:prstGeom prst="rect">
            <a:avLst/>
          </a:prstGeom>
        </p:spPr>
        <p:txBody>
          <a:bodyPr wrap="square">
            <a:spAutoFit/>
          </a:bodyPr>
          <a:lstStyle/>
          <a:p>
            <a:pPr marL="285750" indent="-285750" algn="ctr">
              <a:buFont typeface="Arial" pitchFamily="34" charset="0"/>
              <a:buChar char="•"/>
            </a:pPr>
            <a:r>
              <a:rPr lang="en-CA" sz="2000" dirty="0"/>
              <a:t>Dictionary, thesaurus, searchable, audio</a:t>
            </a:r>
          </a:p>
          <a:p>
            <a:pPr marL="285750" indent="-285750">
              <a:buFont typeface="Arial" pitchFamily="34" charset="0"/>
              <a:buChar char="•"/>
            </a:pPr>
            <a:endParaRPr lang="en-CA" sz="2000" dirty="0" smtClean="0"/>
          </a:p>
          <a:p>
            <a:pPr marL="285750" indent="-285750">
              <a:buFont typeface="Arial" pitchFamily="34" charset="0"/>
              <a:buChar char="•"/>
            </a:pPr>
            <a:endParaRPr lang="en-CA" sz="2000" dirty="0" smtClean="0"/>
          </a:p>
          <a:p>
            <a:pPr marL="285750" indent="-285750">
              <a:buFont typeface="Arial" pitchFamily="34" charset="0"/>
              <a:buChar char="•"/>
            </a:pPr>
            <a:endParaRPr lang="en-CA" sz="2000" dirty="0"/>
          </a:p>
          <a:p>
            <a:pPr marL="285750" indent="-285750">
              <a:buFont typeface="Arial" pitchFamily="34" charset="0"/>
              <a:buChar char="•"/>
            </a:pPr>
            <a:endParaRPr lang="en-CA" sz="2000" dirty="0" smtClean="0"/>
          </a:p>
          <a:p>
            <a:pPr marL="285750" indent="-285750">
              <a:buFont typeface="Arial" pitchFamily="34" charset="0"/>
              <a:buChar char="•"/>
            </a:pPr>
            <a:endParaRPr lang="en-CA" sz="2000" dirty="0"/>
          </a:p>
          <a:p>
            <a:pPr marL="285750" indent="-285750">
              <a:buFont typeface="Arial" pitchFamily="34" charset="0"/>
              <a:buChar char="•"/>
            </a:pPr>
            <a:endParaRPr lang="en-CA" sz="2000" dirty="0" smtClean="0"/>
          </a:p>
          <a:p>
            <a:pPr marL="285750" indent="-285750">
              <a:buFont typeface="Arial" pitchFamily="34" charset="0"/>
              <a:buChar char="•"/>
            </a:pPr>
            <a:endParaRPr lang="en-CA" sz="2000" dirty="0"/>
          </a:p>
          <a:p>
            <a:pPr marL="285750" indent="-285750">
              <a:buFont typeface="Arial" pitchFamily="34" charset="0"/>
              <a:buChar char="•"/>
            </a:pPr>
            <a:r>
              <a:rPr lang="en-CA" sz="2000" dirty="0">
                <a:solidFill>
                  <a:srgbClr val="204F9B"/>
                </a:solidFill>
              </a:rPr>
              <a:t>No Internet connection needed when searching words</a:t>
            </a:r>
          </a:p>
          <a:p>
            <a:pPr marL="285750" indent="-285750">
              <a:buFont typeface="Arial" pitchFamily="34" charset="0"/>
              <a:buChar char="•"/>
            </a:pPr>
            <a:r>
              <a:rPr lang="en-CA" sz="2000" dirty="0">
                <a:solidFill>
                  <a:srgbClr val="204F9B"/>
                </a:solidFill>
              </a:rPr>
              <a:t>Mobile (Apple, Android) and Web</a:t>
            </a:r>
          </a:p>
          <a:p>
            <a:pPr marL="285750" indent="-285750">
              <a:buFont typeface="Arial" pitchFamily="34" charset="0"/>
              <a:buChar char="•"/>
            </a:pPr>
            <a:r>
              <a:rPr lang="en-CA" sz="2000" dirty="0">
                <a:solidFill>
                  <a:srgbClr val="204F9B"/>
                </a:solidFill>
              </a:rPr>
              <a:t>Free </a:t>
            </a:r>
            <a:r>
              <a:rPr lang="en-CA" sz="2000" i="1" dirty="0">
                <a:solidFill>
                  <a:srgbClr val="204F9B"/>
                </a:solidFill>
              </a:rPr>
              <a:t>(premium version available)</a:t>
            </a:r>
          </a:p>
        </p:txBody>
      </p:sp>
    </p:spTree>
    <p:extLst>
      <p:ext uri="{BB962C8B-B14F-4D97-AF65-F5344CB8AC3E}">
        <p14:creationId xmlns:p14="http://schemas.microsoft.com/office/powerpoint/2010/main" val="180125686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821977" y="1758986"/>
            <a:ext cx="10058400" cy="4023360"/>
          </a:xfrm>
        </p:spPr>
        <p:txBody>
          <a:bodyPr/>
          <a:lstStyle/>
          <a:p>
            <a:r>
              <a:rPr lang="en-CA" sz="2400" dirty="0"/>
              <a:t>Dictionary, thesaurus, searchable, audio</a:t>
            </a:r>
          </a:p>
          <a:p>
            <a:r>
              <a:rPr lang="en-CA" sz="2400" dirty="0"/>
              <a:t>Customizable</a:t>
            </a:r>
          </a:p>
          <a:p>
            <a:pPr marL="109728" indent="0">
              <a:buNone/>
            </a:pPr>
            <a:endParaRPr lang="en-CA" sz="2400" dirty="0"/>
          </a:p>
          <a:p>
            <a:r>
              <a:rPr lang="en-CA" sz="2400" dirty="0">
                <a:solidFill>
                  <a:srgbClr val="204F9B"/>
                </a:solidFill>
              </a:rPr>
              <a:t>Apple, Android, Web</a:t>
            </a:r>
          </a:p>
          <a:p>
            <a:r>
              <a:rPr lang="en-CA" sz="2400" dirty="0">
                <a:solidFill>
                  <a:srgbClr val="204F9B"/>
                </a:solidFill>
              </a:rPr>
              <a:t>Works offline</a:t>
            </a:r>
          </a:p>
          <a:p>
            <a:r>
              <a:rPr lang="en-CA" sz="2400" dirty="0">
                <a:solidFill>
                  <a:srgbClr val="204F9B"/>
                </a:solidFill>
              </a:rPr>
              <a:t>Almost free </a:t>
            </a:r>
            <a:r>
              <a:rPr lang="en-CA" sz="2400" dirty="0" smtClean="0">
                <a:solidFill>
                  <a:srgbClr val="204F9B"/>
                </a:solidFill>
              </a:rPr>
              <a:t> </a:t>
            </a:r>
            <a:r>
              <a:rPr lang="en-CA" sz="2400" dirty="0">
                <a:solidFill>
                  <a:srgbClr val="204F9B"/>
                </a:solidFill>
              </a:rPr>
              <a:t>– </a:t>
            </a:r>
            <a:r>
              <a:rPr lang="en-CA" sz="2400" dirty="0" smtClean="0">
                <a:solidFill>
                  <a:srgbClr val="204F9B"/>
                </a:solidFill>
              </a:rPr>
              <a:t>$4.99</a:t>
            </a:r>
            <a:endParaRPr lang="en-CA" sz="2400" dirty="0">
              <a:solidFill>
                <a:srgbClr val="204F9B"/>
              </a:solidFill>
            </a:endParaRPr>
          </a:p>
          <a:p>
            <a:endParaRPr lang="en-CA" dirty="0"/>
          </a:p>
        </p:txBody>
      </p:sp>
      <p:sp>
        <p:nvSpPr>
          <p:cNvPr id="3" name="Slide Number Placeholder 2"/>
          <p:cNvSpPr>
            <a:spLocks noGrp="1"/>
          </p:cNvSpPr>
          <p:nvPr>
            <p:ph type="sldNum" sz="quarter" idx="12"/>
          </p:nvPr>
        </p:nvSpPr>
        <p:spPr/>
        <p:txBody>
          <a:bodyPr/>
          <a:lstStyle/>
          <a:p>
            <a:fld id="{9982976E-72D8-446A-A278-475A38F0D4C4}" type="slidenum">
              <a:rPr lang="en-CA" smtClean="0"/>
              <a:t>19</a:t>
            </a:fld>
            <a:endParaRPr lang="en-CA"/>
          </a:p>
        </p:txBody>
      </p:sp>
      <p:sp>
        <p:nvSpPr>
          <p:cNvPr id="4" name="Title 3"/>
          <p:cNvSpPr>
            <a:spLocks noGrp="1"/>
          </p:cNvSpPr>
          <p:nvPr>
            <p:ph type="title"/>
          </p:nvPr>
        </p:nvSpPr>
        <p:spPr/>
        <p:txBody>
          <a:bodyPr/>
          <a:lstStyle/>
          <a:p>
            <a:r>
              <a:rPr lang="en-CA" b="1" dirty="0" smtClean="0">
                <a:solidFill>
                  <a:schemeClr val="accent6">
                    <a:lumMod val="50000"/>
                  </a:schemeClr>
                </a:solidFill>
              </a:rPr>
              <a:t>WordWeb Audio Dictionary</a:t>
            </a:r>
            <a:endParaRPr lang="en-CA" b="1" dirty="0">
              <a:solidFill>
                <a:schemeClr val="accent6">
                  <a:lumMod val="50000"/>
                </a:schemeClr>
              </a:solidFill>
            </a:endParaRP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28048" y="2204864"/>
            <a:ext cx="2848768" cy="4095104"/>
          </a:xfrm>
          <a:prstGeom prst="rect">
            <a:avLst/>
          </a:prstGeom>
        </p:spPr>
      </p:pic>
    </p:spTree>
    <p:extLst>
      <p:ext uri="{BB962C8B-B14F-4D97-AF65-F5344CB8AC3E}">
        <p14:creationId xmlns:p14="http://schemas.microsoft.com/office/powerpoint/2010/main" val="57787016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713691" y="1547403"/>
            <a:ext cx="11017097" cy="4023360"/>
          </a:xfrm>
        </p:spPr>
        <p:txBody>
          <a:bodyPr>
            <a:noAutofit/>
          </a:bodyPr>
          <a:lstStyle/>
          <a:p>
            <a:r>
              <a:rPr lang="en-CA" sz="2400" i="1" dirty="0" smtClean="0"/>
              <a:t>At </a:t>
            </a:r>
            <a:r>
              <a:rPr lang="en-CA" sz="2400" i="1" dirty="0"/>
              <a:t>the end of the webinar participants will be able to:</a:t>
            </a:r>
          </a:p>
          <a:p>
            <a:pPr>
              <a:buFont typeface="Wingdings" panose="05000000000000000000" pitchFamily="2" charset="2"/>
              <a:buChar char="§"/>
            </a:pPr>
            <a:r>
              <a:rPr lang="en-CA" sz="2400" dirty="0"/>
              <a:t>Identify types and uses of educational mobile apps (built-in and downloadable). </a:t>
            </a:r>
          </a:p>
          <a:p>
            <a:pPr>
              <a:buFont typeface="Wingdings" panose="05000000000000000000" pitchFamily="2" charset="2"/>
              <a:buChar char="§"/>
            </a:pPr>
            <a:r>
              <a:rPr lang="en-CA" sz="2400" dirty="0"/>
              <a:t>Identify benefits and common concerns surrounding educational mobile apps in teaching and learning.</a:t>
            </a:r>
          </a:p>
          <a:p>
            <a:pPr>
              <a:buFont typeface="Wingdings" panose="05000000000000000000" pitchFamily="2" charset="2"/>
              <a:buChar char="§"/>
            </a:pPr>
            <a:r>
              <a:rPr lang="en-CA" sz="2400" dirty="0"/>
              <a:t>Critically evaluate a range of mobile apps for their appropriateness for the specific learning objective and educational contexts.</a:t>
            </a:r>
          </a:p>
          <a:p>
            <a:pPr>
              <a:buFont typeface="Wingdings" panose="05000000000000000000" pitchFamily="2" charset="2"/>
              <a:buChar char="§"/>
            </a:pPr>
            <a:r>
              <a:rPr lang="en-CA" sz="2400" dirty="0"/>
              <a:t>Select mobile apps appropriate for specific learning objectives and educational contexts.</a:t>
            </a:r>
          </a:p>
          <a:p>
            <a:pPr>
              <a:buFont typeface="Wingdings" panose="05000000000000000000" pitchFamily="2" charset="2"/>
              <a:buChar char="§"/>
            </a:pPr>
            <a:r>
              <a:rPr lang="en-CA" sz="2400" dirty="0"/>
              <a:t>Apply well-selected mobile apps for teaching in higher education</a:t>
            </a:r>
            <a:r>
              <a:rPr lang="en-CA" sz="2400" dirty="0" smtClean="0"/>
              <a:t>.</a:t>
            </a:r>
          </a:p>
          <a:p>
            <a:pPr>
              <a:lnSpc>
                <a:spcPct val="100000"/>
              </a:lnSpc>
            </a:pPr>
            <a:endParaRPr lang="en-CA" sz="2400" dirty="0"/>
          </a:p>
        </p:txBody>
      </p:sp>
      <p:sp>
        <p:nvSpPr>
          <p:cNvPr id="3" name="Title 2"/>
          <p:cNvSpPr>
            <a:spLocks noGrp="1"/>
          </p:cNvSpPr>
          <p:nvPr>
            <p:ph type="title"/>
          </p:nvPr>
        </p:nvSpPr>
        <p:spPr/>
        <p:txBody>
          <a:bodyPr>
            <a:normAutofit/>
          </a:bodyPr>
          <a:lstStyle/>
          <a:p>
            <a:r>
              <a:rPr lang="en-CA" dirty="0" smtClean="0"/>
              <a:t>Learning </a:t>
            </a:r>
            <a:r>
              <a:rPr lang="en-CA" dirty="0"/>
              <a:t>Objectives </a:t>
            </a:r>
          </a:p>
        </p:txBody>
      </p:sp>
      <p:sp>
        <p:nvSpPr>
          <p:cNvPr id="4" name="Slide Number Placeholder 3"/>
          <p:cNvSpPr>
            <a:spLocks noGrp="1"/>
          </p:cNvSpPr>
          <p:nvPr>
            <p:ph type="sldNum" sz="quarter" idx="12"/>
          </p:nvPr>
        </p:nvSpPr>
        <p:spPr/>
        <p:txBody>
          <a:bodyPr/>
          <a:lstStyle/>
          <a:p>
            <a:fld id="{9982976E-72D8-446A-A278-475A38F0D4C4}" type="slidenum">
              <a:rPr lang="en-CA" smtClean="0"/>
              <a:t>2</a:t>
            </a:fld>
            <a:endParaRPr lang="en-CA"/>
          </a:p>
        </p:txBody>
      </p:sp>
    </p:spTree>
    <p:extLst>
      <p:ext uri="{BB962C8B-B14F-4D97-AF65-F5344CB8AC3E}">
        <p14:creationId xmlns:p14="http://schemas.microsoft.com/office/powerpoint/2010/main" val="346808739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0" name="Picture 6" descr="Educator 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97441" y="2790631"/>
            <a:ext cx="4788569" cy="3540700"/>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p:cNvSpPr/>
          <p:nvPr/>
        </p:nvSpPr>
        <p:spPr>
          <a:xfrm>
            <a:off x="901098" y="931916"/>
            <a:ext cx="10877818" cy="2554545"/>
          </a:xfrm>
          <a:prstGeom prst="rect">
            <a:avLst/>
          </a:prstGeom>
        </p:spPr>
        <p:txBody>
          <a:bodyPr wrap="square">
            <a:spAutoFit/>
          </a:bodyPr>
          <a:lstStyle/>
          <a:p>
            <a:r>
              <a:rPr lang="en-CA" sz="2000" i="1" dirty="0" smtClean="0"/>
              <a:t>Create </a:t>
            </a:r>
            <a:r>
              <a:rPr lang="en-CA" sz="2000" i="1" dirty="0"/>
              <a:t>a TED-Ed lesson around any TED Talk, any TED-Ed Original, or any video on </a:t>
            </a:r>
            <a:r>
              <a:rPr lang="en-CA" sz="2000" i="1" dirty="0" smtClean="0"/>
              <a:t>YouTube</a:t>
            </a:r>
            <a:r>
              <a:rPr lang="en-CA" sz="2000" dirty="0"/>
              <a:t/>
            </a:r>
            <a:br>
              <a:rPr lang="en-CA" sz="2000" dirty="0"/>
            </a:br>
            <a:r>
              <a:rPr lang="en-CA" sz="2000" dirty="0"/>
              <a:t/>
            </a:r>
            <a:br>
              <a:rPr lang="en-CA" sz="2000" dirty="0"/>
            </a:br>
            <a:r>
              <a:rPr lang="en-CA" sz="2000" b="1" dirty="0">
                <a:solidFill>
                  <a:srgbClr val="002060"/>
                </a:solidFill>
              </a:rPr>
              <a:t>Step #1: Pick a video </a:t>
            </a:r>
            <a:r>
              <a:rPr lang="en-CA" sz="2000" dirty="0"/>
              <a:t/>
            </a:r>
            <a:br>
              <a:rPr lang="en-CA" sz="2000" dirty="0"/>
            </a:br>
            <a:r>
              <a:rPr lang="en-CA" sz="2000" dirty="0"/>
              <a:t>1. Visit </a:t>
            </a:r>
            <a:r>
              <a:rPr lang="en-CA" sz="2000" u="sng" dirty="0">
                <a:hlinkClick r:id="rId4"/>
              </a:rPr>
              <a:t>ed.ted.com/videos</a:t>
            </a:r>
            <a:r>
              <a:rPr lang="en-CA" sz="2000" dirty="0"/>
              <a:t/>
            </a:r>
            <a:br>
              <a:rPr lang="en-CA" sz="2000" dirty="0"/>
            </a:br>
            <a:r>
              <a:rPr lang="en-CA" sz="2000" dirty="0"/>
              <a:t>2. Search for any video on YouTube, or simply paste the video's YouTube link </a:t>
            </a:r>
            <a:r>
              <a:rPr lang="en-CA" sz="2000" dirty="0" smtClean="0"/>
              <a:t>into </a:t>
            </a:r>
            <a:r>
              <a:rPr lang="en-CA" sz="2000" dirty="0"/>
              <a:t>the search bar.</a:t>
            </a:r>
            <a:br>
              <a:rPr lang="en-CA" sz="2000" dirty="0"/>
            </a:br>
            <a:r>
              <a:rPr lang="en-CA" sz="2000" dirty="0"/>
              <a:t>3. Select a video from the search results. </a:t>
            </a:r>
            <a:br>
              <a:rPr lang="en-CA" sz="2000" dirty="0"/>
            </a:br>
            <a:r>
              <a:rPr lang="en-CA" sz="2000" dirty="0"/>
              <a:t/>
            </a:r>
            <a:br>
              <a:rPr lang="en-CA" sz="2000" dirty="0"/>
            </a:br>
            <a:endParaRPr lang="en-CA" sz="2000" dirty="0"/>
          </a:p>
        </p:txBody>
      </p:sp>
      <p:sp>
        <p:nvSpPr>
          <p:cNvPr id="15" name="Title 2"/>
          <p:cNvSpPr txBox="1">
            <a:spLocks/>
          </p:cNvSpPr>
          <p:nvPr/>
        </p:nvSpPr>
        <p:spPr>
          <a:xfrm>
            <a:off x="609600" y="144113"/>
            <a:ext cx="10972800" cy="1143000"/>
          </a:xfrm>
          <a:prstGeom prst="rect">
            <a:avLst/>
          </a:prstGeom>
        </p:spPr>
        <p:txBody>
          <a:bodyP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CA" sz="4000" b="1" dirty="0" smtClean="0">
                <a:solidFill>
                  <a:srgbClr val="002060"/>
                </a:solidFill>
              </a:rPr>
              <a:t>TED-Ed</a:t>
            </a:r>
            <a:endParaRPr lang="en-CA" sz="4000" b="1" dirty="0">
              <a:solidFill>
                <a:srgbClr val="002060"/>
              </a:solidFill>
            </a:endParaRPr>
          </a:p>
        </p:txBody>
      </p:sp>
      <p:pic>
        <p:nvPicPr>
          <p:cNvPr id="1025" name="Picture 1" descr="Ted ed logo heade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3714750" cy="342900"/>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Educator 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0"/>
            <a:ext cx="13487400" cy="9972675"/>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Educator 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0" y="0"/>
            <a:ext cx="13011150" cy="996315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Educator 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2608" y="2138013"/>
            <a:ext cx="8477250" cy="4847670"/>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4291850" y="-8923"/>
            <a:ext cx="4486608" cy="646331"/>
          </a:xfrm>
          <a:prstGeom prst="rect">
            <a:avLst/>
          </a:prstGeom>
          <a:solidFill>
            <a:schemeClr val="accent1">
              <a:lumMod val="40000"/>
              <a:lumOff val="60000"/>
            </a:schemeClr>
          </a:solidFill>
        </p:spPr>
        <p:txBody>
          <a:bodyPr wrap="square">
            <a:spAutoFit/>
          </a:bodyPr>
          <a:lstStyle/>
          <a:p>
            <a:pPr algn="ctr"/>
            <a:r>
              <a:rPr lang="en-CA" sz="3600" b="1" dirty="0"/>
              <a:t>TED-Ed </a:t>
            </a:r>
            <a:r>
              <a:rPr lang="en-CA" sz="3600" b="1" dirty="0" smtClean="0"/>
              <a:t>Lesson </a:t>
            </a:r>
            <a:endParaRPr lang="en-CA" sz="3600" b="1" dirty="0"/>
          </a:p>
        </p:txBody>
      </p:sp>
    </p:spTree>
    <p:extLst>
      <p:ext uri="{BB962C8B-B14F-4D97-AF65-F5344CB8AC3E}">
        <p14:creationId xmlns:p14="http://schemas.microsoft.com/office/powerpoint/2010/main" val="261314275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84310" y="79745"/>
            <a:ext cx="10018713" cy="861159"/>
          </a:xfrm>
        </p:spPr>
        <p:txBody>
          <a:bodyPr>
            <a:normAutofit/>
          </a:bodyPr>
          <a:lstStyle/>
          <a:p>
            <a:r>
              <a:rPr lang="en-CA" sz="4400" b="1" dirty="0" smtClean="0">
                <a:solidFill>
                  <a:schemeClr val="tx2"/>
                </a:solidFill>
              </a:rPr>
              <a:t>Google Apps for Education</a:t>
            </a:r>
            <a:endParaRPr lang="en-CA" sz="4400" b="1" dirty="0">
              <a:solidFill>
                <a:schemeClr val="tx2"/>
              </a:solidFill>
            </a:endParaRPr>
          </a:p>
        </p:txBody>
      </p:sp>
      <p:pic>
        <p:nvPicPr>
          <p:cNvPr id="4" name="Picture 3"/>
          <p:cNvPicPr>
            <a:picLocks noChangeAspect="1"/>
          </p:cNvPicPr>
          <p:nvPr/>
        </p:nvPicPr>
        <p:blipFill rotWithShape="1">
          <a:blip r:embed="rId3"/>
          <a:srcRect l="23646" t="9038" r="24063" b="7500"/>
          <a:stretch/>
        </p:blipFill>
        <p:spPr>
          <a:xfrm>
            <a:off x="3391415" y="1106311"/>
            <a:ext cx="5886450" cy="5089082"/>
          </a:xfrm>
          <a:prstGeom prst="rect">
            <a:avLst/>
          </a:prstGeom>
        </p:spPr>
      </p:pic>
    </p:spTree>
    <p:extLst>
      <p:ext uri="{BB962C8B-B14F-4D97-AF65-F5344CB8AC3E}">
        <p14:creationId xmlns:p14="http://schemas.microsoft.com/office/powerpoint/2010/main" val="12521492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b="1" dirty="0" smtClean="0">
                <a:solidFill>
                  <a:schemeClr val="tx2"/>
                </a:solidFill>
              </a:rPr>
              <a:t>Apple Apps for Education</a:t>
            </a:r>
            <a:endParaRPr lang="en-CA" b="1" dirty="0">
              <a:solidFill>
                <a:schemeClr val="tx2"/>
              </a:solidFill>
            </a:endParaRPr>
          </a:p>
        </p:txBody>
      </p:sp>
      <p:pic>
        <p:nvPicPr>
          <p:cNvPr id="3" name="Picture 2"/>
          <p:cNvPicPr>
            <a:picLocks noChangeAspect="1"/>
          </p:cNvPicPr>
          <p:nvPr/>
        </p:nvPicPr>
        <p:blipFill rotWithShape="1">
          <a:blip r:embed="rId3"/>
          <a:srcRect l="9733" t="11520" r="15334" b="666"/>
          <a:stretch/>
        </p:blipFill>
        <p:spPr>
          <a:xfrm>
            <a:off x="2145792" y="1081548"/>
            <a:ext cx="7961376" cy="5014817"/>
          </a:xfrm>
          <a:prstGeom prst="rect">
            <a:avLst/>
          </a:prstGeom>
        </p:spPr>
      </p:pic>
    </p:spTree>
    <p:extLst>
      <p:ext uri="{BB962C8B-B14F-4D97-AF65-F5344CB8AC3E}">
        <p14:creationId xmlns:p14="http://schemas.microsoft.com/office/powerpoint/2010/main" val="121988321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1426161">
            <a:off x="3578818" y="3992034"/>
            <a:ext cx="2052179" cy="1883134"/>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3" name="Title 2"/>
          <p:cNvSpPr>
            <a:spLocks noGrp="1"/>
          </p:cNvSpPr>
          <p:nvPr>
            <p:ph type="title"/>
          </p:nvPr>
        </p:nvSpPr>
        <p:spPr>
          <a:xfrm>
            <a:off x="787400" y="149227"/>
            <a:ext cx="10515600" cy="930275"/>
          </a:xfrm>
        </p:spPr>
        <p:txBody>
          <a:bodyPr>
            <a:normAutofit/>
          </a:bodyPr>
          <a:lstStyle/>
          <a:p>
            <a:r>
              <a:rPr lang="en-CA" sz="4400" b="1" dirty="0">
                <a:solidFill>
                  <a:schemeClr val="tx2"/>
                </a:solidFill>
              </a:rPr>
              <a:t>Built-in </a:t>
            </a:r>
            <a:r>
              <a:rPr lang="en-CA" sz="4400" b="1" dirty="0" smtClean="0">
                <a:solidFill>
                  <a:schemeClr val="tx2"/>
                </a:solidFill>
              </a:rPr>
              <a:t>Tools (</a:t>
            </a:r>
            <a:r>
              <a:rPr lang="en-CA" b="1" i="1" dirty="0">
                <a:solidFill>
                  <a:schemeClr val="tx2"/>
                </a:solidFill>
              </a:rPr>
              <a:t>M</a:t>
            </a:r>
            <a:r>
              <a:rPr lang="en-CA" b="1" i="1" dirty="0" smtClean="0">
                <a:solidFill>
                  <a:schemeClr val="tx2"/>
                </a:solidFill>
              </a:rPr>
              <a:t>ultimedia</a:t>
            </a:r>
            <a:r>
              <a:rPr lang="en-CA" sz="4400" b="1" dirty="0" smtClean="0">
                <a:solidFill>
                  <a:schemeClr val="tx2"/>
                </a:solidFill>
              </a:rPr>
              <a:t>)</a:t>
            </a:r>
            <a:endParaRPr lang="en-CA" sz="4400" b="1" dirty="0">
              <a:solidFill>
                <a:schemeClr val="tx2"/>
              </a:solidFill>
            </a:endParaRPr>
          </a:p>
        </p:txBody>
      </p:sp>
      <p:sp>
        <p:nvSpPr>
          <p:cNvPr id="2" name="Content Placeholder 1"/>
          <p:cNvSpPr>
            <a:spLocks noGrp="1"/>
          </p:cNvSpPr>
          <p:nvPr>
            <p:ph idx="1"/>
          </p:nvPr>
        </p:nvSpPr>
        <p:spPr>
          <a:xfrm>
            <a:off x="1461593" y="1219200"/>
            <a:ext cx="4824907" cy="2722174"/>
          </a:xfrm>
        </p:spPr>
        <p:txBody>
          <a:bodyPr>
            <a:normAutofit/>
          </a:bodyPr>
          <a:lstStyle/>
          <a:p>
            <a:pPr marL="457200" lvl="1" indent="0">
              <a:buNone/>
            </a:pPr>
            <a:endParaRPr lang="en-CA" sz="2000" dirty="0">
              <a:solidFill>
                <a:schemeClr val="accent1"/>
              </a:solidFill>
              <a:latin typeface="Arial" panose="020B0604020202020204" pitchFamily="34" charset="0"/>
              <a:cs typeface="Arial" panose="020B0604020202020204" pitchFamily="34" charset="0"/>
            </a:endParaRPr>
          </a:p>
          <a:p>
            <a:pPr marL="0" lvl="1" indent="0">
              <a:buSzPct val="68000"/>
              <a:buNone/>
            </a:pPr>
            <a:r>
              <a:rPr lang="en-CA" sz="2800" dirty="0" smtClean="0">
                <a:solidFill>
                  <a:schemeClr val="tx2"/>
                </a:solidFill>
                <a:latin typeface="Arial" panose="020B0604020202020204" pitchFamily="34" charset="0"/>
                <a:cs typeface="Arial" panose="020B0604020202020204" pitchFamily="34" charset="0"/>
              </a:rPr>
              <a:t>Voice recorder</a:t>
            </a:r>
          </a:p>
          <a:p>
            <a:pPr lvl="1">
              <a:buFont typeface="Arial" panose="020B0604020202020204" pitchFamily="34" charset="0"/>
              <a:buChar char="•"/>
            </a:pPr>
            <a:r>
              <a:rPr lang="en-CA" sz="2000" dirty="0">
                <a:solidFill>
                  <a:schemeClr val="tx2"/>
                </a:solidFill>
                <a:latin typeface="Arial" panose="020B0604020202020204" pitchFamily="34" charset="0"/>
                <a:cs typeface="Arial" panose="020B0604020202020204" pitchFamily="34" charset="0"/>
              </a:rPr>
              <a:t>record</a:t>
            </a:r>
            <a:r>
              <a:rPr lang="en-CA" sz="2000" dirty="0" smtClean="0">
                <a:solidFill>
                  <a:schemeClr val="tx2"/>
                </a:solidFill>
                <a:latin typeface="Arial" panose="020B0604020202020204" pitchFamily="34" charset="0"/>
                <a:cs typeface="Arial" panose="020B0604020202020204" pitchFamily="34" charset="0"/>
              </a:rPr>
              <a:t> and share</a:t>
            </a:r>
          </a:p>
          <a:p>
            <a:pPr lvl="1">
              <a:buFont typeface="Arial" panose="020B0604020202020204" pitchFamily="34" charset="0"/>
              <a:buChar char="•"/>
            </a:pPr>
            <a:r>
              <a:rPr lang="en-CA" sz="2000" dirty="0" smtClean="0">
                <a:solidFill>
                  <a:schemeClr val="tx2"/>
                </a:solidFill>
                <a:latin typeface="Arial" panose="020B0604020202020204" pitchFamily="34" charset="0"/>
                <a:cs typeface="Arial" panose="020B0604020202020204" pitchFamily="34" charset="0"/>
              </a:rPr>
              <a:t>record &gt; replay &gt; rehearse </a:t>
            </a:r>
          </a:p>
          <a:p>
            <a:pPr lvl="1">
              <a:buFont typeface="Arial" panose="020B0604020202020204" pitchFamily="34" charset="0"/>
              <a:buChar char="•"/>
            </a:pPr>
            <a:r>
              <a:rPr lang="en-CA" sz="2000" dirty="0" smtClean="0">
                <a:solidFill>
                  <a:schemeClr val="tx2"/>
                </a:solidFill>
                <a:latin typeface="Arial" panose="020B0604020202020204" pitchFamily="34" charset="0"/>
                <a:cs typeface="Arial" panose="020B0604020202020204" pitchFamily="34" charset="0"/>
              </a:rPr>
              <a:t>create mini-stories</a:t>
            </a:r>
          </a:p>
          <a:p>
            <a:pPr lvl="1">
              <a:buFont typeface="Arial" panose="020B0604020202020204" pitchFamily="34" charset="0"/>
              <a:buChar char="•"/>
            </a:pPr>
            <a:r>
              <a:rPr lang="en-CA" sz="2000" dirty="0" smtClean="0">
                <a:solidFill>
                  <a:schemeClr val="tx2"/>
                </a:solidFill>
                <a:latin typeface="Arial" panose="020B0604020202020204" pitchFamily="34" charset="0"/>
                <a:cs typeface="Arial" panose="020B0604020202020204" pitchFamily="34" charset="0"/>
              </a:rPr>
              <a:t>record &gt; feedback</a:t>
            </a:r>
          </a:p>
          <a:p>
            <a:pPr marL="109728" indent="0">
              <a:buNone/>
            </a:pPr>
            <a:endParaRPr lang="en-CA" sz="2400" b="1" dirty="0">
              <a:solidFill>
                <a:schemeClr val="accent1"/>
              </a:solidFill>
            </a:endParaRPr>
          </a:p>
        </p:txBody>
      </p:sp>
      <p:sp>
        <p:nvSpPr>
          <p:cNvPr id="5" name="Rectangle 4"/>
          <p:cNvSpPr/>
          <p:nvPr/>
        </p:nvSpPr>
        <p:spPr>
          <a:xfrm>
            <a:off x="6286500" y="3182263"/>
            <a:ext cx="5397500" cy="2000548"/>
          </a:xfrm>
          <a:prstGeom prst="rect">
            <a:avLst/>
          </a:prstGeom>
        </p:spPr>
        <p:txBody>
          <a:bodyPr wrap="square">
            <a:spAutoFit/>
          </a:bodyPr>
          <a:lstStyle/>
          <a:p>
            <a:r>
              <a:rPr lang="en-CA" sz="2800" dirty="0">
                <a:latin typeface="Arial" panose="020B0604020202020204" pitchFamily="34" charset="0"/>
                <a:cs typeface="Arial" panose="020B0604020202020204" pitchFamily="34" charset="0"/>
              </a:rPr>
              <a:t>Camera – photo and </a:t>
            </a:r>
            <a:r>
              <a:rPr lang="en-CA" sz="2800" dirty="0" smtClean="0">
                <a:latin typeface="Arial" panose="020B0604020202020204" pitchFamily="34" charset="0"/>
                <a:cs typeface="Arial" panose="020B0604020202020204" pitchFamily="34" charset="0"/>
              </a:rPr>
              <a:t>video</a:t>
            </a:r>
            <a:endParaRPr lang="en-CA" sz="2400" dirty="0">
              <a:latin typeface="Arial" panose="020B0604020202020204" pitchFamily="34" charset="0"/>
              <a:cs typeface="Arial" panose="020B0604020202020204" pitchFamily="34" charset="0"/>
            </a:endParaRPr>
          </a:p>
          <a:p>
            <a:pPr marL="800100" lvl="1" indent="-342900">
              <a:lnSpc>
                <a:spcPct val="120000"/>
              </a:lnSpc>
              <a:buFont typeface="Arial" panose="020B0604020202020204" pitchFamily="34" charset="0"/>
              <a:buChar char="•"/>
            </a:pPr>
            <a:r>
              <a:rPr lang="en-CA" sz="2000" dirty="0">
                <a:latin typeface="Arial" panose="020B0604020202020204" pitchFamily="34" charset="0"/>
                <a:cs typeface="Arial" panose="020B0604020202020204" pitchFamily="34" charset="0"/>
              </a:rPr>
              <a:t>capture </a:t>
            </a:r>
            <a:r>
              <a:rPr lang="en-CA" sz="2000" dirty="0" smtClean="0">
                <a:latin typeface="Arial" panose="020B0604020202020204" pitchFamily="34" charset="0"/>
                <a:cs typeface="Arial" panose="020B0604020202020204" pitchFamily="34" charset="0"/>
              </a:rPr>
              <a:t>real life, examples</a:t>
            </a:r>
            <a:endParaRPr lang="en-CA" sz="2000" dirty="0">
              <a:latin typeface="Arial" panose="020B0604020202020204" pitchFamily="34" charset="0"/>
              <a:cs typeface="Arial" panose="020B0604020202020204" pitchFamily="34" charset="0"/>
            </a:endParaRPr>
          </a:p>
          <a:p>
            <a:pPr marL="800100" lvl="1" indent="-342900">
              <a:lnSpc>
                <a:spcPct val="120000"/>
              </a:lnSpc>
              <a:buFont typeface="Arial" panose="020B0604020202020204" pitchFamily="34" charset="0"/>
              <a:buChar char="•"/>
            </a:pPr>
            <a:r>
              <a:rPr lang="en-CA" sz="2000" dirty="0">
                <a:latin typeface="Arial" panose="020B0604020202020204" pitchFamily="34" charset="0"/>
                <a:cs typeface="Arial" panose="020B0604020202020204" pitchFamily="34" charset="0"/>
              </a:rPr>
              <a:t>record </a:t>
            </a:r>
            <a:r>
              <a:rPr lang="en-CA" sz="2000" dirty="0" smtClean="0">
                <a:latin typeface="Arial" panose="020B0604020202020204" pitchFamily="34" charset="0"/>
                <a:cs typeface="Arial" panose="020B0604020202020204" pitchFamily="34" charset="0"/>
              </a:rPr>
              <a:t>instructions, feedback, info</a:t>
            </a:r>
            <a:endParaRPr lang="en-CA" sz="2000" dirty="0">
              <a:latin typeface="Arial" panose="020B0604020202020204" pitchFamily="34" charset="0"/>
              <a:cs typeface="Arial" panose="020B0604020202020204" pitchFamily="34" charset="0"/>
            </a:endParaRPr>
          </a:p>
          <a:p>
            <a:pPr marL="800100" lvl="1" indent="-342900">
              <a:lnSpc>
                <a:spcPct val="120000"/>
              </a:lnSpc>
              <a:buFont typeface="Arial" panose="020B0604020202020204" pitchFamily="34" charset="0"/>
              <a:buChar char="•"/>
            </a:pPr>
            <a:r>
              <a:rPr lang="en-CA" sz="2000" dirty="0">
                <a:latin typeface="Arial" panose="020B0604020202020204" pitchFamily="34" charset="0"/>
                <a:cs typeface="Arial" panose="020B0604020202020204" pitchFamily="34" charset="0"/>
              </a:rPr>
              <a:t>p</a:t>
            </a:r>
            <a:r>
              <a:rPr lang="en-CA" sz="2000" dirty="0" smtClean="0">
                <a:latin typeface="Arial" panose="020B0604020202020204" pitchFamily="34" charset="0"/>
                <a:cs typeface="Arial" panose="020B0604020202020204" pitchFamily="34" charset="0"/>
              </a:rPr>
              <a:t>rovide step-by-step</a:t>
            </a:r>
          </a:p>
          <a:p>
            <a:pPr marL="800100" lvl="1" indent="-342900">
              <a:lnSpc>
                <a:spcPct val="120000"/>
              </a:lnSpc>
              <a:buFont typeface="Arial" panose="020B0604020202020204" pitchFamily="34" charset="0"/>
              <a:buChar char="•"/>
            </a:pPr>
            <a:r>
              <a:rPr lang="en-CA" sz="2000" dirty="0" smtClean="0">
                <a:latin typeface="Arial" panose="020B0604020202020204" pitchFamily="34" charset="0"/>
                <a:cs typeface="Arial" panose="020B0604020202020204" pitchFamily="34" charset="0"/>
              </a:rPr>
              <a:t>enhance teaching presence</a:t>
            </a:r>
            <a:endParaRPr lang="en-CA" sz="2000" dirty="0">
              <a:latin typeface="Arial" panose="020B0604020202020204" pitchFamily="34" charset="0"/>
              <a:cs typeface="Arial" panose="020B0604020202020204" pitchFamily="34" charset="0"/>
            </a:endParaRPr>
          </a:p>
        </p:txBody>
      </p:sp>
      <p:sp>
        <p:nvSpPr>
          <p:cNvPr id="6" name="Rectangle 5"/>
          <p:cNvSpPr/>
          <p:nvPr/>
        </p:nvSpPr>
        <p:spPr>
          <a:xfrm>
            <a:off x="5353050" y="1699735"/>
            <a:ext cx="6096000" cy="830997"/>
          </a:xfrm>
          <a:prstGeom prst="rect">
            <a:avLst/>
          </a:prstGeom>
        </p:spPr>
        <p:txBody>
          <a:bodyPr>
            <a:spAutoFit/>
          </a:bodyPr>
          <a:lstStyle/>
          <a:p>
            <a:r>
              <a:rPr lang="en-CA" sz="2800" dirty="0">
                <a:solidFill>
                  <a:schemeClr val="accent1"/>
                </a:solidFill>
                <a:latin typeface="Arial" panose="020B0604020202020204" pitchFamily="34" charset="0"/>
                <a:cs typeface="Arial" panose="020B0604020202020204" pitchFamily="34" charset="0"/>
              </a:rPr>
              <a:t>Audio and video player </a:t>
            </a:r>
            <a:endParaRPr lang="en-CA" sz="2000" dirty="0">
              <a:solidFill>
                <a:schemeClr val="accent1"/>
              </a:solidFill>
              <a:latin typeface="Arial" panose="020B0604020202020204" pitchFamily="34" charset="0"/>
              <a:cs typeface="Arial" panose="020B0604020202020204" pitchFamily="34" charset="0"/>
            </a:endParaRPr>
          </a:p>
          <a:p>
            <a:pPr lvl="1">
              <a:buFont typeface="Arial" panose="020B0604020202020204" pitchFamily="34" charset="0"/>
              <a:buChar char="•"/>
            </a:pPr>
            <a:r>
              <a:rPr lang="en-CA" sz="2000" dirty="0">
                <a:solidFill>
                  <a:schemeClr val="accent1"/>
                </a:solidFill>
                <a:latin typeface="Arial" panose="020B0604020202020204" pitchFamily="34" charset="0"/>
                <a:cs typeface="Arial" panose="020B0604020202020204" pitchFamily="34" charset="0"/>
              </a:rPr>
              <a:t>access</a:t>
            </a:r>
            <a:r>
              <a:rPr lang="en-CA" dirty="0">
                <a:solidFill>
                  <a:schemeClr val="accent1"/>
                </a:solidFill>
                <a:latin typeface="Arial" panose="020B0604020202020204" pitchFamily="34" charset="0"/>
                <a:cs typeface="Arial" panose="020B0604020202020204" pitchFamily="34" charset="0"/>
              </a:rPr>
              <a:t> podcasts, audiobooks, video</a:t>
            </a:r>
            <a:endParaRPr lang="en-CA" sz="2000" dirty="0">
              <a:solidFill>
                <a:schemeClr val="accent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72206378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787400" y="149227"/>
            <a:ext cx="10515600" cy="930275"/>
          </a:xfrm>
        </p:spPr>
        <p:txBody>
          <a:bodyPr>
            <a:normAutofit/>
          </a:bodyPr>
          <a:lstStyle/>
          <a:p>
            <a:r>
              <a:rPr lang="en-CA" sz="4000" b="1" dirty="0">
                <a:solidFill>
                  <a:srgbClr val="984807"/>
                </a:solidFill>
              </a:rPr>
              <a:t>Built-in </a:t>
            </a:r>
            <a:r>
              <a:rPr lang="en-CA" sz="4000" b="1" dirty="0" smtClean="0">
                <a:solidFill>
                  <a:srgbClr val="984807"/>
                </a:solidFill>
              </a:rPr>
              <a:t>Tools (</a:t>
            </a:r>
            <a:r>
              <a:rPr lang="en-CA" sz="3600" b="1" i="1" dirty="0">
                <a:solidFill>
                  <a:srgbClr val="984807"/>
                </a:solidFill>
              </a:rPr>
              <a:t>O</a:t>
            </a:r>
            <a:r>
              <a:rPr lang="en-CA" sz="3600" b="1" i="1" dirty="0" smtClean="0">
                <a:solidFill>
                  <a:srgbClr val="984807"/>
                </a:solidFill>
              </a:rPr>
              <a:t>ther</a:t>
            </a:r>
            <a:r>
              <a:rPr lang="en-CA" sz="4000" b="1" dirty="0" smtClean="0">
                <a:solidFill>
                  <a:srgbClr val="984807"/>
                </a:solidFill>
              </a:rPr>
              <a:t>)</a:t>
            </a:r>
            <a:endParaRPr lang="en-CA" sz="4000" b="1" dirty="0">
              <a:solidFill>
                <a:srgbClr val="984807"/>
              </a:solidFill>
            </a:endParaRPr>
          </a:p>
        </p:txBody>
      </p:sp>
      <p:sp>
        <p:nvSpPr>
          <p:cNvPr id="8" name="Content Placeholder 1"/>
          <p:cNvSpPr txBox="1">
            <a:spLocks/>
          </p:cNvSpPr>
          <p:nvPr/>
        </p:nvSpPr>
        <p:spPr>
          <a:xfrm>
            <a:off x="2559050" y="1299618"/>
            <a:ext cx="5782720" cy="4828132"/>
          </a:xfrm>
          <a:prstGeom prst="rect">
            <a:avLst/>
          </a:prstGeom>
        </p:spPr>
        <p:txBody>
          <a:bodyPr vert="horz" lIns="91440" tIns="45720" rIns="91440" bIns="45720" rtlCol="0">
            <a:normAutofit fontScale="325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457200" lvl="1" indent="0">
              <a:buFont typeface="Arial"/>
              <a:buNone/>
            </a:pPr>
            <a:endParaRPr lang="en-CA" sz="2000" dirty="0" smtClean="0">
              <a:latin typeface="Arial" panose="020B0604020202020204" pitchFamily="34" charset="0"/>
              <a:cs typeface="Arial" panose="020B0604020202020204" pitchFamily="34" charset="0"/>
            </a:endParaRPr>
          </a:p>
          <a:p>
            <a:pPr marL="285750" indent="-285750">
              <a:lnSpc>
                <a:spcPct val="150000"/>
              </a:lnSpc>
              <a:spcAft>
                <a:spcPts val="600"/>
              </a:spcAft>
              <a:buClr>
                <a:schemeClr val="accent1">
                  <a:lumMod val="75000"/>
                </a:schemeClr>
              </a:buClr>
              <a:buSzPct val="145000"/>
            </a:pPr>
            <a:r>
              <a:rPr lang="en-CA" sz="8000" dirty="0"/>
              <a:t>E-mail</a:t>
            </a:r>
          </a:p>
          <a:p>
            <a:pPr marL="285750" indent="-285750">
              <a:lnSpc>
                <a:spcPct val="150000"/>
              </a:lnSpc>
              <a:spcAft>
                <a:spcPts val="600"/>
              </a:spcAft>
              <a:buClr>
                <a:schemeClr val="accent1">
                  <a:lumMod val="75000"/>
                </a:schemeClr>
              </a:buClr>
              <a:buSzPct val="145000"/>
            </a:pPr>
            <a:r>
              <a:rPr lang="en-CA" sz="8000" dirty="0"/>
              <a:t>Web browser</a:t>
            </a:r>
          </a:p>
          <a:p>
            <a:pPr marL="285750" indent="-285750">
              <a:lnSpc>
                <a:spcPct val="150000"/>
              </a:lnSpc>
              <a:spcAft>
                <a:spcPts val="600"/>
              </a:spcAft>
              <a:buClr>
                <a:schemeClr val="accent1">
                  <a:lumMod val="75000"/>
                </a:schemeClr>
              </a:buClr>
              <a:buSzPct val="145000"/>
            </a:pPr>
            <a:r>
              <a:rPr lang="en-CA" sz="8000" dirty="0"/>
              <a:t>Notes</a:t>
            </a:r>
          </a:p>
          <a:p>
            <a:pPr marL="285750" indent="-285750">
              <a:lnSpc>
                <a:spcPct val="150000"/>
              </a:lnSpc>
              <a:spcAft>
                <a:spcPts val="600"/>
              </a:spcAft>
              <a:buClr>
                <a:schemeClr val="accent1">
                  <a:lumMod val="75000"/>
                </a:schemeClr>
              </a:buClr>
              <a:buSzPct val="145000"/>
            </a:pPr>
            <a:r>
              <a:rPr lang="en-CA" sz="8000" dirty="0"/>
              <a:t>SMS/texting</a:t>
            </a:r>
          </a:p>
          <a:p>
            <a:pPr marL="285750" indent="-285750">
              <a:lnSpc>
                <a:spcPct val="150000"/>
              </a:lnSpc>
              <a:spcAft>
                <a:spcPts val="600"/>
              </a:spcAft>
              <a:buClr>
                <a:schemeClr val="accent1">
                  <a:lumMod val="75000"/>
                </a:schemeClr>
              </a:buClr>
              <a:buSzPct val="145000"/>
            </a:pPr>
            <a:r>
              <a:rPr lang="en-CA" sz="8000" dirty="0"/>
              <a:t>Speech-to-text</a:t>
            </a:r>
          </a:p>
          <a:p>
            <a:pPr marL="285750" indent="-285750">
              <a:lnSpc>
                <a:spcPct val="150000"/>
              </a:lnSpc>
              <a:spcAft>
                <a:spcPts val="600"/>
              </a:spcAft>
              <a:buClr>
                <a:schemeClr val="accent1">
                  <a:lumMod val="75000"/>
                </a:schemeClr>
              </a:buClr>
              <a:buSzPct val="145000"/>
            </a:pPr>
            <a:r>
              <a:rPr lang="en-CA" sz="8000" dirty="0"/>
              <a:t>Social </a:t>
            </a:r>
            <a:r>
              <a:rPr lang="en-CA" sz="8000" dirty="0" smtClean="0"/>
              <a:t>media</a:t>
            </a:r>
            <a:endParaRPr lang="en-CA" sz="8000" dirty="0"/>
          </a:p>
          <a:p>
            <a:pPr marL="285750" indent="-285750">
              <a:lnSpc>
                <a:spcPct val="150000"/>
              </a:lnSpc>
              <a:spcAft>
                <a:spcPts val="600"/>
              </a:spcAft>
              <a:buClr>
                <a:schemeClr val="accent1">
                  <a:lumMod val="75000"/>
                </a:schemeClr>
              </a:buClr>
              <a:buSzPct val="145000"/>
            </a:pPr>
            <a:r>
              <a:rPr lang="en-CA" sz="8000" dirty="0"/>
              <a:t>GPS</a:t>
            </a:r>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45400" y="2696618"/>
            <a:ext cx="3432010" cy="2281750"/>
          </a:xfrm>
          <a:prstGeom prst="rect">
            <a:avLst/>
          </a:prstGeom>
        </p:spPr>
      </p:pic>
    </p:spTree>
    <p:extLst>
      <p:ext uri="{BB962C8B-B14F-4D97-AF65-F5344CB8AC3E}">
        <p14:creationId xmlns:p14="http://schemas.microsoft.com/office/powerpoint/2010/main" val="70527522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CA" sz="4000" b="1" dirty="0" smtClean="0">
                <a:solidFill>
                  <a:schemeClr val="tx2"/>
                </a:solidFill>
              </a:rPr>
              <a:t>Evaluating Apps</a:t>
            </a:r>
            <a:endParaRPr lang="en-CA" sz="4000" b="1" dirty="0">
              <a:solidFill>
                <a:schemeClr val="tx2"/>
              </a:solidFill>
            </a:endParaRPr>
          </a:p>
        </p:txBody>
      </p:sp>
      <p:sp>
        <p:nvSpPr>
          <p:cNvPr id="3" name="Content Placeholder 2"/>
          <p:cNvSpPr>
            <a:spLocks noGrp="1"/>
          </p:cNvSpPr>
          <p:nvPr>
            <p:ph idx="1"/>
          </p:nvPr>
        </p:nvSpPr>
        <p:spPr>
          <a:xfrm>
            <a:off x="1484310" y="1844824"/>
            <a:ext cx="8726490" cy="4608512"/>
          </a:xfrm>
        </p:spPr>
        <p:txBody>
          <a:bodyPr>
            <a:normAutofit/>
          </a:bodyPr>
          <a:lstStyle/>
          <a:p>
            <a:pPr marL="566737" indent="-457200" eaLnBrk="0" hangingPunct="0">
              <a:buSzPct val="68000"/>
              <a:buFont typeface="Wingdings" panose="05000000000000000000" pitchFamily="2" charset="2"/>
              <a:buChar char="§"/>
              <a:defRPr/>
            </a:pPr>
            <a:r>
              <a:rPr lang="en-CA" sz="2800" dirty="0">
                <a:latin typeface="Arial" pitchFamily="34" charset="0"/>
                <a:cs typeface="Arial" pitchFamily="34" charset="0"/>
              </a:rPr>
              <a:t>Quality and learning value</a:t>
            </a:r>
          </a:p>
          <a:p>
            <a:pPr marL="566737" indent="-457200" eaLnBrk="0" hangingPunct="0">
              <a:spcBef>
                <a:spcPts val="1200"/>
              </a:spcBef>
              <a:buSzPct val="68000"/>
              <a:buFont typeface="Wingdings" panose="05000000000000000000" pitchFamily="2" charset="2"/>
              <a:buChar char="§"/>
              <a:defRPr/>
            </a:pPr>
            <a:r>
              <a:rPr lang="en-CA" sz="2800" dirty="0">
                <a:latin typeface="Arial" pitchFamily="34" charset="0"/>
                <a:cs typeface="Arial" pitchFamily="34" charset="0"/>
              </a:rPr>
              <a:t>General usability</a:t>
            </a:r>
          </a:p>
          <a:p>
            <a:pPr marL="566737" indent="-457200" eaLnBrk="0" hangingPunct="0">
              <a:spcBef>
                <a:spcPts val="1200"/>
              </a:spcBef>
              <a:buSzPct val="68000"/>
              <a:buFont typeface="Wingdings" panose="05000000000000000000" pitchFamily="2" charset="2"/>
              <a:buChar char="§"/>
              <a:defRPr/>
            </a:pPr>
            <a:r>
              <a:rPr lang="en-CA" sz="2800" dirty="0">
                <a:latin typeface="Arial" pitchFamily="34" charset="0"/>
                <a:cs typeface="Arial" pitchFamily="34" charset="0"/>
              </a:rPr>
              <a:t>Affordability</a:t>
            </a:r>
          </a:p>
          <a:p>
            <a:pPr marL="566737" indent="-457200" eaLnBrk="0" hangingPunct="0">
              <a:spcBef>
                <a:spcPts val="1200"/>
              </a:spcBef>
              <a:buSzPct val="68000"/>
              <a:buFont typeface="Wingdings" panose="05000000000000000000" pitchFamily="2" charset="2"/>
              <a:buChar char="§"/>
              <a:defRPr/>
            </a:pPr>
            <a:r>
              <a:rPr lang="en-CA" sz="2800" dirty="0">
                <a:latin typeface="Arial" pitchFamily="34" charset="0"/>
                <a:cs typeface="Arial" pitchFamily="34" charset="0"/>
              </a:rPr>
              <a:t>No common standards </a:t>
            </a:r>
          </a:p>
          <a:p>
            <a:pPr marL="566737" indent="-457200" eaLnBrk="0" hangingPunct="0">
              <a:spcBef>
                <a:spcPts val="1200"/>
              </a:spcBef>
              <a:buSzPct val="68000"/>
              <a:buFont typeface="Wingdings" panose="05000000000000000000" pitchFamily="2" charset="2"/>
              <a:buChar char="§"/>
              <a:defRPr/>
            </a:pPr>
            <a:r>
              <a:rPr lang="en-CA" sz="2800" dirty="0">
                <a:latin typeface="Arial" pitchFamily="34" charset="0"/>
                <a:cs typeface="Arial" pitchFamily="34" charset="0"/>
              </a:rPr>
              <a:t>Reviewers unable to keep up</a:t>
            </a:r>
          </a:p>
          <a:p>
            <a:pPr marL="109537" indent="0" eaLnBrk="0" hangingPunct="0">
              <a:spcBef>
                <a:spcPts val="1200"/>
              </a:spcBef>
              <a:buSzPct val="68000"/>
              <a:buNone/>
              <a:defRPr/>
            </a:pPr>
            <a:endParaRPr lang="en-CA" sz="2800" dirty="0">
              <a:latin typeface="Arial" pitchFamily="34" charset="0"/>
              <a:cs typeface="Arial" pitchFamily="34" charset="0"/>
            </a:endParaRPr>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8634"/>
          <a:stretch/>
        </p:blipFill>
        <p:spPr>
          <a:xfrm>
            <a:off x="8223354" y="2363359"/>
            <a:ext cx="1987446" cy="2665841"/>
          </a:xfrm>
          <a:prstGeom prst="rect">
            <a:avLst/>
          </a:prstGeom>
        </p:spPr>
      </p:pic>
    </p:spTree>
    <p:extLst>
      <p:ext uri="{BB962C8B-B14F-4D97-AF65-F5344CB8AC3E}">
        <p14:creationId xmlns:p14="http://schemas.microsoft.com/office/powerpoint/2010/main" val="220449255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CA" sz="4000" b="1" dirty="0" smtClean="0">
                <a:solidFill>
                  <a:schemeClr val="tx2"/>
                </a:solidFill>
              </a:rPr>
              <a:t>Educational App Assessment Criteria</a:t>
            </a:r>
            <a:endParaRPr lang="en-CA" sz="4000" b="1" dirty="0">
              <a:solidFill>
                <a:schemeClr val="tx2"/>
              </a:solidFill>
            </a:endParaRPr>
          </a:p>
        </p:txBody>
      </p:sp>
      <p:sp>
        <p:nvSpPr>
          <p:cNvPr id="3" name="Content Placeholder 2"/>
          <p:cNvSpPr>
            <a:spLocks noGrp="1"/>
          </p:cNvSpPr>
          <p:nvPr>
            <p:ph idx="1"/>
          </p:nvPr>
        </p:nvSpPr>
        <p:spPr>
          <a:xfrm>
            <a:off x="1981200" y="1484784"/>
            <a:ext cx="8229600" cy="4968552"/>
          </a:xfrm>
        </p:spPr>
        <p:txBody>
          <a:bodyPr>
            <a:normAutofit/>
          </a:bodyPr>
          <a:lstStyle/>
          <a:p>
            <a:pPr marL="566737" indent="-457200" eaLnBrk="0" hangingPunct="0">
              <a:spcBef>
                <a:spcPts val="1200"/>
              </a:spcBef>
              <a:buSzPct val="68000"/>
              <a:buFont typeface="Wingdings" panose="05000000000000000000" pitchFamily="2" charset="2"/>
              <a:buChar char="§"/>
              <a:defRPr/>
            </a:pPr>
            <a:r>
              <a:rPr lang="en-CA" sz="2800" dirty="0">
                <a:latin typeface="Arial" pitchFamily="34" charset="0"/>
                <a:cs typeface="Arial" pitchFamily="34" charset="0"/>
              </a:rPr>
              <a:t>Educational value and curriculum connection</a:t>
            </a:r>
          </a:p>
          <a:p>
            <a:pPr marL="566737" indent="-457200" eaLnBrk="0" hangingPunct="0">
              <a:spcBef>
                <a:spcPts val="1200"/>
              </a:spcBef>
              <a:buSzPct val="68000"/>
              <a:buFont typeface="Wingdings" panose="05000000000000000000" pitchFamily="2" charset="2"/>
              <a:buChar char="§"/>
              <a:defRPr/>
            </a:pPr>
            <a:r>
              <a:rPr lang="en-CA" sz="2800" dirty="0">
                <a:latin typeface="Arial" pitchFamily="34" charset="0"/>
                <a:cs typeface="Arial" pitchFamily="34" charset="0"/>
              </a:rPr>
              <a:t>Engagement and interactivity</a:t>
            </a:r>
          </a:p>
          <a:p>
            <a:pPr marL="566737" indent="-457200" eaLnBrk="0" hangingPunct="0">
              <a:spcBef>
                <a:spcPts val="1200"/>
              </a:spcBef>
              <a:buSzPct val="68000"/>
              <a:buFont typeface="Wingdings" panose="05000000000000000000" pitchFamily="2" charset="2"/>
              <a:buChar char="§"/>
              <a:defRPr/>
            </a:pPr>
            <a:r>
              <a:rPr lang="en-CA" sz="2800" dirty="0">
                <a:latin typeface="Arial" pitchFamily="34" charset="0"/>
                <a:cs typeface="Arial" pitchFamily="34" charset="0"/>
              </a:rPr>
              <a:t>Authenticity </a:t>
            </a:r>
          </a:p>
          <a:p>
            <a:pPr marL="566737" indent="-457200" eaLnBrk="0" hangingPunct="0">
              <a:spcBef>
                <a:spcPts val="1200"/>
              </a:spcBef>
              <a:buSzPct val="68000"/>
              <a:buFont typeface="Wingdings" panose="05000000000000000000" pitchFamily="2" charset="2"/>
              <a:buChar char="§"/>
              <a:defRPr/>
            </a:pPr>
            <a:r>
              <a:rPr lang="en-CA" sz="2800" dirty="0">
                <a:latin typeface="Arial" pitchFamily="34" charset="0"/>
                <a:cs typeface="Arial" pitchFamily="34" charset="0"/>
              </a:rPr>
              <a:t>Feedback provision</a:t>
            </a:r>
          </a:p>
          <a:p>
            <a:pPr marL="566737" indent="-457200" eaLnBrk="0" hangingPunct="0">
              <a:spcBef>
                <a:spcPts val="1200"/>
              </a:spcBef>
              <a:buSzPct val="68000"/>
              <a:buFont typeface="Wingdings" panose="05000000000000000000" pitchFamily="2" charset="2"/>
              <a:buChar char="§"/>
              <a:defRPr/>
            </a:pPr>
            <a:r>
              <a:rPr lang="en-CA" sz="2800" dirty="0">
                <a:latin typeface="Arial" pitchFamily="34" charset="0"/>
                <a:cs typeface="Arial" pitchFamily="34" charset="0"/>
              </a:rPr>
              <a:t>User-friendliness and personalization</a:t>
            </a:r>
          </a:p>
          <a:p>
            <a:pPr marL="566737" indent="-457200" eaLnBrk="0" hangingPunct="0">
              <a:spcBef>
                <a:spcPts val="1200"/>
              </a:spcBef>
              <a:buSzPct val="68000"/>
              <a:buFont typeface="Wingdings" panose="05000000000000000000" pitchFamily="2" charset="2"/>
              <a:buChar char="§"/>
              <a:defRPr/>
            </a:pPr>
            <a:r>
              <a:rPr lang="en-CA" sz="2800" dirty="0">
                <a:latin typeface="Arial" pitchFamily="34" charset="0"/>
                <a:cs typeface="Arial" pitchFamily="34" charset="0"/>
              </a:rPr>
              <a:t>Progress monitoring tools</a:t>
            </a:r>
          </a:p>
          <a:p>
            <a:pPr marL="566737" indent="-457200" eaLnBrk="0" hangingPunct="0">
              <a:spcBef>
                <a:spcPts val="1200"/>
              </a:spcBef>
              <a:buSzPct val="68000"/>
              <a:buFont typeface="Wingdings" panose="05000000000000000000" pitchFamily="2" charset="2"/>
              <a:buChar char="§"/>
              <a:defRPr/>
            </a:pPr>
            <a:r>
              <a:rPr lang="en-CA" sz="2800" dirty="0">
                <a:latin typeface="Arial" pitchFamily="34" charset="0"/>
                <a:cs typeface="Arial" pitchFamily="34" charset="0"/>
              </a:rPr>
              <a:t>Security and privacy issues</a:t>
            </a:r>
          </a:p>
        </p:txBody>
      </p:sp>
    </p:spTree>
    <p:extLst>
      <p:ext uri="{BB962C8B-B14F-4D97-AF65-F5344CB8AC3E}">
        <p14:creationId xmlns:p14="http://schemas.microsoft.com/office/powerpoint/2010/main" val="428489816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b="1" dirty="0">
                <a:solidFill>
                  <a:schemeClr val="tx2"/>
                </a:solidFill>
              </a:rPr>
              <a:t>Evaluating Apps for the </a:t>
            </a:r>
            <a:r>
              <a:rPr lang="en-CA" b="1" dirty="0" smtClean="0">
                <a:solidFill>
                  <a:schemeClr val="tx2"/>
                </a:solidFill>
              </a:rPr>
              <a:t>Classroom (Apple)</a:t>
            </a:r>
            <a:endParaRPr lang="en-CA" b="1" dirty="0">
              <a:solidFill>
                <a:schemeClr val="tx2"/>
              </a:solidFill>
            </a:endParaRPr>
          </a:p>
        </p:txBody>
      </p:sp>
      <p:pic>
        <p:nvPicPr>
          <p:cNvPr id="4" name="Picture 3"/>
          <p:cNvPicPr>
            <a:picLocks noChangeAspect="1"/>
          </p:cNvPicPr>
          <p:nvPr/>
        </p:nvPicPr>
        <p:blipFill rotWithShape="1">
          <a:blip r:embed="rId3"/>
          <a:srcRect l="24792" t="14808" r="25938" b="21538"/>
          <a:stretch/>
        </p:blipFill>
        <p:spPr>
          <a:xfrm>
            <a:off x="2724150" y="1542606"/>
            <a:ext cx="6915150" cy="4839143"/>
          </a:xfrm>
          <a:prstGeom prst="rect">
            <a:avLst/>
          </a:prstGeom>
        </p:spPr>
      </p:pic>
    </p:spTree>
    <p:extLst>
      <p:ext uri="{BB962C8B-B14F-4D97-AF65-F5344CB8AC3E}">
        <p14:creationId xmlns:p14="http://schemas.microsoft.com/office/powerpoint/2010/main" val="210102849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44624"/>
            <a:ext cx="8229600" cy="1143000"/>
          </a:xfrm>
        </p:spPr>
        <p:txBody>
          <a:bodyPr>
            <a:normAutofit/>
          </a:bodyPr>
          <a:lstStyle/>
          <a:p>
            <a:r>
              <a:rPr lang="en-CA" sz="4400" b="1" dirty="0" smtClean="0">
                <a:solidFill>
                  <a:schemeClr val="tx2"/>
                </a:solidFill>
              </a:rPr>
              <a:t>Other Mobile App Resources </a:t>
            </a:r>
            <a:endParaRPr lang="en-CA" sz="4400" b="1" dirty="0">
              <a:solidFill>
                <a:schemeClr val="tx2"/>
              </a:solidFill>
            </a:endParaRPr>
          </a:p>
        </p:txBody>
      </p:sp>
      <p:sp>
        <p:nvSpPr>
          <p:cNvPr id="3" name="Content Placeholder 2"/>
          <p:cNvSpPr>
            <a:spLocks noGrp="1"/>
          </p:cNvSpPr>
          <p:nvPr>
            <p:ph idx="1"/>
          </p:nvPr>
        </p:nvSpPr>
        <p:spPr>
          <a:xfrm>
            <a:off x="424070" y="1789042"/>
            <a:ext cx="11029020" cy="4670767"/>
          </a:xfrm>
        </p:spPr>
        <p:txBody>
          <a:bodyPr>
            <a:normAutofit/>
          </a:bodyPr>
          <a:lstStyle/>
          <a:p>
            <a:pPr marL="452437" eaLnBrk="0" hangingPunct="0">
              <a:spcBef>
                <a:spcPts val="1200"/>
              </a:spcBef>
              <a:buClr>
                <a:schemeClr val="accent1"/>
              </a:buClr>
              <a:buSzPct val="68000"/>
              <a:defRPr/>
            </a:pPr>
            <a:r>
              <a:rPr lang="en-CA" sz="2400" dirty="0" err="1"/>
              <a:t>Chiong</a:t>
            </a:r>
            <a:r>
              <a:rPr lang="en-CA" sz="2400" dirty="0"/>
              <a:t>, C., &amp; Shuler, C. (2010). Learning: Is there an app for that? Investigations of young children’s usage and learning with mobile devices and apps. In </a:t>
            </a:r>
            <a:r>
              <a:rPr lang="en-CA" sz="2400" i="1" dirty="0"/>
              <a:t>New York: The Joan </a:t>
            </a:r>
            <a:r>
              <a:rPr lang="en-CA" sz="2400" i="1" dirty="0" err="1"/>
              <a:t>Ganz</a:t>
            </a:r>
            <a:r>
              <a:rPr lang="en-CA" sz="2400" i="1" dirty="0"/>
              <a:t> Cooney Center at Sesame Workshop. http://pbskids. org/read/files/</a:t>
            </a:r>
            <a:r>
              <a:rPr lang="en-CA" sz="2400" i="1" dirty="0" err="1"/>
              <a:t>cooney_learning_apps</a:t>
            </a:r>
            <a:r>
              <a:rPr lang="en-CA" sz="2400" i="1" dirty="0"/>
              <a:t>. </a:t>
            </a:r>
            <a:r>
              <a:rPr lang="en-CA" sz="2400" i="1" dirty="0" smtClean="0"/>
              <a:t>pdf</a:t>
            </a:r>
          </a:p>
          <a:p>
            <a:pPr marL="452437" eaLnBrk="0" hangingPunct="0">
              <a:spcBef>
                <a:spcPts val="1200"/>
              </a:spcBef>
              <a:buClr>
                <a:schemeClr val="accent1"/>
              </a:buClr>
              <a:buSzPct val="68000"/>
              <a:defRPr/>
            </a:pPr>
            <a:r>
              <a:rPr lang="en-CA" sz="2400" dirty="0" smtClean="0"/>
              <a:t>Douglas</a:t>
            </a:r>
            <a:r>
              <a:rPr lang="en-CA" sz="2400" dirty="0"/>
              <a:t>, K. H., </a:t>
            </a:r>
            <a:r>
              <a:rPr lang="en-CA" sz="2400" dirty="0" err="1"/>
              <a:t>Wojcik</a:t>
            </a:r>
            <a:r>
              <a:rPr lang="en-CA" sz="2400" dirty="0"/>
              <a:t>, B. W., &amp; Thompson, J. R. (2012). Is There an App for that?. </a:t>
            </a:r>
            <a:r>
              <a:rPr lang="en-CA" sz="2400" i="1" dirty="0"/>
              <a:t>Journal of Special Education Technology</a:t>
            </a:r>
            <a:r>
              <a:rPr lang="en-CA" sz="2400" dirty="0"/>
              <a:t>, </a:t>
            </a:r>
            <a:r>
              <a:rPr lang="en-CA" sz="2400" i="1" dirty="0"/>
              <a:t>27</a:t>
            </a:r>
            <a:r>
              <a:rPr lang="en-CA" sz="2400" dirty="0"/>
              <a:t>(2), 59-70</a:t>
            </a:r>
            <a:r>
              <a:rPr lang="en-CA" sz="2400" dirty="0" smtClean="0"/>
              <a:t>.</a:t>
            </a:r>
          </a:p>
          <a:p>
            <a:pPr marL="452437" eaLnBrk="0" hangingPunct="0">
              <a:spcBef>
                <a:spcPts val="1200"/>
              </a:spcBef>
              <a:buClr>
                <a:schemeClr val="accent1"/>
              </a:buClr>
              <a:buSzPct val="68000"/>
              <a:defRPr/>
            </a:pPr>
            <a:r>
              <a:rPr lang="en-CA" sz="2400" dirty="0" smtClean="0"/>
              <a:t>Website </a:t>
            </a:r>
            <a:r>
              <a:rPr lang="en-CA" sz="2400" dirty="0"/>
              <a:t>to assist educators looking for mobile apps - </a:t>
            </a:r>
            <a:r>
              <a:rPr lang="en-CA" sz="2000" dirty="0">
                <a:hlinkClick r:id="rId3"/>
              </a:rPr>
              <a:t>http://classroom-aid.com/technology-resources/educational-apps</a:t>
            </a:r>
            <a:r>
              <a:rPr lang="en-CA" sz="2000" dirty="0" smtClean="0">
                <a:hlinkClick r:id="rId3"/>
              </a:rPr>
              <a:t>/</a:t>
            </a:r>
            <a:endParaRPr lang="en-CA" sz="2000" dirty="0"/>
          </a:p>
        </p:txBody>
      </p:sp>
    </p:spTree>
    <p:extLst>
      <p:ext uri="{BB962C8B-B14F-4D97-AF65-F5344CB8AC3E}">
        <p14:creationId xmlns:p14="http://schemas.microsoft.com/office/powerpoint/2010/main" val="126834973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4"/>
          <p:cNvSpPr>
            <a:spLocks noGrp="1"/>
          </p:cNvSpPr>
          <p:nvPr>
            <p:ph type="subTitle" idx="1"/>
          </p:nvPr>
        </p:nvSpPr>
        <p:spPr>
          <a:xfrm>
            <a:off x="5448301" y="703263"/>
            <a:ext cx="6743699" cy="685800"/>
          </a:xfrm>
        </p:spPr>
        <p:txBody>
          <a:bodyPr>
            <a:noAutofit/>
          </a:bodyPr>
          <a:lstStyle/>
          <a:p>
            <a:r>
              <a:rPr lang="en-CA" sz="6000" b="1" dirty="0" smtClean="0"/>
              <a:t>Thank you!</a:t>
            </a:r>
            <a:endParaRPr lang="en-CA" sz="6000" b="1" dirty="0"/>
          </a:p>
        </p:txBody>
      </p:sp>
      <p:sp>
        <p:nvSpPr>
          <p:cNvPr id="6" name="Subtitle 2"/>
          <p:cNvSpPr txBox="1">
            <a:spLocks/>
          </p:cNvSpPr>
          <p:nvPr/>
        </p:nvSpPr>
        <p:spPr>
          <a:xfrm>
            <a:off x="1228726" y="1546226"/>
            <a:ext cx="10358438" cy="3640980"/>
          </a:xfrm>
          <a:prstGeom prst="rect">
            <a:avLst/>
          </a:prstGeom>
        </p:spPr>
        <p:txBody>
          <a:bodyPr vert="horz" lIns="91440" tIns="45720" rIns="91440" bIns="45720" rtlCol="0" anchor="ctr">
            <a:normAutofit/>
          </a:bodyPr>
          <a:lstStyle>
            <a:lvl1pPr marL="0" indent="0" algn="l" defTabSz="914400" rtl="0" eaLnBrk="1" latinLnBrk="0" hangingPunct="1">
              <a:lnSpc>
                <a:spcPct val="100000"/>
              </a:lnSpc>
              <a:spcBef>
                <a:spcPts val="0"/>
              </a:spcBef>
              <a:spcAft>
                <a:spcPts val="200"/>
              </a:spcAft>
              <a:buClr>
                <a:schemeClr val="accent1"/>
              </a:buClr>
              <a:buSzPct val="100000"/>
              <a:buFont typeface="Tw Cen MT" panose="020B0602020104020603" pitchFamily="34" charset="0"/>
              <a:buNone/>
              <a:defRPr sz="1800" kern="1200">
                <a:solidFill>
                  <a:schemeClr val="tx1">
                    <a:lumMod val="95000"/>
                    <a:lumOff val="5000"/>
                  </a:schemeClr>
                </a:solidFill>
                <a:latin typeface="+mn-lt"/>
                <a:ea typeface="+mn-ea"/>
                <a:cs typeface="+mn-cs"/>
              </a:defRPr>
            </a:lvl1pPr>
            <a:lvl2pPr marL="457200" indent="0" algn="ctr" defTabSz="914400" rtl="0" eaLnBrk="1" latinLnBrk="0" hangingPunct="1">
              <a:lnSpc>
                <a:spcPct val="90000"/>
              </a:lnSpc>
              <a:spcBef>
                <a:spcPts val="200"/>
              </a:spcBef>
              <a:spcAft>
                <a:spcPts val="400"/>
              </a:spcAft>
              <a:buClr>
                <a:schemeClr val="accent1"/>
              </a:buClr>
              <a:buFont typeface="Wingdings 3" pitchFamily="18" charset="2"/>
              <a:buNone/>
              <a:defRPr sz="1800" kern="1200">
                <a:solidFill>
                  <a:schemeClr val="tx1"/>
                </a:solidFill>
                <a:latin typeface="+mn-lt"/>
                <a:ea typeface="+mn-ea"/>
                <a:cs typeface="+mn-cs"/>
              </a:defRPr>
            </a:lvl2pPr>
            <a:lvl3pPr marL="914400" indent="0" algn="ctr" defTabSz="914400" rtl="0" eaLnBrk="1" latinLnBrk="0" hangingPunct="1">
              <a:lnSpc>
                <a:spcPct val="90000"/>
              </a:lnSpc>
              <a:spcBef>
                <a:spcPts val="200"/>
              </a:spcBef>
              <a:spcAft>
                <a:spcPts val="400"/>
              </a:spcAft>
              <a:buClr>
                <a:schemeClr val="accent1"/>
              </a:buClr>
              <a:buFont typeface="Wingdings 3" pitchFamily="18" charset="2"/>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200"/>
              </a:spcBef>
              <a:spcAft>
                <a:spcPts val="400"/>
              </a:spcAft>
              <a:buClr>
                <a:schemeClr val="accent1"/>
              </a:buClr>
              <a:buFont typeface="Wingdings 3" pitchFamily="18" charset="2"/>
              <a:buNone/>
              <a:defRPr sz="1800" kern="1200">
                <a:solidFill>
                  <a:schemeClr val="tx1"/>
                </a:solidFill>
                <a:latin typeface="+mn-lt"/>
                <a:ea typeface="+mn-ea"/>
                <a:cs typeface="+mn-cs"/>
              </a:defRPr>
            </a:lvl4pPr>
            <a:lvl5pPr marL="1828800" indent="0" algn="ctr" defTabSz="914400" rtl="0" eaLnBrk="1" latinLnBrk="0" hangingPunct="1">
              <a:lnSpc>
                <a:spcPct val="90000"/>
              </a:lnSpc>
              <a:spcBef>
                <a:spcPts val="200"/>
              </a:spcBef>
              <a:spcAft>
                <a:spcPts val="400"/>
              </a:spcAft>
              <a:buClr>
                <a:schemeClr val="accent1"/>
              </a:buClr>
              <a:buFont typeface="Wingdings 3" pitchFamily="18" charset="2"/>
              <a:buNone/>
              <a:defRPr sz="1800" kern="1200">
                <a:solidFill>
                  <a:schemeClr val="tx1"/>
                </a:solidFill>
                <a:latin typeface="+mn-lt"/>
                <a:ea typeface="+mn-ea"/>
                <a:cs typeface="+mn-cs"/>
              </a:defRPr>
            </a:lvl5pPr>
            <a:lvl6pPr marL="2286000" indent="0" algn="ctr" defTabSz="914400" rtl="0" eaLnBrk="1" latinLnBrk="0" hangingPunct="1">
              <a:lnSpc>
                <a:spcPct val="90000"/>
              </a:lnSpc>
              <a:spcBef>
                <a:spcPts val="200"/>
              </a:spcBef>
              <a:spcAft>
                <a:spcPts val="400"/>
              </a:spcAft>
              <a:buClr>
                <a:schemeClr val="accent1"/>
              </a:buClr>
              <a:buFont typeface="Wingdings 3" pitchFamily="18" charset="2"/>
              <a:buNone/>
              <a:defRPr sz="1800" kern="1200">
                <a:solidFill>
                  <a:schemeClr val="tx1"/>
                </a:solidFill>
                <a:latin typeface="+mn-lt"/>
                <a:ea typeface="+mn-ea"/>
                <a:cs typeface="+mn-cs"/>
              </a:defRPr>
            </a:lvl6pPr>
            <a:lvl7pPr marL="2743200" indent="0" algn="ctr" defTabSz="914400" rtl="0" eaLnBrk="1" latinLnBrk="0" hangingPunct="1">
              <a:lnSpc>
                <a:spcPct val="90000"/>
              </a:lnSpc>
              <a:spcBef>
                <a:spcPts val="200"/>
              </a:spcBef>
              <a:spcAft>
                <a:spcPts val="400"/>
              </a:spcAft>
              <a:buClr>
                <a:schemeClr val="accent1"/>
              </a:buClr>
              <a:buFont typeface="Wingdings 3" pitchFamily="18" charset="2"/>
              <a:buNone/>
              <a:defRPr sz="1800" kern="1200">
                <a:solidFill>
                  <a:schemeClr val="tx1"/>
                </a:solidFill>
                <a:latin typeface="+mn-lt"/>
                <a:ea typeface="+mn-ea"/>
                <a:cs typeface="+mn-cs"/>
              </a:defRPr>
            </a:lvl7pPr>
            <a:lvl8pPr marL="3200400" indent="0" algn="ctr" defTabSz="914400" rtl="0" eaLnBrk="1" latinLnBrk="0" hangingPunct="1">
              <a:lnSpc>
                <a:spcPct val="90000"/>
              </a:lnSpc>
              <a:spcBef>
                <a:spcPts val="200"/>
              </a:spcBef>
              <a:spcAft>
                <a:spcPts val="400"/>
              </a:spcAft>
              <a:buClr>
                <a:schemeClr val="accent1"/>
              </a:buClr>
              <a:buFont typeface="Wingdings 3" pitchFamily="18" charset="2"/>
              <a:buNone/>
              <a:defRPr sz="1800" kern="1200">
                <a:solidFill>
                  <a:schemeClr val="tx1"/>
                </a:solidFill>
                <a:latin typeface="+mn-lt"/>
                <a:ea typeface="+mn-ea"/>
                <a:cs typeface="+mn-cs"/>
              </a:defRPr>
            </a:lvl8pPr>
            <a:lvl9pPr marL="3657600" indent="0" algn="ctr" defTabSz="914400" rtl="0" eaLnBrk="1" latinLnBrk="0" hangingPunct="1">
              <a:lnSpc>
                <a:spcPct val="90000"/>
              </a:lnSpc>
              <a:spcBef>
                <a:spcPts val="200"/>
              </a:spcBef>
              <a:spcAft>
                <a:spcPts val="400"/>
              </a:spcAft>
              <a:buClr>
                <a:schemeClr val="accent1"/>
              </a:buClr>
              <a:buFont typeface="Wingdings 3" pitchFamily="18" charset="2"/>
              <a:buNone/>
              <a:defRPr sz="1800" kern="1200">
                <a:solidFill>
                  <a:schemeClr val="tx1"/>
                </a:solidFill>
                <a:latin typeface="+mn-lt"/>
                <a:ea typeface="+mn-ea"/>
                <a:cs typeface="+mn-cs"/>
              </a:defRPr>
            </a:lvl9pPr>
          </a:lstStyle>
          <a:p>
            <a:r>
              <a:rPr lang="en-CA" sz="3600" b="1" i="1" dirty="0" smtClean="0">
                <a:solidFill>
                  <a:schemeClr val="tx1"/>
                </a:solidFill>
              </a:rPr>
              <a:t>Dr. Agnieszka (Aga) Palalas</a:t>
            </a:r>
          </a:p>
          <a:p>
            <a:r>
              <a:rPr lang="en-CA" sz="2800" b="1" dirty="0" smtClean="0">
                <a:solidFill>
                  <a:schemeClr val="tx1"/>
                </a:solidFill>
                <a:hlinkClick r:id="rId3"/>
              </a:rPr>
              <a:t>agapalalas@athabascau.ca</a:t>
            </a:r>
            <a:r>
              <a:rPr lang="en-CA" sz="2800" b="1" dirty="0" smtClean="0">
                <a:solidFill>
                  <a:schemeClr val="tx1"/>
                </a:solidFill>
              </a:rPr>
              <a:t> </a:t>
            </a:r>
          </a:p>
          <a:p>
            <a:r>
              <a:rPr lang="en-CA" sz="2800" b="1" dirty="0" smtClean="0">
                <a:solidFill>
                  <a:schemeClr val="tx1"/>
                </a:solidFill>
              </a:rPr>
              <a:t>LinkedIn: </a:t>
            </a:r>
            <a:r>
              <a:rPr lang="en-CA" sz="2800" b="1" u="sng" dirty="0" smtClean="0">
                <a:solidFill>
                  <a:schemeClr val="tx1"/>
                </a:solidFill>
                <a:hlinkClick r:id="rId4"/>
              </a:rPr>
              <a:t>http://www.linkedin.com/in/apalalas</a:t>
            </a:r>
            <a:r>
              <a:rPr lang="en-CA" sz="2800" b="1" u="sng" dirty="0" smtClean="0">
                <a:solidFill>
                  <a:schemeClr val="tx1"/>
                </a:solidFill>
              </a:rPr>
              <a:t> </a:t>
            </a:r>
            <a:r>
              <a:rPr lang="en-CA" sz="2800" b="1" dirty="0" smtClean="0">
                <a:solidFill>
                  <a:schemeClr val="tx1"/>
                </a:solidFill>
              </a:rPr>
              <a:t/>
            </a:r>
            <a:br>
              <a:rPr lang="en-CA" sz="2800" b="1" dirty="0" smtClean="0">
                <a:solidFill>
                  <a:schemeClr val="tx1"/>
                </a:solidFill>
              </a:rPr>
            </a:br>
            <a:r>
              <a:rPr lang="en-CA" sz="2800" b="1" dirty="0" smtClean="0">
                <a:solidFill>
                  <a:schemeClr val="tx1"/>
                </a:solidFill>
              </a:rPr>
              <a:t>Presentations: </a:t>
            </a:r>
            <a:r>
              <a:rPr lang="en-CA" sz="2800" b="1" u="sng" dirty="0" smtClean="0">
                <a:solidFill>
                  <a:schemeClr val="tx1"/>
                </a:solidFill>
                <a:hlinkClick r:id="rId5"/>
              </a:rPr>
              <a:t>http://www.slideshare.net/agaiza</a:t>
            </a:r>
            <a:r>
              <a:rPr lang="en-CA" sz="2800" b="1" u="sng" dirty="0" smtClean="0">
                <a:solidFill>
                  <a:schemeClr val="tx1"/>
                </a:solidFill>
              </a:rPr>
              <a:t> </a:t>
            </a:r>
            <a:r>
              <a:rPr lang="en-CA" sz="2800" b="1" dirty="0" smtClean="0">
                <a:solidFill>
                  <a:schemeClr val="tx1"/>
                </a:solidFill>
              </a:rPr>
              <a:t/>
            </a:r>
            <a:br>
              <a:rPr lang="en-CA" sz="2800" b="1" dirty="0" smtClean="0">
                <a:solidFill>
                  <a:schemeClr val="tx1"/>
                </a:solidFill>
              </a:rPr>
            </a:br>
            <a:r>
              <a:rPr lang="en-CA" sz="2800" b="1" dirty="0" smtClean="0">
                <a:solidFill>
                  <a:schemeClr val="tx1"/>
                </a:solidFill>
              </a:rPr>
              <a:t>Publications:</a:t>
            </a:r>
            <a:r>
              <a:rPr lang="en-CA" sz="2800" b="1" u="sng" dirty="0" smtClean="0">
                <a:solidFill>
                  <a:schemeClr val="tx1"/>
                </a:solidFill>
              </a:rPr>
              <a:t> </a:t>
            </a:r>
            <a:r>
              <a:rPr lang="en-CA" sz="2800" b="1" u="sng" dirty="0" smtClean="0">
                <a:solidFill>
                  <a:schemeClr val="tx1"/>
                </a:solidFill>
                <a:hlinkClick r:id="rId6"/>
              </a:rPr>
              <a:t>http://athabascau.academia.edu/apalalas</a:t>
            </a:r>
            <a:endParaRPr lang="en-CA" sz="2800" b="1" u="sng" dirty="0" smtClean="0">
              <a:solidFill>
                <a:schemeClr val="tx1"/>
              </a:solidFill>
            </a:endParaRPr>
          </a:p>
          <a:p>
            <a:r>
              <a:rPr lang="en-CA" sz="2800" b="1" dirty="0" smtClean="0">
                <a:solidFill>
                  <a:schemeClr val="tx1"/>
                </a:solidFill>
              </a:rPr>
              <a:t>Twitter: </a:t>
            </a:r>
            <a:r>
              <a:rPr lang="en-CA" sz="2800" b="1" dirty="0" smtClean="0">
                <a:solidFill>
                  <a:srgbClr val="7030A0"/>
                </a:solidFill>
              </a:rPr>
              <a:t>@</a:t>
            </a:r>
            <a:r>
              <a:rPr lang="en-CA" sz="2800" b="1" dirty="0" err="1" smtClean="0">
                <a:solidFill>
                  <a:srgbClr val="7030A0"/>
                </a:solidFill>
              </a:rPr>
              <a:t>agaiza</a:t>
            </a:r>
            <a:endParaRPr lang="en-CA" sz="2400" b="1" dirty="0">
              <a:solidFill>
                <a:srgbClr val="7030A0"/>
              </a:solidFill>
            </a:endParaRPr>
          </a:p>
        </p:txBody>
      </p:sp>
    </p:spTree>
    <p:extLst>
      <p:ext uri="{BB962C8B-B14F-4D97-AF65-F5344CB8AC3E}">
        <p14:creationId xmlns:p14="http://schemas.microsoft.com/office/powerpoint/2010/main" val="3812191223"/>
      </p:ext>
    </p:extLst>
  </p:cSld>
  <p:clrMapOvr>
    <a:masterClrMapping/>
  </p:clrMapOvr>
  <mc:AlternateContent xmlns:mc="http://schemas.openxmlformats.org/markup-compatibility/2006" xmlns:p14="http://schemas.microsoft.com/office/powerpoint/2010/main">
    <mc:Choice Requires="p14">
      <p:transition p14:dur="0" advTm="30000"/>
    </mc:Choice>
    <mc:Fallback xmlns="">
      <p:transition advTm="30000"/>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721895" y="1844824"/>
            <a:ext cx="10166683" cy="4464496"/>
          </a:xfrm>
        </p:spPr>
        <p:txBody>
          <a:bodyPr>
            <a:normAutofit/>
          </a:bodyPr>
          <a:lstStyle/>
          <a:p>
            <a:pPr marL="109728" indent="0">
              <a:buNone/>
            </a:pPr>
            <a:endParaRPr lang="en-CA" dirty="0" smtClean="0"/>
          </a:p>
          <a:p>
            <a:pPr marL="109728" indent="0">
              <a:buNone/>
            </a:pPr>
            <a:r>
              <a:rPr lang="en-CA" sz="3200" dirty="0" smtClean="0"/>
              <a:t>Have you ever </a:t>
            </a:r>
            <a:r>
              <a:rPr lang="en-CA" sz="3200" dirty="0"/>
              <a:t>used </a:t>
            </a:r>
            <a:r>
              <a:rPr lang="en-CA" sz="3200" dirty="0" smtClean="0"/>
              <a:t>smartphone apps </a:t>
            </a:r>
            <a:r>
              <a:rPr lang="en-CA" sz="3200" dirty="0"/>
              <a:t>in your </a:t>
            </a:r>
            <a:r>
              <a:rPr lang="en-CA" sz="3200" dirty="0" smtClean="0"/>
              <a:t>teaching? </a:t>
            </a:r>
          </a:p>
          <a:p>
            <a:pPr marL="109728" indent="0">
              <a:buNone/>
            </a:pPr>
            <a:endParaRPr lang="en-CA" sz="3200" dirty="0" smtClean="0"/>
          </a:p>
          <a:p>
            <a:pPr marL="109728" indent="0">
              <a:buNone/>
            </a:pPr>
            <a:r>
              <a:rPr lang="en-CA" sz="3200" dirty="0" smtClean="0"/>
              <a:t>Yes/No</a:t>
            </a:r>
            <a:endParaRPr lang="en-CA" dirty="0" smtClean="0"/>
          </a:p>
        </p:txBody>
      </p:sp>
      <p:sp>
        <p:nvSpPr>
          <p:cNvPr id="3" name="Title 2"/>
          <p:cNvSpPr>
            <a:spLocks noGrp="1"/>
          </p:cNvSpPr>
          <p:nvPr>
            <p:ph type="title"/>
          </p:nvPr>
        </p:nvSpPr>
        <p:spPr>
          <a:xfrm>
            <a:off x="1386038" y="671614"/>
            <a:ext cx="10058400" cy="794945"/>
          </a:xfrm>
        </p:spPr>
        <p:txBody>
          <a:bodyPr>
            <a:normAutofit/>
          </a:bodyPr>
          <a:lstStyle/>
          <a:p>
            <a:r>
              <a:rPr lang="en-CA" b="1" dirty="0" smtClean="0">
                <a:solidFill>
                  <a:schemeClr val="accent2">
                    <a:lumMod val="50000"/>
                  </a:schemeClr>
                </a:solidFill>
              </a:rPr>
              <a:t>Audience Poll</a:t>
            </a:r>
            <a:endParaRPr lang="en-CA" sz="4000" b="1" dirty="0">
              <a:solidFill>
                <a:schemeClr val="accent2">
                  <a:lumMod val="50000"/>
                </a:schemeClr>
              </a:solidFill>
            </a:endParaRPr>
          </a:p>
        </p:txBody>
      </p:sp>
      <p:sp>
        <p:nvSpPr>
          <p:cNvPr id="4" name="Slide Number Placeholder 3"/>
          <p:cNvSpPr>
            <a:spLocks noGrp="1"/>
          </p:cNvSpPr>
          <p:nvPr>
            <p:ph type="sldNum" sz="quarter" idx="12"/>
          </p:nvPr>
        </p:nvSpPr>
        <p:spPr/>
        <p:txBody>
          <a:bodyPr/>
          <a:lstStyle/>
          <a:p>
            <a:fld id="{9982976E-72D8-446A-A278-475A38F0D4C4}" type="slidenum">
              <a:rPr lang="en-CA" smtClean="0"/>
              <a:t>3</a:t>
            </a:fld>
            <a:endParaRPr lang="en-CA"/>
          </a:p>
        </p:txBody>
      </p:sp>
      <p:pic>
        <p:nvPicPr>
          <p:cNvPr id="5" name="Content Placeholder 4"/>
          <p:cNvPicPr>
            <a:picLocks noChangeAspect="1"/>
          </p:cNvPicPr>
          <p:nvPr/>
        </p:nvPicPr>
        <p:blipFill>
          <a:blip r:embed="rId2">
            <a:extLst>
              <a:ext uri="{BEBA8EAE-BF5A-486C-A8C5-ECC9F3942E4B}">
                <a14:imgProps xmlns:a14="http://schemas.microsoft.com/office/drawing/2010/main">
                  <a14:imgLayer r:embed="rId3">
                    <a14:imgEffect>
                      <a14:colorTemperature colorTemp="8800"/>
                    </a14:imgEffect>
                  </a14:imgLayer>
                </a14:imgProps>
              </a:ext>
              <a:ext uri="{28A0092B-C50C-407E-A947-70E740481C1C}">
                <a14:useLocalDpi xmlns:a14="http://schemas.microsoft.com/office/drawing/2010/main" val="0"/>
              </a:ext>
            </a:extLst>
          </a:blip>
          <a:stretch>
            <a:fillRect/>
          </a:stretch>
        </p:blipFill>
        <p:spPr>
          <a:xfrm rot="287594">
            <a:off x="6224257" y="3658635"/>
            <a:ext cx="3053423" cy="2468083"/>
          </a:xfrm>
          <a:prstGeom prst="rect">
            <a:avLst/>
          </a:prstGeom>
        </p:spPr>
      </p:pic>
    </p:spTree>
    <p:extLst>
      <p:ext uri="{BB962C8B-B14F-4D97-AF65-F5344CB8AC3E}">
        <p14:creationId xmlns:p14="http://schemas.microsoft.com/office/powerpoint/2010/main" val="414831810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981200" y="6309320"/>
            <a:ext cx="8229600" cy="432048"/>
          </a:xfrm>
        </p:spPr>
        <p:txBody>
          <a:bodyPr>
            <a:normAutofit fontScale="55000" lnSpcReduction="20000"/>
          </a:bodyPr>
          <a:lstStyle/>
          <a:p>
            <a:pPr marL="109537" indent="0" algn="ctr" eaLnBrk="0" hangingPunct="0">
              <a:spcBef>
                <a:spcPts val="1200"/>
              </a:spcBef>
              <a:buClr>
                <a:schemeClr val="accent1"/>
              </a:buClr>
              <a:buSzPct val="68000"/>
              <a:buNone/>
              <a:defRPr/>
            </a:pPr>
            <a:r>
              <a:rPr lang="en-CA" sz="2800" dirty="0">
                <a:latin typeface="Arial" pitchFamily="34" charset="0"/>
                <a:cs typeface="Arial" pitchFamily="34" charset="0"/>
              </a:rPr>
              <a:t>http://www.statista.com/topics/1002/mobile-app-usage/chart/1474/global-app-downloads/</a:t>
            </a:r>
          </a:p>
        </p:txBody>
      </p:sp>
      <p:sp>
        <p:nvSpPr>
          <p:cNvPr id="5" name="Slide Number Placeholder 4"/>
          <p:cNvSpPr>
            <a:spLocks noGrp="1"/>
          </p:cNvSpPr>
          <p:nvPr>
            <p:ph type="sldNum" sz="quarter" idx="12"/>
          </p:nvPr>
        </p:nvSpPr>
        <p:spPr/>
        <p:txBody>
          <a:bodyPr/>
          <a:lstStyle/>
          <a:p>
            <a:fld id="{8C4D5231-8B7F-41AF-9A78-E788E0B23459}" type="slidenum">
              <a:rPr lang="en-CA" smtClean="0"/>
              <a:t>4</a:t>
            </a:fld>
            <a:endParaRPr lang="en-CA"/>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75521" y="116632"/>
            <a:ext cx="8590429" cy="6120680"/>
          </a:xfrm>
          <a:prstGeom prst="rect">
            <a:avLst/>
          </a:prstGeom>
        </p:spPr>
      </p:pic>
    </p:spTree>
    <p:extLst>
      <p:ext uri="{BB962C8B-B14F-4D97-AF65-F5344CB8AC3E}">
        <p14:creationId xmlns:p14="http://schemas.microsoft.com/office/powerpoint/2010/main" val="1069461481"/>
      </p:ext>
    </p:extLst>
  </p:cSld>
  <p:clrMapOvr>
    <a:masterClrMapping/>
  </p:clrMapOvr>
  <mc:AlternateContent xmlns:mc="http://schemas.openxmlformats.org/markup-compatibility/2006" xmlns:p14="http://schemas.microsoft.com/office/powerpoint/2010/main">
    <mc:Choice Requires="p14">
      <p:transition spd="slow" p14:dur="1500">
        <p:dissolve/>
      </p:transition>
    </mc:Choice>
    <mc:Fallback xmlns="">
      <p:transition spd="slow">
        <p:dissolv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CA"/>
          </a:p>
        </p:txBody>
      </p:sp>
      <p:sp>
        <p:nvSpPr>
          <p:cNvPr id="4" name="Slide Number Placeholder 3"/>
          <p:cNvSpPr>
            <a:spLocks noGrp="1"/>
          </p:cNvSpPr>
          <p:nvPr>
            <p:ph type="sldNum" sz="quarter" idx="12"/>
          </p:nvPr>
        </p:nvSpPr>
        <p:spPr/>
        <p:txBody>
          <a:bodyPr/>
          <a:lstStyle/>
          <a:p>
            <a:fld id="{6D22F896-40B5-4ADD-8801-0D06FADFA095}" type="slidenum">
              <a:rPr lang="en-US" smtClean="0"/>
              <a:t>5</a:t>
            </a:fld>
            <a:endParaRPr lang="en-US" dirty="0"/>
          </a:p>
        </p:txBody>
      </p:sp>
      <p:pic>
        <p:nvPicPr>
          <p:cNvPr id="39938" name="Picture 2" descr="pmlc"/>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1" y="0"/>
            <a:ext cx="12192001" cy="6858000"/>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p:cNvSpPr/>
          <p:nvPr/>
        </p:nvSpPr>
        <p:spPr>
          <a:xfrm>
            <a:off x="6299852" y="6344722"/>
            <a:ext cx="1802096" cy="369332"/>
          </a:xfrm>
          <a:prstGeom prst="rect">
            <a:avLst/>
          </a:prstGeom>
        </p:spPr>
        <p:txBody>
          <a:bodyPr wrap="none">
            <a:spAutoFit/>
          </a:bodyPr>
          <a:lstStyle/>
          <a:p>
            <a:r>
              <a:rPr lang="en-CA">
                <a:hlinkClick r:id="rId4"/>
              </a:rPr>
              <a:t>Richard Olsen </a:t>
            </a:r>
            <a:endParaRPr lang="en-US" dirty="0"/>
          </a:p>
        </p:txBody>
      </p:sp>
    </p:spTree>
    <p:extLst>
      <p:ext uri="{BB962C8B-B14F-4D97-AF65-F5344CB8AC3E}">
        <p14:creationId xmlns:p14="http://schemas.microsoft.com/office/powerpoint/2010/main" val="196165417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txBox="1">
            <a:spLocks/>
          </p:cNvSpPr>
          <p:nvPr/>
        </p:nvSpPr>
        <p:spPr>
          <a:xfrm>
            <a:off x="1981200" y="1124744"/>
            <a:ext cx="8229600" cy="5276056"/>
          </a:xfrm>
          <a:prstGeom prst="rect">
            <a:avLst/>
          </a:prstGeom>
        </p:spPr>
        <p:txBody>
          <a:bodyPr>
            <a:normAutofit/>
          </a:bodyPr>
          <a:lstStyle/>
          <a:p>
            <a:pPr marL="452437" indent="-342900" eaLnBrk="0" hangingPunct="0">
              <a:spcBef>
                <a:spcPts val="400"/>
              </a:spcBef>
              <a:buClr>
                <a:schemeClr val="accent1"/>
              </a:buClr>
              <a:buSzPct val="68000"/>
              <a:buFont typeface="Arial" pitchFamily="34" charset="0"/>
              <a:buChar char="•"/>
              <a:defRPr/>
            </a:pPr>
            <a:endParaRPr lang="en-CA" sz="2200" dirty="0">
              <a:solidFill>
                <a:schemeClr val="accent3"/>
              </a:solidFill>
              <a:latin typeface="Arial" pitchFamily="34" charset="0"/>
              <a:cs typeface="Arial" pitchFamily="34" charset="0"/>
            </a:endParaRPr>
          </a:p>
          <a:p>
            <a:pPr marL="109537" eaLnBrk="0" hangingPunct="0">
              <a:spcBef>
                <a:spcPts val="400"/>
              </a:spcBef>
              <a:buClr>
                <a:schemeClr val="accent1"/>
              </a:buClr>
              <a:buSzPct val="68000"/>
              <a:defRPr/>
            </a:pPr>
            <a:endParaRPr lang="en-CA" sz="2200" dirty="0">
              <a:latin typeface="Arial" pitchFamily="34" charset="0"/>
              <a:cs typeface="Arial" pitchFamily="34" charset="0"/>
            </a:endParaRPr>
          </a:p>
          <a:p>
            <a:pPr marL="109537" eaLnBrk="0" hangingPunct="0">
              <a:spcBef>
                <a:spcPts val="400"/>
              </a:spcBef>
              <a:buClr>
                <a:schemeClr val="accent1"/>
              </a:buClr>
              <a:buSzPct val="68000"/>
              <a:defRPr/>
            </a:pPr>
            <a:endParaRPr lang="en-CA" sz="2200" dirty="0">
              <a:latin typeface="Arial" pitchFamily="34" charset="0"/>
              <a:cs typeface="Arial" pitchFamily="34" charset="0"/>
            </a:endParaRPr>
          </a:p>
        </p:txBody>
      </p:sp>
      <p:sp>
        <p:nvSpPr>
          <p:cNvPr id="5" name="Title 1"/>
          <p:cNvSpPr txBox="1">
            <a:spLocks/>
          </p:cNvSpPr>
          <p:nvPr/>
        </p:nvSpPr>
        <p:spPr>
          <a:xfrm>
            <a:off x="1981200" y="274638"/>
            <a:ext cx="8229600" cy="850106"/>
          </a:xfrm>
          <a:prstGeom prst="rect">
            <a:avLst/>
          </a:prstGeom>
        </p:spPr>
        <p:txBody>
          <a:bodyPr>
            <a:normAutofit/>
          </a:bodyPr>
          <a:lstStyle/>
          <a:p>
            <a:pPr algn="ctr" eaLnBrk="0" hangingPunct="0">
              <a:defRPr/>
            </a:pPr>
            <a:r>
              <a:rPr lang="en-CA" sz="4800" b="1" dirty="0">
                <a:solidFill>
                  <a:schemeClr val="tx2"/>
                </a:solidFill>
                <a:latin typeface="+mj-lt"/>
                <a:ea typeface="+mj-ea"/>
                <a:cs typeface="+mj-cs"/>
              </a:rPr>
              <a:t>Types of </a:t>
            </a:r>
            <a:r>
              <a:rPr lang="en-CA" sz="4800" b="1" dirty="0" smtClean="0">
                <a:solidFill>
                  <a:schemeClr val="tx2"/>
                </a:solidFill>
                <a:latin typeface="+mj-lt"/>
                <a:ea typeface="+mj-ea"/>
                <a:cs typeface="+mj-cs"/>
              </a:rPr>
              <a:t>Educational Apps</a:t>
            </a:r>
            <a:endParaRPr lang="en-CA" sz="2000" b="1" dirty="0" smtClean="0">
              <a:solidFill>
                <a:schemeClr val="tx2"/>
              </a:solidFill>
              <a:latin typeface="+mj-lt"/>
              <a:ea typeface="+mj-ea"/>
              <a:cs typeface="+mj-cs"/>
            </a:endParaRPr>
          </a:p>
          <a:p>
            <a:pPr eaLnBrk="0" hangingPunct="0">
              <a:defRPr/>
            </a:pPr>
            <a:endParaRPr lang="en-CA" sz="4400" dirty="0">
              <a:solidFill>
                <a:schemeClr val="tx2"/>
              </a:solidFill>
              <a:effectLst>
                <a:outerShdw blurRad="31750" dist="25400" dir="5400000" algn="tl" rotWithShape="0">
                  <a:srgbClr val="000000">
                    <a:alpha val="25000"/>
                  </a:srgbClr>
                </a:outerShdw>
              </a:effectLst>
              <a:latin typeface="+mj-lt"/>
              <a:ea typeface="ＭＳ Ｐゴシック" pitchFamily="-65" charset="-128"/>
              <a:cs typeface="ＭＳ Ｐゴシック" pitchFamily="-65" charset="-128"/>
            </a:endParaRPr>
          </a:p>
        </p:txBody>
      </p:sp>
      <p:sp>
        <p:nvSpPr>
          <p:cNvPr id="9" name="Content Placeholder 2"/>
          <p:cNvSpPr txBox="1">
            <a:spLocks/>
          </p:cNvSpPr>
          <p:nvPr/>
        </p:nvSpPr>
        <p:spPr>
          <a:xfrm>
            <a:off x="1981200" y="1447800"/>
            <a:ext cx="8229600" cy="5149552"/>
          </a:xfrm>
          <a:prstGeom prst="rect">
            <a:avLst/>
          </a:prstGeom>
          <a:solidFill>
            <a:schemeClr val="bg1">
              <a:alpha val="50000"/>
            </a:schemeClr>
          </a:solidFill>
          <a:effectLst>
            <a:softEdge rad="635000"/>
          </a:effectLst>
        </p:spPr>
        <p:txBody>
          <a:bodyPr>
            <a:normAutofit fontScale="70000" lnSpcReduction="20000"/>
          </a:bodyPr>
          <a:lstStyle/>
          <a:p>
            <a:pPr marL="109537" eaLnBrk="0" hangingPunct="0">
              <a:lnSpc>
                <a:spcPct val="170000"/>
              </a:lnSpc>
              <a:spcBef>
                <a:spcPts val="400"/>
              </a:spcBef>
              <a:buClr>
                <a:schemeClr val="accent1"/>
              </a:buClr>
              <a:buSzPct val="68000"/>
              <a:defRPr/>
            </a:pPr>
            <a:endParaRPr lang="en-CA" sz="1300" b="1" dirty="0">
              <a:solidFill>
                <a:schemeClr val="accent3"/>
              </a:solidFill>
              <a:latin typeface="Arial" pitchFamily="34" charset="0"/>
              <a:cs typeface="Arial" pitchFamily="34" charset="0"/>
            </a:endParaRPr>
          </a:p>
          <a:p>
            <a:pPr marL="452437" indent="-342900" eaLnBrk="0" hangingPunct="0">
              <a:spcBef>
                <a:spcPts val="1200"/>
              </a:spcBef>
              <a:buClr>
                <a:schemeClr val="accent1"/>
              </a:buClr>
              <a:buSzPct val="68000"/>
              <a:buFont typeface="Arial" panose="020B0604020202020204" pitchFamily="34" charset="0"/>
              <a:buChar char="•"/>
              <a:defRPr/>
            </a:pPr>
            <a:r>
              <a:rPr lang="en-CA" sz="5100" dirty="0">
                <a:latin typeface="Arial" pitchFamily="34" charset="0"/>
                <a:cs typeface="Arial" pitchFamily="34" charset="0"/>
              </a:rPr>
              <a:t>In-class &gt;&gt; out-of-class</a:t>
            </a:r>
          </a:p>
          <a:p>
            <a:pPr marL="452437" indent="-342900" eaLnBrk="0" hangingPunct="0">
              <a:spcBef>
                <a:spcPts val="1200"/>
              </a:spcBef>
              <a:buClr>
                <a:schemeClr val="accent1"/>
              </a:buClr>
              <a:buSzPct val="68000"/>
              <a:buFont typeface="Arial" panose="020B0604020202020204" pitchFamily="34" charset="0"/>
              <a:buChar char="•"/>
              <a:defRPr/>
            </a:pPr>
            <a:r>
              <a:rPr lang="en-CA" sz="5100" dirty="0">
                <a:latin typeface="Arial" pitchFamily="34" charset="0"/>
                <a:cs typeface="Arial" pitchFamily="34" charset="0"/>
              </a:rPr>
              <a:t>Formal &gt;&gt; informal</a:t>
            </a:r>
          </a:p>
          <a:p>
            <a:pPr marL="452437" indent="-342900" eaLnBrk="0" hangingPunct="0">
              <a:spcBef>
                <a:spcPts val="1200"/>
              </a:spcBef>
              <a:buClr>
                <a:schemeClr val="accent1"/>
              </a:buClr>
              <a:buSzPct val="68000"/>
              <a:buFont typeface="Arial" panose="020B0604020202020204" pitchFamily="34" charset="0"/>
              <a:buChar char="•"/>
              <a:defRPr/>
            </a:pPr>
            <a:r>
              <a:rPr lang="en-CA" sz="5100" dirty="0">
                <a:latin typeface="Arial" pitchFamily="34" charset="0"/>
                <a:cs typeface="Arial" pitchFamily="34" charset="0"/>
              </a:rPr>
              <a:t>Synchronous &gt;&gt; asynchronous</a:t>
            </a:r>
          </a:p>
          <a:p>
            <a:pPr marL="452437" indent="-342900" eaLnBrk="0" hangingPunct="0">
              <a:spcBef>
                <a:spcPts val="1200"/>
              </a:spcBef>
              <a:buClr>
                <a:schemeClr val="accent1"/>
              </a:buClr>
              <a:buSzPct val="68000"/>
              <a:buFont typeface="Arial" panose="020B0604020202020204" pitchFamily="34" charset="0"/>
              <a:buChar char="•"/>
              <a:defRPr/>
            </a:pPr>
            <a:r>
              <a:rPr lang="en-CA" sz="5100" dirty="0">
                <a:latin typeface="Arial" pitchFamily="34" charset="0"/>
                <a:cs typeface="Arial" pitchFamily="34" charset="0"/>
              </a:rPr>
              <a:t>Individual &gt;&gt; collaborative</a:t>
            </a:r>
          </a:p>
          <a:p>
            <a:pPr marL="109537" eaLnBrk="0" hangingPunct="0">
              <a:spcBef>
                <a:spcPts val="1200"/>
              </a:spcBef>
              <a:buClr>
                <a:schemeClr val="accent1"/>
              </a:buClr>
              <a:buSzPct val="68000"/>
              <a:defRPr/>
            </a:pPr>
            <a:endParaRPr lang="en-CA" sz="5500" dirty="0">
              <a:latin typeface="Arial" pitchFamily="34" charset="0"/>
              <a:cs typeface="Arial" pitchFamily="34" charset="0"/>
            </a:endParaRPr>
          </a:p>
          <a:p>
            <a:pPr marL="109537" eaLnBrk="0" hangingPunct="0">
              <a:spcBef>
                <a:spcPts val="1200"/>
              </a:spcBef>
              <a:buClr>
                <a:schemeClr val="accent1"/>
              </a:buClr>
              <a:buSzPct val="68000"/>
              <a:defRPr/>
            </a:pPr>
            <a:endParaRPr lang="en-CA" sz="5500" dirty="0">
              <a:latin typeface="Arial" pitchFamily="34" charset="0"/>
              <a:cs typeface="Arial" pitchFamily="34" charset="0"/>
            </a:endParaRPr>
          </a:p>
          <a:p>
            <a:pPr marL="109537" algn="r" eaLnBrk="0" hangingPunct="0">
              <a:spcBef>
                <a:spcPts val="1200"/>
              </a:spcBef>
              <a:buClr>
                <a:schemeClr val="accent1"/>
              </a:buClr>
              <a:buSzPct val="68000"/>
              <a:defRPr/>
            </a:pPr>
            <a:r>
              <a:rPr lang="en-CA" sz="5100" dirty="0">
                <a:solidFill>
                  <a:schemeClr val="accent3"/>
                </a:solidFill>
                <a:latin typeface="Arial" pitchFamily="34" charset="0"/>
                <a:cs typeface="Arial" pitchFamily="34" charset="0"/>
              </a:rPr>
              <a:t>…</a:t>
            </a:r>
            <a:r>
              <a:rPr lang="en-CA" sz="5100" i="1" dirty="0">
                <a:solidFill>
                  <a:schemeClr val="accent4"/>
                </a:solidFill>
                <a:latin typeface="Arial" pitchFamily="34" charset="0"/>
                <a:ea typeface="ＭＳ Ｐゴシック" pitchFamily="-65" charset="-128"/>
                <a:cs typeface="Arial" pitchFamily="34" charset="0"/>
              </a:rPr>
              <a:t>…contingent on needs and context</a:t>
            </a:r>
          </a:p>
          <a:p>
            <a:pPr marL="109537" algn="r" eaLnBrk="0" hangingPunct="0">
              <a:spcBef>
                <a:spcPts val="1200"/>
              </a:spcBef>
              <a:buClr>
                <a:schemeClr val="accent1"/>
              </a:buClr>
              <a:buSzPct val="68000"/>
              <a:defRPr/>
            </a:pPr>
            <a:endParaRPr lang="en-CA" sz="3400" dirty="0"/>
          </a:p>
          <a:p>
            <a:pPr marL="109537" algn="r" eaLnBrk="0" hangingPunct="0">
              <a:spcBef>
                <a:spcPts val="1200"/>
              </a:spcBef>
              <a:buClr>
                <a:schemeClr val="accent1"/>
              </a:buClr>
              <a:buSzPct val="68000"/>
              <a:defRPr/>
            </a:pPr>
            <a:endParaRPr lang="en-CA" sz="3400" dirty="0"/>
          </a:p>
          <a:p>
            <a:pPr>
              <a:lnSpc>
                <a:spcPct val="120000"/>
              </a:lnSpc>
              <a:spcAft>
                <a:spcPts val="600"/>
              </a:spcAft>
            </a:pPr>
            <a:endParaRPr lang="en-CA" sz="8000" dirty="0">
              <a:latin typeface="Arial" pitchFamily="34" charset="0"/>
              <a:cs typeface="Arial" pitchFamily="34" charset="0"/>
            </a:endParaRPr>
          </a:p>
        </p:txBody>
      </p:sp>
    </p:spTree>
    <p:extLst>
      <p:ext uri="{BB962C8B-B14F-4D97-AF65-F5344CB8AC3E}">
        <p14:creationId xmlns:p14="http://schemas.microsoft.com/office/powerpoint/2010/main" val="4249339077"/>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txBox="1">
            <a:spLocks/>
          </p:cNvSpPr>
          <p:nvPr/>
        </p:nvSpPr>
        <p:spPr>
          <a:xfrm>
            <a:off x="1981200" y="1124744"/>
            <a:ext cx="8229600" cy="5276056"/>
          </a:xfrm>
          <a:prstGeom prst="rect">
            <a:avLst/>
          </a:prstGeom>
        </p:spPr>
        <p:txBody>
          <a:bodyPr>
            <a:normAutofit/>
          </a:bodyPr>
          <a:lstStyle/>
          <a:p>
            <a:pPr marL="452437" indent="-342900" eaLnBrk="0" hangingPunct="0">
              <a:spcBef>
                <a:spcPts val="400"/>
              </a:spcBef>
              <a:buClr>
                <a:schemeClr val="accent1"/>
              </a:buClr>
              <a:buSzPct val="68000"/>
              <a:buFont typeface="Arial" pitchFamily="34" charset="0"/>
              <a:buChar char="•"/>
              <a:defRPr/>
            </a:pPr>
            <a:endParaRPr lang="en-CA" sz="2200" dirty="0">
              <a:solidFill>
                <a:schemeClr val="accent3"/>
              </a:solidFill>
              <a:latin typeface="Arial" pitchFamily="34" charset="0"/>
              <a:cs typeface="Arial" pitchFamily="34" charset="0"/>
            </a:endParaRPr>
          </a:p>
          <a:p>
            <a:pPr marL="109537" eaLnBrk="0" hangingPunct="0">
              <a:spcBef>
                <a:spcPts val="400"/>
              </a:spcBef>
              <a:buClr>
                <a:schemeClr val="accent1"/>
              </a:buClr>
              <a:buSzPct val="68000"/>
              <a:defRPr/>
            </a:pPr>
            <a:endParaRPr lang="en-CA" sz="2200" dirty="0">
              <a:latin typeface="Arial" pitchFamily="34" charset="0"/>
              <a:cs typeface="Arial" pitchFamily="34" charset="0"/>
            </a:endParaRPr>
          </a:p>
          <a:p>
            <a:pPr marL="109537" eaLnBrk="0" hangingPunct="0">
              <a:spcBef>
                <a:spcPts val="400"/>
              </a:spcBef>
              <a:buClr>
                <a:schemeClr val="accent1"/>
              </a:buClr>
              <a:buSzPct val="68000"/>
              <a:defRPr/>
            </a:pPr>
            <a:endParaRPr lang="en-CA" sz="2200" dirty="0">
              <a:latin typeface="Arial" pitchFamily="34" charset="0"/>
              <a:cs typeface="Arial" pitchFamily="34" charset="0"/>
            </a:endParaRPr>
          </a:p>
        </p:txBody>
      </p:sp>
      <p:sp>
        <p:nvSpPr>
          <p:cNvPr id="5" name="Title 1"/>
          <p:cNvSpPr txBox="1">
            <a:spLocks/>
          </p:cNvSpPr>
          <p:nvPr/>
        </p:nvSpPr>
        <p:spPr>
          <a:xfrm>
            <a:off x="1981200" y="274638"/>
            <a:ext cx="8229600" cy="850106"/>
          </a:xfrm>
          <a:prstGeom prst="rect">
            <a:avLst/>
          </a:prstGeom>
        </p:spPr>
        <p:txBody>
          <a:bodyPr>
            <a:normAutofit/>
          </a:bodyPr>
          <a:lstStyle/>
          <a:p>
            <a:pPr algn="ctr" eaLnBrk="0" hangingPunct="0">
              <a:defRPr/>
            </a:pPr>
            <a:r>
              <a:rPr lang="en-CA" sz="4800" b="1" dirty="0" smtClean="0">
                <a:solidFill>
                  <a:schemeClr val="tx2"/>
                </a:solidFill>
                <a:latin typeface="+mj-lt"/>
                <a:ea typeface="+mj-ea"/>
                <a:cs typeface="+mj-cs"/>
              </a:rPr>
              <a:t>Functions of Educational Apps</a:t>
            </a:r>
            <a:endParaRPr lang="en-CA" sz="2000" b="1" dirty="0">
              <a:solidFill>
                <a:schemeClr val="tx2"/>
              </a:solidFill>
              <a:latin typeface="+mj-lt"/>
              <a:ea typeface="+mj-ea"/>
              <a:cs typeface="+mj-cs"/>
            </a:endParaRPr>
          </a:p>
          <a:p>
            <a:pPr eaLnBrk="0" hangingPunct="0">
              <a:defRPr/>
            </a:pPr>
            <a:endParaRPr lang="en-CA" sz="4400" b="1" dirty="0">
              <a:solidFill>
                <a:schemeClr val="tx2"/>
              </a:solidFill>
              <a:effectLst>
                <a:outerShdw blurRad="31750" dist="25400" dir="5400000" algn="tl" rotWithShape="0">
                  <a:srgbClr val="000000">
                    <a:alpha val="25000"/>
                  </a:srgbClr>
                </a:outerShdw>
              </a:effectLst>
              <a:latin typeface="+mj-lt"/>
              <a:ea typeface="ＭＳ Ｐゴシック" pitchFamily="-65" charset="-128"/>
              <a:cs typeface="ＭＳ Ｐゴシック" pitchFamily="-65" charset="-128"/>
            </a:endParaRPr>
          </a:p>
        </p:txBody>
      </p:sp>
      <p:sp>
        <p:nvSpPr>
          <p:cNvPr id="9" name="Content Placeholder 2"/>
          <p:cNvSpPr txBox="1">
            <a:spLocks/>
          </p:cNvSpPr>
          <p:nvPr/>
        </p:nvSpPr>
        <p:spPr>
          <a:xfrm>
            <a:off x="675861" y="1405243"/>
            <a:ext cx="10264855" cy="5153563"/>
          </a:xfrm>
          <a:prstGeom prst="rect">
            <a:avLst/>
          </a:prstGeom>
          <a:solidFill>
            <a:schemeClr val="bg1">
              <a:alpha val="50000"/>
            </a:schemeClr>
          </a:solidFill>
          <a:effectLst>
            <a:softEdge rad="635000"/>
          </a:effectLst>
        </p:spPr>
        <p:txBody>
          <a:bodyPr>
            <a:normAutofit/>
          </a:bodyPr>
          <a:lstStyle/>
          <a:p>
            <a:pPr marL="452437" indent="-342900" eaLnBrk="0" hangingPunct="0">
              <a:spcBef>
                <a:spcPts val="1200"/>
              </a:spcBef>
              <a:buClr>
                <a:schemeClr val="accent1"/>
              </a:buClr>
              <a:buSzPct val="68000"/>
              <a:buFont typeface="Arial" panose="020B0604020202020204" pitchFamily="34" charset="0"/>
              <a:buChar char="•"/>
              <a:defRPr/>
            </a:pPr>
            <a:r>
              <a:rPr lang="en-CA" sz="2600" dirty="0">
                <a:latin typeface="Arial" pitchFamily="34" charset="0"/>
                <a:cs typeface="Arial" pitchFamily="34" charset="0"/>
              </a:rPr>
              <a:t>Access to resource </a:t>
            </a:r>
            <a:r>
              <a:rPr lang="en-CA" sz="2600" dirty="0" smtClean="0">
                <a:latin typeface="Arial" pitchFamily="34" charset="0"/>
                <a:cs typeface="Arial" pitchFamily="34" charset="0"/>
              </a:rPr>
              <a:t>(in-house </a:t>
            </a:r>
            <a:r>
              <a:rPr lang="en-CA" sz="2600" dirty="0">
                <a:latin typeface="Arial" pitchFamily="34" charset="0"/>
                <a:cs typeface="Arial" pitchFamily="34" charset="0"/>
              </a:rPr>
              <a:t>mobile </a:t>
            </a:r>
            <a:r>
              <a:rPr lang="en-CA" sz="2600" dirty="0" smtClean="0">
                <a:latin typeface="Arial" pitchFamily="34" charset="0"/>
                <a:cs typeface="Arial" pitchFamily="34" charset="0"/>
              </a:rPr>
              <a:t>library, browsing, eBooks)</a:t>
            </a:r>
            <a:endParaRPr lang="en-CA" sz="2600" dirty="0">
              <a:latin typeface="Arial" pitchFamily="34" charset="0"/>
              <a:cs typeface="Arial" pitchFamily="34" charset="0"/>
            </a:endParaRPr>
          </a:p>
          <a:p>
            <a:pPr marL="452437" indent="-342900" eaLnBrk="0" hangingPunct="0">
              <a:spcBef>
                <a:spcPts val="1200"/>
              </a:spcBef>
              <a:buClr>
                <a:schemeClr val="accent1"/>
              </a:buClr>
              <a:buSzPct val="68000"/>
              <a:buFont typeface="Arial" panose="020B0604020202020204" pitchFamily="34" charset="0"/>
              <a:buChar char="•"/>
              <a:defRPr/>
            </a:pPr>
            <a:r>
              <a:rPr lang="en-CA" sz="2600" dirty="0">
                <a:latin typeface="Arial" pitchFamily="34" charset="0"/>
                <a:cs typeface="Arial" pitchFamily="34" charset="0"/>
              </a:rPr>
              <a:t>Coordination (</a:t>
            </a:r>
            <a:r>
              <a:rPr lang="en-CA" sz="2600" dirty="0" smtClean="0">
                <a:latin typeface="Arial" pitchFamily="34" charset="0"/>
                <a:cs typeface="Arial" pitchFamily="34" charset="0"/>
              </a:rPr>
              <a:t>Twitter, reminders</a:t>
            </a:r>
            <a:r>
              <a:rPr lang="en-CA" sz="2600" dirty="0">
                <a:latin typeface="Arial" pitchFamily="34" charset="0"/>
                <a:cs typeface="Arial" pitchFamily="34" charset="0"/>
              </a:rPr>
              <a:t>, notifications, </a:t>
            </a:r>
            <a:r>
              <a:rPr lang="en-CA" sz="2600" dirty="0" smtClean="0">
                <a:latin typeface="Arial" pitchFamily="34" charset="0"/>
                <a:cs typeface="Arial" pitchFamily="34" charset="0"/>
              </a:rPr>
              <a:t>updates)</a:t>
            </a:r>
            <a:endParaRPr lang="en-CA" sz="2600" dirty="0">
              <a:latin typeface="Arial" pitchFamily="34" charset="0"/>
              <a:cs typeface="Arial" pitchFamily="34" charset="0"/>
            </a:endParaRPr>
          </a:p>
          <a:p>
            <a:pPr marL="452437" indent="-342900" eaLnBrk="0" hangingPunct="0">
              <a:spcBef>
                <a:spcPts val="1200"/>
              </a:spcBef>
              <a:buClr>
                <a:schemeClr val="accent1"/>
              </a:buClr>
              <a:buSzPct val="68000"/>
              <a:buFont typeface="Arial" panose="020B0604020202020204" pitchFamily="34" charset="0"/>
              <a:buChar char="•"/>
              <a:defRPr/>
            </a:pPr>
            <a:r>
              <a:rPr lang="en-CA" sz="2600" dirty="0">
                <a:latin typeface="Arial" pitchFamily="34" charset="0"/>
                <a:cs typeface="Arial" pitchFamily="34" charset="0"/>
              </a:rPr>
              <a:t>Communication (Skype, Facebook, SMS)</a:t>
            </a:r>
          </a:p>
          <a:p>
            <a:pPr marL="452437" indent="-342900" eaLnBrk="0" hangingPunct="0">
              <a:spcBef>
                <a:spcPts val="1200"/>
              </a:spcBef>
              <a:buClr>
                <a:schemeClr val="accent1"/>
              </a:buClr>
              <a:buSzPct val="68000"/>
              <a:buFont typeface="Arial" panose="020B0604020202020204" pitchFamily="34" charset="0"/>
              <a:buChar char="•"/>
              <a:defRPr/>
            </a:pPr>
            <a:r>
              <a:rPr lang="en-CA" sz="2600" dirty="0">
                <a:latin typeface="Arial" pitchFamily="34" charset="0"/>
                <a:cs typeface="Arial" pitchFamily="34" charset="0"/>
              </a:rPr>
              <a:t>Collaboration (Google Apps)</a:t>
            </a:r>
          </a:p>
          <a:p>
            <a:pPr marL="452437" indent="-342900" eaLnBrk="0" hangingPunct="0">
              <a:spcBef>
                <a:spcPts val="1200"/>
              </a:spcBef>
              <a:buClr>
                <a:schemeClr val="accent1"/>
              </a:buClr>
              <a:buSzPct val="68000"/>
              <a:buFont typeface="Arial" panose="020B0604020202020204" pitchFamily="34" charset="0"/>
              <a:buChar char="•"/>
              <a:defRPr/>
            </a:pPr>
            <a:r>
              <a:rPr lang="en-CA" sz="2600" dirty="0">
                <a:latin typeface="Arial" pitchFamily="34" charset="0"/>
                <a:cs typeface="Arial" pitchFamily="34" charset="0"/>
              </a:rPr>
              <a:t>Capturing and integrating data (camera)</a:t>
            </a:r>
          </a:p>
          <a:p>
            <a:pPr marL="452437" indent="-342900" eaLnBrk="0" hangingPunct="0">
              <a:spcBef>
                <a:spcPts val="1200"/>
              </a:spcBef>
              <a:buClr>
                <a:schemeClr val="accent1"/>
              </a:buClr>
              <a:buSzPct val="68000"/>
              <a:buFont typeface="Arial" panose="020B0604020202020204" pitchFamily="34" charset="0"/>
              <a:buChar char="•"/>
              <a:defRPr/>
            </a:pPr>
            <a:r>
              <a:rPr lang="en-CA" sz="2600" dirty="0">
                <a:latin typeface="Arial" pitchFamily="34" charset="0"/>
                <a:cs typeface="Arial" pitchFamily="34" charset="0"/>
              </a:rPr>
              <a:t>Productivity (calendars, organizers, campus maps</a:t>
            </a:r>
            <a:r>
              <a:rPr lang="en-CA" sz="2600" dirty="0" smtClean="0">
                <a:latin typeface="Arial" pitchFamily="34" charset="0"/>
                <a:cs typeface="Arial" pitchFamily="34" charset="0"/>
              </a:rPr>
              <a:t>)</a:t>
            </a:r>
            <a:endParaRPr lang="en-CA" sz="2600" dirty="0">
              <a:latin typeface="Arial" pitchFamily="34" charset="0"/>
              <a:cs typeface="Arial" pitchFamily="34" charset="0"/>
            </a:endParaRPr>
          </a:p>
          <a:p>
            <a:pPr marL="109537" algn="r" eaLnBrk="0" hangingPunct="0">
              <a:spcBef>
                <a:spcPts val="1200"/>
              </a:spcBef>
              <a:buClr>
                <a:schemeClr val="accent1"/>
              </a:buClr>
              <a:buSzPct val="68000"/>
              <a:defRPr/>
            </a:pPr>
            <a:endParaRPr lang="en-CA" sz="12800" dirty="0">
              <a:solidFill>
                <a:schemeClr val="accent3"/>
              </a:solidFill>
              <a:latin typeface="Arial" pitchFamily="34" charset="0"/>
              <a:cs typeface="Arial" pitchFamily="34" charset="0"/>
            </a:endParaRPr>
          </a:p>
          <a:p>
            <a:pPr marL="457200" indent="-457200">
              <a:lnSpc>
                <a:spcPct val="120000"/>
              </a:lnSpc>
              <a:spcAft>
                <a:spcPts val="600"/>
              </a:spcAft>
              <a:buFont typeface="Arial" pitchFamily="34" charset="0"/>
              <a:buChar char="•"/>
            </a:pPr>
            <a:endParaRPr lang="en-CA" sz="8000" dirty="0">
              <a:latin typeface="Arial" pitchFamily="34" charset="0"/>
              <a:cs typeface="Arial" pitchFamily="34" charset="0"/>
            </a:endParaRPr>
          </a:p>
          <a:p>
            <a:pPr marL="457200" indent="-457200">
              <a:lnSpc>
                <a:spcPct val="120000"/>
              </a:lnSpc>
              <a:spcAft>
                <a:spcPts val="600"/>
              </a:spcAft>
              <a:buFont typeface="Arial" pitchFamily="34" charset="0"/>
              <a:buChar char="•"/>
            </a:pPr>
            <a:endParaRPr lang="en-CA" sz="8000" dirty="0">
              <a:latin typeface="Arial" pitchFamily="34" charset="0"/>
              <a:cs typeface="Arial" pitchFamily="34" charset="0"/>
            </a:endParaRPr>
          </a:p>
          <a:p>
            <a:pPr marL="457200" indent="-457200">
              <a:lnSpc>
                <a:spcPct val="120000"/>
              </a:lnSpc>
              <a:spcAft>
                <a:spcPts val="600"/>
              </a:spcAft>
              <a:buFont typeface="Arial" pitchFamily="34" charset="0"/>
              <a:buChar char="•"/>
            </a:pPr>
            <a:endParaRPr lang="en-CA" sz="8000" dirty="0">
              <a:latin typeface="Arial" pitchFamily="34" charset="0"/>
              <a:cs typeface="Arial" pitchFamily="34" charset="0"/>
            </a:endParaRPr>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32257" y="5271661"/>
            <a:ext cx="3221712" cy="805428"/>
          </a:xfrm>
          <a:prstGeom prst="rect">
            <a:avLst/>
          </a:prstGeom>
        </p:spPr>
      </p:pic>
    </p:spTree>
    <p:extLst>
      <p:ext uri="{BB962C8B-B14F-4D97-AF65-F5344CB8AC3E}">
        <p14:creationId xmlns:p14="http://schemas.microsoft.com/office/powerpoint/2010/main" val="2711428129"/>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txBox="1">
            <a:spLocks/>
          </p:cNvSpPr>
          <p:nvPr/>
        </p:nvSpPr>
        <p:spPr>
          <a:xfrm>
            <a:off x="1981200" y="1124744"/>
            <a:ext cx="8229600" cy="5276056"/>
          </a:xfrm>
          <a:prstGeom prst="rect">
            <a:avLst/>
          </a:prstGeom>
        </p:spPr>
        <p:txBody>
          <a:bodyPr>
            <a:normAutofit/>
          </a:bodyPr>
          <a:lstStyle/>
          <a:p>
            <a:pPr marL="452437" indent="-342900" eaLnBrk="0" hangingPunct="0">
              <a:spcBef>
                <a:spcPts val="400"/>
              </a:spcBef>
              <a:buClr>
                <a:schemeClr val="accent1"/>
              </a:buClr>
              <a:buSzPct val="68000"/>
              <a:buFont typeface="Arial" pitchFamily="34" charset="0"/>
              <a:buChar char="•"/>
              <a:defRPr/>
            </a:pPr>
            <a:endParaRPr lang="en-CA" sz="2200" dirty="0">
              <a:solidFill>
                <a:schemeClr val="accent3"/>
              </a:solidFill>
              <a:latin typeface="Arial" pitchFamily="34" charset="0"/>
              <a:cs typeface="Arial" pitchFamily="34" charset="0"/>
            </a:endParaRPr>
          </a:p>
          <a:p>
            <a:pPr marL="109537" eaLnBrk="0" hangingPunct="0">
              <a:spcBef>
                <a:spcPts val="400"/>
              </a:spcBef>
              <a:buClr>
                <a:schemeClr val="accent1"/>
              </a:buClr>
              <a:buSzPct val="68000"/>
              <a:defRPr/>
            </a:pPr>
            <a:endParaRPr lang="en-CA" sz="2200" dirty="0">
              <a:latin typeface="Arial" pitchFamily="34" charset="0"/>
              <a:cs typeface="Arial" pitchFamily="34" charset="0"/>
            </a:endParaRPr>
          </a:p>
          <a:p>
            <a:pPr marL="109537" eaLnBrk="0" hangingPunct="0">
              <a:spcBef>
                <a:spcPts val="400"/>
              </a:spcBef>
              <a:buClr>
                <a:schemeClr val="accent1"/>
              </a:buClr>
              <a:buSzPct val="68000"/>
              <a:defRPr/>
            </a:pPr>
            <a:endParaRPr lang="en-CA" sz="2200" dirty="0">
              <a:latin typeface="Arial" pitchFamily="34" charset="0"/>
              <a:cs typeface="Arial" pitchFamily="34" charset="0"/>
            </a:endParaRPr>
          </a:p>
        </p:txBody>
      </p:sp>
      <p:sp>
        <p:nvSpPr>
          <p:cNvPr id="5" name="Title 1"/>
          <p:cNvSpPr txBox="1">
            <a:spLocks/>
          </p:cNvSpPr>
          <p:nvPr/>
        </p:nvSpPr>
        <p:spPr>
          <a:xfrm>
            <a:off x="1981200" y="116632"/>
            <a:ext cx="8229600" cy="850106"/>
          </a:xfrm>
          <a:prstGeom prst="rect">
            <a:avLst/>
          </a:prstGeom>
        </p:spPr>
        <p:txBody>
          <a:bodyPr>
            <a:normAutofit/>
          </a:bodyPr>
          <a:lstStyle/>
          <a:p>
            <a:pPr algn="ctr" eaLnBrk="0" hangingPunct="0">
              <a:defRPr/>
            </a:pPr>
            <a:r>
              <a:rPr lang="en-CA" sz="4800" dirty="0">
                <a:solidFill>
                  <a:schemeClr val="tx2"/>
                </a:solidFill>
              </a:rPr>
              <a:t>Functions of Educational Apps</a:t>
            </a:r>
          </a:p>
          <a:p>
            <a:pPr eaLnBrk="0" hangingPunct="0">
              <a:defRPr/>
            </a:pPr>
            <a:endParaRPr lang="en-CA" sz="4400" dirty="0">
              <a:solidFill>
                <a:schemeClr val="tx2"/>
              </a:solidFill>
              <a:effectLst>
                <a:outerShdw blurRad="31750" dist="25400" dir="5400000" algn="tl" rotWithShape="0">
                  <a:srgbClr val="000000">
                    <a:alpha val="25000"/>
                  </a:srgbClr>
                </a:outerShdw>
              </a:effectLst>
              <a:latin typeface="+mj-lt"/>
              <a:ea typeface="ＭＳ Ｐゴシック" pitchFamily="-65" charset="-128"/>
              <a:cs typeface="ＭＳ Ｐゴシック" pitchFamily="-65" charset="-128"/>
            </a:endParaRPr>
          </a:p>
        </p:txBody>
      </p:sp>
      <p:sp>
        <p:nvSpPr>
          <p:cNvPr id="9" name="Content Placeholder 2"/>
          <p:cNvSpPr txBox="1">
            <a:spLocks/>
          </p:cNvSpPr>
          <p:nvPr/>
        </p:nvSpPr>
        <p:spPr>
          <a:xfrm>
            <a:off x="1499937" y="1594797"/>
            <a:ext cx="9192126" cy="4752510"/>
          </a:xfrm>
          <a:prstGeom prst="rect">
            <a:avLst/>
          </a:prstGeom>
          <a:solidFill>
            <a:schemeClr val="bg1">
              <a:alpha val="50000"/>
            </a:schemeClr>
          </a:solidFill>
          <a:effectLst>
            <a:softEdge rad="635000"/>
          </a:effectLst>
        </p:spPr>
        <p:txBody>
          <a:bodyPr>
            <a:normAutofit/>
          </a:bodyPr>
          <a:lstStyle/>
          <a:p>
            <a:pPr marL="452437" indent="-342900" eaLnBrk="0" hangingPunct="0">
              <a:spcBef>
                <a:spcPts val="1200"/>
              </a:spcBef>
              <a:buClr>
                <a:schemeClr val="accent1"/>
              </a:buClr>
              <a:buSzPct val="68000"/>
              <a:buFont typeface="Arial" panose="020B0604020202020204" pitchFamily="34" charset="0"/>
              <a:buChar char="•"/>
              <a:defRPr/>
            </a:pPr>
            <a:r>
              <a:rPr lang="en-CA" sz="2800" dirty="0">
                <a:latin typeface="Arial" pitchFamily="34" charset="0"/>
                <a:cs typeface="Arial" pitchFamily="34" charset="0"/>
              </a:rPr>
              <a:t>Research ( reference manager)</a:t>
            </a:r>
          </a:p>
          <a:p>
            <a:pPr marL="452437" indent="-342900" eaLnBrk="0" hangingPunct="0">
              <a:spcBef>
                <a:spcPts val="1200"/>
              </a:spcBef>
              <a:buClr>
                <a:schemeClr val="accent1"/>
              </a:buClr>
              <a:buSzPct val="68000"/>
              <a:buFont typeface="Arial" panose="020B0604020202020204" pitchFamily="34" charset="0"/>
              <a:buChar char="•"/>
              <a:defRPr/>
            </a:pPr>
            <a:r>
              <a:rPr lang="en-CA" sz="2800" dirty="0" smtClean="0">
                <a:latin typeface="Arial" pitchFamily="34" charset="0"/>
                <a:cs typeface="Arial" pitchFamily="34" charset="0"/>
              </a:rPr>
              <a:t>Curating (</a:t>
            </a:r>
            <a:r>
              <a:rPr lang="en-CA" sz="2800" dirty="0" err="1" smtClean="0">
                <a:latin typeface="Arial" pitchFamily="34" charset="0"/>
                <a:cs typeface="Arial" pitchFamily="34" charset="0"/>
              </a:rPr>
              <a:t>Scoopit</a:t>
            </a:r>
            <a:r>
              <a:rPr lang="en-CA" sz="2800" dirty="0" smtClean="0">
                <a:latin typeface="Arial" pitchFamily="34" charset="0"/>
                <a:cs typeface="Arial" pitchFamily="34" charset="0"/>
              </a:rPr>
              <a:t>!)</a:t>
            </a:r>
            <a:endParaRPr lang="en-CA" sz="2800" dirty="0">
              <a:latin typeface="Arial" pitchFamily="34" charset="0"/>
              <a:cs typeface="Arial" pitchFamily="34" charset="0"/>
            </a:endParaRPr>
          </a:p>
          <a:p>
            <a:pPr marL="452437" indent="-342900" eaLnBrk="0" hangingPunct="0">
              <a:spcBef>
                <a:spcPts val="1200"/>
              </a:spcBef>
              <a:buClr>
                <a:schemeClr val="accent1"/>
              </a:buClr>
              <a:buSzPct val="68000"/>
              <a:buFont typeface="Arial" panose="020B0604020202020204" pitchFamily="34" charset="0"/>
              <a:buChar char="•"/>
              <a:defRPr/>
            </a:pPr>
            <a:r>
              <a:rPr lang="en-CA" sz="2800" dirty="0">
                <a:latin typeface="Arial" pitchFamily="34" charset="0"/>
                <a:cs typeface="Arial" pitchFamily="34" charset="0"/>
              </a:rPr>
              <a:t>Creating teaching materials and artifacts</a:t>
            </a:r>
          </a:p>
          <a:p>
            <a:pPr marL="452437" indent="-342900" eaLnBrk="0" hangingPunct="0">
              <a:spcBef>
                <a:spcPts val="1200"/>
              </a:spcBef>
              <a:buClr>
                <a:schemeClr val="accent1"/>
              </a:buClr>
              <a:buSzPct val="68000"/>
              <a:buFont typeface="Arial" panose="020B0604020202020204" pitchFamily="34" charset="0"/>
              <a:buChar char="•"/>
              <a:defRPr/>
            </a:pPr>
            <a:r>
              <a:rPr lang="en-CA" sz="2800" dirty="0">
                <a:latin typeface="Arial" pitchFamily="34" charset="0"/>
                <a:cs typeface="Arial" pitchFamily="34" charset="0"/>
              </a:rPr>
              <a:t>Evaluate and provide </a:t>
            </a:r>
            <a:r>
              <a:rPr lang="en-CA" sz="2800" dirty="0" smtClean="0">
                <a:latin typeface="Arial" pitchFamily="34" charset="0"/>
                <a:cs typeface="Arial" pitchFamily="34" charset="0"/>
              </a:rPr>
              <a:t>feedback</a:t>
            </a:r>
          </a:p>
          <a:p>
            <a:pPr marL="452437" indent="-342900" eaLnBrk="0" hangingPunct="0">
              <a:spcBef>
                <a:spcPts val="1200"/>
              </a:spcBef>
              <a:buClr>
                <a:schemeClr val="accent1"/>
              </a:buClr>
              <a:buSzPct val="68000"/>
              <a:buFont typeface="Arial" panose="020B0604020202020204" pitchFamily="34" charset="0"/>
              <a:buChar char="•"/>
              <a:defRPr/>
            </a:pPr>
            <a:r>
              <a:rPr lang="en-CA" sz="2800" dirty="0" smtClean="0">
                <a:latin typeface="Arial" pitchFamily="34" charset="0"/>
                <a:cs typeface="Arial" pitchFamily="34" charset="0"/>
              </a:rPr>
              <a:t>LMS and other platforms gateways (BB Learn)</a:t>
            </a:r>
          </a:p>
          <a:p>
            <a:pPr marL="452437" indent="-342900" eaLnBrk="0" hangingPunct="0">
              <a:spcBef>
                <a:spcPts val="1200"/>
              </a:spcBef>
              <a:buClr>
                <a:schemeClr val="accent1"/>
              </a:buClr>
              <a:buSzPct val="68000"/>
              <a:buFont typeface="Arial" panose="020B0604020202020204" pitchFamily="34" charset="0"/>
              <a:buChar char="•"/>
              <a:defRPr/>
            </a:pPr>
            <a:r>
              <a:rPr lang="en-CA" sz="2800" dirty="0" smtClean="0">
                <a:latin typeface="Arial" pitchFamily="34" charset="0"/>
                <a:cs typeface="Arial" pitchFamily="34" charset="0"/>
              </a:rPr>
              <a:t>In/out-of-class teaching/learning aids (mind-mapping, brainstorming, polling, games)</a:t>
            </a:r>
            <a:endParaRPr lang="en-CA" sz="2800" dirty="0">
              <a:latin typeface="Arial" pitchFamily="34" charset="0"/>
              <a:cs typeface="Arial" pitchFamily="34" charset="0"/>
            </a:endParaRPr>
          </a:p>
          <a:p>
            <a:pPr marL="452437" indent="-342900" eaLnBrk="0" hangingPunct="0">
              <a:spcBef>
                <a:spcPts val="1200"/>
              </a:spcBef>
              <a:buClr>
                <a:schemeClr val="accent1"/>
              </a:buClr>
              <a:buSzPct val="68000"/>
              <a:buFont typeface="Arial" panose="020B0604020202020204" pitchFamily="34" charset="0"/>
              <a:buChar char="•"/>
              <a:defRPr/>
            </a:pPr>
            <a:r>
              <a:rPr lang="en-CA" sz="2800" dirty="0" smtClean="0">
                <a:latin typeface="Arial" pitchFamily="34" charset="0"/>
                <a:cs typeface="Arial" pitchFamily="34" charset="0"/>
              </a:rPr>
              <a:t>Built-in </a:t>
            </a:r>
            <a:r>
              <a:rPr lang="en-CA" sz="2800" dirty="0">
                <a:latin typeface="Arial" pitchFamily="34" charset="0"/>
                <a:cs typeface="Arial" pitchFamily="34" charset="0"/>
              </a:rPr>
              <a:t>tools (GPS, voice recorder</a:t>
            </a:r>
            <a:r>
              <a:rPr lang="en-CA" sz="2800" dirty="0" smtClean="0">
                <a:latin typeface="Arial" pitchFamily="34" charset="0"/>
                <a:cs typeface="Arial" pitchFamily="34" charset="0"/>
              </a:rPr>
              <a:t>)</a:t>
            </a:r>
          </a:p>
          <a:p>
            <a:pPr marL="452437" indent="-342900" eaLnBrk="0" hangingPunct="0">
              <a:spcBef>
                <a:spcPts val="1200"/>
              </a:spcBef>
              <a:buClr>
                <a:schemeClr val="accent1"/>
              </a:buClr>
              <a:buSzPct val="68000"/>
              <a:buFont typeface="Arial" panose="020B0604020202020204" pitchFamily="34" charset="0"/>
              <a:buChar char="•"/>
              <a:defRPr/>
            </a:pPr>
            <a:endParaRPr lang="en-CA" sz="8000" dirty="0">
              <a:latin typeface="Arial" pitchFamily="34" charset="0"/>
              <a:cs typeface="Arial" pitchFamily="34" charset="0"/>
            </a:endParaRPr>
          </a:p>
          <a:p>
            <a:pPr marL="109537" eaLnBrk="0" hangingPunct="0">
              <a:spcBef>
                <a:spcPts val="1200"/>
              </a:spcBef>
              <a:buClr>
                <a:schemeClr val="accent1"/>
              </a:buClr>
              <a:buSzPct val="68000"/>
              <a:defRPr/>
            </a:pPr>
            <a:endParaRPr lang="en-CA" sz="5500" dirty="0">
              <a:latin typeface="Arial" pitchFamily="34" charset="0"/>
              <a:cs typeface="Arial" pitchFamily="34" charset="0"/>
            </a:endParaRPr>
          </a:p>
          <a:p>
            <a:pPr marL="109537" algn="r" eaLnBrk="0" hangingPunct="0">
              <a:spcBef>
                <a:spcPts val="1200"/>
              </a:spcBef>
              <a:buClr>
                <a:schemeClr val="accent1"/>
              </a:buClr>
              <a:buSzPct val="68000"/>
              <a:defRPr/>
            </a:pPr>
            <a:endParaRPr lang="en-CA" sz="12800" dirty="0">
              <a:solidFill>
                <a:schemeClr val="accent3"/>
              </a:solidFill>
              <a:latin typeface="Arial" pitchFamily="34" charset="0"/>
              <a:cs typeface="Arial" pitchFamily="34" charset="0"/>
            </a:endParaRPr>
          </a:p>
          <a:p>
            <a:pPr marL="457200" indent="-457200">
              <a:lnSpc>
                <a:spcPct val="120000"/>
              </a:lnSpc>
              <a:spcAft>
                <a:spcPts val="600"/>
              </a:spcAft>
              <a:buFont typeface="Arial" pitchFamily="34" charset="0"/>
              <a:buChar char="•"/>
            </a:pPr>
            <a:endParaRPr lang="en-CA" sz="8000" dirty="0">
              <a:latin typeface="Arial" pitchFamily="34" charset="0"/>
              <a:cs typeface="Arial" pitchFamily="34" charset="0"/>
            </a:endParaRPr>
          </a:p>
          <a:p>
            <a:pPr marL="457200" indent="-457200">
              <a:lnSpc>
                <a:spcPct val="120000"/>
              </a:lnSpc>
              <a:spcAft>
                <a:spcPts val="600"/>
              </a:spcAft>
              <a:buFont typeface="Arial" pitchFamily="34" charset="0"/>
              <a:buChar char="•"/>
            </a:pPr>
            <a:endParaRPr lang="en-CA" sz="8000" dirty="0">
              <a:latin typeface="Arial" pitchFamily="34" charset="0"/>
              <a:cs typeface="Arial" pitchFamily="34" charset="0"/>
            </a:endParaRPr>
          </a:p>
          <a:p>
            <a:pPr marL="457200" indent="-457200">
              <a:lnSpc>
                <a:spcPct val="120000"/>
              </a:lnSpc>
              <a:spcAft>
                <a:spcPts val="600"/>
              </a:spcAft>
              <a:buFont typeface="Arial" pitchFamily="34" charset="0"/>
              <a:buChar char="•"/>
            </a:pPr>
            <a:endParaRPr lang="en-CA" sz="8000" dirty="0">
              <a:latin typeface="Arial" pitchFamily="34" charset="0"/>
              <a:cs typeface="Arial" pitchFamily="34" charset="0"/>
            </a:endParaRPr>
          </a:p>
        </p:txBody>
      </p:sp>
      <p:pic>
        <p:nvPicPr>
          <p:cNvPr id="7"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l="19663" t="13823" r="66095" b="79279"/>
          <a:stretch/>
        </p:blipFill>
        <p:spPr bwMode="auto">
          <a:xfrm>
            <a:off x="8883838" y="2241775"/>
            <a:ext cx="2289488" cy="59607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 name="Picture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99829">
            <a:off x="10559665" y="4953333"/>
            <a:ext cx="1227321" cy="1227321"/>
          </a:xfrm>
          <a:prstGeom prst="rect">
            <a:avLst/>
          </a:prstGeom>
        </p:spPr>
      </p:pic>
    </p:spTree>
    <p:extLst>
      <p:ext uri="{BB962C8B-B14F-4D97-AF65-F5344CB8AC3E}">
        <p14:creationId xmlns:p14="http://schemas.microsoft.com/office/powerpoint/2010/main" val="3602986502"/>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txBox="1">
            <a:spLocks/>
          </p:cNvSpPr>
          <p:nvPr/>
        </p:nvSpPr>
        <p:spPr>
          <a:xfrm>
            <a:off x="1981200" y="1124744"/>
            <a:ext cx="8229600" cy="5276056"/>
          </a:xfrm>
          <a:prstGeom prst="rect">
            <a:avLst/>
          </a:prstGeom>
        </p:spPr>
        <p:txBody>
          <a:bodyPr>
            <a:normAutofit/>
          </a:bodyPr>
          <a:lstStyle/>
          <a:p>
            <a:pPr marL="452437" indent="-342900" eaLnBrk="0" hangingPunct="0">
              <a:spcBef>
                <a:spcPts val="400"/>
              </a:spcBef>
              <a:buClr>
                <a:schemeClr val="accent1"/>
              </a:buClr>
              <a:buSzPct val="68000"/>
              <a:buFont typeface="Arial" pitchFamily="34" charset="0"/>
              <a:buChar char="•"/>
              <a:defRPr/>
            </a:pPr>
            <a:endParaRPr lang="en-CA" sz="2200" dirty="0">
              <a:solidFill>
                <a:schemeClr val="accent3"/>
              </a:solidFill>
              <a:latin typeface="Arial" pitchFamily="34" charset="0"/>
              <a:cs typeface="Arial" pitchFamily="34" charset="0"/>
            </a:endParaRPr>
          </a:p>
          <a:p>
            <a:pPr marL="109537" eaLnBrk="0" hangingPunct="0">
              <a:spcBef>
                <a:spcPts val="400"/>
              </a:spcBef>
              <a:buClr>
                <a:schemeClr val="accent1"/>
              </a:buClr>
              <a:buSzPct val="68000"/>
              <a:defRPr/>
            </a:pPr>
            <a:endParaRPr lang="en-CA" sz="2200" dirty="0">
              <a:latin typeface="Arial" pitchFamily="34" charset="0"/>
              <a:cs typeface="Arial" pitchFamily="34" charset="0"/>
            </a:endParaRPr>
          </a:p>
          <a:p>
            <a:pPr marL="109537" eaLnBrk="0" hangingPunct="0">
              <a:spcBef>
                <a:spcPts val="400"/>
              </a:spcBef>
              <a:buClr>
                <a:schemeClr val="accent1"/>
              </a:buClr>
              <a:buSzPct val="68000"/>
              <a:defRPr/>
            </a:pPr>
            <a:endParaRPr lang="en-CA" sz="2200" dirty="0">
              <a:latin typeface="Arial" pitchFamily="34" charset="0"/>
              <a:cs typeface="Arial" pitchFamily="34" charset="0"/>
            </a:endParaRPr>
          </a:p>
        </p:txBody>
      </p:sp>
      <p:sp>
        <p:nvSpPr>
          <p:cNvPr id="5" name="Title 1"/>
          <p:cNvSpPr txBox="1">
            <a:spLocks/>
          </p:cNvSpPr>
          <p:nvPr/>
        </p:nvSpPr>
        <p:spPr>
          <a:xfrm>
            <a:off x="1981200" y="116632"/>
            <a:ext cx="8229600" cy="850106"/>
          </a:xfrm>
          <a:prstGeom prst="rect">
            <a:avLst/>
          </a:prstGeom>
        </p:spPr>
        <p:txBody>
          <a:bodyPr>
            <a:normAutofit/>
          </a:bodyPr>
          <a:lstStyle/>
          <a:p>
            <a:pPr algn="ctr" eaLnBrk="0" hangingPunct="0">
              <a:defRPr/>
            </a:pPr>
            <a:r>
              <a:rPr lang="en-CA" sz="4400" dirty="0">
                <a:solidFill>
                  <a:schemeClr val="tx2"/>
                </a:solidFill>
              </a:rPr>
              <a:t>Mobile </a:t>
            </a:r>
            <a:r>
              <a:rPr lang="en-CA" sz="4400" dirty="0" smtClean="0">
                <a:solidFill>
                  <a:schemeClr val="tx2"/>
                </a:solidFill>
              </a:rPr>
              <a:t>App Benefits </a:t>
            </a:r>
            <a:r>
              <a:rPr lang="en-CA" sz="2400" b="1" dirty="0" smtClean="0">
                <a:solidFill>
                  <a:schemeClr val="accent1">
                    <a:lumMod val="75000"/>
                  </a:schemeClr>
                </a:solidFill>
              </a:rPr>
              <a:t>1/2</a:t>
            </a:r>
            <a:endParaRPr lang="en-CA" sz="1100" b="1" dirty="0">
              <a:solidFill>
                <a:schemeClr val="accent1">
                  <a:lumMod val="75000"/>
                </a:schemeClr>
              </a:solidFill>
            </a:endParaRPr>
          </a:p>
        </p:txBody>
      </p:sp>
      <p:sp>
        <p:nvSpPr>
          <p:cNvPr id="9" name="Content Placeholder 2"/>
          <p:cNvSpPr txBox="1">
            <a:spLocks/>
          </p:cNvSpPr>
          <p:nvPr/>
        </p:nvSpPr>
        <p:spPr>
          <a:xfrm>
            <a:off x="861392" y="1325216"/>
            <a:ext cx="10429460" cy="5075583"/>
          </a:xfrm>
          <a:prstGeom prst="rect">
            <a:avLst/>
          </a:prstGeom>
          <a:solidFill>
            <a:schemeClr val="bg1">
              <a:alpha val="50000"/>
            </a:schemeClr>
          </a:solidFill>
          <a:effectLst>
            <a:softEdge rad="635000"/>
          </a:effectLst>
        </p:spPr>
        <p:txBody>
          <a:bodyPr>
            <a:noAutofit/>
          </a:bodyPr>
          <a:lstStyle/>
          <a:p>
            <a:pPr>
              <a:spcBef>
                <a:spcPts val="1200"/>
              </a:spcBef>
            </a:pPr>
            <a:r>
              <a:rPr lang="en-CA" sz="3000" dirty="0">
                <a:solidFill>
                  <a:schemeClr val="accent1"/>
                </a:solidFill>
              </a:rPr>
              <a:t>When designed properly, can offer all benefits of mobile learning </a:t>
            </a:r>
          </a:p>
          <a:p>
            <a:pPr>
              <a:spcBef>
                <a:spcPts val="1200"/>
              </a:spcBef>
            </a:pPr>
            <a:r>
              <a:rPr lang="en-CA" sz="3000" b="1" dirty="0">
                <a:solidFill>
                  <a:schemeClr val="accent1"/>
                </a:solidFill>
              </a:rPr>
              <a:t>PLUS</a:t>
            </a:r>
          </a:p>
          <a:p>
            <a:pPr marL="457200" indent="-457200">
              <a:spcBef>
                <a:spcPts val="1200"/>
              </a:spcBef>
              <a:buFont typeface="Arial" pitchFamily="34" charset="0"/>
              <a:buChar char="•"/>
            </a:pPr>
            <a:r>
              <a:rPr lang="en-CA" sz="3000" dirty="0"/>
              <a:t>Gateway into e-learning tools</a:t>
            </a:r>
          </a:p>
          <a:p>
            <a:pPr marL="457200" indent="-457200">
              <a:spcBef>
                <a:spcPts val="1200"/>
              </a:spcBef>
              <a:buFont typeface="Arial" pitchFamily="34" charset="0"/>
              <a:buChar char="•"/>
            </a:pPr>
            <a:r>
              <a:rPr lang="en-CA" sz="3000" dirty="0"/>
              <a:t>Stand-alone learning tools with specific purposes, goal-focused</a:t>
            </a:r>
          </a:p>
          <a:p>
            <a:pPr marL="457200" indent="-457200">
              <a:spcBef>
                <a:spcPts val="1200"/>
              </a:spcBef>
              <a:buFont typeface="Arial" pitchFamily="34" charset="0"/>
              <a:buChar char="•"/>
            </a:pPr>
            <a:r>
              <a:rPr lang="en-CA" sz="3000" dirty="0"/>
              <a:t>Improved flexibility and convenience</a:t>
            </a:r>
          </a:p>
          <a:p>
            <a:pPr marL="457200" indent="-457200">
              <a:spcBef>
                <a:spcPts val="1200"/>
              </a:spcBef>
              <a:buFont typeface="Arial" pitchFamily="34" charset="0"/>
              <a:buChar char="•"/>
            </a:pPr>
            <a:r>
              <a:rPr lang="en-CA" sz="3000" dirty="0"/>
              <a:t>User-control over content</a:t>
            </a:r>
          </a:p>
          <a:p>
            <a:pPr marL="457200" indent="-457200">
              <a:spcBef>
                <a:spcPts val="1200"/>
              </a:spcBef>
              <a:buFont typeface="Arial" pitchFamily="34" charset="0"/>
              <a:buChar char="•"/>
            </a:pPr>
            <a:r>
              <a:rPr lang="en-CA" sz="3000" dirty="0"/>
              <a:t>Engagement</a:t>
            </a:r>
          </a:p>
        </p:txBody>
      </p:sp>
    </p:spTree>
    <p:extLst>
      <p:ext uri="{BB962C8B-B14F-4D97-AF65-F5344CB8AC3E}">
        <p14:creationId xmlns:p14="http://schemas.microsoft.com/office/powerpoint/2010/main" val="1518852750"/>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timing>
    <p:tnLst>
      <p:par>
        <p:cTn id="1" dur="indefinite" restart="never" nodeType="tmRoot"/>
      </p:par>
    </p:tnLst>
  </p:timing>
</p:sld>
</file>

<file path=ppt/theme/theme1.xml><?xml version="1.0" encoding="utf-8"?>
<a:theme xmlns:a="http://schemas.openxmlformats.org/drawingml/2006/main" name="Retrospect">
  <a:themeElements>
    <a:clrScheme name="Retrospect">
      <a:dk1>
        <a:sysClr val="windowText" lastClr="000000"/>
      </a:dk1>
      <a:lt1>
        <a:sysClr val="window" lastClr="FFFFFF"/>
      </a:lt1>
      <a:dk2>
        <a:srgbClr val="344068"/>
      </a:dk2>
      <a:lt2>
        <a:srgbClr val="D9E0E6"/>
      </a:lt2>
      <a:accent1>
        <a:srgbClr val="1CADE4"/>
      </a:accent1>
      <a:accent2>
        <a:srgbClr val="2683C6"/>
      </a:accent2>
      <a:accent3>
        <a:srgbClr val="28C4CC"/>
      </a:accent3>
      <a:accent4>
        <a:srgbClr val="42BA97"/>
      </a:accent4>
      <a:accent5>
        <a:srgbClr val="3E8853"/>
      </a:accent5>
      <a:accent6>
        <a:srgbClr val="62A39F"/>
      </a:accent6>
      <a:hlink>
        <a:srgbClr val="6EAC1C"/>
      </a:hlink>
      <a:folHlink>
        <a:srgbClr val="B26B02"/>
      </a:folHlink>
    </a:clrScheme>
    <a:fontScheme name="Retrospect">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 xmlns:thm15="http://schemas.microsoft.com/office/thememl/2012/main" name="Retrospect" id="{5F128B03-DCCA-4EEB-AB3B-CF2899314A46}" vid="{9CC26709-368C-4D72-9060-94E5B3FF3CD6}"/>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TM02900769[[fn=Retrospect]]</Template>
  <TotalTime>3809</TotalTime>
  <Words>1294</Words>
  <Application>Microsoft Office PowerPoint</Application>
  <PresentationFormat>مخصص</PresentationFormat>
  <Paragraphs>269</Paragraphs>
  <Slides>29</Slides>
  <Notes>26</Notes>
  <HiddenSlides>0</HiddenSlides>
  <MMClips>0</MMClips>
  <ScaleCrop>false</ScaleCrop>
  <HeadingPairs>
    <vt:vector size="4" baseType="variant">
      <vt:variant>
        <vt:lpstr>نسق</vt:lpstr>
      </vt:variant>
      <vt:variant>
        <vt:i4>1</vt:i4>
      </vt:variant>
      <vt:variant>
        <vt:lpstr>عناوين الشرائح</vt:lpstr>
      </vt:variant>
      <vt:variant>
        <vt:i4>29</vt:i4>
      </vt:variant>
    </vt:vector>
  </HeadingPairs>
  <TitlesOfParts>
    <vt:vector size="30" baseType="lpstr">
      <vt:lpstr>Retrospect</vt:lpstr>
      <vt:lpstr>Using i-Phone Applications in Teaching and Learning in Higher Education </vt:lpstr>
      <vt:lpstr>Learning Objectives </vt:lpstr>
      <vt:lpstr>Audience Poll</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Important to Consider</vt:lpstr>
      <vt:lpstr>عرض تقديمي في PowerPoint</vt:lpstr>
      <vt:lpstr>Socrative</vt:lpstr>
      <vt:lpstr>Quizlet</vt:lpstr>
      <vt:lpstr>عرض تقديمي في PowerPoint</vt:lpstr>
      <vt:lpstr>Polleverywhere</vt:lpstr>
      <vt:lpstr>Mendeley</vt:lpstr>
      <vt:lpstr>Dictionary.com</vt:lpstr>
      <vt:lpstr>WordWeb Audio Dictionary</vt:lpstr>
      <vt:lpstr>عرض تقديمي في PowerPoint</vt:lpstr>
      <vt:lpstr>Google Apps for Education</vt:lpstr>
      <vt:lpstr>Apple Apps for Education</vt:lpstr>
      <vt:lpstr>Built-in Tools (Multimedia)</vt:lpstr>
      <vt:lpstr>Built-in Tools (Other)</vt:lpstr>
      <vt:lpstr>Evaluating Apps</vt:lpstr>
      <vt:lpstr>Educational App Assessment Criteria</vt:lpstr>
      <vt:lpstr>Evaluating Apps for the Classroom (Apple)</vt:lpstr>
      <vt:lpstr>Other Mobile App Resources </vt:lpstr>
      <vt:lpstr>عرض تقديمي في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Expanding MALL outside the classroom</dc:title>
  <dc:creator>Aga Palalas</dc:creator>
  <cp:lastModifiedBy>user</cp:lastModifiedBy>
  <cp:revision>106</cp:revision>
  <dcterms:created xsi:type="dcterms:W3CDTF">2014-07-31T23:02:57Z</dcterms:created>
  <dcterms:modified xsi:type="dcterms:W3CDTF">2016-12-27T09:50:09Z</dcterms:modified>
</cp:coreProperties>
</file>