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9" r:id="rId3"/>
    <p:sldId id="257" r:id="rId4"/>
    <p:sldId id="258" r:id="rId5"/>
    <p:sldId id="259" r:id="rId6"/>
    <p:sldId id="270" r:id="rId7"/>
    <p:sldId id="271" r:id="rId8"/>
    <p:sldId id="272" r:id="rId9"/>
    <p:sldId id="274" r:id="rId10"/>
    <p:sldId id="260" r:id="rId11"/>
    <p:sldId id="261" r:id="rId12"/>
    <p:sldId id="265" r:id="rId13"/>
    <p:sldId id="262" r:id="rId14"/>
    <p:sldId id="263" r:id="rId15"/>
    <p:sldId id="264" r:id="rId16"/>
    <p:sldId id="273" r:id="rId17"/>
    <p:sldId id="275" r:id="rId18"/>
    <p:sldId id="266" r:id="rId19"/>
    <p:sldId id="267" r:id="rId20"/>
    <p:sldId id="268"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C504B81-64DE-4A7B-A408-AA33297C96AD}" type="datetimeFigureOut">
              <a:rPr lang="ar-SA" smtClean="0"/>
              <a:pPr/>
              <a:t>05/07/1435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A93D77-66F9-4F35-8028-D849C738838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C504B81-64DE-4A7B-A408-AA33297C96AD}" type="datetimeFigureOut">
              <a:rPr lang="ar-SA" smtClean="0"/>
              <a:pPr/>
              <a:t>05/07/1435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3A93D77-66F9-4F35-8028-D849C738838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l="65000" b="-42"/>
          <a:stretch>
            <a:fillRect/>
          </a:stretch>
        </p:blipFill>
        <p:spPr bwMode="auto">
          <a:xfrm>
            <a:off x="5868144" y="188640"/>
            <a:ext cx="3024336" cy="6408712"/>
          </a:xfrm>
          <a:prstGeom prst="rect">
            <a:avLst/>
          </a:prstGeom>
          <a:noFill/>
          <a:ln w="9525">
            <a:noFill/>
            <a:miter lim="800000"/>
            <a:headEnd/>
            <a:tailEnd/>
          </a:ln>
        </p:spPr>
      </p:pic>
      <p:sp>
        <p:nvSpPr>
          <p:cNvPr id="7" name="عنوان 6"/>
          <p:cNvSpPr>
            <a:spLocks noGrp="1"/>
          </p:cNvSpPr>
          <p:nvPr>
            <p:ph type="ctrTitle"/>
          </p:nvPr>
        </p:nvSpPr>
        <p:spPr>
          <a:xfrm>
            <a:off x="323528" y="2348880"/>
            <a:ext cx="7772400" cy="1470025"/>
          </a:xfrm>
        </p:spPr>
        <p:txBody>
          <a:bodyPr/>
          <a:lstStyle/>
          <a:p>
            <a:r>
              <a:rPr lang="ar-SA" dirty="0" smtClean="0"/>
              <a:t>الخرائط المعرفية</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idx="1"/>
          </p:nvPr>
        </p:nvSpPr>
        <p:spPr/>
        <p:txBody>
          <a:bodyPr>
            <a:normAutofit/>
          </a:bodyPr>
          <a:lstStyle/>
          <a:p>
            <a:pPr algn="ctr" rtl="1" eaLnBrk="1" hangingPunct="1"/>
            <a:r>
              <a:rPr lang="ar-SA"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ما الذى تحتاجه لرسم خريطة </a:t>
            </a:r>
            <a:r>
              <a:rPr lang="ar-SA"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عقل ؟</a:t>
            </a:r>
            <a:r>
              <a:rPr lang="ar-SA"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395536" y="523875"/>
            <a:ext cx="8352928" cy="5810250"/>
          </a:xfrm>
          <a:prstGeom prst="rect">
            <a:avLst/>
          </a:prstGeom>
          <a:noFill/>
          <a:ln w="9525">
            <a:noFill/>
            <a:miter lim="800000"/>
            <a:headEnd/>
            <a:tailEnd/>
          </a:ln>
        </p:spPr>
      </p:pic>
      <p:sp>
        <p:nvSpPr>
          <p:cNvPr id="5" name="مستطيل 4"/>
          <p:cNvSpPr/>
          <p:nvPr/>
        </p:nvSpPr>
        <p:spPr>
          <a:xfrm>
            <a:off x="539552" y="2420888"/>
            <a:ext cx="1512168" cy="1584176"/>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1" anchor="ctr"/>
          <a:lstStyle/>
          <a:p>
            <a:pPr algn="ctr"/>
            <a:endParaRPr lang="ar-SA">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9218" name="Picture 2"/>
          <p:cNvPicPr>
            <a:picLocks noChangeAspect="1" noChangeArrowheads="1"/>
          </p:cNvPicPr>
          <p:nvPr/>
        </p:nvPicPr>
        <p:blipFill>
          <a:blip r:embed="rId2" cstate="print"/>
          <a:srcRect/>
          <a:stretch>
            <a:fillRect/>
          </a:stretch>
        </p:blipFill>
        <p:spPr bwMode="auto">
          <a:xfrm>
            <a:off x="395536" y="295368"/>
            <a:ext cx="8352928" cy="6301984"/>
          </a:xfrm>
          <a:prstGeom prst="rect">
            <a:avLst/>
          </a:prstGeom>
          <a:noFill/>
          <a:ln w="9525">
            <a:noFill/>
            <a:miter lim="800000"/>
            <a:headEnd/>
            <a:tailEnd/>
          </a:ln>
        </p:spPr>
      </p:pic>
      <p:sp>
        <p:nvSpPr>
          <p:cNvPr id="5" name="مستطيل 4"/>
          <p:cNvSpPr/>
          <p:nvPr/>
        </p:nvSpPr>
        <p:spPr>
          <a:xfrm>
            <a:off x="8172400" y="476672"/>
            <a:ext cx="432048" cy="43204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6146" name="Picture 2"/>
          <p:cNvPicPr>
            <a:picLocks noChangeAspect="1" noChangeArrowheads="1"/>
          </p:cNvPicPr>
          <p:nvPr/>
        </p:nvPicPr>
        <p:blipFill>
          <a:blip r:embed="rId2" cstate="print"/>
          <a:srcRect/>
          <a:stretch>
            <a:fillRect/>
          </a:stretch>
        </p:blipFill>
        <p:spPr bwMode="auto">
          <a:xfrm>
            <a:off x="251520" y="260648"/>
            <a:ext cx="8640960" cy="6334125"/>
          </a:xfrm>
          <a:prstGeom prst="rect">
            <a:avLst/>
          </a:prstGeom>
          <a:noFill/>
          <a:ln w="9525">
            <a:noFill/>
            <a:miter lim="800000"/>
            <a:headEnd/>
            <a:tailEnd/>
          </a:ln>
        </p:spPr>
      </p:pic>
      <p:sp>
        <p:nvSpPr>
          <p:cNvPr id="5" name="مستطيل 4"/>
          <p:cNvSpPr/>
          <p:nvPr/>
        </p:nvSpPr>
        <p:spPr>
          <a:xfrm>
            <a:off x="8460432" y="476672"/>
            <a:ext cx="216024" cy="3600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7170" name="Picture 2"/>
          <p:cNvPicPr>
            <a:picLocks noGrp="1" noChangeAspect="1" noChangeArrowheads="1"/>
          </p:cNvPicPr>
          <p:nvPr>
            <p:ph idx="1"/>
          </p:nvPr>
        </p:nvPicPr>
        <p:blipFill>
          <a:blip r:embed="rId2" cstate="print"/>
          <a:srcRect/>
          <a:stretch>
            <a:fillRect/>
          </a:stretch>
        </p:blipFill>
        <p:spPr bwMode="auto">
          <a:xfrm>
            <a:off x="323528" y="188640"/>
            <a:ext cx="8424936" cy="6336704"/>
          </a:xfrm>
          <a:prstGeom prst="rect">
            <a:avLst/>
          </a:prstGeom>
          <a:noFill/>
          <a:ln w="9525">
            <a:noFill/>
            <a:miter lim="800000"/>
            <a:headEnd/>
            <a:tailEnd/>
          </a:ln>
        </p:spPr>
      </p:pic>
      <p:sp>
        <p:nvSpPr>
          <p:cNvPr id="5" name="مستطيل 4"/>
          <p:cNvSpPr/>
          <p:nvPr/>
        </p:nvSpPr>
        <p:spPr>
          <a:xfrm>
            <a:off x="6228184" y="404664"/>
            <a:ext cx="504056" cy="3600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194" name="Picture 2"/>
          <p:cNvPicPr>
            <a:picLocks noGrp="1" noChangeAspect="1" noChangeArrowheads="1"/>
          </p:cNvPicPr>
          <p:nvPr>
            <p:ph idx="1"/>
          </p:nvPr>
        </p:nvPicPr>
        <p:blipFill>
          <a:blip r:embed="rId2" cstate="print"/>
          <a:srcRect/>
          <a:stretch>
            <a:fillRect/>
          </a:stretch>
        </p:blipFill>
        <p:spPr bwMode="auto">
          <a:xfrm>
            <a:off x="395536" y="188640"/>
            <a:ext cx="8424936" cy="6408712"/>
          </a:xfrm>
          <a:prstGeom prst="rect">
            <a:avLst/>
          </a:prstGeom>
          <a:noFill/>
          <a:ln w="9525">
            <a:noFill/>
            <a:miter lim="800000"/>
            <a:headEnd/>
            <a:tailEnd/>
          </a:ln>
        </p:spPr>
      </p:pic>
      <p:sp>
        <p:nvSpPr>
          <p:cNvPr id="5" name="مستطيل 4"/>
          <p:cNvSpPr/>
          <p:nvPr/>
        </p:nvSpPr>
        <p:spPr>
          <a:xfrm>
            <a:off x="7812360" y="404664"/>
            <a:ext cx="432048" cy="3600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40000"/>
              <a:lumOff val="60000"/>
            </a:schemeClr>
          </a:solidFill>
        </p:spPr>
        <p:txBody>
          <a:bodyPr/>
          <a:lstStyle/>
          <a:p>
            <a:r>
              <a:rPr lang="ar-SA" dirty="0" smtClean="0"/>
              <a:t>يجب مراعاة التالي عند رسم الخريطة الذهنية</a:t>
            </a:r>
            <a:endParaRPr lang="en-US" dirty="0"/>
          </a:p>
        </p:txBody>
      </p:sp>
      <p:sp>
        <p:nvSpPr>
          <p:cNvPr id="3" name="Content Placeholder 2"/>
          <p:cNvSpPr>
            <a:spLocks noGrp="1"/>
          </p:cNvSpPr>
          <p:nvPr>
            <p:ph idx="1"/>
          </p:nvPr>
        </p:nvSpPr>
        <p:spPr/>
        <p:txBody>
          <a:bodyPr>
            <a:normAutofit/>
          </a:bodyPr>
          <a:lstStyle/>
          <a:p>
            <a:r>
              <a:rPr lang="ar-SA" dirty="0" smtClean="0"/>
              <a:t>لا تكرِّر الكلمة أثناء رسمك للخريطة الذهنية، واستخدم الضمير الذي يعود على الموضوع الرئيس كقولك -مثلا- طريقة رسمها، عوضا عن طريقة رسم الخريطة الذهنية، لأنك قد وضعت في الوسط كلمة (الخريطة الذهنية) التي تمثّل موضوع الرئيس</a:t>
            </a:r>
            <a:r>
              <a:rPr lang="ar-SA" dirty="0" smtClean="0"/>
              <a:t>.</a:t>
            </a:r>
          </a:p>
          <a:p>
            <a:pPr>
              <a:buNone/>
            </a:pPr>
            <a:endParaRPr lang="ar-SA" dirty="0" smtClean="0"/>
          </a:p>
          <a:p>
            <a:r>
              <a:rPr lang="ar-SA" dirty="0" smtClean="0"/>
              <a:t>ترتيب المفاهيم من العام إلى الخاص</a:t>
            </a:r>
            <a:r>
              <a:rPr lang="ar-SA" dirty="0" smtClean="0"/>
              <a:t>.</a:t>
            </a:r>
          </a:p>
          <a:p>
            <a:pPr>
              <a:buNone/>
            </a:pPr>
            <a:endParaRPr lang="ar-SA"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endParaRPr lang="en-US" dirty="0"/>
          </a:p>
        </p:txBody>
      </p:sp>
      <p:sp>
        <p:nvSpPr>
          <p:cNvPr id="3" name="Content Placeholder 2"/>
          <p:cNvSpPr>
            <a:spLocks noGrp="1"/>
          </p:cNvSpPr>
          <p:nvPr>
            <p:ph idx="1"/>
          </p:nvPr>
        </p:nvSpPr>
        <p:spPr>
          <a:xfrm>
            <a:off x="457200" y="714356"/>
            <a:ext cx="8229600" cy="5411807"/>
          </a:xfrm>
        </p:spPr>
        <p:txBody>
          <a:bodyPr/>
          <a:lstStyle/>
          <a:p>
            <a:r>
              <a:rPr lang="ar-SA" dirty="0" smtClean="0"/>
              <a:t>أفضل الطرق على الإطلاق لعمل الخريطة الذهنية هي عمل النسخة الأولى باليد، لأن انشغال العقل بالتَّعامل مع الجهاز قد يشتِّت تدفُّق الأفكار قليلاً، ولكن بعد الانتهاء من هذه الخطوة يمكنك استخدام برامج التخطيط الذهني لتنسيق وترتيب خطَّتك.</a:t>
            </a:r>
          </a:p>
          <a:p>
            <a:pPr>
              <a:buNone/>
            </a:pPr>
            <a:endParaRPr lang="ar-SA" dirty="0" smtClean="0"/>
          </a:p>
          <a:p>
            <a:r>
              <a:rPr lang="ar-SA" dirty="0" smtClean="0"/>
              <a:t>لا ترسم تفرعات في شكل خطوط مستقيمة، بل ارسمها في شكل خطوط منحنية.</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42" name="Picture 2"/>
          <p:cNvPicPr>
            <a:picLocks noGrp="1" noChangeAspect="1" noChangeArrowheads="1"/>
          </p:cNvPicPr>
          <p:nvPr>
            <p:ph idx="1"/>
          </p:nvPr>
        </p:nvPicPr>
        <p:blipFill>
          <a:blip r:embed="rId2" cstate="print"/>
          <a:srcRect/>
          <a:stretch>
            <a:fillRect/>
          </a:stretch>
        </p:blipFill>
        <p:spPr bwMode="auto">
          <a:xfrm>
            <a:off x="0" y="332656"/>
            <a:ext cx="8892480" cy="57935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1266" name="Picture 2"/>
          <p:cNvPicPr>
            <a:picLocks noChangeAspect="1" noChangeArrowheads="1"/>
          </p:cNvPicPr>
          <p:nvPr/>
        </p:nvPicPr>
        <p:blipFill>
          <a:blip r:embed="rId2" cstate="print"/>
          <a:srcRect/>
          <a:stretch>
            <a:fillRect/>
          </a:stretch>
        </p:blipFill>
        <p:spPr bwMode="auto">
          <a:xfrm>
            <a:off x="179512" y="523874"/>
            <a:ext cx="8964488" cy="59294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1143000"/>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SA"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ما هي خريطة </a:t>
            </a:r>
            <a:r>
              <a:rPr lang="ar-SA"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العقل ؟</a:t>
            </a:r>
            <a:r>
              <a:rPr lang="ar-SA"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ar-SA"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ar-SA"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عنصر نائب للمحتوى 2"/>
          <p:cNvSpPr>
            <a:spLocks noGrp="1"/>
          </p:cNvSpPr>
          <p:nvPr>
            <p:ph idx="1"/>
          </p:nvPr>
        </p:nvSpPr>
        <p:spPr/>
        <p:txBody>
          <a:bodyPr/>
          <a:lstStyle/>
          <a:p>
            <a:pPr>
              <a:lnSpc>
                <a:spcPct val="90000"/>
              </a:lnSpc>
            </a:pPr>
            <a:r>
              <a:rPr lang="ar-SA" dirty="0" smtClean="0">
                <a:solidFill>
                  <a:schemeClr val="accent1">
                    <a:lumMod val="75000"/>
                  </a:schemeClr>
                </a:solidFill>
              </a:rPr>
              <a:t>خريطة العقل هى اداة فكرية مثالية لتنظيم افكارك فهى الطريقة الاسهل لتخزين المعلومات فى مخك و استخراجها منه </a:t>
            </a:r>
          </a:p>
          <a:p>
            <a:pPr>
              <a:lnSpc>
                <a:spcPct val="90000"/>
              </a:lnSpc>
            </a:pPr>
            <a:r>
              <a:rPr lang="ar-SA" dirty="0" smtClean="0">
                <a:solidFill>
                  <a:schemeClr val="accent1">
                    <a:lumMod val="75000"/>
                  </a:schemeClr>
                </a:solidFill>
              </a:rPr>
              <a:t>هى وسيلة فعالة و ابداعية لتدوين الملاحظات و التى ترسم خرائط </a:t>
            </a:r>
            <a:r>
              <a:rPr lang="ar-SA" dirty="0" err="1" smtClean="0">
                <a:solidFill>
                  <a:schemeClr val="accent1">
                    <a:lumMod val="75000"/>
                  </a:schemeClr>
                </a:solidFill>
              </a:rPr>
              <a:t>لافكارك</a:t>
            </a:r>
            <a:r>
              <a:rPr lang="ar-SA" dirty="0" smtClean="0">
                <a:solidFill>
                  <a:schemeClr val="accent1">
                    <a:lumMod val="75000"/>
                  </a:schemeClr>
                </a:solidFill>
              </a:rPr>
              <a:t> </a:t>
            </a:r>
            <a:endParaRPr lang="en-US" dirty="0" smtClean="0">
              <a:solidFill>
                <a:schemeClr val="accent1">
                  <a:lumMod val="75000"/>
                </a:schemeClr>
              </a:solidFill>
            </a:endParaRPr>
          </a:p>
          <a:p>
            <a:pPr>
              <a:buNone/>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2290" name="Picture 2"/>
          <p:cNvPicPr>
            <a:picLocks noChangeAspect="1" noChangeArrowheads="1"/>
          </p:cNvPicPr>
          <p:nvPr/>
        </p:nvPicPr>
        <p:blipFill>
          <a:blip r:embed="rId2" cstate="print"/>
          <a:srcRect/>
          <a:stretch>
            <a:fillRect/>
          </a:stretch>
        </p:blipFill>
        <p:spPr bwMode="auto">
          <a:xfrm>
            <a:off x="0" y="260648"/>
            <a:ext cx="8892480" cy="60734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2050" name="Picture 2"/>
          <p:cNvPicPr>
            <a:picLocks noChangeAspect="1" noChangeArrowheads="1"/>
          </p:cNvPicPr>
          <p:nvPr/>
        </p:nvPicPr>
        <p:blipFill>
          <a:blip r:embed="rId2" cstate="print"/>
          <a:srcRect/>
          <a:stretch>
            <a:fillRect/>
          </a:stretch>
        </p:blipFill>
        <p:spPr bwMode="auto">
          <a:xfrm>
            <a:off x="251520" y="188640"/>
            <a:ext cx="8640960" cy="6408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251520" y="188640"/>
            <a:ext cx="8640960" cy="66693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cstate="print"/>
          <a:srcRect/>
          <a:stretch>
            <a:fillRect/>
          </a:stretch>
        </p:blipFill>
        <p:spPr bwMode="auto">
          <a:xfrm>
            <a:off x="700088" y="523875"/>
            <a:ext cx="7743825" cy="581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40000"/>
              <a:lumOff val="60000"/>
            </a:schemeClr>
          </a:solidFill>
        </p:spPr>
        <p:txBody>
          <a:bodyPr/>
          <a:lstStyle/>
          <a:p>
            <a:r>
              <a:rPr lang="ar-SA" dirty="0" smtClean="0"/>
              <a:t>فوائد استخدام الخرائط الذهنية</a:t>
            </a:r>
            <a:endParaRPr lang="en-US" dirty="0"/>
          </a:p>
        </p:txBody>
      </p:sp>
      <p:sp>
        <p:nvSpPr>
          <p:cNvPr id="3" name="Content Placeholder 2"/>
          <p:cNvSpPr>
            <a:spLocks noGrp="1"/>
          </p:cNvSpPr>
          <p:nvPr>
            <p:ph idx="1"/>
          </p:nvPr>
        </p:nvSpPr>
        <p:spPr/>
        <p:txBody>
          <a:bodyPr>
            <a:normAutofit fontScale="77500" lnSpcReduction="20000"/>
          </a:bodyPr>
          <a:lstStyle/>
          <a:p>
            <a:endParaRPr lang="ar-SA" dirty="0" smtClean="0"/>
          </a:p>
          <a:p>
            <a:r>
              <a:rPr lang="ar-SA" dirty="0" smtClean="0"/>
              <a:t>سهولة الوصول للمعلومة، وسرعة مراجعتها بشكل أسهل عن طريق الرجوع للخريطة الذهنية بدلا من الرجوع لمعلومات مكدَّسة في عشرات الأوراق.</a:t>
            </a:r>
          </a:p>
          <a:p>
            <a:endParaRPr lang="ar-SA" dirty="0" smtClean="0"/>
          </a:p>
          <a:p>
            <a:r>
              <a:rPr lang="ar-SA" dirty="0" smtClean="0"/>
              <a:t>تعطينا صورة شاملة عن الموضوع الذي نريد دراسته أو التحدُّث عنه، فمستخدم الخريطة الذهنية يكون محيطا بالموضوع من جميع جوانبه، ويضمن بذلك تغطية جميع نقاط الموضوع بشكل منظم.</a:t>
            </a:r>
          </a:p>
          <a:p>
            <a:endParaRPr lang="ar-SA" dirty="0" smtClean="0"/>
          </a:p>
          <a:p>
            <a:r>
              <a:rPr lang="ar-SA" dirty="0" smtClean="0"/>
              <a:t>تمكِّننا من وضع كل أفكارنا وما يدور في أذهاننا وأكبر قدر ممكن من المعلومات عن الموضوع في ورقة واحدة.</a:t>
            </a:r>
          </a:p>
          <a:p>
            <a:endParaRPr lang="ar-SA" dirty="0" smtClean="0"/>
          </a:p>
          <a:p>
            <a:r>
              <a:rPr lang="ar-SA" dirty="0" smtClean="0"/>
              <a:t>تساعدنا على ترتيب المعلومات وتصنيف المفاهيم.</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5404"/>
          </a:xfrm>
        </p:spPr>
        <p:txBody>
          <a:bodyPr>
            <a:normAutofit fontScale="90000"/>
          </a:bodyPr>
          <a:lstStyle/>
          <a:p>
            <a:endParaRPr lang="en-US" dirty="0"/>
          </a:p>
        </p:txBody>
      </p:sp>
      <p:sp>
        <p:nvSpPr>
          <p:cNvPr id="3" name="Content Placeholder 2"/>
          <p:cNvSpPr>
            <a:spLocks noGrp="1"/>
          </p:cNvSpPr>
          <p:nvPr>
            <p:ph idx="1"/>
          </p:nvPr>
        </p:nvSpPr>
        <p:spPr>
          <a:xfrm>
            <a:off x="457200" y="928670"/>
            <a:ext cx="8229600" cy="5197493"/>
          </a:xfrm>
        </p:spPr>
        <p:txBody>
          <a:bodyPr>
            <a:normAutofit fontScale="85000" lnSpcReduction="20000"/>
          </a:bodyPr>
          <a:lstStyle/>
          <a:p>
            <a:r>
              <a:rPr lang="ar-SA" dirty="0" smtClean="0"/>
              <a:t>تسهِّل لنا معرفة النقطة التي وصلنا إليها سواء في الحفظ أو البحث أو التخطيط دون نسيانها.</a:t>
            </a:r>
          </a:p>
          <a:p>
            <a:pPr>
              <a:buNone/>
            </a:pPr>
            <a:r>
              <a:rPr lang="ar-SA" dirty="0" smtClean="0"/>
              <a:t> </a:t>
            </a:r>
          </a:p>
          <a:p>
            <a:r>
              <a:rPr lang="ar-SA" dirty="0" smtClean="0"/>
              <a:t>تمكِّننا من ربط المعرفة الجديدة بالمعارف السابقة، بطريقة تمكننا من الاطِّلاع عليها دفعة واحدة وبشمولية.</a:t>
            </a:r>
          </a:p>
          <a:p>
            <a:pPr>
              <a:buNone/>
            </a:pPr>
            <a:endParaRPr lang="ar-SA" dirty="0" smtClean="0"/>
          </a:p>
          <a:p>
            <a:r>
              <a:rPr lang="ar-SA" dirty="0" smtClean="0"/>
              <a:t>توالي الأفكار في ذهنك بعد قيامك بأول خطوات رسم الخريطة الذهنية، أفكار قد لا تظهر لك لو اعتمدت على الكتابة المباشرة، والسبب أنك قمت تعمل بنفس طريقة عمل دماغك!</a:t>
            </a:r>
          </a:p>
          <a:p>
            <a:pPr>
              <a:buNone/>
            </a:pPr>
            <a:endParaRPr lang="ar-SA" dirty="0" smtClean="0"/>
          </a:p>
          <a:p>
            <a:r>
              <a:rPr lang="ar-SA" dirty="0" smtClean="0"/>
              <a:t>القدرة على إضافة المعلومات أو حذفها.</a:t>
            </a:r>
          </a:p>
          <a:p>
            <a:pPr>
              <a:buNone/>
            </a:pPr>
            <a:endParaRPr lang="ar-SA" dirty="0" smtClean="0"/>
          </a:p>
          <a:p>
            <a:r>
              <a:rPr lang="ar-SA" dirty="0" smtClean="0"/>
              <a:t>وأخيرا: الخريطة الذهنية تنمِّي فيك النشاط الإبداعي ومهاراتك العقلية.</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54098"/>
          </a:xfrm>
          <a:solidFill>
            <a:schemeClr val="accent5">
              <a:lumMod val="40000"/>
              <a:lumOff val="60000"/>
            </a:schemeClr>
          </a:solidFill>
        </p:spPr>
        <p:txBody>
          <a:bodyPr/>
          <a:lstStyle/>
          <a:p>
            <a:r>
              <a:rPr lang="ar-SA" dirty="0" smtClean="0"/>
              <a:t>تطبيقات الخرائط الذهنية</a:t>
            </a:r>
            <a:endParaRPr lang="en-US" dirty="0"/>
          </a:p>
        </p:txBody>
      </p:sp>
      <p:sp>
        <p:nvSpPr>
          <p:cNvPr id="3" name="Content Placeholder 2"/>
          <p:cNvSpPr>
            <a:spLocks noGrp="1"/>
          </p:cNvSpPr>
          <p:nvPr>
            <p:ph idx="1"/>
          </p:nvPr>
        </p:nvSpPr>
        <p:spPr>
          <a:xfrm>
            <a:off x="457200" y="1571612"/>
            <a:ext cx="8229600" cy="4554551"/>
          </a:xfrm>
        </p:spPr>
        <p:txBody>
          <a:bodyPr>
            <a:normAutofit/>
          </a:bodyPr>
          <a:lstStyle/>
          <a:p>
            <a:pPr>
              <a:buNone/>
            </a:pPr>
            <a:endParaRPr lang="ar-SA" dirty="0" smtClean="0"/>
          </a:p>
          <a:p>
            <a:pPr>
              <a:buNone/>
            </a:pPr>
            <a:r>
              <a:rPr lang="ar-SA" dirty="0" smtClean="0"/>
              <a:t>كل </a:t>
            </a:r>
            <a:r>
              <a:rPr lang="ar-SA" dirty="0" smtClean="0"/>
              <a:t>واحد منا بإمكانه الإفادة من الخريطة الذهنية وتوظيفها لصالح تنمية مكتسباته القبلية، واستخدامها لا يقتصر على الدراسة فحسب، وإنما نستطيع توظيفها في كل أمور حياتنا باختلاف توجُّهاتنا وأعمارنا </a:t>
            </a:r>
            <a:r>
              <a:rPr lang="ar-SA" dirty="0" smtClean="0"/>
              <a:t>واهتماماتنا.</a:t>
            </a:r>
            <a:endParaRPr lang="ar-S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endParaRPr lang="en-US" dirty="0"/>
          </a:p>
        </p:txBody>
      </p:sp>
      <p:sp>
        <p:nvSpPr>
          <p:cNvPr id="3" name="Content Placeholder 2"/>
          <p:cNvSpPr>
            <a:spLocks noGrp="1"/>
          </p:cNvSpPr>
          <p:nvPr>
            <p:ph idx="1"/>
          </p:nvPr>
        </p:nvSpPr>
        <p:spPr>
          <a:xfrm>
            <a:off x="457200" y="642918"/>
            <a:ext cx="8229600" cy="5483245"/>
          </a:xfrm>
        </p:spPr>
        <p:txBody>
          <a:bodyPr>
            <a:normAutofit lnSpcReduction="10000"/>
          </a:bodyPr>
          <a:lstStyle/>
          <a:p>
            <a:pPr>
              <a:buNone/>
            </a:pPr>
            <a:r>
              <a:rPr lang="ar-SA" dirty="0" smtClean="0"/>
              <a:t>ونلخِّص ذلك فيما يلي:</a:t>
            </a:r>
          </a:p>
          <a:p>
            <a:r>
              <a:rPr lang="ar-SA" dirty="0" smtClean="0"/>
              <a:t>تلخيص الكتب والمستندات والمحاضرات المكتوبة.</a:t>
            </a:r>
          </a:p>
          <a:p>
            <a:r>
              <a:rPr lang="ar-SA" dirty="0" smtClean="0"/>
              <a:t>حوصلة نتائج المحاضرات السمعية.</a:t>
            </a:r>
          </a:p>
          <a:p>
            <a:r>
              <a:rPr lang="ar-SA" dirty="0" smtClean="0"/>
              <a:t>التخطيط للمشاريع العلمية والاجتماعات العملية والمقابلات الصحفية.</a:t>
            </a:r>
          </a:p>
          <a:p>
            <a:r>
              <a:rPr lang="ar-SA" dirty="0" smtClean="0"/>
              <a:t>الإلمام بنقاط الحوار عن بعد في المكالمات الهاتفية أو الدردشات.</a:t>
            </a:r>
          </a:p>
          <a:p>
            <a:r>
              <a:rPr lang="ar-SA" dirty="0" smtClean="0"/>
              <a:t>التفاوض مع الطرف الآخر بغية إقناعه والتأثير فيه.</a:t>
            </a:r>
          </a:p>
          <a:p>
            <a:r>
              <a:rPr lang="ar-SA" dirty="0" smtClean="0"/>
              <a:t>التخطيط للمناسبات الاجتماعية والرحلات السياحية والأسفار</a:t>
            </a:r>
            <a:r>
              <a:rPr lang="ar-SA" dirty="0" smtClean="0"/>
              <a:t>.</a:t>
            </a:r>
            <a:endParaRPr lang="ar-SA"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TotalTime>
  <Words>344</Words>
  <Application>Microsoft Office PowerPoint</Application>
  <PresentationFormat>On-screen Show (4:3)</PresentationFormat>
  <Paragraphs>40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سمة Office</vt:lpstr>
      <vt:lpstr>الخرائط المعرفية</vt:lpstr>
      <vt:lpstr>ما هي خريطة العقل ؟ </vt:lpstr>
      <vt:lpstr>Slide 3</vt:lpstr>
      <vt:lpstr>Slide 4</vt:lpstr>
      <vt:lpstr>Slide 5</vt:lpstr>
      <vt:lpstr>فوائد استخدام الخرائط الذهنية</vt:lpstr>
      <vt:lpstr>Slide 7</vt:lpstr>
      <vt:lpstr>تطبيقات الخرائط الذهنية</vt:lpstr>
      <vt:lpstr>Slide 9</vt:lpstr>
      <vt:lpstr>Slide 10</vt:lpstr>
      <vt:lpstr>Slide 11</vt:lpstr>
      <vt:lpstr>Slide 12</vt:lpstr>
      <vt:lpstr>Slide 13</vt:lpstr>
      <vt:lpstr>Slide 14</vt:lpstr>
      <vt:lpstr>Slide 15</vt:lpstr>
      <vt:lpstr>يجب مراعاة التالي عند رسم الخريطة الذهنية</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الخرائط المعرفية</dc:title>
  <dc:creator>areej</dc:creator>
  <cp:lastModifiedBy>aroma.faiz@yahoo.com</cp:lastModifiedBy>
  <cp:revision>6</cp:revision>
  <dcterms:created xsi:type="dcterms:W3CDTF">2013-05-04T21:29:17Z</dcterms:created>
  <dcterms:modified xsi:type="dcterms:W3CDTF">2014-05-04T20:06:43Z</dcterms:modified>
</cp:coreProperties>
</file>