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4"/>
  </p:notesMasterIdLst>
  <p:handoutMasterIdLst>
    <p:handoutMasterId r:id="rId25"/>
  </p:handoutMasterIdLst>
  <p:sldIdLst>
    <p:sldId id="256" r:id="rId2"/>
    <p:sldId id="261" r:id="rId3"/>
    <p:sldId id="281" r:id="rId4"/>
    <p:sldId id="268" r:id="rId5"/>
    <p:sldId id="269" r:id="rId6"/>
    <p:sldId id="275" r:id="rId7"/>
    <p:sldId id="291" r:id="rId8"/>
    <p:sldId id="276" r:id="rId9"/>
    <p:sldId id="270" r:id="rId10"/>
    <p:sldId id="278" r:id="rId11"/>
    <p:sldId id="279" r:id="rId12"/>
    <p:sldId id="259" r:id="rId13"/>
    <p:sldId id="282" r:id="rId14"/>
    <p:sldId id="283" r:id="rId15"/>
    <p:sldId id="284" r:id="rId16"/>
    <p:sldId id="285" r:id="rId17"/>
    <p:sldId id="293" r:id="rId18"/>
    <p:sldId id="286" r:id="rId19"/>
    <p:sldId id="289" r:id="rId20"/>
    <p:sldId id="287" r:id="rId21"/>
    <p:sldId id="288" r:id="rId22"/>
    <p:sldId id="290" r:id="rId23"/>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FFCC00"/>
    <a:srgbClr val="00CCFF"/>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18" autoAdjust="0"/>
    <p:restoredTop sz="94727" autoAdjust="0"/>
  </p:normalViewPr>
  <p:slideViewPr>
    <p:cSldViewPr>
      <p:cViewPr varScale="1">
        <p:scale>
          <a:sx n="67" d="100"/>
          <a:sy n="67" d="100"/>
        </p:scale>
        <p:origin x="-123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968BDC9-C19A-4A09-B22E-6D8F798E8E70}" type="doc">
      <dgm:prSet loTypeId="urn:microsoft.com/office/officeart/2005/8/layout/orgChart1" loCatId="hierarchy" qsTypeId="urn:microsoft.com/office/officeart/2005/8/quickstyle/simple2" qsCatId="simple" csTypeId="urn:microsoft.com/office/officeart/2005/8/colors/accent2_1" csCatId="accent2" phldr="1"/>
      <dgm:spPr/>
      <dgm:t>
        <a:bodyPr/>
        <a:lstStyle/>
        <a:p>
          <a:endParaRPr lang="en-GB"/>
        </a:p>
      </dgm:t>
    </dgm:pt>
    <dgm:pt modelId="{2DD87242-1C7B-4A86-9D75-091BBC9B1063}">
      <dgm:prSet phldrT="[Text]" custT="1"/>
      <dgm:spPr/>
      <dgm:t>
        <a:bodyPr anchor="ctr" anchorCtr="1"/>
        <a:lstStyle/>
        <a:p>
          <a:r>
            <a:rPr lang="ar-SA" sz="2400" b="1" dirty="0" smtClean="0">
              <a:solidFill>
                <a:srgbClr val="FF0000"/>
              </a:solidFill>
            </a:rPr>
            <a:t>الصحراء الحارة</a:t>
          </a:r>
        </a:p>
        <a:p>
          <a:r>
            <a:rPr lang="ar-SA" sz="2000" b="1" dirty="0" smtClean="0"/>
            <a:t>درجات الحراره اكثر من 30 وتتميز الى شتاء دافئ وصيف شديد الحرارة</a:t>
          </a:r>
          <a:endParaRPr lang="en-GB" sz="2000" dirty="0"/>
        </a:p>
      </dgm:t>
    </dgm:pt>
    <dgm:pt modelId="{FC37F1B3-6F75-4E0F-A8AC-E7A9767C583F}" type="parTrans" cxnId="{E17FD278-7565-4247-B866-79457D2E7F8D}">
      <dgm:prSet/>
      <dgm:spPr>
        <a:ln w="38100">
          <a:solidFill>
            <a:srgbClr val="FFFF66"/>
          </a:solidFill>
        </a:ln>
      </dgm:spPr>
      <dgm:t>
        <a:bodyPr/>
        <a:lstStyle/>
        <a:p>
          <a:endParaRPr lang="en-GB"/>
        </a:p>
      </dgm:t>
    </dgm:pt>
    <dgm:pt modelId="{253EF620-9490-4FF7-A5DD-CAF113CD9E70}" type="sibTrans" cxnId="{E17FD278-7565-4247-B866-79457D2E7F8D}">
      <dgm:prSet/>
      <dgm:spPr/>
      <dgm:t>
        <a:bodyPr/>
        <a:lstStyle/>
        <a:p>
          <a:endParaRPr lang="en-GB"/>
        </a:p>
      </dgm:t>
    </dgm:pt>
    <dgm:pt modelId="{C901D6B0-D82F-4C92-BF52-8999F6FEC323}">
      <dgm:prSet phldrT="[Text]" custT="1"/>
      <dgm:spPr/>
      <dgm:t>
        <a:bodyPr anchor="ctr" anchorCtr="1"/>
        <a:lstStyle/>
        <a:p>
          <a:endParaRPr lang="ar-SA" sz="1100" dirty="0" smtClean="0"/>
        </a:p>
        <a:p>
          <a:r>
            <a:rPr lang="ar-SA" sz="2400" b="1" dirty="0" smtClean="0">
              <a:solidFill>
                <a:srgbClr val="FF0000"/>
              </a:solidFill>
            </a:rPr>
            <a:t>الصحراء البارده</a:t>
          </a:r>
        </a:p>
        <a:p>
          <a:r>
            <a:rPr lang="ar-SA" sz="2000" b="1" dirty="0" smtClean="0"/>
            <a:t>درجات الحرارة 5-30 وتوجد في مناطق قارية بعيدة عن البحر</a:t>
          </a:r>
          <a:endParaRPr lang="en-GB" sz="2000" b="1" dirty="0" smtClean="0"/>
        </a:p>
      </dgm:t>
    </dgm:pt>
    <dgm:pt modelId="{73DACA1B-0625-40FF-B3AF-6FED1B3DD97D}" type="parTrans" cxnId="{94D2E21C-B743-4AE1-A1A2-D0F1C93F94A0}">
      <dgm:prSet/>
      <dgm:spPr>
        <a:ln w="38100">
          <a:solidFill>
            <a:srgbClr val="FFFF00"/>
          </a:solidFill>
        </a:ln>
      </dgm:spPr>
      <dgm:t>
        <a:bodyPr/>
        <a:lstStyle/>
        <a:p>
          <a:endParaRPr lang="en-GB"/>
        </a:p>
      </dgm:t>
    </dgm:pt>
    <dgm:pt modelId="{498FF160-8DE5-426B-9BDE-B1E144C7731B}" type="sibTrans" cxnId="{94D2E21C-B743-4AE1-A1A2-D0F1C93F94A0}">
      <dgm:prSet/>
      <dgm:spPr/>
      <dgm:t>
        <a:bodyPr/>
        <a:lstStyle/>
        <a:p>
          <a:endParaRPr lang="en-GB"/>
        </a:p>
      </dgm:t>
    </dgm:pt>
    <dgm:pt modelId="{85B92104-5E0A-4A31-871D-D8262F66F3A3}">
      <dgm:prSet custT="1"/>
      <dgm:spPr/>
      <dgm:t>
        <a:bodyPr/>
        <a:lstStyle/>
        <a:p>
          <a:r>
            <a:rPr lang="ar-SA" sz="2400" b="1" dirty="0" smtClean="0">
              <a:solidFill>
                <a:srgbClr val="FF0000"/>
              </a:solidFill>
            </a:rPr>
            <a:t>الصحراء القارية </a:t>
          </a:r>
        </a:p>
        <a:p>
          <a:r>
            <a:rPr lang="ar-SA" sz="2000" b="1" dirty="0" smtClean="0"/>
            <a:t>تتميز بالتغيرات الشديده في درجة الحرارة اليومية</a:t>
          </a:r>
          <a:endParaRPr lang="ar-SA" sz="2000" b="1" dirty="0"/>
        </a:p>
      </dgm:t>
    </dgm:pt>
    <dgm:pt modelId="{2547D657-A008-4CD1-AF12-1CEFC13F73FB}" type="parTrans" cxnId="{B8F2C693-E5AF-410B-95B7-14EFA4AF0204}">
      <dgm:prSet/>
      <dgm:spPr>
        <a:ln w="38100">
          <a:solidFill>
            <a:srgbClr val="FFFF00"/>
          </a:solidFill>
        </a:ln>
      </dgm:spPr>
      <dgm:t>
        <a:bodyPr/>
        <a:lstStyle/>
        <a:p>
          <a:endParaRPr lang="en-GB"/>
        </a:p>
      </dgm:t>
    </dgm:pt>
    <dgm:pt modelId="{9AD912F1-1AB5-445F-9FA7-50AD52C6E084}" type="sibTrans" cxnId="{B8F2C693-E5AF-410B-95B7-14EFA4AF0204}">
      <dgm:prSet/>
      <dgm:spPr/>
      <dgm:t>
        <a:bodyPr/>
        <a:lstStyle/>
        <a:p>
          <a:endParaRPr lang="en-GB"/>
        </a:p>
      </dgm:t>
    </dgm:pt>
    <dgm:pt modelId="{46EF243D-0C2D-4DDD-806E-48880080DF8A}">
      <dgm:prSet custT="1"/>
      <dgm:spPr/>
      <dgm:t>
        <a:bodyPr/>
        <a:lstStyle/>
        <a:p>
          <a:r>
            <a:rPr lang="ar-SA" sz="2000" b="1" dirty="0" smtClean="0"/>
            <a:t>ا</a:t>
          </a:r>
          <a:r>
            <a:rPr lang="ar-SA" sz="2400" b="1" dirty="0" smtClean="0">
              <a:solidFill>
                <a:srgbClr val="FF0000"/>
              </a:solidFill>
            </a:rPr>
            <a:t>لصحراء الساحلية </a:t>
          </a:r>
        </a:p>
        <a:p>
          <a:r>
            <a:rPr lang="ar-SA" sz="2000" b="1" dirty="0" smtClean="0"/>
            <a:t>تتميز بالتغيرات المحدودة في درجة الحرارة والرطوبه النسبية اعلى من القارية</a:t>
          </a:r>
          <a:r>
            <a:rPr lang="ar-SA" sz="1500" b="1" dirty="0" smtClean="0"/>
            <a:t> </a:t>
          </a:r>
          <a:endParaRPr lang="ar-SA" sz="1500" b="1" dirty="0"/>
        </a:p>
      </dgm:t>
    </dgm:pt>
    <dgm:pt modelId="{33459BEA-206F-4013-A4A1-BF5738145D10}" type="parTrans" cxnId="{44FDFC5C-7888-4553-9DF8-5FD77A998229}">
      <dgm:prSet/>
      <dgm:spPr>
        <a:ln w="38100">
          <a:solidFill>
            <a:srgbClr val="FFFF00"/>
          </a:solidFill>
        </a:ln>
      </dgm:spPr>
      <dgm:t>
        <a:bodyPr/>
        <a:lstStyle/>
        <a:p>
          <a:endParaRPr lang="en-GB"/>
        </a:p>
      </dgm:t>
    </dgm:pt>
    <dgm:pt modelId="{226C0766-20D3-411A-90EA-5E461F33B58E}" type="sibTrans" cxnId="{44FDFC5C-7888-4553-9DF8-5FD77A998229}">
      <dgm:prSet/>
      <dgm:spPr/>
      <dgm:t>
        <a:bodyPr/>
        <a:lstStyle/>
        <a:p>
          <a:endParaRPr lang="en-GB"/>
        </a:p>
      </dgm:t>
    </dgm:pt>
    <dgm:pt modelId="{414F797F-66C9-41C7-BBDF-E21C6B3A480A}">
      <dgm:prSet phldrT="[Text]" custT="1"/>
      <dgm:spPr/>
      <dgm:t>
        <a:bodyPr/>
        <a:lstStyle/>
        <a:p>
          <a:r>
            <a:rPr lang="ar-SA" sz="2400" b="1" dirty="0" smtClean="0"/>
            <a:t>تصنف  الصحارى على أساس درجة الحرارة</a:t>
          </a:r>
          <a:endParaRPr lang="en-GB" sz="2400" b="1" dirty="0"/>
        </a:p>
      </dgm:t>
    </dgm:pt>
    <dgm:pt modelId="{671B5438-1BAF-468F-AFB0-3A53DAE8E056}" type="sibTrans" cxnId="{0FC1242B-2D1D-445F-83D0-1A0BCECD0996}">
      <dgm:prSet/>
      <dgm:spPr/>
      <dgm:t>
        <a:bodyPr/>
        <a:lstStyle/>
        <a:p>
          <a:endParaRPr lang="en-GB"/>
        </a:p>
      </dgm:t>
    </dgm:pt>
    <dgm:pt modelId="{DD429CF2-81C2-4970-914E-CA29F2EBB4EB}" type="parTrans" cxnId="{0FC1242B-2D1D-445F-83D0-1A0BCECD0996}">
      <dgm:prSet/>
      <dgm:spPr/>
      <dgm:t>
        <a:bodyPr/>
        <a:lstStyle/>
        <a:p>
          <a:endParaRPr lang="en-GB"/>
        </a:p>
      </dgm:t>
    </dgm:pt>
    <dgm:pt modelId="{1BDDC08E-9E1E-4BD6-B88B-3F0A816AC0F4}" type="pres">
      <dgm:prSet presAssocID="{1968BDC9-C19A-4A09-B22E-6D8F798E8E70}" presName="hierChild1" presStyleCnt="0">
        <dgm:presLayoutVars>
          <dgm:orgChart val="1"/>
          <dgm:chPref val="1"/>
          <dgm:dir/>
          <dgm:animOne val="branch"/>
          <dgm:animLvl val="lvl"/>
          <dgm:resizeHandles/>
        </dgm:presLayoutVars>
      </dgm:prSet>
      <dgm:spPr/>
    </dgm:pt>
    <dgm:pt modelId="{A5042063-4CBB-48AD-A61B-572A3C45804E}" type="pres">
      <dgm:prSet presAssocID="{414F797F-66C9-41C7-BBDF-E21C6B3A480A}" presName="hierRoot1" presStyleCnt="0">
        <dgm:presLayoutVars>
          <dgm:hierBranch val="init"/>
        </dgm:presLayoutVars>
      </dgm:prSet>
      <dgm:spPr/>
    </dgm:pt>
    <dgm:pt modelId="{50C3CD09-FE01-4BBE-AD9C-EF8B690DC5F0}" type="pres">
      <dgm:prSet presAssocID="{414F797F-66C9-41C7-BBDF-E21C6B3A480A}" presName="rootComposite1" presStyleCnt="0"/>
      <dgm:spPr/>
    </dgm:pt>
    <dgm:pt modelId="{FE76388F-3F70-4AA5-9B49-5CA274A542FB}" type="pres">
      <dgm:prSet presAssocID="{414F797F-66C9-41C7-BBDF-E21C6B3A480A}" presName="rootText1" presStyleLbl="node0" presStyleIdx="0" presStyleCnt="1" custScaleX="166624">
        <dgm:presLayoutVars>
          <dgm:chPref val="3"/>
        </dgm:presLayoutVars>
      </dgm:prSet>
      <dgm:spPr/>
    </dgm:pt>
    <dgm:pt modelId="{307833ED-7EAE-4B0C-8CAB-059C0D9400F3}" type="pres">
      <dgm:prSet presAssocID="{414F797F-66C9-41C7-BBDF-E21C6B3A480A}" presName="rootConnector1" presStyleLbl="node1" presStyleIdx="0" presStyleCnt="0"/>
      <dgm:spPr/>
    </dgm:pt>
    <dgm:pt modelId="{FE35C825-8FD5-4945-84C7-719DE3CDD9A1}" type="pres">
      <dgm:prSet presAssocID="{414F797F-66C9-41C7-BBDF-E21C6B3A480A}" presName="hierChild2" presStyleCnt="0"/>
      <dgm:spPr/>
    </dgm:pt>
    <dgm:pt modelId="{F0C0D750-6BBD-4878-B5A9-B6D37854480F}" type="pres">
      <dgm:prSet presAssocID="{FC37F1B3-6F75-4E0F-A8AC-E7A9767C583F}" presName="Name37" presStyleLbl="parChTrans1D2" presStyleIdx="0" presStyleCnt="2"/>
      <dgm:spPr/>
    </dgm:pt>
    <dgm:pt modelId="{CFF17ABD-37F7-40AE-8FF2-E940DA442184}" type="pres">
      <dgm:prSet presAssocID="{2DD87242-1C7B-4A86-9D75-091BBC9B1063}" presName="hierRoot2" presStyleCnt="0">
        <dgm:presLayoutVars>
          <dgm:hierBranch val="init"/>
        </dgm:presLayoutVars>
      </dgm:prSet>
      <dgm:spPr/>
    </dgm:pt>
    <dgm:pt modelId="{933171C2-3298-4F32-98FC-CED4C9706937}" type="pres">
      <dgm:prSet presAssocID="{2DD87242-1C7B-4A86-9D75-091BBC9B1063}" presName="rootComposite" presStyleCnt="0"/>
      <dgm:spPr/>
    </dgm:pt>
    <dgm:pt modelId="{8F395D6F-DDA7-4FD6-B245-990D05DB625E}" type="pres">
      <dgm:prSet presAssocID="{2DD87242-1C7B-4A86-9D75-091BBC9B1063}" presName="rootText" presStyleLbl="node2" presStyleIdx="0" presStyleCnt="2" custScaleX="248010" custScaleY="163542" custLinFactNeighborX="-27701" custLinFactNeighborY="5355">
        <dgm:presLayoutVars>
          <dgm:chPref val="3"/>
        </dgm:presLayoutVars>
      </dgm:prSet>
      <dgm:spPr/>
      <dgm:t>
        <a:bodyPr/>
        <a:lstStyle/>
        <a:p>
          <a:endParaRPr lang="en-GB"/>
        </a:p>
      </dgm:t>
    </dgm:pt>
    <dgm:pt modelId="{A6C74FF7-D48E-4F77-96C9-5592C9339BB2}" type="pres">
      <dgm:prSet presAssocID="{2DD87242-1C7B-4A86-9D75-091BBC9B1063}" presName="rootConnector" presStyleLbl="node2" presStyleIdx="0" presStyleCnt="2"/>
      <dgm:spPr/>
      <dgm:t>
        <a:bodyPr/>
        <a:lstStyle/>
        <a:p>
          <a:endParaRPr lang="en-GB"/>
        </a:p>
      </dgm:t>
    </dgm:pt>
    <dgm:pt modelId="{C77327AC-4CAA-4074-A739-FA68223915CF}" type="pres">
      <dgm:prSet presAssocID="{2DD87242-1C7B-4A86-9D75-091BBC9B1063}" presName="hierChild4" presStyleCnt="0"/>
      <dgm:spPr/>
    </dgm:pt>
    <dgm:pt modelId="{4285ECAD-BB4C-4724-9ACC-1AB8758754BE}" type="pres">
      <dgm:prSet presAssocID="{33459BEA-206F-4013-A4A1-BF5738145D10}" presName="Name37" presStyleLbl="parChTrans1D3" presStyleIdx="0" presStyleCnt="2"/>
      <dgm:spPr/>
    </dgm:pt>
    <dgm:pt modelId="{6BA75A7D-1ED7-466B-A564-85BFDE0C8EDF}" type="pres">
      <dgm:prSet presAssocID="{46EF243D-0C2D-4DDD-806E-48880080DF8A}" presName="hierRoot2" presStyleCnt="0">
        <dgm:presLayoutVars>
          <dgm:hierBranch val="init"/>
        </dgm:presLayoutVars>
      </dgm:prSet>
      <dgm:spPr/>
    </dgm:pt>
    <dgm:pt modelId="{B1773DA5-BC18-4664-8533-E9609DE8C978}" type="pres">
      <dgm:prSet presAssocID="{46EF243D-0C2D-4DDD-806E-48880080DF8A}" presName="rootComposite" presStyleCnt="0"/>
      <dgm:spPr/>
    </dgm:pt>
    <dgm:pt modelId="{6918F364-ABA2-47B4-B235-A5CE1A0BED0D}" type="pres">
      <dgm:prSet presAssocID="{46EF243D-0C2D-4DDD-806E-48880080DF8A}" presName="rootText" presStyleLbl="node3" presStyleIdx="0" presStyleCnt="2" custScaleX="201320" custScaleY="156636">
        <dgm:presLayoutVars>
          <dgm:chPref val="3"/>
        </dgm:presLayoutVars>
      </dgm:prSet>
      <dgm:spPr/>
    </dgm:pt>
    <dgm:pt modelId="{3E03989E-7190-4DBB-916A-AF3511C99843}" type="pres">
      <dgm:prSet presAssocID="{46EF243D-0C2D-4DDD-806E-48880080DF8A}" presName="rootConnector" presStyleLbl="node3" presStyleIdx="0" presStyleCnt="2"/>
      <dgm:spPr/>
    </dgm:pt>
    <dgm:pt modelId="{097227B1-F476-4F72-82F8-99A84FA071A8}" type="pres">
      <dgm:prSet presAssocID="{46EF243D-0C2D-4DDD-806E-48880080DF8A}" presName="hierChild4" presStyleCnt="0"/>
      <dgm:spPr/>
    </dgm:pt>
    <dgm:pt modelId="{E5429B8E-C910-4D08-B035-1C634511E80E}" type="pres">
      <dgm:prSet presAssocID="{46EF243D-0C2D-4DDD-806E-48880080DF8A}" presName="hierChild5" presStyleCnt="0"/>
      <dgm:spPr/>
    </dgm:pt>
    <dgm:pt modelId="{BEAA3313-1384-4B1A-8314-8A77EE27F6B7}" type="pres">
      <dgm:prSet presAssocID="{2547D657-A008-4CD1-AF12-1CEFC13F73FB}" presName="Name37" presStyleLbl="parChTrans1D3" presStyleIdx="1" presStyleCnt="2"/>
      <dgm:spPr/>
    </dgm:pt>
    <dgm:pt modelId="{564CD6FE-9902-471D-B18D-70A2B3CFAAFD}" type="pres">
      <dgm:prSet presAssocID="{85B92104-5E0A-4A31-871D-D8262F66F3A3}" presName="hierRoot2" presStyleCnt="0">
        <dgm:presLayoutVars>
          <dgm:hierBranch val="init"/>
        </dgm:presLayoutVars>
      </dgm:prSet>
      <dgm:spPr/>
    </dgm:pt>
    <dgm:pt modelId="{27A3EF86-B6F6-4B5B-AA08-5AE51BED3F7C}" type="pres">
      <dgm:prSet presAssocID="{85B92104-5E0A-4A31-871D-D8262F66F3A3}" presName="rootComposite" presStyleCnt="0"/>
      <dgm:spPr/>
    </dgm:pt>
    <dgm:pt modelId="{BC2D75DB-5D9F-454A-9FF3-BAB3AF72C762}" type="pres">
      <dgm:prSet presAssocID="{85B92104-5E0A-4A31-871D-D8262F66F3A3}" presName="rootText" presStyleLbl="node3" presStyleIdx="1" presStyleCnt="2" custScaleX="202068" custScaleY="149170">
        <dgm:presLayoutVars>
          <dgm:chPref val="3"/>
        </dgm:presLayoutVars>
      </dgm:prSet>
      <dgm:spPr/>
    </dgm:pt>
    <dgm:pt modelId="{6C2214E5-5D8D-47AA-9973-3F6789F4E51F}" type="pres">
      <dgm:prSet presAssocID="{85B92104-5E0A-4A31-871D-D8262F66F3A3}" presName="rootConnector" presStyleLbl="node3" presStyleIdx="1" presStyleCnt="2"/>
      <dgm:spPr/>
    </dgm:pt>
    <dgm:pt modelId="{6335E3D0-02C2-430A-AB62-EC85E4D57B72}" type="pres">
      <dgm:prSet presAssocID="{85B92104-5E0A-4A31-871D-D8262F66F3A3}" presName="hierChild4" presStyleCnt="0"/>
      <dgm:spPr/>
    </dgm:pt>
    <dgm:pt modelId="{19629404-BB9B-4B89-8548-AC940B6CC52B}" type="pres">
      <dgm:prSet presAssocID="{85B92104-5E0A-4A31-871D-D8262F66F3A3}" presName="hierChild5" presStyleCnt="0"/>
      <dgm:spPr/>
    </dgm:pt>
    <dgm:pt modelId="{7D79CB1F-6806-4BB6-B5AA-5E5E35A1EA17}" type="pres">
      <dgm:prSet presAssocID="{2DD87242-1C7B-4A86-9D75-091BBC9B1063}" presName="hierChild5" presStyleCnt="0"/>
      <dgm:spPr/>
    </dgm:pt>
    <dgm:pt modelId="{F7CDED8C-DC78-4428-830B-FDA0C94F017A}" type="pres">
      <dgm:prSet presAssocID="{73DACA1B-0625-40FF-B3AF-6FED1B3DD97D}" presName="Name37" presStyleLbl="parChTrans1D2" presStyleIdx="1" presStyleCnt="2"/>
      <dgm:spPr/>
    </dgm:pt>
    <dgm:pt modelId="{B6006D20-A1A5-471A-B698-E5B9096DA3A1}" type="pres">
      <dgm:prSet presAssocID="{C901D6B0-D82F-4C92-BF52-8999F6FEC323}" presName="hierRoot2" presStyleCnt="0">
        <dgm:presLayoutVars>
          <dgm:hierBranch val="init"/>
        </dgm:presLayoutVars>
      </dgm:prSet>
      <dgm:spPr/>
    </dgm:pt>
    <dgm:pt modelId="{5AF3512A-A95F-434B-A325-DDB7E43B9F65}" type="pres">
      <dgm:prSet presAssocID="{C901D6B0-D82F-4C92-BF52-8999F6FEC323}" presName="rootComposite" presStyleCnt="0"/>
      <dgm:spPr/>
    </dgm:pt>
    <dgm:pt modelId="{2E74A419-1D1C-4BC9-B25E-2EF6AA0F9346}" type="pres">
      <dgm:prSet presAssocID="{C901D6B0-D82F-4C92-BF52-8999F6FEC323}" presName="rootText" presStyleLbl="node2" presStyleIdx="1" presStyleCnt="2" custScaleX="255459" custScaleY="157829" custLinFactNeighborX="30125" custLinFactNeighborY="5355">
        <dgm:presLayoutVars>
          <dgm:chPref val="3"/>
        </dgm:presLayoutVars>
      </dgm:prSet>
      <dgm:spPr/>
      <dgm:t>
        <a:bodyPr/>
        <a:lstStyle/>
        <a:p>
          <a:endParaRPr lang="en-GB"/>
        </a:p>
      </dgm:t>
    </dgm:pt>
    <dgm:pt modelId="{5C66A0E2-721B-463A-842D-80333BDE7EFB}" type="pres">
      <dgm:prSet presAssocID="{C901D6B0-D82F-4C92-BF52-8999F6FEC323}" presName="rootConnector" presStyleLbl="node2" presStyleIdx="1" presStyleCnt="2"/>
      <dgm:spPr/>
      <dgm:t>
        <a:bodyPr/>
        <a:lstStyle/>
        <a:p>
          <a:endParaRPr lang="en-GB"/>
        </a:p>
      </dgm:t>
    </dgm:pt>
    <dgm:pt modelId="{17BACCB6-4265-403E-9255-02C842F7BF47}" type="pres">
      <dgm:prSet presAssocID="{C901D6B0-D82F-4C92-BF52-8999F6FEC323}" presName="hierChild4" presStyleCnt="0"/>
      <dgm:spPr/>
    </dgm:pt>
    <dgm:pt modelId="{306674FC-DFAA-4380-BFE3-BFB471658B71}" type="pres">
      <dgm:prSet presAssocID="{C901D6B0-D82F-4C92-BF52-8999F6FEC323}" presName="hierChild5" presStyleCnt="0"/>
      <dgm:spPr/>
    </dgm:pt>
    <dgm:pt modelId="{0BEE628A-9482-4284-95C1-6CBF0CA81769}" type="pres">
      <dgm:prSet presAssocID="{414F797F-66C9-41C7-BBDF-E21C6B3A480A}" presName="hierChild3" presStyleCnt="0"/>
      <dgm:spPr/>
    </dgm:pt>
  </dgm:ptLst>
  <dgm:cxnLst>
    <dgm:cxn modelId="{55F2BED7-020C-4696-8140-C4623F95BC29}" type="presOf" srcId="{85B92104-5E0A-4A31-871D-D8262F66F3A3}" destId="{6C2214E5-5D8D-47AA-9973-3F6789F4E51F}" srcOrd="1" destOrd="0" presId="urn:microsoft.com/office/officeart/2005/8/layout/orgChart1"/>
    <dgm:cxn modelId="{0FC1242B-2D1D-445F-83D0-1A0BCECD0996}" srcId="{1968BDC9-C19A-4A09-B22E-6D8F798E8E70}" destId="{414F797F-66C9-41C7-BBDF-E21C6B3A480A}" srcOrd="0" destOrd="0" parTransId="{DD429CF2-81C2-4970-914E-CA29F2EBB4EB}" sibTransId="{671B5438-1BAF-468F-AFB0-3A53DAE8E056}"/>
    <dgm:cxn modelId="{E17FD278-7565-4247-B866-79457D2E7F8D}" srcId="{414F797F-66C9-41C7-BBDF-E21C6B3A480A}" destId="{2DD87242-1C7B-4A86-9D75-091BBC9B1063}" srcOrd="0" destOrd="0" parTransId="{FC37F1B3-6F75-4E0F-A8AC-E7A9767C583F}" sibTransId="{253EF620-9490-4FF7-A5DD-CAF113CD9E70}"/>
    <dgm:cxn modelId="{94D2E21C-B743-4AE1-A1A2-D0F1C93F94A0}" srcId="{414F797F-66C9-41C7-BBDF-E21C6B3A480A}" destId="{C901D6B0-D82F-4C92-BF52-8999F6FEC323}" srcOrd="1" destOrd="0" parTransId="{73DACA1B-0625-40FF-B3AF-6FED1B3DD97D}" sibTransId="{498FF160-8DE5-426B-9BDE-B1E144C7731B}"/>
    <dgm:cxn modelId="{44FDFC5C-7888-4553-9DF8-5FD77A998229}" srcId="{2DD87242-1C7B-4A86-9D75-091BBC9B1063}" destId="{46EF243D-0C2D-4DDD-806E-48880080DF8A}" srcOrd="0" destOrd="0" parTransId="{33459BEA-206F-4013-A4A1-BF5738145D10}" sibTransId="{226C0766-20D3-411A-90EA-5E461F33B58E}"/>
    <dgm:cxn modelId="{BBDF7DDD-7CD9-4C2A-A7CD-6A43FC97F13C}" type="presOf" srcId="{414F797F-66C9-41C7-BBDF-E21C6B3A480A}" destId="{FE76388F-3F70-4AA5-9B49-5CA274A542FB}" srcOrd="0" destOrd="0" presId="urn:microsoft.com/office/officeart/2005/8/layout/orgChart1"/>
    <dgm:cxn modelId="{4A7EE3F6-166B-4202-A399-24CDD91EACDD}" type="presOf" srcId="{FC37F1B3-6F75-4E0F-A8AC-E7A9767C583F}" destId="{F0C0D750-6BBD-4878-B5A9-B6D37854480F}" srcOrd="0" destOrd="0" presId="urn:microsoft.com/office/officeart/2005/8/layout/orgChart1"/>
    <dgm:cxn modelId="{9906CEDE-8D64-49FD-9AEF-1A92BA4EF9BF}" type="presOf" srcId="{46EF243D-0C2D-4DDD-806E-48880080DF8A}" destId="{3E03989E-7190-4DBB-916A-AF3511C99843}" srcOrd="1" destOrd="0" presId="urn:microsoft.com/office/officeart/2005/8/layout/orgChart1"/>
    <dgm:cxn modelId="{B8F2C693-E5AF-410B-95B7-14EFA4AF0204}" srcId="{2DD87242-1C7B-4A86-9D75-091BBC9B1063}" destId="{85B92104-5E0A-4A31-871D-D8262F66F3A3}" srcOrd="1" destOrd="0" parTransId="{2547D657-A008-4CD1-AF12-1CEFC13F73FB}" sibTransId="{9AD912F1-1AB5-445F-9FA7-50AD52C6E084}"/>
    <dgm:cxn modelId="{FA1DF39D-D41D-4B67-9202-2B824F2536DE}" type="presOf" srcId="{2DD87242-1C7B-4A86-9D75-091BBC9B1063}" destId="{8F395D6F-DDA7-4FD6-B245-990D05DB625E}" srcOrd="0" destOrd="0" presId="urn:microsoft.com/office/officeart/2005/8/layout/orgChart1"/>
    <dgm:cxn modelId="{97E6D6C4-22BD-43A0-A529-598951F7E1F1}" type="presOf" srcId="{2547D657-A008-4CD1-AF12-1CEFC13F73FB}" destId="{BEAA3313-1384-4B1A-8314-8A77EE27F6B7}" srcOrd="0" destOrd="0" presId="urn:microsoft.com/office/officeart/2005/8/layout/orgChart1"/>
    <dgm:cxn modelId="{70251EC8-BB11-4078-BA0C-FD0F07978C7F}" type="presOf" srcId="{46EF243D-0C2D-4DDD-806E-48880080DF8A}" destId="{6918F364-ABA2-47B4-B235-A5CE1A0BED0D}" srcOrd="0" destOrd="0" presId="urn:microsoft.com/office/officeart/2005/8/layout/orgChart1"/>
    <dgm:cxn modelId="{6D15A120-CD5E-45AE-B745-D6338D7CFE51}" type="presOf" srcId="{C901D6B0-D82F-4C92-BF52-8999F6FEC323}" destId="{5C66A0E2-721B-463A-842D-80333BDE7EFB}" srcOrd="1" destOrd="0" presId="urn:microsoft.com/office/officeart/2005/8/layout/orgChart1"/>
    <dgm:cxn modelId="{AAA04CBA-B992-4367-BD42-D232469FC9DB}" type="presOf" srcId="{85B92104-5E0A-4A31-871D-D8262F66F3A3}" destId="{BC2D75DB-5D9F-454A-9FF3-BAB3AF72C762}" srcOrd="0" destOrd="0" presId="urn:microsoft.com/office/officeart/2005/8/layout/orgChart1"/>
    <dgm:cxn modelId="{75BBB357-9AB7-45A9-924A-8E1E18264D73}" type="presOf" srcId="{2DD87242-1C7B-4A86-9D75-091BBC9B1063}" destId="{A6C74FF7-D48E-4F77-96C9-5592C9339BB2}" srcOrd="1" destOrd="0" presId="urn:microsoft.com/office/officeart/2005/8/layout/orgChart1"/>
    <dgm:cxn modelId="{A1876E69-A69E-4392-8622-0F831EBB375C}" type="presOf" srcId="{33459BEA-206F-4013-A4A1-BF5738145D10}" destId="{4285ECAD-BB4C-4724-9ACC-1AB8758754BE}" srcOrd="0" destOrd="0" presId="urn:microsoft.com/office/officeart/2005/8/layout/orgChart1"/>
    <dgm:cxn modelId="{4A43FF84-7215-41FC-9DF2-B44015B93C6D}" type="presOf" srcId="{C901D6B0-D82F-4C92-BF52-8999F6FEC323}" destId="{2E74A419-1D1C-4BC9-B25E-2EF6AA0F9346}" srcOrd="0" destOrd="0" presId="urn:microsoft.com/office/officeart/2005/8/layout/orgChart1"/>
    <dgm:cxn modelId="{5431BC26-42DD-4F1C-96AF-91B9B0315796}" type="presOf" srcId="{1968BDC9-C19A-4A09-B22E-6D8F798E8E70}" destId="{1BDDC08E-9E1E-4BD6-B88B-3F0A816AC0F4}" srcOrd="0" destOrd="0" presId="urn:microsoft.com/office/officeart/2005/8/layout/orgChart1"/>
    <dgm:cxn modelId="{D1D373D8-8162-4E72-BB32-0E80F6A2393B}" type="presOf" srcId="{73DACA1B-0625-40FF-B3AF-6FED1B3DD97D}" destId="{F7CDED8C-DC78-4428-830B-FDA0C94F017A}" srcOrd="0" destOrd="0" presId="urn:microsoft.com/office/officeart/2005/8/layout/orgChart1"/>
    <dgm:cxn modelId="{57D0F679-80BC-4458-B7D0-BC6190F51252}" type="presOf" srcId="{414F797F-66C9-41C7-BBDF-E21C6B3A480A}" destId="{307833ED-7EAE-4B0C-8CAB-059C0D9400F3}" srcOrd="1" destOrd="0" presId="urn:microsoft.com/office/officeart/2005/8/layout/orgChart1"/>
    <dgm:cxn modelId="{8B141D18-C87F-4DBF-B0E0-9CDA451B970E}" type="presParOf" srcId="{1BDDC08E-9E1E-4BD6-B88B-3F0A816AC0F4}" destId="{A5042063-4CBB-48AD-A61B-572A3C45804E}" srcOrd="0" destOrd="0" presId="urn:microsoft.com/office/officeart/2005/8/layout/orgChart1"/>
    <dgm:cxn modelId="{AA87C226-AF98-46A2-B025-2097D113A005}" type="presParOf" srcId="{A5042063-4CBB-48AD-A61B-572A3C45804E}" destId="{50C3CD09-FE01-4BBE-AD9C-EF8B690DC5F0}" srcOrd="0" destOrd="0" presId="urn:microsoft.com/office/officeart/2005/8/layout/orgChart1"/>
    <dgm:cxn modelId="{7D30E397-DC41-4EEC-B0B3-70696FE8617E}" type="presParOf" srcId="{50C3CD09-FE01-4BBE-AD9C-EF8B690DC5F0}" destId="{FE76388F-3F70-4AA5-9B49-5CA274A542FB}" srcOrd="0" destOrd="0" presId="urn:microsoft.com/office/officeart/2005/8/layout/orgChart1"/>
    <dgm:cxn modelId="{3062261A-6DE4-43FF-A2B5-370988E9F7AC}" type="presParOf" srcId="{50C3CD09-FE01-4BBE-AD9C-EF8B690DC5F0}" destId="{307833ED-7EAE-4B0C-8CAB-059C0D9400F3}" srcOrd="1" destOrd="0" presId="urn:microsoft.com/office/officeart/2005/8/layout/orgChart1"/>
    <dgm:cxn modelId="{1FBCFBE9-B887-4841-BAEE-D8264387905B}" type="presParOf" srcId="{A5042063-4CBB-48AD-A61B-572A3C45804E}" destId="{FE35C825-8FD5-4945-84C7-719DE3CDD9A1}" srcOrd="1" destOrd="0" presId="urn:microsoft.com/office/officeart/2005/8/layout/orgChart1"/>
    <dgm:cxn modelId="{359B6488-D4EE-4F36-A9A2-4398A1BCF402}" type="presParOf" srcId="{FE35C825-8FD5-4945-84C7-719DE3CDD9A1}" destId="{F0C0D750-6BBD-4878-B5A9-B6D37854480F}" srcOrd="0" destOrd="0" presId="urn:microsoft.com/office/officeart/2005/8/layout/orgChart1"/>
    <dgm:cxn modelId="{A0FC7D48-CED1-470F-AD9B-2BFE40F11A51}" type="presParOf" srcId="{FE35C825-8FD5-4945-84C7-719DE3CDD9A1}" destId="{CFF17ABD-37F7-40AE-8FF2-E940DA442184}" srcOrd="1" destOrd="0" presId="urn:microsoft.com/office/officeart/2005/8/layout/orgChart1"/>
    <dgm:cxn modelId="{A82F4FC3-3AEE-4681-B2A6-5A34692865FD}" type="presParOf" srcId="{CFF17ABD-37F7-40AE-8FF2-E940DA442184}" destId="{933171C2-3298-4F32-98FC-CED4C9706937}" srcOrd="0" destOrd="0" presId="urn:microsoft.com/office/officeart/2005/8/layout/orgChart1"/>
    <dgm:cxn modelId="{BD058E53-6724-49B9-941F-1F23D010339C}" type="presParOf" srcId="{933171C2-3298-4F32-98FC-CED4C9706937}" destId="{8F395D6F-DDA7-4FD6-B245-990D05DB625E}" srcOrd="0" destOrd="0" presId="urn:microsoft.com/office/officeart/2005/8/layout/orgChart1"/>
    <dgm:cxn modelId="{0A99DB12-309A-4837-8800-6358DD11CB59}" type="presParOf" srcId="{933171C2-3298-4F32-98FC-CED4C9706937}" destId="{A6C74FF7-D48E-4F77-96C9-5592C9339BB2}" srcOrd="1" destOrd="0" presId="urn:microsoft.com/office/officeart/2005/8/layout/orgChart1"/>
    <dgm:cxn modelId="{46F972E4-CCC3-4A36-8869-D90A4B5A6806}" type="presParOf" srcId="{CFF17ABD-37F7-40AE-8FF2-E940DA442184}" destId="{C77327AC-4CAA-4074-A739-FA68223915CF}" srcOrd="1" destOrd="0" presId="urn:microsoft.com/office/officeart/2005/8/layout/orgChart1"/>
    <dgm:cxn modelId="{B71B6644-8810-43A1-B8E7-64A909E993E9}" type="presParOf" srcId="{C77327AC-4CAA-4074-A739-FA68223915CF}" destId="{4285ECAD-BB4C-4724-9ACC-1AB8758754BE}" srcOrd="0" destOrd="0" presId="urn:microsoft.com/office/officeart/2005/8/layout/orgChart1"/>
    <dgm:cxn modelId="{C5005B74-4877-4A29-BDE6-82DF010D28B5}" type="presParOf" srcId="{C77327AC-4CAA-4074-A739-FA68223915CF}" destId="{6BA75A7D-1ED7-466B-A564-85BFDE0C8EDF}" srcOrd="1" destOrd="0" presId="urn:microsoft.com/office/officeart/2005/8/layout/orgChart1"/>
    <dgm:cxn modelId="{D87570D4-C1E3-429D-933A-BFA49D114DA3}" type="presParOf" srcId="{6BA75A7D-1ED7-466B-A564-85BFDE0C8EDF}" destId="{B1773DA5-BC18-4664-8533-E9609DE8C978}" srcOrd="0" destOrd="0" presId="urn:microsoft.com/office/officeart/2005/8/layout/orgChart1"/>
    <dgm:cxn modelId="{1828147A-7093-4930-8CC0-F97DD128635E}" type="presParOf" srcId="{B1773DA5-BC18-4664-8533-E9609DE8C978}" destId="{6918F364-ABA2-47B4-B235-A5CE1A0BED0D}" srcOrd="0" destOrd="0" presId="urn:microsoft.com/office/officeart/2005/8/layout/orgChart1"/>
    <dgm:cxn modelId="{3E396784-BF8D-4094-BE51-F7F8911E02DD}" type="presParOf" srcId="{B1773DA5-BC18-4664-8533-E9609DE8C978}" destId="{3E03989E-7190-4DBB-916A-AF3511C99843}" srcOrd="1" destOrd="0" presId="urn:microsoft.com/office/officeart/2005/8/layout/orgChart1"/>
    <dgm:cxn modelId="{A818B9FD-7694-4BD3-8398-D97CAB955604}" type="presParOf" srcId="{6BA75A7D-1ED7-466B-A564-85BFDE0C8EDF}" destId="{097227B1-F476-4F72-82F8-99A84FA071A8}" srcOrd="1" destOrd="0" presId="urn:microsoft.com/office/officeart/2005/8/layout/orgChart1"/>
    <dgm:cxn modelId="{F1EB727A-1988-426A-AA91-D0AC0F715A51}" type="presParOf" srcId="{6BA75A7D-1ED7-466B-A564-85BFDE0C8EDF}" destId="{E5429B8E-C910-4D08-B035-1C634511E80E}" srcOrd="2" destOrd="0" presId="urn:microsoft.com/office/officeart/2005/8/layout/orgChart1"/>
    <dgm:cxn modelId="{2DEA7084-8F9C-4544-AC22-1AAC2458D324}" type="presParOf" srcId="{C77327AC-4CAA-4074-A739-FA68223915CF}" destId="{BEAA3313-1384-4B1A-8314-8A77EE27F6B7}" srcOrd="2" destOrd="0" presId="urn:microsoft.com/office/officeart/2005/8/layout/orgChart1"/>
    <dgm:cxn modelId="{27F24B75-86A4-4882-92F6-993898D9ECE2}" type="presParOf" srcId="{C77327AC-4CAA-4074-A739-FA68223915CF}" destId="{564CD6FE-9902-471D-B18D-70A2B3CFAAFD}" srcOrd="3" destOrd="0" presId="urn:microsoft.com/office/officeart/2005/8/layout/orgChart1"/>
    <dgm:cxn modelId="{ECB685C0-17C9-49F9-A13E-9B6C65C56613}" type="presParOf" srcId="{564CD6FE-9902-471D-B18D-70A2B3CFAAFD}" destId="{27A3EF86-B6F6-4B5B-AA08-5AE51BED3F7C}" srcOrd="0" destOrd="0" presId="urn:microsoft.com/office/officeart/2005/8/layout/orgChart1"/>
    <dgm:cxn modelId="{F14B0232-FC27-413F-AEB1-2F54487AD901}" type="presParOf" srcId="{27A3EF86-B6F6-4B5B-AA08-5AE51BED3F7C}" destId="{BC2D75DB-5D9F-454A-9FF3-BAB3AF72C762}" srcOrd="0" destOrd="0" presId="urn:microsoft.com/office/officeart/2005/8/layout/orgChart1"/>
    <dgm:cxn modelId="{69E44211-3982-4A1C-80B7-C24873DB6BB7}" type="presParOf" srcId="{27A3EF86-B6F6-4B5B-AA08-5AE51BED3F7C}" destId="{6C2214E5-5D8D-47AA-9973-3F6789F4E51F}" srcOrd="1" destOrd="0" presId="urn:microsoft.com/office/officeart/2005/8/layout/orgChart1"/>
    <dgm:cxn modelId="{4D7E4235-5AA5-4F4C-BFC6-38F708B01079}" type="presParOf" srcId="{564CD6FE-9902-471D-B18D-70A2B3CFAAFD}" destId="{6335E3D0-02C2-430A-AB62-EC85E4D57B72}" srcOrd="1" destOrd="0" presId="urn:microsoft.com/office/officeart/2005/8/layout/orgChart1"/>
    <dgm:cxn modelId="{9FDE01C9-B8AD-41B3-9793-4329140D8B65}" type="presParOf" srcId="{564CD6FE-9902-471D-B18D-70A2B3CFAAFD}" destId="{19629404-BB9B-4B89-8548-AC940B6CC52B}" srcOrd="2" destOrd="0" presId="urn:microsoft.com/office/officeart/2005/8/layout/orgChart1"/>
    <dgm:cxn modelId="{62A09EEC-F742-4478-AC25-B302F05C6518}" type="presParOf" srcId="{CFF17ABD-37F7-40AE-8FF2-E940DA442184}" destId="{7D79CB1F-6806-4BB6-B5AA-5E5E35A1EA17}" srcOrd="2" destOrd="0" presId="urn:microsoft.com/office/officeart/2005/8/layout/orgChart1"/>
    <dgm:cxn modelId="{EE4A3433-087A-49EA-8DDB-EFD148B190A3}" type="presParOf" srcId="{FE35C825-8FD5-4945-84C7-719DE3CDD9A1}" destId="{F7CDED8C-DC78-4428-830B-FDA0C94F017A}" srcOrd="2" destOrd="0" presId="urn:microsoft.com/office/officeart/2005/8/layout/orgChart1"/>
    <dgm:cxn modelId="{BA9352FF-1B1D-439C-B1F6-DDD9766FB7F6}" type="presParOf" srcId="{FE35C825-8FD5-4945-84C7-719DE3CDD9A1}" destId="{B6006D20-A1A5-471A-B698-E5B9096DA3A1}" srcOrd="3" destOrd="0" presId="urn:microsoft.com/office/officeart/2005/8/layout/orgChart1"/>
    <dgm:cxn modelId="{0F9156BD-D320-40C4-AF1B-EF00B7D6B580}" type="presParOf" srcId="{B6006D20-A1A5-471A-B698-E5B9096DA3A1}" destId="{5AF3512A-A95F-434B-A325-DDB7E43B9F65}" srcOrd="0" destOrd="0" presId="urn:microsoft.com/office/officeart/2005/8/layout/orgChart1"/>
    <dgm:cxn modelId="{AA103DD7-96A4-4046-8383-D7637B30EF2B}" type="presParOf" srcId="{5AF3512A-A95F-434B-A325-DDB7E43B9F65}" destId="{2E74A419-1D1C-4BC9-B25E-2EF6AA0F9346}" srcOrd="0" destOrd="0" presId="urn:microsoft.com/office/officeart/2005/8/layout/orgChart1"/>
    <dgm:cxn modelId="{132A4D7F-FC31-42C9-A998-45A85633E4AC}" type="presParOf" srcId="{5AF3512A-A95F-434B-A325-DDB7E43B9F65}" destId="{5C66A0E2-721B-463A-842D-80333BDE7EFB}" srcOrd="1" destOrd="0" presId="urn:microsoft.com/office/officeart/2005/8/layout/orgChart1"/>
    <dgm:cxn modelId="{4D03A09E-84E1-4B1D-903D-37CCEA5F8FE0}" type="presParOf" srcId="{B6006D20-A1A5-471A-B698-E5B9096DA3A1}" destId="{17BACCB6-4265-403E-9255-02C842F7BF47}" srcOrd="1" destOrd="0" presId="urn:microsoft.com/office/officeart/2005/8/layout/orgChart1"/>
    <dgm:cxn modelId="{479761C6-CB2C-432C-A392-DF5E55DDEBA7}" type="presParOf" srcId="{B6006D20-A1A5-471A-B698-E5B9096DA3A1}" destId="{306674FC-DFAA-4380-BFE3-BFB471658B71}" srcOrd="2" destOrd="0" presId="urn:microsoft.com/office/officeart/2005/8/layout/orgChart1"/>
    <dgm:cxn modelId="{6C1A7B79-E65D-416C-9C24-2988AFF25BB6}" type="presParOf" srcId="{A5042063-4CBB-48AD-A61B-572A3C45804E}" destId="{0BEE628A-9482-4284-95C1-6CBF0CA81769}" srcOrd="2" destOrd="0" presId="urn:microsoft.com/office/officeart/2005/8/layout/orgChart1"/>
  </dgm:cxnLst>
  <dgm:bg/>
  <dgm:whole>
    <a:ln w="22225">
      <a:no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7CDED8C-DC78-4428-830B-FDA0C94F017A}">
      <dsp:nvSpPr>
        <dsp:cNvPr id="0" name=""/>
        <dsp:cNvSpPr/>
      </dsp:nvSpPr>
      <dsp:spPr>
        <a:xfrm>
          <a:off x="4267200" y="724544"/>
          <a:ext cx="2379715" cy="342256"/>
        </a:xfrm>
        <a:custGeom>
          <a:avLst/>
          <a:gdLst/>
          <a:ahLst/>
          <a:cxnLst/>
          <a:rect l="0" t="0" r="0" b="0"/>
          <a:pathLst>
            <a:path>
              <a:moveTo>
                <a:pt x="0" y="0"/>
              </a:moveTo>
              <a:lnTo>
                <a:pt x="0" y="190479"/>
              </a:lnTo>
              <a:lnTo>
                <a:pt x="2379715" y="190479"/>
              </a:lnTo>
              <a:lnTo>
                <a:pt x="2379715" y="342256"/>
              </a:lnTo>
            </a:path>
          </a:pathLst>
        </a:custGeom>
        <a:noFill/>
        <a:ln w="38100" cap="flat" cmpd="sng" algn="ctr">
          <a:solidFill>
            <a:srgbClr val="FFFF00"/>
          </a:solidFill>
          <a:prstDash val="solid"/>
        </a:ln>
        <a:effectLst/>
      </dsp:spPr>
      <dsp:style>
        <a:lnRef idx="2">
          <a:scrgbClr r="0" g="0" b="0"/>
        </a:lnRef>
        <a:fillRef idx="0">
          <a:scrgbClr r="0" g="0" b="0"/>
        </a:fillRef>
        <a:effectRef idx="0">
          <a:scrgbClr r="0" g="0" b="0"/>
        </a:effectRef>
        <a:fontRef idx="minor"/>
      </dsp:style>
    </dsp:sp>
    <dsp:sp modelId="{BEAA3313-1384-4B1A-8314-8A77EE27F6B7}">
      <dsp:nvSpPr>
        <dsp:cNvPr id="0" name=""/>
        <dsp:cNvSpPr/>
      </dsp:nvSpPr>
      <dsp:spPr>
        <a:xfrm>
          <a:off x="434698" y="2248795"/>
          <a:ext cx="938161" cy="2239545"/>
        </a:xfrm>
        <a:custGeom>
          <a:avLst/>
          <a:gdLst/>
          <a:ahLst/>
          <a:cxnLst/>
          <a:rect l="0" t="0" r="0" b="0"/>
          <a:pathLst>
            <a:path>
              <a:moveTo>
                <a:pt x="0" y="0"/>
              </a:moveTo>
              <a:lnTo>
                <a:pt x="0" y="2239545"/>
              </a:lnTo>
              <a:lnTo>
                <a:pt x="938161" y="2239545"/>
              </a:lnTo>
            </a:path>
          </a:pathLst>
        </a:custGeom>
        <a:noFill/>
        <a:ln w="38100" cap="flat" cmpd="sng" algn="ctr">
          <a:solidFill>
            <a:srgbClr val="FFFF00"/>
          </a:solidFill>
          <a:prstDash val="solid"/>
        </a:ln>
        <a:effectLst/>
      </dsp:spPr>
      <dsp:style>
        <a:lnRef idx="2">
          <a:scrgbClr r="0" g="0" b="0"/>
        </a:lnRef>
        <a:fillRef idx="0">
          <a:scrgbClr r="0" g="0" b="0"/>
        </a:fillRef>
        <a:effectRef idx="0">
          <a:scrgbClr r="0" g="0" b="0"/>
        </a:effectRef>
        <a:fontRef idx="minor"/>
      </dsp:style>
    </dsp:sp>
    <dsp:sp modelId="{4285ECAD-BB4C-4724-9ACC-1AB8758754BE}">
      <dsp:nvSpPr>
        <dsp:cNvPr id="0" name=""/>
        <dsp:cNvSpPr/>
      </dsp:nvSpPr>
      <dsp:spPr>
        <a:xfrm>
          <a:off x="434698" y="2248795"/>
          <a:ext cx="938161" cy="830891"/>
        </a:xfrm>
        <a:custGeom>
          <a:avLst/>
          <a:gdLst/>
          <a:ahLst/>
          <a:cxnLst/>
          <a:rect l="0" t="0" r="0" b="0"/>
          <a:pathLst>
            <a:path>
              <a:moveTo>
                <a:pt x="0" y="0"/>
              </a:moveTo>
              <a:lnTo>
                <a:pt x="0" y="830891"/>
              </a:lnTo>
              <a:lnTo>
                <a:pt x="938161" y="830891"/>
              </a:lnTo>
            </a:path>
          </a:pathLst>
        </a:custGeom>
        <a:noFill/>
        <a:ln w="38100" cap="flat" cmpd="sng" algn="ctr">
          <a:solidFill>
            <a:srgbClr val="FFFF00"/>
          </a:solidFill>
          <a:prstDash val="solid"/>
        </a:ln>
        <a:effectLst/>
      </dsp:spPr>
      <dsp:style>
        <a:lnRef idx="2">
          <a:scrgbClr r="0" g="0" b="0"/>
        </a:lnRef>
        <a:fillRef idx="0">
          <a:scrgbClr r="0" g="0" b="0"/>
        </a:fillRef>
        <a:effectRef idx="0">
          <a:scrgbClr r="0" g="0" b="0"/>
        </a:effectRef>
        <a:fontRef idx="minor"/>
      </dsp:style>
    </dsp:sp>
    <dsp:sp modelId="{F0C0D750-6BBD-4878-B5A9-B6D37854480F}">
      <dsp:nvSpPr>
        <dsp:cNvPr id="0" name=""/>
        <dsp:cNvSpPr/>
      </dsp:nvSpPr>
      <dsp:spPr>
        <a:xfrm>
          <a:off x="1868685" y="724544"/>
          <a:ext cx="2398514" cy="342256"/>
        </a:xfrm>
        <a:custGeom>
          <a:avLst/>
          <a:gdLst/>
          <a:ahLst/>
          <a:cxnLst/>
          <a:rect l="0" t="0" r="0" b="0"/>
          <a:pathLst>
            <a:path>
              <a:moveTo>
                <a:pt x="2398514" y="0"/>
              </a:moveTo>
              <a:lnTo>
                <a:pt x="2398514" y="190479"/>
              </a:lnTo>
              <a:lnTo>
                <a:pt x="0" y="190479"/>
              </a:lnTo>
              <a:lnTo>
                <a:pt x="0" y="342256"/>
              </a:lnTo>
            </a:path>
          </a:pathLst>
        </a:custGeom>
        <a:noFill/>
        <a:ln w="38100" cap="flat" cmpd="sng" algn="ctr">
          <a:solidFill>
            <a:srgbClr val="FFFF66"/>
          </a:solidFill>
          <a:prstDash val="solid"/>
        </a:ln>
        <a:effectLst/>
      </dsp:spPr>
      <dsp:style>
        <a:lnRef idx="2">
          <a:scrgbClr r="0" g="0" b="0"/>
        </a:lnRef>
        <a:fillRef idx="0">
          <a:scrgbClr r="0" g="0" b="0"/>
        </a:fillRef>
        <a:effectRef idx="0">
          <a:scrgbClr r="0" g="0" b="0"/>
        </a:effectRef>
        <a:fontRef idx="minor"/>
      </dsp:style>
    </dsp:sp>
    <dsp:sp modelId="{FE76388F-3F70-4AA5-9B49-5CA274A542FB}">
      <dsp:nvSpPr>
        <dsp:cNvPr id="0" name=""/>
        <dsp:cNvSpPr/>
      </dsp:nvSpPr>
      <dsp:spPr>
        <a:xfrm>
          <a:off x="3062930" y="1798"/>
          <a:ext cx="2408538" cy="722746"/>
        </a:xfrm>
        <a:prstGeom prst="rect">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b="1" kern="1200" dirty="0" smtClean="0"/>
            <a:t>تصنف  الصحارى على أساس درجة الحرارة</a:t>
          </a:r>
          <a:endParaRPr lang="en-GB" sz="2400" b="1" kern="1200" dirty="0"/>
        </a:p>
      </dsp:txBody>
      <dsp:txXfrm>
        <a:off x="3062930" y="1798"/>
        <a:ext cx="2408538" cy="722746"/>
      </dsp:txXfrm>
    </dsp:sp>
    <dsp:sp modelId="{8F395D6F-DDA7-4FD6-B245-990D05DB625E}">
      <dsp:nvSpPr>
        <dsp:cNvPr id="0" name=""/>
        <dsp:cNvSpPr/>
      </dsp:nvSpPr>
      <dsp:spPr>
        <a:xfrm>
          <a:off x="76202" y="1066801"/>
          <a:ext cx="3584967" cy="1181994"/>
        </a:xfrm>
        <a:prstGeom prst="rect">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1">
          <a:noAutofit/>
        </a:bodyPr>
        <a:lstStyle/>
        <a:p>
          <a:pPr lvl="0" algn="ctr" defTabSz="1066800">
            <a:lnSpc>
              <a:spcPct val="90000"/>
            </a:lnSpc>
            <a:spcBef>
              <a:spcPct val="0"/>
            </a:spcBef>
            <a:spcAft>
              <a:spcPct val="35000"/>
            </a:spcAft>
          </a:pPr>
          <a:r>
            <a:rPr lang="ar-SA" sz="2400" b="1" kern="1200" dirty="0" smtClean="0">
              <a:solidFill>
                <a:srgbClr val="FF0000"/>
              </a:solidFill>
            </a:rPr>
            <a:t>الصحراء الحارة</a:t>
          </a:r>
        </a:p>
        <a:p>
          <a:pPr lvl="0" algn="ctr" defTabSz="1066800">
            <a:lnSpc>
              <a:spcPct val="90000"/>
            </a:lnSpc>
            <a:spcBef>
              <a:spcPct val="0"/>
            </a:spcBef>
            <a:spcAft>
              <a:spcPct val="35000"/>
            </a:spcAft>
          </a:pPr>
          <a:r>
            <a:rPr lang="ar-SA" sz="2000" b="1" kern="1200" dirty="0" smtClean="0"/>
            <a:t>درجات الحراره اكثر من 30 وتتميز الى شتاء دافئ وصيف شديد الحرارة</a:t>
          </a:r>
          <a:endParaRPr lang="en-GB" sz="2000" kern="1200" dirty="0"/>
        </a:p>
      </dsp:txBody>
      <dsp:txXfrm>
        <a:off x="76202" y="1066801"/>
        <a:ext cx="3584967" cy="1181994"/>
      </dsp:txXfrm>
    </dsp:sp>
    <dsp:sp modelId="{6918F364-ABA2-47B4-B235-A5CE1A0BED0D}">
      <dsp:nvSpPr>
        <dsp:cNvPr id="0" name=""/>
        <dsp:cNvSpPr/>
      </dsp:nvSpPr>
      <dsp:spPr>
        <a:xfrm>
          <a:off x="1372860" y="2513645"/>
          <a:ext cx="2910066" cy="1132081"/>
        </a:xfrm>
        <a:prstGeom prst="rect">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ar-SA" sz="2000" b="1" kern="1200" dirty="0" smtClean="0"/>
            <a:t>ا</a:t>
          </a:r>
          <a:r>
            <a:rPr lang="ar-SA" sz="2400" b="1" kern="1200" dirty="0" smtClean="0">
              <a:solidFill>
                <a:srgbClr val="FF0000"/>
              </a:solidFill>
            </a:rPr>
            <a:t>لصحراء الساحلية </a:t>
          </a:r>
        </a:p>
        <a:p>
          <a:pPr lvl="0" algn="ctr" defTabSz="889000">
            <a:lnSpc>
              <a:spcPct val="90000"/>
            </a:lnSpc>
            <a:spcBef>
              <a:spcPct val="0"/>
            </a:spcBef>
            <a:spcAft>
              <a:spcPct val="35000"/>
            </a:spcAft>
          </a:pPr>
          <a:r>
            <a:rPr lang="ar-SA" sz="2000" b="1" kern="1200" dirty="0" smtClean="0"/>
            <a:t>تتميز بالتغيرات المحدودة في درجة الحرارة والرطوبه النسبية اعلى من القارية</a:t>
          </a:r>
          <a:r>
            <a:rPr lang="ar-SA" sz="1500" b="1" kern="1200" dirty="0" smtClean="0"/>
            <a:t> </a:t>
          </a:r>
          <a:endParaRPr lang="ar-SA" sz="1500" b="1" kern="1200" dirty="0"/>
        </a:p>
      </dsp:txBody>
      <dsp:txXfrm>
        <a:off x="1372860" y="2513645"/>
        <a:ext cx="2910066" cy="1132081"/>
      </dsp:txXfrm>
    </dsp:sp>
    <dsp:sp modelId="{BC2D75DB-5D9F-454A-9FF3-BAB3AF72C762}">
      <dsp:nvSpPr>
        <dsp:cNvPr id="0" name=""/>
        <dsp:cNvSpPr/>
      </dsp:nvSpPr>
      <dsp:spPr>
        <a:xfrm>
          <a:off x="1372860" y="3949280"/>
          <a:ext cx="2920879" cy="1078121"/>
        </a:xfrm>
        <a:prstGeom prst="rect">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ar-SA" sz="2400" b="1" kern="1200" dirty="0" smtClean="0">
              <a:solidFill>
                <a:srgbClr val="FF0000"/>
              </a:solidFill>
            </a:rPr>
            <a:t>الصحراء القارية </a:t>
          </a:r>
        </a:p>
        <a:p>
          <a:pPr lvl="0" algn="ctr" defTabSz="1066800">
            <a:lnSpc>
              <a:spcPct val="90000"/>
            </a:lnSpc>
            <a:spcBef>
              <a:spcPct val="0"/>
            </a:spcBef>
            <a:spcAft>
              <a:spcPct val="35000"/>
            </a:spcAft>
          </a:pPr>
          <a:r>
            <a:rPr lang="ar-SA" sz="2000" b="1" kern="1200" dirty="0" smtClean="0"/>
            <a:t>تتميز بالتغيرات الشديده في درجة الحرارة اليومية</a:t>
          </a:r>
          <a:endParaRPr lang="ar-SA" sz="2000" b="1" kern="1200" dirty="0"/>
        </a:p>
      </dsp:txBody>
      <dsp:txXfrm>
        <a:off x="1372860" y="3949280"/>
        <a:ext cx="2920879" cy="1078121"/>
      </dsp:txXfrm>
    </dsp:sp>
    <dsp:sp modelId="{2E74A419-1D1C-4BC9-B25E-2EF6AA0F9346}">
      <dsp:nvSpPr>
        <dsp:cNvPr id="0" name=""/>
        <dsp:cNvSpPr/>
      </dsp:nvSpPr>
      <dsp:spPr>
        <a:xfrm>
          <a:off x="4800594" y="1066801"/>
          <a:ext cx="3692642" cy="1140703"/>
        </a:xfrm>
        <a:prstGeom prst="rect">
          <a:avLst/>
        </a:prstGeom>
        <a:solidFill>
          <a:schemeClr val="lt1">
            <a:hueOff val="0"/>
            <a:satOff val="0"/>
            <a:lumOff val="0"/>
            <a:alphaOff val="0"/>
          </a:schemeClr>
        </a:solidFill>
        <a:ln w="38100" cap="flat" cmpd="sng" algn="ctr">
          <a:solidFill>
            <a:schemeClr val="accent2">
              <a:shade val="80000"/>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1">
          <a:noAutofit/>
        </a:bodyPr>
        <a:lstStyle/>
        <a:p>
          <a:pPr lvl="0" algn="ctr" defTabSz="488950">
            <a:lnSpc>
              <a:spcPct val="90000"/>
            </a:lnSpc>
            <a:spcBef>
              <a:spcPct val="0"/>
            </a:spcBef>
            <a:spcAft>
              <a:spcPct val="35000"/>
            </a:spcAft>
          </a:pPr>
          <a:endParaRPr lang="ar-SA" sz="1100" kern="1200" dirty="0" smtClean="0"/>
        </a:p>
        <a:p>
          <a:pPr lvl="0" algn="ctr" defTabSz="488950">
            <a:lnSpc>
              <a:spcPct val="90000"/>
            </a:lnSpc>
            <a:spcBef>
              <a:spcPct val="0"/>
            </a:spcBef>
            <a:spcAft>
              <a:spcPct val="35000"/>
            </a:spcAft>
          </a:pPr>
          <a:r>
            <a:rPr lang="ar-SA" sz="2400" b="1" kern="1200" dirty="0" smtClean="0">
              <a:solidFill>
                <a:srgbClr val="FF0000"/>
              </a:solidFill>
            </a:rPr>
            <a:t>الصحراء البارده</a:t>
          </a:r>
        </a:p>
        <a:p>
          <a:pPr lvl="0" algn="ctr" defTabSz="488950">
            <a:lnSpc>
              <a:spcPct val="90000"/>
            </a:lnSpc>
            <a:spcBef>
              <a:spcPct val="0"/>
            </a:spcBef>
            <a:spcAft>
              <a:spcPct val="35000"/>
            </a:spcAft>
          </a:pPr>
          <a:r>
            <a:rPr lang="ar-SA" sz="2000" b="1" kern="1200" dirty="0" smtClean="0"/>
            <a:t>درجات الحرارة 5-30 وتوجد في مناطق قارية بعيدة عن البحر</a:t>
          </a:r>
          <a:endParaRPr lang="en-GB" sz="2000" b="1" kern="1200" dirty="0" smtClean="0"/>
        </a:p>
      </dsp:txBody>
      <dsp:txXfrm>
        <a:off x="4800594" y="1066801"/>
        <a:ext cx="3692642" cy="1140703"/>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3354F7E-B5C3-4110-8522-8840CADBC265}" type="slidenum">
              <a:rPr lang="en-US" altLang="en-US"/>
              <a:pPr>
                <a:spcBef>
                  <a:spcPct val="0"/>
                </a:spcBef>
              </a:pPr>
              <a:t>13</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 xmlns:p14="http://schemas.microsoft.com/office/powerpoint/2010/main" val="1466138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4.xml"/><Relationship Id="rId4" Type="http://schemas.openxmlformats.org/officeDocument/2006/relationships/image" Target="../media/image13.gif"/></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بيئة صحراويه حارة </a:t>
            </a:r>
            <a:br>
              <a:rPr lang="ar-SA" sz="5400" b="1" dirty="0" smtClean="0">
                <a:solidFill>
                  <a:srgbClr val="FFFF00"/>
                </a:solidFill>
              </a:rPr>
            </a:br>
            <a:r>
              <a:rPr lang="ar-SA" sz="5400" b="1" dirty="0" smtClean="0">
                <a:solidFill>
                  <a:srgbClr val="FFFF00"/>
                </a:solidFill>
              </a:rPr>
              <a:t>442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rgbClr val="FFFF00"/>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rgbClr val="FFFF00"/>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rgbClr val="FFFF00"/>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المحاضرة الأولى</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P spid="4" grpId="0" autoUpdateAnimBg="0"/>
      <p:bldP spid="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381000" y="1981200"/>
            <a:ext cx="8382000" cy="4419600"/>
          </a:xfrm>
        </p:spPr>
        <p:txBody>
          <a:bodyPr/>
          <a:lstStyle/>
          <a:p>
            <a:pPr algn="just" rtl="1">
              <a:buClr>
                <a:srgbClr val="FFFF00"/>
              </a:buClr>
            </a:pPr>
            <a:r>
              <a:rPr lang="ar-SA" sz="3600" dirty="0" smtClean="0">
                <a:solidFill>
                  <a:schemeClr val="accent2"/>
                </a:solidFill>
              </a:rPr>
              <a:t>الجفاف:</a:t>
            </a:r>
            <a:r>
              <a:rPr lang="ar-SA" sz="3600" dirty="0" smtClean="0"/>
              <a:t> </a:t>
            </a:r>
            <a:r>
              <a:rPr lang="ar-SA" sz="3600" dirty="0" smtClean="0"/>
              <a:t>صفة جغرافية لمناطق من العالم تكون فيها موارد الماء من التساقط </a:t>
            </a:r>
            <a:r>
              <a:rPr lang="ar-SA" sz="3600" dirty="0" smtClean="0"/>
              <a:t>(الهطول</a:t>
            </a:r>
            <a:r>
              <a:rPr lang="en-GB" sz="3600" dirty="0" smtClean="0">
                <a:solidFill>
                  <a:srgbClr val="FF0000"/>
                </a:solidFill>
              </a:rPr>
              <a:t>precipitation</a:t>
            </a:r>
            <a:r>
              <a:rPr lang="en-GB" sz="3600" dirty="0" smtClean="0"/>
              <a:t> </a:t>
            </a:r>
            <a:r>
              <a:rPr lang="ar-SA" sz="3600" dirty="0" smtClean="0"/>
              <a:t>)</a:t>
            </a:r>
            <a:r>
              <a:rPr lang="ar-SA" sz="3600" dirty="0" smtClean="0"/>
              <a:t> </a:t>
            </a:r>
            <a:r>
              <a:rPr lang="ar-SA" sz="3600" dirty="0" smtClean="0"/>
              <a:t>أقل من كمية الماء التي يمكن ان تهدرها قوى البخر والنتح .</a:t>
            </a:r>
          </a:p>
          <a:p>
            <a:pPr algn="r" rtl="1">
              <a:buClr>
                <a:srgbClr val="FFFF00"/>
              </a:buClr>
            </a:pPr>
            <a:r>
              <a:rPr lang="ar-SA" sz="3600" dirty="0" smtClean="0">
                <a:solidFill>
                  <a:schemeClr val="accent2"/>
                </a:solidFill>
              </a:rPr>
              <a:t>معدل الجفاف: </a:t>
            </a:r>
            <a:r>
              <a:rPr lang="ar-SA" sz="3600" dirty="0" smtClean="0"/>
              <a:t>النسبة بين التساقط وعزم البخر والنتح.</a:t>
            </a:r>
          </a:p>
          <a:p>
            <a:pPr algn="just" rtl="1">
              <a:buClr>
                <a:srgbClr val="FFFF00"/>
              </a:buClr>
            </a:pPr>
            <a:r>
              <a:rPr lang="ar-SA" sz="3600" dirty="0" smtClean="0">
                <a:solidFill>
                  <a:schemeClr val="accent2"/>
                </a:solidFill>
              </a:rPr>
              <a:t>عزم</a:t>
            </a:r>
            <a:r>
              <a:rPr lang="ar-SA" sz="3600" dirty="0" smtClean="0">
                <a:solidFill>
                  <a:srgbClr val="FFC000"/>
                </a:solidFill>
              </a:rPr>
              <a:t> </a:t>
            </a:r>
            <a:r>
              <a:rPr lang="ar-SA" sz="3600" dirty="0" smtClean="0">
                <a:solidFill>
                  <a:schemeClr val="accent2"/>
                </a:solidFill>
              </a:rPr>
              <a:t>البخر</a:t>
            </a:r>
            <a:r>
              <a:rPr lang="ar-SA" sz="3600" dirty="0" smtClean="0">
                <a:solidFill>
                  <a:srgbClr val="FF0000"/>
                </a:solidFill>
              </a:rPr>
              <a:t> </a:t>
            </a:r>
            <a:r>
              <a:rPr lang="en-GB" sz="3600" dirty="0" smtClean="0">
                <a:solidFill>
                  <a:srgbClr val="FF0000"/>
                </a:solidFill>
              </a:rPr>
              <a:t>Evaporation potential</a:t>
            </a:r>
            <a:r>
              <a:rPr lang="ar-SA" sz="3600" dirty="0" smtClean="0">
                <a:solidFill>
                  <a:srgbClr val="FF0000"/>
                </a:solidFill>
              </a:rPr>
              <a:t> </a:t>
            </a:r>
            <a:r>
              <a:rPr lang="ar-SA" sz="3600" dirty="0" smtClean="0">
                <a:solidFill>
                  <a:srgbClr val="FFFF00"/>
                </a:solidFill>
              </a:rPr>
              <a:t>:</a:t>
            </a:r>
            <a:r>
              <a:rPr lang="ar-SA" sz="3600" dirty="0" smtClean="0">
                <a:solidFill>
                  <a:srgbClr val="000066"/>
                </a:solidFill>
              </a:rPr>
              <a:t> </a:t>
            </a:r>
            <a:r>
              <a:rPr lang="ar-SA" sz="3600" dirty="0" smtClean="0"/>
              <a:t>تحول الماء إلى بخار بفعل العوامل الجوية.</a:t>
            </a:r>
          </a:p>
          <a:p>
            <a:pPr algn="just" rtl="1">
              <a:buClr>
                <a:srgbClr val="FFFF00"/>
              </a:buClr>
            </a:pPr>
            <a:r>
              <a:rPr lang="ar-SA" sz="3600" dirty="0" smtClean="0">
                <a:solidFill>
                  <a:schemeClr val="accent2"/>
                </a:solidFill>
              </a:rPr>
              <a:t>النتح : </a:t>
            </a:r>
            <a:r>
              <a:rPr lang="ar-SA" sz="3600" dirty="0" smtClean="0"/>
              <a:t>خروج الماء من أوراق النباتات وسوقها.</a:t>
            </a:r>
            <a:endParaRPr lang="en-GB" sz="3600" dirty="0" smtClean="0"/>
          </a:p>
        </p:txBody>
      </p:sp>
      <p:sp>
        <p:nvSpPr>
          <p:cNvPr id="7" name="Title 1"/>
          <p:cNvSpPr txBox="1">
            <a:spLocks/>
          </p:cNvSpPr>
          <p:nvPr/>
        </p:nvSpPr>
        <p:spPr bwMode="auto">
          <a:xfrm>
            <a:off x="457200" y="274638"/>
            <a:ext cx="8229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دور الجفاف وكمية الأمطار في تصنيف </a:t>
            </a:r>
            <a:r>
              <a:rPr lang="ar-SA" sz="3600" b="1" dirty="0" smtClean="0">
                <a:solidFill>
                  <a:srgbClr val="FFFF00"/>
                </a:solidFill>
                <a:latin typeface="+mj-lt"/>
                <a:ea typeface="+mj-ea"/>
                <a:cs typeface="+mj-cs"/>
              </a:rPr>
              <a:t>الصحارى</a:t>
            </a:r>
          </a:p>
          <a:p>
            <a:pPr marL="0" marR="0" lvl="0" indent="0" defTabSz="914400" rtl="0" eaLnBrk="1" fontAlgn="base" latinLnBrk="0" hangingPunct="1">
              <a:lnSpc>
                <a:spcPct val="100000"/>
              </a:lnSpc>
              <a:spcBef>
                <a:spcPct val="0"/>
              </a:spcBef>
              <a:spcAft>
                <a:spcPct val="0"/>
              </a:spcAft>
              <a:buClrTx/>
              <a:buSzTx/>
              <a:buFontTx/>
              <a:buNone/>
              <a:tabLst/>
              <a:defRPr/>
            </a:pPr>
            <a:r>
              <a:rPr lang="en-GB" sz="3600" b="1" dirty="0" smtClean="0">
                <a:solidFill>
                  <a:srgbClr val="FFFF00"/>
                </a:solidFill>
                <a:latin typeface="+mj-lt"/>
                <a:ea typeface="+mj-ea"/>
                <a:cs typeface="+mj-cs"/>
              </a:rPr>
              <a:t>Classification of Deserts by Aridity</a:t>
            </a:r>
            <a:endParaRPr lang="en-GB" sz="3600" b="1" dirty="0">
              <a:solidFill>
                <a:srgbClr val="FFFF00"/>
              </a:solidFill>
              <a:latin typeface="+mj-lt"/>
              <a:ea typeface="+mj-ea"/>
              <a:cs typeface="+mj-cs"/>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fade">
                                      <p:cBhvr>
                                        <p:cTn id="13" dur="1000"/>
                                        <p:tgtEl>
                                          <p:spTgt spid="6">
                                            <p:txEl>
                                              <p:pRg st="0" end="0"/>
                                            </p:txEl>
                                          </p:spTgt>
                                        </p:tgtEl>
                                      </p:cBhvr>
                                    </p:animEffect>
                                    <p:anim calcmode="lin" valueType="num">
                                      <p:cBhvr>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1000"/>
                                        <p:tgtEl>
                                          <p:spTgt spid="6">
                                            <p:txEl>
                                              <p:pRg st="2" end="2"/>
                                            </p:txEl>
                                          </p:spTgt>
                                        </p:tgtEl>
                                      </p:cBhvr>
                                    </p:animEffect>
                                    <p:anim calcmode="lin" valueType="num">
                                      <p:cBhvr>
                                        <p:cTn id="27"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6">
                                            <p:txEl>
                                              <p:pRg st="2" end="2"/>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6">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9" presetClass="entr" presetSubtype="0" decel="100000" fill="hold" nodeType="click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 calcmode="lin" valueType="num">
                                      <p:cBhvr>
                                        <p:cTn id="34" dur="500" fill="hold"/>
                                        <p:tgtEl>
                                          <p:spTgt spid="6">
                                            <p:txEl>
                                              <p:pRg st="3" end="3"/>
                                            </p:txEl>
                                          </p:spTgt>
                                        </p:tgtEl>
                                        <p:attrNameLst>
                                          <p:attrName>ppt_w</p:attrName>
                                        </p:attrNameLst>
                                      </p:cBhvr>
                                      <p:tavLst>
                                        <p:tav tm="0">
                                          <p:val>
                                            <p:fltVal val="0"/>
                                          </p:val>
                                        </p:tav>
                                        <p:tav tm="100000">
                                          <p:val>
                                            <p:strVal val="#ppt_w"/>
                                          </p:val>
                                        </p:tav>
                                      </p:tavLst>
                                    </p:anim>
                                    <p:anim calcmode="lin" valueType="num">
                                      <p:cBhvr>
                                        <p:cTn id="35" dur="500" fill="hold"/>
                                        <p:tgtEl>
                                          <p:spTgt spid="6">
                                            <p:txEl>
                                              <p:pRg st="3" end="3"/>
                                            </p:txEl>
                                          </p:spTgt>
                                        </p:tgtEl>
                                        <p:attrNameLst>
                                          <p:attrName>ppt_h</p:attrName>
                                        </p:attrNameLst>
                                      </p:cBhvr>
                                      <p:tavLst>
                                        <p:tav tm="0">
                                          <p:val>
                                            <p:fltVal val="0"/>
                                          </p:val>
                                        </p:tav>
                                        <p:tav tm="100000">
                                          <p:val>
                                            <p:strVal val="#ppt_h"/>
                                          </p:val>
                                        </p:tav>
                                      </p:tavLst>
                                    </p:anim>
                                    <p:anim calcmode="lin" valueType="num">
                                      <p:cBhvr>
                                        <p:cTn id="36" dur="500" fill="hold"/>
                                        <p:tgtEl>
                                          <p:spTgt spid="6">
                                            <p:txEl>
                                              <p:pRg st="3" end="3"/>
                                            </p:txEl>
                                          </p:spTgt>
                                        </p:tgtEl>
                                        <p:attrNameLst>
                                          <p:attrName>style.rotation</p:attrName>
                                        </p:attrNameLst>
                                      </p:cBhvr>
                                      <p:tavLst>
                                        <p:tav tm="0">
                                          <p:val>
                                            <p:fltVal val="360"/>
                                          </p:val>
                                        </p:tav>
                                        <p:tav tm="100000">
                                          <p:val>
                                            <p:fltVal val="0"/>
                                          </p:val>
                                        </p:tav>
                                      </p:tavLst>
                                    </p:anim>
                                    <p:animEffect transition="in" filter="fade">
                                      <p:cBhvr>
                                        <p:cTn id="3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1000" y="304800"/>
            <a:ext cx="8229600" cy="1836204"/>
          </a:xfrm>
        </p:spPr>
        <p:txBody>
          <a:bodyPr/>
          <a:lstStyle/>
          <a:p>
            <a:pPr algn="r" rtl="1" eaLnBrk="1" hangingPunct="1"/>
            <a:r>
              <a:rPr kumimoji="1" lang="ar-SA" altLang="en-US" b="1" kern="1200" dirty="0" smtClean="0">
                <a:solidFill>
                  <a:srgbClr val="FFFF00"/>
                </a:solidFill>
                <a:effectLst/>
              </a:rPr>
              <a:t>يمكن تصنيف الصحارى على أساس الجفاف إلى ما يلي:</a:t>
            </a:r>
            <a:endParaRPr kumimoji="1" lang="en-US" altLang="en-US" b="1" kern="1200" dirty="0" smtClean="0">
              <a:solidFill>
                <a:srgbClr val="FFFF00"/>
              </a:solidFill>
              <a:effectLst/>
            </a:endParaRPr>
          </a:p>
        </p:txBody>
      </p:sp>
      <p:sp>
        <p:nvSpPr>
          <p:cNvPr id="6" name="Rectangle 3"/>
          <p:cNvSpPr>
            <a:spLocks noGrp="1" noChangeArrowheads="1"/>
          </p:cNvSpPr>
          <p:nvPr>
            <p:ph idx="1"/>
          </p:nvPr>
        </p:nvSpPr>
        <p:spPr>
          <a:xfrm>
            <a:off x="533400" y="2057400"/>
            <a:ext cx="8153400" cy="2438400"/>
          </a:xfrm>
        </p:spPr>
        <p:txBody>
          <a:bodyPr/>
          <a:lstStyle/>
          <a:p>
            <a:pPr algn="r" rtl="1" eaLnBrk="1" hangingPunct="1">
              <a:buClr>
                <a:srgbClr val="FFFF00"/>
              </a:buClr>
            </a:pPr>
            <a:r>
              <a:rPr lang="ar-SA" altLang="en-US" sz="3600" dirty="0" smtClean="0">
                <a:solidFill>
                  <a:srgbClr val="FFFF00"/>
                </a:solidFill>
              </a:rPr>
              <a:t>صحارى بالغة الجفاف </a:t>
            </a:r>
            <a:r>
              <a:rPr lang="en-GB" altLang="en-US" sz="3600" dirty="0" smtClean="0">
                <a:solidFill>
                  <a:srgbClr val="FFFF00"/>
                </a:solidFill>
              </a:rPr>
              <a:t> </a:t>
            </a:r>
            <a:r>
              <a:rPr lang="en-GB" altLang="en-US" sz="3600" dirty="0" smtClean="0">
                <a:solidFill>
                  <a:srgbClr val="FF0000"/>
                </a:solidFill>
              </a:rPr>
              <a:t>Extremely arid deserts</a:t>
            </a:r>
            <a:r>
              <a:rPr lang="ar-SA" altLang="en-US" sz="3600" dirty="0" smtClean="0">
                <a:solidFill>
                  <a:srgbClr val="FF0000"/>
                </a:solidFill>
              </a:rPr>
              <a:t>.</a:t>
            </a:r>
          </a:p>
          <a:p>
            <a:pPr algn="r" rtl="1" eaLnBrk="1" hangingPunct="1">
              <a:buClr>
                <a:srgbClr val="FFFF00"/>
              </a:buClr>
            </a:pPr>
            <a:r>
              <a:rPr lang="ar-SA" altLang="en-US" sz="3600" dirty="0" smtClean="0">
                <a:solidFill>
                  <a:schemeClr val="accent2"/>
                </a:solidFill>
              </a:rPr>
              <a:t>صحارى جافة </a:t>
            </a:r>
            <a:r>
              <a:rPr lang="en-GB" altLang="en-US" sz="3600" dirty="0" smtClean="0">
                <a:solidFill>
                  <a:schemeClr val="accent2"/>
                </a:solidFill>
              </a:rPr>
              <a:t> </a:t>
            </a:r>
            <a:r>
              <a:rPr lang="en-GB" altLang="en-US" sz="3600" dirty="0" smtClean="0">
                <a:solidFill>
                  <a:srgbClr val="FF0000"/>
                </a:solidFill>
              </a:rPr>
              <a:t>Arid deserts</a:t>
            </a:r>
            <a:r>
              <a:rPr lang="ar-SA" altLang="en-US" sz="3600" dirty="0" smtClean="0">
                <a:solidFill>
                  <a:srgbClr val="FF0000"/>
                </a:solidFill>
              </a:rPr>
              <a:t>.</a:t>
            </a:r>
          </a:p>
          <a:p>
            <a:pPr algn="r" rtl="1" eaLnBrk="1" hangingPunct="1">
              <a:buClr>
                <a:srgbClr val="FFFF00"/>
              </a:buClr>
            </a:pPr>
            <a:r>
              <a:rPr lang="ar-SA" altLang="en-US" sz="3600" dirty="0" smtClean="0">
                <a:solidFill>
                  <a:srgbClr val="FFFF00"/>
                </a:solidFill>
              </a:rPr>
              <a:t>صحارى شبه جافة </a:t>
            </a:r>
            <a:r>
              <a:rPr lang="en-GB" altLang="en-US" sz="3600" dirty="0" smtClean="0">
                <a:solidFill>
                  <a:srgbClr val="FF0000"/>
                </a:solidFill>
              </a:rPr>
              <a:t>Semi-arid deserts</a:t>
            </a:r>
            <a:r>
              <a:rPr lang="ar-SA" altLang="en-US" sz="3600" dirty="0" smtClean="0">
                <a:solidFill>
                  <a:srgbClr val="FF0000"/>
                </a:solidFill>
              </a:rPr>
              <a:t>.</a:t>
            </a:r>
            <a:endParaRPr lang="en-GB" altLang="en-US" sz="3600" dirty="0" smtClean="0">
              <a:solidFill>
                <a:srgbClr val="FF0000"/>
              </a:solidFill>
            </a:endParaRPr>
          </a:p>
        </p:txBody>
      </p:sp>
      <p:pic>
        <p:nvPicPr>
          <p:cNvPr id="9" name="Picture 8" descr="صحراء بالغة الجفاف1.jpg"/>
          <p:cNvPicPr>
            <a:picLocks noChangeAspect="1"/>
          </p:cNvPicPr>
          <p:nvPr/>
        </p:nvPicPr>
        <p:blipFill>
          <a:blip r:embed="rId2" cstate="print"/>
          <a:stretch>
            <a:fillRect/>
          </a:stretch>
        </p:blipFill>
        <p:spPr>
          <a:xfrm>
            <a:off x="3200400" y="4648200"/>
            <a:ext cx="2670048" cy="1780032"/>
          </a:xfrm>
          <a:prstGeom prst="rect">
            <a:avLst/>
          </a:prstGeom>
        </p:spPr>
      </p:pic>
      <p:pic>
        <p:nvPicPr>
          <p:cNvPr id="10" name="Picture 9" descr="صحراء بالغة الجفاف.jpg"/>
          <p:cNvPicPr>
            <a:picLocks noChangeAspect="1"/>
          </p:cNvPicPr>
          <p:nvPr/>
        </p:nvPicPr>
        <p:blipFill>
          <a:blip r:embed="rId3" cstate="print"/>
          <a:srcRect r="2400" b="4000"/>
          <a:stretch>
            <a:fillRect/>
          </a:stretch>
        </p:blipFill>
        <p:spPr>
          <a:xfrm>
            <a:off x="6096000" y="4648200"/>
            <a:ext cx="2743200" cy="1752600"/>
          </a:xfrm>
          <a:prstGeom prst="rect">
            <a:avLst/>
          </a:prstGeom>
        </p:spPr>
      </p:pic>
      <p:pic>
        <p:nvPicPr>
          <p:cNvPr id="12" name="Picture 11" descr="شبه جافه.jpg"/>
          <p:cNvPicPr>
            <a:picLocks noChangeAspect="1"/>
          </p:cNvPicPr>
          <p:nvPr/>
        </p:nvPicPr>
        <p:blipFill>
          <a:blip r:embed="rId4" cstate="print"/>
          <a:srcRect b="5172"/>
          <a:stretch>
            <a:fillRect/>
          </a:stretch>
        </p:blipFill>
        <p:spPr>
          <a:xfrm>
            <a:off x="457200" y="4648200"/>
            <a:ext cx="2609850" cy="1790700"/>
          </a:xfrm>
          <a:prstGeom prst="rect">
            <a:avLst/>
          </a:prstGeom>
        </p:spPr>
      </p:pic>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1000"/>
                                        <p:tgtEl>
                                          <p:spTgt spid="6">
                                            <p:txEl>
                                              <p:pRg st="0" end="0"/>
                                            </p:txEl>
                                          </p:spTgt>
                                        </p:tgtEl>
                                      </p:cBhvr>
                                    </p:animEffect>
                                    <p:anim calcmode="lin" valueType="num">
                                      <p:cBhvr>
                                        <p:cTn id="16"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1000"/>
                                        <p:tgtEl>
                                          <p:spTgt spid="6">
                                            <p:txEl>
                                              <p:pRg st="1" end="1"/>
                                            </p:txEl>
                                          </p:spTgt>
                                        </p:tgtEl>
                                      </p:cBhvr>
                                    </p:animEffect>
                                    <p:anim calcmode="lin" valueType="num">
                                      <p:cBhvr>
                                        <p:cTn id="2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Effect transition="in" filter="fade">
                                      <p:cBhvr>
                                        <p:cTn id="29" dur="1000"/>
                                        <p:tgtEl>
                                          <p:spTgt spid="6">
                                            <p:txEl>
                                              <p:pRg st="2" end="2"/>
                                            </p:txEl>
                                          </p:spTgt>
                                        </p:tgtEl>
                                      </p:cBhvr>
                                    </p:animEffect>
                                    <p:anim calcmode="lin" valueType="num">
                                      <p:cBhvr>
                                        <p:cTn id="3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52" presetClass="entr" presetSubtype="0" fill="hold" nodeType="clickEffect">
                                  <p:stCondLst>
                                    <p:cond delay="0"/>
                                  </p:stCondLst>
                                  <p:childTnLst>
                                    <p:set>
                                      <p:cBhvr>
                                        <p:cTn id="35" dur="1" fill="hold">
                                          <p:stCondLst>
                                            <p:cond delay="0"/>
                                          </p:stCondLst>
                                        </p:cTn>
                                        <p:tgtEl>
                                          <p:spTgt spid="10"/>
                                        </p:tgtEl>
                                        <p:attrNameLst>
                                          <p:attrName>style.visibility</p:attrName>
                                        </p:attrNameLst>
                                      </p:cBhvr>
                                      <p:to>
                                        <p:strVal val="visible"/>
                                      </p:to>
                                    </p:set>
                                    <p:animScale>
                                      <p:cBhvr>
                                        <p:cTn id="36"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10"/>
                                        </p:tgtEl>
                                        <p:attrNameLst>
                                          <p:attrName>ppt_x</p:attrName>
                                          <p:attrName>ppt_y</p:attrName>
                                        </p:attrNameLst>
                                      </p:cBhvr>
                                    </p:animMotion>
                                    <p:animEffect transition="in" filter="fade">
                                      <p:cBhvr>
                                        <p:cTn id="38" dur="10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nodeType="clickEffect">
                                  <p:stCondLst>
                                    <p:cond delay="0"/>
                                  </p:stCondLst>
                                  <p:childTnLst>
                                    <p:set>
                                      <p:cBhvr>
                                        <p:cTn id="42" dur="1" fill="hold">
                                          <p:stCondLst>
                                            <p:cond delay="0"/>
                                          </p:stCondLst>
                                        </p:cTn>
                                        <p:tgtEl>
                                          <p:spTgt spid="9"/>
                                        </p:tgtEl>
                                        <p:attrNameLst>
                                          <p:attrName>style.visibility</p:attrName>
                                        </p:attrNameLst>
                                      </p:cBhvr>
                                      <p:to>
                                        <p:strVal val="visible"/>
                                      </p:to>
                                    </p:set>
                                    <p:animScale>
                                      <p:cBhvr>
                                        <p:cTn id="43"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9"/>
                                        </p:tgtEl>
                                        <p:attrNameLst>
                                          <p:attrName>ppt_x</p:attrName>
                                          <p:attrName>ppt_y</p:attrName>
                                        </p:attrNameLst>
                                      </p:cBhvr>
                                    </p:animMotion>
                                    <p:animEffect transition="in" filter="fade">
                                      <p:cBhvr>
                                        <p:cTn id="45" dur="10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52" presetClass="entr" presetSubtype="0"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animScale>
                                      <p:cBhvr>
                                        <p:cTn id="50"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2"/>
                                        </p:tgtEl>
                                        <p:attrNameLst>
                                          <p:attrName>ppt_x</p:attrName>
                                          <p:attrName>ppt_y</p:attrName>
                                        </p:attrNameLst>
                                      </p:cBhvr>
                                    </p:animMotion>
                                    <p:animEffect transition="in" filter="fade">
                                      <p:cBhvr>
                                        <p:cTn id="5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1" name="Rectangle 13"/>
          <p:cNvSpPr>
            <a:spLocks noGrp="1" noChangeArrowheads="1"/>
          </p:cNvSpPr>
          <p:nvPr>
            <p:ph type="title"/>
          </p:nvPr>
        </p:nvSpPr>
        <p:spPr>
          <a:xfrm>
            <a:off x="228600" y="533400"/>
            <a:ext cx="8610599" cy="1143000"/>
          </a:xfrm>
        </p:spPr>
        <p:txBody>
          <a:bodyPr/>
          <a:lstStyle/>
          <a:p>
            <a:pPr algn="ctr" rtl="1"/>
            <a:r>
              <a:rPr lang="ar-SA" sz="3600" b="1" dirty="0" smtClean="0">
                <a:solidFill>
                  <a:srgbClr val="FFFF00"/>
                </a:solidFill>
                <a:effectLst/>
              </a:rPr>
              <a:t>خريطة توزيع الأراضي الجافة بدرجاتها المختلفة في العالم</a:t>
            </a:r>
            <a:endParaRPr lang="en-US" sz="3600" b="1" dirty="0">
              <a:solidFill>
                <a:srgbClr val="FFFF00"/>
              </a:solidFill>
              <a:effectLst/>
            </a:endParaRPr>
          </a:p>
        </p:txBody>
      </p:sp>
      <p:pic>
        <p:nvPicPr>
          <p:cNvPr id="5" name="Content Placeholder 4" descr="20150831_000400.jpg"/>
          <p:cNvPicPr>
            <a:picLocks noGrp="1" noChangeAspect="1"/>
          </p:cNvPicPr>
          <p:nvPr>
            <p:ph idx="1"/>
          </p:nvPr>
        </p:nvPicPr>
        <p:blipFill>
          <a:blip r:embed="rId2" cstate="print"/>
          <a:srcRect l="2557" t="2963" r="5641" b="4039"/>
          <a:stretch>
            <a:fillRect/>
          </a:stretch>
        </p:blipFill>
        <p:spPr>
          <a:xfrm>
            <a:off x="1143000" y="1905000"/>
            <a:ext cx="6781800" cy="38647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6" name="TextBox 5"/>
          <p:cNvSpPr txBox="1"/>
          <p:nvPr/>
        </p:nvSpPr>
        <p:spPr>
          <a:xfrm>
            <a:off x="914400" y="5949280"/>
            <a:ext cx="7010400" cy="461665"/>
          </a:xfrm>
          <a:prstGeom prst="rect">
            <a:avLst/>
          </a:prstGeom>
          <a:noFill/>
        </p:spPr>
        <p:txBody>
          <a:bodyPr wrap="square" rtlCol="0">
            <a:spAutoFit/>
          </a:bodyPr>
          <a:lstStyle/>
          <a:p>
            <a:pPr algn="ctr" rtl="1"/>
            <a:r>
              <a:rPr lang="ar-SA" b="1" dirty="0" smtClean="0">
                <a:solidFill>
                  <a:srgbClr val="FFFF00"/>
                </a:solidFill>
              </a:rPr>
              <a:t> </a:t>
            </a:r>
            <a:r>
              <a:rPr lang="en-GB" b="1" dirty="0" smtClean="0">
                <a:solidFill>
                  <a:srgbClr val="FFFF00"/>
                </a:solidFill>
              </a:rPr>
              <a:t>(</a:t>
            </a:r>
            <a:r>
              <a:rPr lang="en-GB" b="1" dirty="0" err="1" smtClean="0">
                <a:solidFill>
                  <a:srgbClr val="FFFF00"/>
                </a:solidFill>
              </a:rPr>
              <a:t>Choudsley</a:t>
            </a:r>
            <a:r>
              <a:rPr lang="en-GB" b="1" dirty="0" smtClean="0">
                <a:solidFill>
                  <a:srgbClr val="FFFF00"/>
                </a:solidFill>
              </a:rPr>
              <a:t> – Thompson and </a:t>
            </a:r>
            <a:r>
              <a:rPr lang="en-GB" b="1" dirty="0" err="1" smtClean="0">
                <a:solidFill>
                  <a:srgbClr val="FFFF00"/>
                </a:solidFill>
              </a:rPr>
              <a:t>chadwick</a:t>
            </a:r>
            <a:r>
              <a:rPr lang="en-GB" b="1" dirty="0" smtClean="0">
                <a:solidFill>
                  <a:srgbClr val="FFFF00"/>
                </a:solidFill>
              </a:rPr>
              <a:t> , 1964)</a:t>
            </a:r>
            <a:endParaRPr lang="en-GB" b="1" dirty="0">
              <a:solidFill>
                <a:srgbClr val="FFFF00"/>
              </a:solidFill>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7181"/>
                                        </p:tgtEl>
                                        <p:attrNameLst>
                                          <p:attrName>style.visibility</p:attrName>
                                        </p:attrNameLst>
                                      </p:cBhvr>
                                      <p:to>
                                        <p:strVal val="visible"/>
                                      </p:to>
                                    </p:set>
                                    <p:anim calcmode="lin" valueType="num">
                                      <p:cBhvr>
                                        <p:cTn id="7" dur="1000" fill="hold"/>
                                        <p:tgtEl>
                                          <p:spTgt spid="7181"/>
                                        </p:tgtEl>
                                        <p:attrNameLst>
                                          <p:attrName>ppt_w</p:attrName>
                                        </p:attrNameLst>
                                      </p:cBhvr>
                                      <p:tavLst>
                                        <p:tav tm="0">
                                          <p:val>
                                            <p:fltVal val="0"/>
                                          </p:val>
                                        </p:tav>
                                        <p:tav tm="100000">
                                          <p:val>
                                            <p:strVal val="#ppt_w"/>
                                          </p:val>
                                        </p:tav>
                                      </p:tavLst>
                                    </p:anim>
                                    <p:anim calcmode="lin" valueType="num">
                                      <p:cBhvr>
                                        <p:cTn id="8" dur="1000" fill="hold"/>
                                        <p:tgtEl>
                                          <p:spTgt spid="7181"/>
                                        </p:tgtEl>
                                        <p:attrNameLst>
                                          <p:attrName>ppt_h</p:attrName>
                                        </p:attrNameLst>
                                      </p:cBhvr>
                                      <p:tavLst>
                                        <p:tav tm="0">
                                          <p:val>
                                            <p:fltVal val="0"/>
                                          </p:val>
                                        </p:tav>
                                        <p:tav tm="100000">
                                          <p:val>
                                            <p:strVal val="#ppt_h"/>
                                          </p:val>
                                        </p:tav>
                                      </p:tavLst>
                                    </p:anim>
                                    <p:anim calcmode="lin" valueType="num">
                                      <p:cBhvr>
                                        <p:cTn id="9" dur="1000" fill="hold"/>
                                        <p:tgtEl>
                                          <p:spTgt spid="7181"/>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718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1"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685800" y="2743200"/>
          <a:ext cx="7776864" cy="3591520"/>
        </p:xfrm>
        <a:graphic>
          <a:graphicData uri="http://schemas.openxmlformats.org/drawingml/2006/table">
            <a:tbl>
              <a:tblPr firstRow="1" bandRow="1">
                <a:tableStyleId>{10A1B5D5-9B99-4C35-A422-299274C87663}</a:tableStyleId>
              </a:tblPr>
              <a:tblGrid>
                <a:gridCol w="2592288"/>
                <a:gridCol w="2592288"/>
                <a:gridCol w="2592288"/>
              </a:tblGrid>
              <a:tr h="718304">
                <a:tc>
                  <a:txBody>
                    <a:bodyPr/>
                    <a:lstStyle/>
                    <a:p>
                      <a:pPr algn="ctr"/>
                      <a:r>
                        <a:rPr lang="ar-SA" sz="2800" dirty="0" smtClean="0">
                          <a:solidFill>
                            <a:srgbClr val="002060"/>
                          </a:solidFill>
                        </a:rPr>
                        <a:t>% من أراضي</a:t>
                      </a:r>
                      <a:r>
                        <a:rPr lang="ar-SA" sz="2800" baseline="0" dirty="0" smtClean="0">
                          <a:solidFill>
                            <a:srgbClr val="002060"/>
                          </a:solidFill>
                        </a:rPr>
                        <a:t> العالم</a:t>
                      </a:r>
                      <a:endParaRPr lang="en-GB" sz="2800" dirty="0">
                        <a:solidFill>
                          <a:srgbClr val="002060"/>
                        </a:solidFill>
                      </a:endParaRPr>
                    </a:p>
                  </a:txBody>
                  <a:tcPr/>
                </a:tc>
                <a:tc>
                  <a:txBody>
                    <a:bodyPr/>
                    <a:lstStyle/>
                    <a:p>
                      <a:pPr algn="ctr"/>
                      <a:r>
                        <a:rPr lang="ar-SA" sz="2800" dirty="0" smtClean="0">
                          <a:solidFill>
                            <a:srgbClr val="002060"/>
                          </a:solidFill>
                        </a:rPr>
                        <a:t>معدل الجفاف</a:t>
                      </a:r>
                      <a:endParaRPr lang="en-GB" sz="2800" dirty="0">
                        <a:solidFill>
                          <a:srgbClr val="002060"/>
                        </a:solidFill>
                      </a:endParaRPr>
                    </a:p>
                  </a:txBody>
                  <a:tcPr/>
                </a:tc>
                <a:tc>
                  <a:txBody>
                    <a:bodyPr/>
                    <a:lstStyle/>
                    <a:p>
                      <a:pPr algn="ctr"/>
                      <a:r>
                        <a:rPr lang="ar-SA" sz="2800" dirty="0" smtClean="0">
                          <a:solidFill>
                            <a:srgbClr val="002060"/>
                          </a:solidFill>
                        </a:rPr>
                        <a:t>النطاق المناخي</a:t>
                      </a:r>
                      <a:endParaRPr lang="en-GB" sz="2800" dirty="0">
                        <a:solidFill>
                          <a:srgbClr val="002060"/>
                        </a:solidFill>
                      </a:endParaRPr>
                    </a:p>
                  </a:txBody>
                  <a:tcPr/>
                </a:tc>
              </a:tr>
              <a:tr h="718304">
                <a:tc>
                  <a:txBody>
                    <a:bodyPr/>
                    <a:lstStyle/>
                    <a:p>
                      <a:pPr algn="ctr"/>
                      <a:r>
                        <a:rPr lang="ar-SA" sz="2800" dirty="0" smtClean="0"/>
                        <a:t>7.5</a:t>
                      </a:r>
                      <a:endParaRPr lang="en-GB" sz="2800" dirty="0">
                        <a:solidFill>
                          <a:srgbClr val="000066"/>
                        </a:solidFill>
                      </a:endParaRPr>
                    </a:p>
                  </a:txBody>
                  <a:tcPr/>
                </a:tc>
                <a:tc>
                  <a:txBody>
                    <a:bodyPr/>
                    <a:lstStyle/>
                    <a:p>
                      <a:pPr algn="ctr"/>
                      <a:r>
                        <a:rPr lang="ar-SA" sz="2800" dirty="0" smtClean="0"/>
                        <a:t>أقل من</a:t>
                      </a:r>
                      <a:r>
                        <a:rPr lang="ar-SA" sz="2800" baseline="0" dirty="0" smtClean="0"/>
                        <a:t> 0.05</a:t>
                      </a:r>
                      <a:endParaRPr lang="en-GB" sz="2800" dirty="0">
                        <a:solidFill>
                          <a:srgbClr val="000066"/>
                        </a:solidFill>
                      </a:endParaRPr>
                    </a:p>
                  </a:txBody>
                  <a:tcPr/>
                </a:tc>
                <a:tc>
                  <a:txBody>
                    <a:bodyPr/>
                    <a:lstStyle/>
                    <a:p>
                      <a:pPr algn="ctr"/>
                      <a:r>
                        <a:rPr lang="ar-SA" sz="2800" dirty="0" smtClean="0"/>
                        <a:t>بالغ الجفاف</a:t>
                      </a:r>
                      <a:endParaRPr lang="en-GB" sz="2800" dirty="0">
                        <a:solidFill>
                          <a:srgbClr val="000066"/>
                        </a:solidFill>
                      </a:endParaRPr>
                    </a:p>
                  </a:txBody>
                  <a:tcPr/>
                </a:tc>
              </a:tr>
              <a:tr h="718304">
                <a:tc>
                  <a:txBody>
                    <a:bodyPr/>
                    <a:lstStyle/>
                    <a:p>
                      <a:pPr algn="ctr"/>
                      <a:r>
                        <a:rPr lang="ar-SA" sz="2800" dirty="0" smtClean="0"/>
                        <a:t>12.5</a:t>
                      </a:r>
                      <a:endParaRPr lang="en-GB" sz="2800" dirty="0">
                        <a:solidFill>
                          <a:srgbClr val="000066"/>
                        </a:solidFill>
                      </a:endParaRPr>
                    </a:p>
                  </a:txBody>
                  <a:tcPr/>
                </a:tc>
                <a:tc>
                  <a:txBody>
                    <a:bodyPr/>
                    <a:lstStyle/>
                    <a:p>
                      <a:pPr algn="ctr"/>
                      <a:r>
                        <a:rPr lang="ar-SA" sz="2800" dirty="0" smtClean="0"/>
                        <a:t>0.05</a:t>
                      </a:r>
                      <a:r>
                        <a:rPr lang="ar-SA" sz="2800" baseline="0" dirty="0" smtClean="0"/>
                        <a:t> – 0.20</a:t>
                      </a:r>
                      <a:endParaRPr lang="en-GB" sz="2800" dirty="0">
                        <a:solidFill>
                          <a:srgbClr val="000066"/>
                        </a:solidFill>
                      </a:endParaRPr>
                    </a:p>
                  </a:txBody>
                  <a:tcPr/>
                </a:tc>
                <a:tc>
                  <a:txBody>
                    <a:bodyPr/>
                    <a:lstStyle/>
                    <a:p>
                      <a:pPr algn="ctr"/>
                      <a:r>
                        <a:rPr lang="ar-SA" sz="2800" dirty="0" smtClean="0"/>
                        <a:t>جاف</a:t>
                      </a:r>
                      <a:endParaRPr lang="en-GB" sz="2800" dirty="0">
                        <a:solidFill>
                          <a:srgbClr val="000066"/>
                        </a:solidFill>
                      </a:endParaRPr>
                    </a:p>
                  </a:txBody>
                  <a:tcPr/>
                </a:tc>
              </a:tr>
              <a:tr h="718304">
                <a:tc>
                  <a:txBody>
                    <a:bodyPr/>
                    <a:lstStyle/>
                    <a:p>
                      <a:pPr algn="ctr"/>
                      <a:r>
                        <a:rPr lang="ar-SA" sz="2800" dirty="0" smtClean="0"/>
                        <a:t>17.5</a:t>
                      </a:r>
                      <a:endParaRPr lang="en-GB" sz="2800" dirty="0">
                        <a:solidFill>
                          <a:srgbClr val="000066"/>
                        </a:solidFill>
                      </a:endParaRPr>
                    </a:p>
                  </a:txBody>
                  <a:tcPr/>
                </a:tc>
                <a:tc>
                  <a:txBody>
                    <a:bodyPr/>
                    <a:lstStyle/>
                    <a:p>
                      <a:pPr algn="ctr"/>
                      <a:r>
                        <a:rPr lang="ar-SA" sz="2800" dirty="0" smtClean="0"/>
                        <a:t>0.21</a:t>
                      </a:r>
                      <a:r>
                        <a:rPr lang="ar-SA" sz="2800" baseline="0" dirty="0" smtClean="0"/>
                        <a:t> – 0.50</a:t>
                      </a:r>
                      <a:endParaRPr lang="en-GB" sz="2800" dirty="0">
                        <a:solidFill>
                          <a:srgbClr val="000066"/>
                        </a:solidFill>
                      </a:endParaRPr>
                    </a:p>
                  </a:txBody>
                  <a:tcPr/>
                </a:tc>
                <a:tc>
                  <a:txBody>
                    <a:bodyPr/>
                    <a:lstStyle/>
                    <a:p>
                      <a:pPr algn="ctr"/>
                      <a:r>
                        <a:rPr lang="ar-SA" sz="2800" dirty="0" smtClean="0"/>
                        <a:t>شبه جاف</a:t>
                      </a:r>
                      <a:endParaRPr lang="en-GB" sz="2800" dirty="0">
                        <a:solidFill>
                          <a:srgbClr val="000066"/>
                        </a:solidFill>
                      </a:endParaRPr>
                    </a:p>
                  </a:txBody>
                  <a:tcPr/>
                </a:tc>
              </a:tr>
              <a:tr h="718304">
                <a:tc>
                  <a:txBody>
                    <a:bodyPr/>
                    <a:lstStyle/>
                    <a:p>
                      <a:pPr algn="ctr"/>
                      <a:r>
                        <a:rPr lang="ar-SA" sz="2800" dirty="0" smtClean="0"/>
                        <a:t>9.9</a:t>
                      </a:r>
                      <a:endParaRPr lang="en-GB" sz="2800" dirty="0">
                        <a:solidFill>
                          <a:srgbClr val="000066"/>
                        </a:solidFill>
                      </a:endParaRPr>
                    </a:p>
                  </a:txBody>
                  <a:tcPr/>
                </a:tc>
                <a:tc>
                  <a:txBody>
                    <a:bodyPr/>
                    <a:lstStyle/>
                    <a:p>
                      <a:pPr algn="ctr"/>
                      <a:r>
                        <a:rPr lang="ar-SA" sz="2800" dirty="0" smtClean="0"/>
                        <a:t>0.51</a:t>
                      </a:r>
                      <a:r>
                        <a:rPr lang="ar-SA" sz="2800" baseline="0" dirty="0" smtClean="0"/>
                        <a:t> – 0.65</a:t>
                      </a:r>
                      <a:endParaRPr lang="en-GB" sz="2800" dirty="0">
                        <a:solidFill>
                          <a:srgbClr val="000066"/>
                        </a:solidFill>
                      </a:endParaRPr>
                    </a:p>
                  </a:txBody>
                  <a:tcPr/>
                </a:tc>
                <a:tc>
                  <a:txBody>
                    <a:bodyPr/>
                    <a:lstStyle/>
                    <a:p>
                      <a:pPr algn="ctr"/>
                      <a:r>
                        <a:rPr lang="ar-SA" sz="2800" dirty="0" smtClean="0"/>
                        <a:t>شبه رطب جاف</a:t>
                      </a:r>
                      <a:endParaRPr lang="en-GB" sz="2800" dirty="0">
                        <a:solidFill>
                          <a:srgbClr val="000066"/>
                        </a:solidFill>
                      </a:endParaRPr>
                    </a:p>
                  </a:txBody>
                  <a:tcPr/>
                </a:tc>
              </a:tr>
            </a:tbl>
          </a:graphicData>
        </a:graphic>
      </p:graphicFrame>
      <p:sp>
        <p:nvSpPr>
          <p:cNvPr id="4" name="TextBox 3"/>
          <p:cNvSpPr txBox="1"/>
          <p:nvPr/>
        </p:nvSpPr>
        <p:spPr>
          <a:xfrm>
            <a:off x="381000" y="944724"/>
            <a:ext cx="8305799" cy="1077218"/>
          </a:xfrm>
          <a:prstGeom prst="rect">
            <a:avLst/>
          </a:prstGeom>
          <a:noFill/>
        </p:spPr>
        <p:txBody>
          <a:bodyPr wrap="square" rtlCol="0">
            <a:spAutoFit/>
          </a:bodyPr>
          <a:lstStyle/>
          <a:p>
            <a:pPr algn="ctr"/>
            <a:r>
              <a:rPr lang="ar-SA" sz="3200" b="1" dirty="0" smtClean="0">
                <a:solidFill>
                  <a:srgbClr val="FFFF00"/>
                </a:solidFill>
              </a:rPr>
              <a:t>جدول يوضح التوزيع النسبي لدرجة الجفاف محسوبة على أساس المعدل : التساقط/ على العزم( القصاص ، 1999 م)</a:t>
            </a:r>
            <a:endParaRPr lang="en-GB" sz="3200" b="1"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fltVal val="0"/>
                                          </p:val>
                                        </p:tav>
                                        <p:tav tm="100000">
                                          <p:val>
                                            <p:strVal val="#ppt_w"/>
                                          </p:val>
                                        </p:tav>
                                      </p:tavLst>
                                    </p:anim>
                                    <p:anim calcmode="lin" valueType="num">
                                      <p:cBhvr>
                                        <p:cTn id="16" dur="1000" fill="hold"/>
                                        <p:tgtEl>
                                          <p:spTgt spid="6"/>
                                        </p:tgtEl>
                                        <p:attrNameLst>
                                          <p:attrName>ppt_h</p:attrName>
                                        </p:attrNameLst>
                                      </p:cBhvr>
                                      <p:tavLst>
                                        <p:tav tm="0">
                                          <p:val>
                                            <p:fltVal val="0"/>
                                          </p:val>
                                        </p:tav>
                                        <p:tav tm="100000">
                                          <p:val>
                                            <p:strVal val="#ppt_h"/>
                                          </p:val>
                                        </p:tav>
                                      </p:tavLst>
                                    </p:anim>
                                    <p:anim calcmode="lin" valueType="num">
                                      <p:cBhvr>
                                        <p:cTn id="17"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1"/>
          </p:nvPr>
        </p:nvGraphicFramePr>
        <p:xfrm>
          <a:off x="533400" y="2057400"/>
          <a:ext cx="8219255" cy="4419712"/>
        </p:xfrm>
        <a:graphic>
          <a:graphicData uri="http://schemas.openxmlformats.org/drawingml/2006/table">
            <a:tbl>
              <a:tblPr firstRow="1" bandRow="1">
                <a:tableStyleId>{21E4AEA4-8DFA-4A89-87EB-49C32662AFE0}</a:tableStyleId>
              </a:tblPr>
              <a:tblGrid>
                <a:gridCol w="913250"/>
                <a:gridCol w="778946"/>
                <a:gridCol w="886391"/>
                <a:gridCol w="966972"/>
                <a:gridCol w="886391"/>
                <a:gridCol w="846101"/>
                <a:gridCol w="805810"/>
                <a:gridCol w="886391"/>
                <a:gridCol w="1249003"/>
              </a:tblGrid>
              <a:tr h="1009264">
                <a:tc>
                  <a:txBody>
                    <a:bodyPr/>
                    <a:lstStyle/>
                    <a:p>
                      <a:pPr algn="ctr"/>
                      <a:r>
                        <a:rPr lang="ar-SA" sz="2000" b="1" dirty="0" smtClean="0">
                          <a:solidFill>
                            <a:srgbClr val="191919"/>
                          </a:solidFill>
                        </a:rPr>
                        <a:t>% من أراضي</a:t>
                      </a:r>
                      <a:r>
                        <a:rPr lang="ar-SA" sz="2000" b="1" baseline="0" dirty="0" smtClean="0">
                          <a:solidFill>
                            <a:srgbClr val="191919"/>
                          </a:solidFill>
                        </a:rPr>
                        <a:t> العالم</a:t>
                      </a:r>
                      <a:endParaRPr lang="en-GB" sz="2000" b="1" dirty="0">
                        <a:solidFill>
                          <a:srgbClr val="191919"/>
                        </a:solidFill>
                      </a:endParaRPr>
                    </a:p>
                  </a:txBody>
                  <a:tcPr/>
                </a:tc>
                <a:tc>
                  <a:txBody>
                    <a:bodyPr/>
                    <a:lstStyle/>
                    <a:p>
                      <a:pPr algn="ctr"/>
                      <a:r>
                        <a:rPr lang="ar-SA" sz="2000" b="1" dirty="0" smtClean="0">
                          <a:solidFill>
                            <a:srgbClr val="191919"/>
                          </a:solidFill>
                        </a:rPr>
                        <a:t>العالم</a:t>
                      </a:r>
                      <a:endParaRPr lang="en-GB" sz="2000" b="1" dirty="0">
                        <a:solidFill>
                          <a:srgbClr val="191919"/>
                        </a:solidFill>
                      </a:endParaRPr>
                    </a:p>
                  </a:txBody>
                  <a:tcPr/>
                </a:tc>
                <a:tc>
                  <a:txBody>
                    <a:bodyPr/>
                    <a:lstStyle/>
                    <a:p>
                      <a:pPr algn="ctr"/>
                      <a:r>
                        <a:rPr lang="ar-SA" sz="2000" b="1" dirty="0" smtClean="0">
                          <a:solidFill>
                            <a:srgbClr val="191919"/>
                          </a:solidFill>
                        </a:rPr>
                        <a:t>أمريكا الجنوبية</a:t>
                      </a:r>
                      <a:endParaRPr lang="en-GB" sz="2000" b="1" dirty="0">
                        <a:solidFill>
                          <a:srgbClr val="191919"/>
                        </a:solidFill>
                      </a:endParaRPr>
                    </a:p>
                  </a:txBody>
                  <a:tcPr/>
                </a:tc>
                <a:tc>
                  <a:txBody>
                    <a:bodyPr/>
                    <a:lstStyle/>
                    <a:p>
                      <a:pPr algn="ctr"/>
                      <a:r>
                        <a:rPr lang="ar-SA" sz="2000" b="1" dirty="0" smtClean="0">
                          <a:solidFill>
                            <a:srgbClr val="191919"/>
                          </a:solidFill>
                        </a:rPr>
                        <a:t>أمريكا الشمالية</a:t>
                      </a:r>
                      <a:endParaRPr lang="en-GB" sz="2000" b="1" dirty="0">
                        <a:solidFill>
                          <a:srgbClr val="191919"/>
                        </a:solidFill>
                      </a:endParaRPr>
                    </a:p>
                  </a:txBody>
                  <a:tcPr/>
                </a:tc>
                <a:tc>
                  <a:txBody>
                    <a:bodyPr/>
                    <a:lstStyle/>
                    <a:p>
                      <a:pPr algn="ctr"/>
                      <a:r>
                        <a:rPr lang="ar-SA" sz="2000" b="1" dirty="0" smtClean="0">
                          <a:solidFill>
                            <a:srgbClr val="191919"/>
                          </a:solidFill>
                        </a:rPr>
                        <a:t>أوربا</a:t>
                      </a:r>
                      <a:endParaRPr lang="en-GB" sz="2000" b="1" dirty="0">
                        <a:solidFill>
                          <a:srgbClr val="191919"/>
                        </a:solidFill>
                      </a:endParaRPr>
                    </a:p>
                  </a:txBody>
                  <a:tcPr/>
                </a:tc>
                <a:tc>
                  <a:txBody>
                    <a:bodyPr/>
                    <a:lstStyle/>
                    <a:p>
                      <a:pPr algn="ctr"/>
                      <a:r>
                        <a:rPr lang="ar-SA" sz="2000" b="1" dirty="0" smtClean="0">
                          <a:solidFill>
                            <a:srgbClr val="191919"/>
                          </a:solidFill>
                        </a:rPr>
                        <a:t>أستراليا</a:t>
                      </a:r>
                      <a:endParaRPr lang="en-GB" sz="2000" b="1" dirty="0">
                        <a:solidFill>
                          <a:srgbClr val="191919"/>
                        </a:solidFill>
                      </a:endParaRPr>
                    </a:p>
                  </a:txBody>
                  <a:tcPr/>
                </a:tc>
                <a:tc>
                  <a:txBody>
                    <a:bodyPr/>
                    <a:lstStyle/>
                    <a:p>
                      <a:pPr algn="ctr"/>
                      <a:r>
                        <a:rPr lang="ar-SA" sz="2000" b="1" dirty="0" smtClean="0">
                          <a:solidFill>
                            <a:srgbClr val="191919"/>
                          </a:solidFill>
                        </a:rPr>
                        <a:t>آسيا</a:t>
                      </a:r>
                      <a:endParaRPr lang="en-GB" sz="2000" b="1" dirty="0">
                        <a:solidFill>
                          <a:srgbClr val="191919"/>
                        </a:solidFill>
                      </a:endParaRPr>
                    </a:p>
                  </a:txBody>
                  <a:tcPr/>
                </a:tc>
                <a:tc>
                  <a:txBody>
                    <a:bodyPr/>
                    <a:lstStyle/>
                    <a:p>
                      <a:pPr algn="ctr"/>
                      <a:r>
                        <a:rPr lang="ar-SA" sz="2000" b="1" dirty="0" smtClean="0">
                          <a:solidFill>
                            <a:srgbClr val="191919"/>
                          </a:solidFill>
                        </a:rPr>
                        <a:t>أفريقيا</a:t>
                      </a:r>
                      <a:endParaRPr lang="en-GB" sz="2000" b="1" dirty="0">
                        <a:solidFill>
                          <a:srgbClr val="191919"/>
                        </a:solidFill>
                      </a:endParaRPr>
                    </a:p>
                  </a:txBody>
                  <a:tcPr/>
                </a:tc>
                <a:tc>
                  <a:txBody>
                    <a:bodyPr/>
                    <a:lstStyle/>
                    <a:p>
                      <a:pPr algn="ctr"/>
                      <a:r>
                        <a:rPr lang="ar-SA" sz="2000" b="1" dirty="0" smtClean="0">
                          <a:solidFill>
                            <a:srgbClr val="191919"/>
                          </a:solidFill>
                        </a:rPr>
                        <a:t>النطاق</a:t>
                      </a:r>
                      <a:r>
                        <a:rPr lang="ar-SA" sz="2000" b="1" baseline="0" dirty="0" smtClean="0">
                          <a:solidFill>
                            <a:srgbClr val="191919"/>
                          </a:solidFill>
                        </a:rPr>
                        <a:t> المناخي</a:t>
                      </a:r>
                      <a:endParaRPr lang="en-GB" sz="2000" b="1" dirty="0">
                        <a:solidFill>
                          <a:srgbClr val="191919"/>
                        </a:solidFill>
                      </a:endParaRPr>
                    </a:p>
                  </a:txBody>
                  <a:tcPr/>
                </a:tc>
              </a:tr>
              <a:tr h="588176">
                <a:tc>
                  <a:txBody>
                    <a:bodyPr/>
                    <a:lstStyle/>
                    <a:p>
                      <a:pPr algn="ctr"/>
                      <a:r>
                        <a:rPr lang="ar-SA" dirty="0" smtClean="0">
                          <a:solidFill>
                            <a:srgbClr val="000066"/>
                          </a:solidFill>
                        </a:rPr>
                        <a:t>7.52</a:t>
                      </a:r>
                      <a:endParaRPr lang="en-GB" dirty="0">
                        <a:solidFill>
                          <a:srgbClr val="000066"/>
                        </a:solidFill>
                      </a:endParaRPr>
                    </a:p>
                  </a:txBody>
                  <a:tcPr/>
                </a:tc>
                <a:tc>
                  <a:txBody>
                    <a:bodyPr/>
                    <a:lstStyle/>
                    <a:p>
                      <a:pPr algn="ctr"/>
                      <a:r>
                        <a:rPr lang="ar-SA" dirty="0" smtClean="0">
                          <a:solidFill>
                            <a:srgbClr val="000066"/>
                          </a:solidFill>
                        </a:rPr>
                        <a:t>978</a:t>
                      </a:r>
                      <a:endParaRPr lang="en-GB" dirty="0">
                        <a:solidFill>
                          <a:srgbClr val="000066"/>
                        </a:solidFill>
                      </a:endParaRPr>
                    </a:p>
                  </a:txBody>
                  <a:tcPr/>
                </a:tc>
                <a:tc>
                  <a:txBody>
                    <a:bodyPr/>
                    <a:lstStyle/>
                    <a:p>
                      <a:pPr algn="ctr"/>
                      <a:r>
                        <a:rPr lang="ar-SA" dirty="0" smtClean="0">
                          <a:solidFill>
                            <a:srgbClr val="000066"/>
                          </a:solidFill>
                        </a:rPr>
                        <a:t>26</a:t>
                      </a:r>
                      <a:endParaRPr lang="en-GB" dirty="0">
                        <a:solidFill>
                          <a:srgbClr val="000066"/>
                        </a:solidFill>
                      </a:endParaRPr>
                    </a:p>
                  </a:txBody>
                  <a:tcPr/>
                </a:tc>
                <a:tc>
                  <a:txBody>
                    <a:bodyPr/>
                    <a:lstStyle/>
                    <a:p>
                      <a:pPr algn="ctr"/>
                      <a:r>
                        <a:rPr lang="ar-SA" dirty="0" smtClean="0">
                          <a:solidFill>
                            <a:srgbClr val="000066"/>
                          </a:solidFill>
                        </a:rPr>
                        <a:t>3</a:t>
                      </a:r>
                      <a:endParaRPr lang="en-GB" dirty="0">
                        <a:solidFill>
                          <a:srgbClr val="000066"/>
                        </a:solidFill>
                      </a:endParaRPr>
                    </a:p>
                  </a:txBody>
                  <a:tcPr/>
                </a:tc>
                <a:tc>
                  <a:txBody>
                    <a:bodyPr/>
                    <a:lstStyle/>
                    <a:p>
                      <a:pPr algn="ctr"/>
                      <a:r>
                        <a:rPr lang="ar-SA" dirty="0" smtClean="0">
                          <a:solidFill>
                            <a:srgbClr val="000066"/>
                          </a:solidFill>
                        </a:rPr>
                        <a:t>صفر</a:t>
                      </a:r>
                      <a:endParaRPr lang="en-GB" dirty="0">
                        <a:solidFill>
                          <a:srgbClr val="000066"/>
                        </a:solidFill>
                      </a:endParaRPr>
                    </a:p>
                  </a:txBody>
                  <a:tcPr/>
                </a:tc>
                <a:tc>
                  <a:txBody>
                    <a:bodyPr/>
                    <a:lstStyle/>
                    <a:p>
                      <a:pPr algn="ctr"/>
                      <a:r>
                        <a:rPr lang="ar-SA" dirty="0" smtClean="0">
                          <a:solidFill>
                            <a:srgbClr val="000066"/>
                          </a:solidFill>
                        </a:rPr>
                        <a:t>صفر</a:t>
                      </a:r>
                      <a:endParaRPr lang="en-GB" dirty="0">
                        <a:solidFill>
                          <a:srgbClr val="000066"/>
                        </a:solidFill>
                      </a:endParaRPr>
                    </a:p>
                  </a:txBody>
                  <a:tcPr/>
                </a:tc>
                <a:tc>
                  <a:txBody>
                    <a:bodyPr/>
                    <a:lstStyle/>
                    <a:p>
                      <a:pPr algn="ctr"/>
                      <a:r>
                        <a:rPr lang="ar-SA" dirty="0" smtClean="0">
                          <a:solidFill>
                            <a:srgbClr val="000066"/>
                          </a:solidFill>
                        </a:rPr>
                        <a:t>277</a:t>
                      </a:r>
                      <a:endParaRPr lang="en-GB" dirty="0">
                        <a:solidFill>
                          <a:srgbClr val="000066"/>
                        </a:solidFill>
                      </a:endParaRPr>
                    </a:p>
                  </a:txBody>
                  <a:tcPr/>
                </a:tc>
                <a:tc>
                  <a:txBody>
                    <a:bodyPr/>
                    <a:lstStyle/>
                    <a:p>
                      <a:pPr algn="ctr"/>
                      <a:r>
                        <a:rPr lang="ar-SA" dirty="0" smtClean="0">
                          <a:solidFill>
                            <a:srgbClr val="000066"/>
                          </a:solidFill>
                        </a:rPr>
                        <a:t>672</a:t>
                      </a:r>
                      <a:endParaRPr lang="en-GB" dirty="0">
                        <a:solidFill>
                          <a:srgbClr val="000066"/>
                        </a:solidFill>
                      </a:endParaRPr>
                    </a:p>
                  </a:txBody>
                  <a:tcPr/>
                </a:tc>
                <a:tc>
                  <a:txBody>
                    <a:bodyPr/>
                    <a:lstStyle/>
                    <a:p>
                      <a:pPr algn="ctr"/>
                      <a:r>
                        <a:rPr lang="ar-SA" sz="2400" b="0" dirty="0" smtClean="0">
                          <a:solidFill>
                            <a:srgbClr val="000066"/>
                          </a:solidFill>
                        </a:rPr>
                        <a:t>بالغ الجفاف</a:t>
                      </a:r>
                      <a:endParaRPr lang="en-GB" sz="2400" b="0" dirty="0">
                        <a:solidFill>
                          <a:srgbClr val="000066"/>
                        </a:solidFill>
                      </a:endParaRPr>
                    </a:p>
                  </a:txBody>
                  <a:tcPr/>
                </a:tc>
              </a:tr>
              <a:tr h="588176">
                <a:tc>
                  <a:txBody>
                    <a:bodyPr/>
                    <a:lstStyle/>
                    <a:p>
                      <a:pPr algn="ctr"/>
                      <a:r>
                        <a:rPr lang="ar-SA" dirty="0" smtClean="0">
                          <a:solidFill>
                            <a:srgbClr val="000066"/>
                          </a:solidFill>
                        </a:rPr>
                        <a:t>12.6</a:t>
                      </a:r>
                      <a:endParaRPr lang="en-GB" dirty="0">
                        <a:solidFill>
                          <a:srgbClr val="000066"/>
                        </a:solidFill>
                      </a:endParaRPr>
                    </a:p>
                  </a:txBody>
                  <a:tcPr/>
                </a:tc>
                <a:tc>
                  <a:txBody>
                    <a:bodyPr/>
                    <a:lstStyle/>
                    <a:p>
                      <a:pPr algn="ctr"/>
                      <a:r>
                        <a:rPr lang="ar-SA" dirty="0" smtClean="0">
                          <a:solidFill>
                            <a:srgbClr val="000066"/>
                          </a:solidFill>
                        </a:rPr>
                        <a:t>1571</a:t>
                      </a:r>
                      <a:endParaRPr lang="en-GB" dirty="0">
                        <a:solidFill>
                          <a:srgbClr val="000066"/>
                        </a:solidFill>
                      </a:endParaRPr>
                    </a:p>
                  </a:txBody>
                  <a:tcPr/>
                </a:tc>
                <a:tc>
                  <a:txBody>
                    <a:bodyPr/>
                    <a:lstStyle/>
                    <a:p>
                      <a:pPr algn="ctr"/>
                      <a:r>
                        <a:rPr lang="ar-SA" dirty="0" smtClean="0">
                          <a:solidFill>
                            <a:srgbClr val="000066"/>
                          </a:solidFill>
                        </a:rPr>
                        <a:t>45</a:t>
                      </a:r>
                      <a:endParaRPr lang="en-GB" dirty="0">
                        <a:solidFill>
                          <a:srgbClr val="000066"/>
                        </a:solidFill>
                      </a:endParaRPr>
                    </a:p>
                  </a:txBody>
                  <a:tcPr/>
                </a:tc>
                <a:tc>
                  <a:txBody>
                    <a:bodyPr/>
                    <a:lstStyle/>
                    <a:p>
                      <a:pPr algn="ctr"/>
                      <a:r>
                        <a:rPr lang="ar-SA" dirty="0" smtClean="0">
                          <a:solidFill>
                            <a:srgbClr val="000066"/>
                          </a:solidFill>
                        </a:rPr>
                        <a:t>82</a:t>
                      </a:r>
                      <a:endParaRPr lang="en-GB" dirty="0">
                        <a:solidFill>
                          <a:srgbClr val="000066"/>
                        </a:solidFill>
                      </a:endParaRPr>
                    </a:p>
                  </a:txBody>
                  <a:tcPr/>
                </a:tc>
                <a:tc>
                  <a:txBody>
                    <a:bodyPr/>
                    <a:lstStyle/>
                    <a:p>
                      <a:pPr algn="ctr"/>
                      <a:r>
                        <a:rPr lang="ar-SA" dirty="0" smtClean="0">
                          <a:solidFill>
                            <a:srgbClr val="000066"/>
                          </a:solidFill>
                        </a:rPr>
                        <a:t>11</a:t>
                      </a:r>
                      <a:endParaRPr lang="en-GB" dirty="0">
                        <a:solidFill>
                          <a:srgbClr val="000066"/>
                        </a:solidFill>
                      </a:endParaRPr>
                    </a:p>
                  </a:txBody>
                  <a:tcPr/>
                </a:tc>
                <a:tc>
                  <a:txBody>
                    <a:bodyPr/>
                    <a:lstStyle/>
                    <a:p>
                      <a:pPr algn="ctr"/>
                      <a:r>
                        <a:rPr lang="ar-SA" dirty="0" smtClean="0">
                          <a:solidFill>
                            <a:srgbClr val="000066"/>
                          </a:solidFill>
                        </a:rPr>
                        <a:t>3.3</a:t>
                      </a:r>
                      <a:endParaRPr lang="en-GB" dirty="0">
                        <a:solidFill>
                          <a:srgbClr val="000066"/>
                        </a:solidFill>
                      </a:endParaRPr>
                    </a:p>
                  </a:txBody>
                  <a:tcPr/>
                </a:tc>
                <a:tc>
                  <a:txBody>
                    <a:bodyPr/>
                    <a:lstStyle/>
                    <a:p>
                      <a:pPr algn="ctr"/>
                      <a:r>
                        <a:rPr lang="ar-SA" dirty="0" smtClean="0">
                          <a:solidFill>
                            <a:srgbClr val="000066"/>
                          </a:solidFill>
                        </a:rPr>
                        <a:t>626</a:t>
                      </a:r>
                      <a:endParaRPr lang="en-GB" dirty="0">
                        <a:solidFill>
                          <a:srgbClr val="000066"/>
                        </a:solidFill>
                      </a:endParaRPr>
                    </a:p>
                  </a:txBody>
                  <a:tcPr/>
                </a:tc>
                <a:tc>
                  <a:txBody>
                    <a:bodyPr/>
                    <a:lstStyle/>
                    <a:p>
                      <a:pPr algn="ctr"/>
                      <a:r>
                        <a:rPr lang="ar-SA" dirty="0" smtClean="0">
                          <a:solidFill>
                            <a:srgbClr val="000066"/>
                          </a:solidFill>
                        </a:rPr>
                        <a:t>4.5</a:t>
                      </a:r>
                      <a:endParaRPr lang="en-GB" dirty="0">
                        <a:solidFill>
                          <a:srgbClr val="000066"/>
                        </a:solidFill>
                      </a:endParaRPr>
                    </a:p>
                  </a:txBody>
                  <a:tcPr/>
                </a:tc>
                <a:tc>
                  <a:txBody>
                    <a:bodyPr/>
                    <a:lstStyle/>
                    <a:p>
                      <a:pPr algn="ctr"/>
                      <a:r>
                        <a:rPr lang="ar-SA" sz="2400" b="0" dirty="0" smtClean="0">
                          <a:solidFill>
                            <a:srgbClr val="000066"/>
                          </a:solidFill>
                        </a:rPr>
                        <a:t>جاف</a:t>
                      </a:r>
                      <a:endParaRPr lang="en-GB" sz="2400" b="0" dirty="0">
                        <a:solidFill>
                          <a:srgbClr val="000066"/>
                        </a:solidFill>
                      </a:endParaRPr>
                    </a:p>
                  </a:txBody>
                  <a:tcPr/>
                </a:tc>
              </a:tr>
              <a:tr h="588176">
                <a:tc>
                  <a:txBody>
                    <a:bodyPr/>
                    <a:lstStyle/>
                    <a:p>
                      <a:pPr algn="ctr"/>
                      <a:r>
                        <a:rPr lang="ar-SA" dirty="0" smtClean="0">
                          <a:solidFill>
                            <a:srgbClr val="000066"/>
                          </a:solidFill>
                        </a:rPr>
                        <a:t>17.72</a:t>
                      </a:r>
                      <a:endParaRPr lang="en-GB" dirty="0">
                        <a:solidFill>
                          <a:srgbClr val="000066"/>
                        </a:solidFill>
                      </a:endParaRPr>
                    </a:p>
                  </a:txBody>
                  <a:tcPr/>
                </a:tc>
                <a:tc>
                  <a:txBody>
                    <a:bodyPr/>
                    <a:lstStyle/>
                    <a:p>
                      <a:pPr algn="ctr"/>
                      <a:r>
                        <a:rPr lang="ar-SA" dirty="0" smtClean="0">
                          <a:solidFill>
                            <a:srgbClr val="000066"/>
                          </a:solidFill>
                        </a:rPr>
                        <a:t>23.5</a:t>
                      </a:r>
                      <a:endParaRPr lang="en-GB" dirty="0">
                        <a:solidFill>
                          <a:srgbClr val="000066"/>
                        </a:solidFill>
                      </a:endParaRPr>
                    </a:p>
                  </a:txBody>
                  <a:tcPr/>
                </a:tc>
                <a:tc>
                  <a:txBody>
                    <a:bodyPr/>
                    <a:lstStyle/>
                    <a:p>
                      <a:pPr algn="ctr"/>
                      <a:r>
                        <a:rPr lang="ar-SA" dirty="0" smtClean="0">
                          <a:solidFill>
                            <a:srgbClr val="000066"/>
                          </a:solidFill>
                        </a:rPr>
                        <a:t>265</a:t>
                      </a:r>
                      <a:endParaRPr lang="en-GB" dirty="0">
                        <a:solidFill>
                          <a:srgbClr val="000066"/>
                        </a:solidFill>
                      </a:endParaRPr>
                    </a:p>
                  </a:txBody>
                  <a:tcPr/>
                </a:tc>
                <a:tc>
                  <a:txBody>
                    <a:bodyPr/>
                    <a:lstStyle/>
                    <a:p>
                      <a:pPr algn="ctr"/>
                      <a:r>
                        <a:rPr lang="ar-SA" dirty="0" smtClean="0">
                          <a:solidFill>
                            <a:srgbClr val="000066"/>
                          </a:solidFill>
                        </a:rPr>
                        <a:t>419</a:t>
                      </a:r>
                      <a:endParaRPr lang="en-GB" dirty="0">
                        <a:solidFill>
                          <a:srgbClr val="000066"/>
                        </a:solidFill>
                      </a:endParaRPr>
                    </a:p>
                  </a:txBody>
                  <a:tcPr/>
                </a:tc>
                <a:tc>
                  <a:txBody>
                    <a:bodyPr/>
                    <a:lstStyle/>
                    <a:p>
                      <a:pPr algn="ctr"/>
                      <a:r>
                        <a:rPr lang="ar-SA" dirty="0" smtClean="0">
                          <a:solidFill>
                            <a:srgbClr val="000066"/>
                          </a:solidFill>
                        </a:rPr>
                        <a:t>105</a:t>
                      </a:r>
                      <a:endParaRPr lang="en-GB" dirty="0">
                        <a:solidFill>
                          <a:srgbClr val="000066"/>
                        </a:solidFill>
                      </a:endParaRPr>
                    </a:p>
                  </a:txBody>
                  <a:tcPr/>
                </a:tc>
                <a:tc>
                  <a:txBody>
                    <a:bodyPr/>
                    <a:lstStyle/>
                    <a:p>
                      <a:pPr algn="ctr"/>
                      <a:r>
                        <a:rPr lang="ar-SA" dirty="0" smtClean="0">
                          <a:solidFill>
                            <a:srgbClr val="000066"/>
                          </a:solidFill>
                        </a:rPr>
                        <a:t>309</a:t>
                      </a:r>
                      <a:endParaRPr lang="en-GB" dirty="0">
                        <a:solidFill>
                          <a:srgbClr val="000066"/>
                        </a:solidFill>
                      </a:endParaRPr>
                    </a:p>
                  </a:txBody>
                  <a:tcPr/>
                </a:tc>
                <a:tc>
                  <a:txBody>
                    <a:bodyPr/>
                    <a:lstStyle/>
                    <a:p>
                      <a:pPr algn="ctr"/>
                      <a:r>
                        <a:rPr lang="ar-SA" dirty="0" smtClean="0">
                          <a:solidFill>
                            <a:srgbClr val="000066"/>
                          </a:solidFill>
                        </a:rPr>
                        <a:t>693</a:t>
                      </a:r>
                      <a:endParaRPr lang="en-GB" dirty="0">
                        <a:solidFill>
                          <a:srgbClr val="000066"/>
                        </a:solidFill>
                      </a:endParaRPr>
                    </a:p>
                  </a:txBody>
                  <a:tcPr/>
                </a:tc>
                <a:tc>
                  <a:txBody>
                    <a:bodyPr/>
                    <a:lstStyle/>
                    <a:p>
                      <a:pPr algn="ctr"/>
                      <a:r>
                        <a:rPr lang="ar-SA" dirty="0" smtClean="0">
                          <a:solidFill>
                            <a:srgbClr val="000066"/>
                          </a:solidFill>
                        </a:rPr>
                        <a:t>514</a:t>
                      </a:r>
                      <a:endParaRPr lang="en-GB" dirty="0">
                        <a:solidFill>
                          <a:srgbClr val="000066"/>
                        </a:solidFill>
                      </a:endParaRPr>
                    </a:p>
                  </a:txBody>
                  <a:tcPr/>
                </a:tc>
                <a:tc>
                  <a:txBody>
                    <a:bodyPr/>
                    <a:lstStyle/>
                    <a:p>
                      <a:pPr algn="ctr"/>
                      <a:r>
                        <a:rPr lang="ar-SA" sz="2400" b="0" dirty="0" smtClean="0">
                          <a:solidFill>
                            <a:srgbClr val="000066"/>
                          </a:solidFill>
                        </a:rPr>
                        <a:t>شبه</a:t>
                      </a:r>
                      <a:r>
                        <a:rPr lang="ar-SA" sz="2400" b="0" baseline="0" dirty="0" smtClean="0">
                          <a:solidFill>
                            <a:srgbClr val="000066"/>
                          </a:solidFill>
                        </a:rPr>
                        <a:t> جاف</a:t>
                      </a:r>
                      <a:endParaRPr lang="en-GB" sz="2400" b="0" dirty="0">
                        <a:solidFill>
                          <a:srgbClr val="000066"/>
                        </a:solidFill>
                      </a:endParaRPr>
                    </a:p>
                  </a:txBody>
                  <a:tcPr/>
                </a:tc>
              </a:tr>
              <a:tr h="706485">
                <a:tc>
                  <a:txBody>
                    <a:bodyPr/>
                    <a:lstStyle/>
                    <a:p>
                      <a:pPr algn="ctr"/>
                      <a:r>
                        <a:rPr lang="ar-SA" dirty="0" smtClean="0">
                          <a:solidFill>
                            <a:srgbClr val="000066"/>
                          </a:solidFill>
                        </a:rPr>
                        <a:t>47.30</a:t>
                      </a:r>
                      <a:endParaRPr lang="en-GB" dirty="0">
                        <a:solidFill>
                          <a:srgbClr val="000066"/>
                        </a:solidFill>
                      </a:endParaRPr>
                    </a:p>
                  </a:txBody>
                  <a:tcPr/>
                </a:tc>
                <a:tc>
                  <a:txBody>
                    <a:bodyPr/>
                    <a:lstStyle/>
                    <a:p>
                      <a:pPr algn="ctr"/>
                      <a:r>
                        <a:rPr lang="ar-SA" dirty="0" smtClean="0">
                          <a:solidFill>
                            <a:srgbClr val="000066"/>
                          </a:solidFill>
                        </a:rPr>
                        <a:t>1296</a:t>
                      </a:r>
                      <a:endParaRPr lang="en-GB" dirty="0">
                        <a:solidFill>
                          <a:srgbClr val="000066"/>
                        </a:solidFill>
                      </a:endParaRPr>
                    </a:p>
                  </a:txBody>
                  <a:tcPr/>
                </a:tc>
                <a:tc>
                  <a:txBody>
                    <a:bodyPr/>
                    <a:lstStyle/>
                    <a:p>
                      <a:pPr algn="ctr"/>
                      <a:r>
                        <a:rPr lang="ar-SA" dirty="0" smtClean="0">
                          <a:solidFill>
                            <a:srgbClr val="000066"/>
                          </a:solidFill>
                        </a:rPr>
                        <a:t>207</a:t>
                      </a:r>
                      <a:endParaRPr lang="en-GB" dirty="0">
                        <a:solidFill>
                          <a:srgbClr val="000066"/>
                        </a:solidFill>
                      </a:endParaRPr>
                    </a:p>
                  </a:txBody>
                  <a:tcPr/>
                </a:tc>
                <a:tc>
                  <a:txBody>
                    <a:bodyPr/>
                    <a:lstStyle/>
                    <a:p>
                      <a:pPr algn="ctr"/>
                      <a:r>
                        <a:rPr lang="ar-SA" dirty="0" smtClean="0">
                          <a:solidFill>
                            <a:srgbClr val="000066"/>
                          </a:solidFill>
                        </a:rPr>
                        <a:t>232</a:t>
                      </a:r>
                      <a:endParaRPr lang="en-GB" dirty="0">
                        <a:solidFill>
                          <a:srgbClr val="000066"/>
                        </a:solidFill>
                      </a:endParaRPr>
                    </a:p>
                  </a:txBody>
                  <a:tcPr/>
                </a:tc>
                <a:tc>
                  <a:txBody>
                    <a:bodyPr/>
                    <a:lstStyle/>
                    <a:p>
                      <a:pPr algn="ctr"/>
                      <a:r>
                        <a:rPr lang="ar-SA" dirty="0" smtClean="0">
                          <a:solidFill>
                            <a:srgbClr val="000066"/>
                          </a:solidFill>
                        </a:rPr>
                        <a:t>184</a:t>
                      </a:r>
                      <a:endParaRPr lang="en-GB" dirty="0">
                        <a:solidFill>
                          <a:srgbClr val="000066"/>
                        </a:solidFill>
                      </a:endParaRPr>
                    </a:p>
                  </a:txBody>
                  <a:tcPr/>
                </a:tc>
                <a:tc>
                  <a:txBody>
                    <a:bodyPr/>
                    <a:lstStyle/>
                    <a:p>
                      <a:pPr algn="ctr"/>
                      <a:r>
                        <a:rPr lang="ar-SA" dirty="0" smtClean="0">
                          <a:solidFill>
                            <a:srgbClr val="000066"/>
                          </a:solidFill>
                        </a:rPr>
                        <a:t>51</a:t>
                      </a:r>
                      <a:endParaRPr lang="en-GB" dirty="0">
                        <a:solidFill>
                          <a:srgbClr val="000066"/>
                        </a:solidFill>
                      </a:endParaRPr>
                    </a:p>
                  </a:txBody>
                  <a:tcPr/>
                </a:tc>
                <a:tc>
                  <a:txBody>
                    <a:bodyPr/>
                    <a:lstStyle/>
                    <a:p>
                      <a:pPr algn="ctr"/>
                      <a:r>
                        <a:rPr lang="ar-SA" dirty="0" smtClean="0">
                          <a:solidFill>
                            <a:srgbClr val="000066"/>
                          </a:solidFill>
                        </a:rPr>
                        <a:t>353</a:t>
                      </a:r>
                      <a:endParaRPr lang="en-GB" dirty="0">
                        <a:solidFill>
                          <a:srgbClr val="000066"/>
                        </a:solidFill>
                      </a:endParaRPr>
                    </a:p>
                  </a:txBody>
                  <a:tcPr/>
                </a:tc>
                <a:tc>
                  <a:txBody>
                    <a:bodyPr/>
                    <a:lstStyle/>
                    <a:p>
                      <a:pPr algn="ctr"/>
                      <a:r>
                        <a:rPr lang="ar-SA" dirty="0" smtClean="0">
                          <a:solidFill>
                            <a:srgbClr val="000066"/>
                          </a:solidFill>
                        </a:rPr>
                        <a:t>269</a:t>
                      </a:r>
                      <a:endParaRPr lang="en-GB" dirty="0">
                        <a:solidFill>
                          <a:srgbClr val="000066"/>
                        </a:solidFill>
                      </a:endParaRPr>
                    </a:p>
                  </a:txBody>
                  <a:tcPr/>
                </a:tc>
                <a:tc>
                  <a:txBody>
                    <a:bodyPr/>
                    <a:lstStyle/>
                    <a:p>
                      <a:pPr algn="ctr"/>
                      <a:r>
                        <a:rPr lang="ar-SA" sz="2400" b="0" dirty="0" smtClean="0">
                          <a:solidFill>
                            <a:srgbClr val="000066"/>
                          </a:solidFill>
                        </a:rPr>
                        <a:t>شبه رطب جاف</a:t>
                      </a:r>
                      <a:endParaRPr lang="en-GB" sz="2400" b="0" dirty="0">
                        <a:solidFill>
                          <a:srgbClr val="000066"/>
                        </a:solidFill>
                      </a:endParaRPr>
                    </a:p>
                  </a:txBody>
                  <a:tcPr/>
                </a:tc>
              </a:tr>
              <a:tr h="588176">
                <a:tc>
                  <a:txBody>
                    <a:bodyPr/>
                    <a:lstStyle/>
                    <a:p>
                      <a:pPr algn="ctr"/>
                      <a:r>
                        <a:rPr lang="ar-SA" dirty="0" smtClean="0">
                          <a:solidFill>
                            <a:srgbClr val="000066"/>
                          </a:solidFill>
                        </a:rPr>
                        <a:t>85.14</a:t>
                      </a:r>
                      <a:endParaRPr lang="en-GB" dirty="0">
                        <a:solidFill>
                          <a:srgbClr val="000066"/>
                        </a:solidFill>
                      </a:endParaRPr>
                    </a:p>
                  </a:txBody>
                  <a:tcPr/>
                </a:tc>
                <a:tc>
                  <a:txBody>
                    <a:bodyPr/>
                    <a:lstStyle/>
                    <a:p>
                      <a:pPr algn="ctr"/>
                      <a:r>
                        <a:rPr lang="ar-SA" dirty="0" smtClean="0">
                          <a:solidFill>
                            <a:srgbClr val="000066"/>
                          </a:solidFill>
                        </a:rPr>
                        <a:t>6150</a:t>
                      </a:r>
                      <a:endParaRPr lang="en-GB" dirty="0">
                        <a:solidFill>
                          <a:srgbClr val="000066"/>
                        </a:solidFill>
                      </a:endParaRPr>
                    </a:p>
                  </a:txBody>
                  <a:tcPr/>
                </a:tc>
                <a:tc>
                  <a:txBody>
                    <a:bodyPr/>
                    <a:lstStyle/>
                    <a:p>
                      <a:pPr algn="ctr"/>
                      <a:r>
                        <a:rPr lang="ar-SA" dirty="0" smtClean="0">
                          <a:solidFill>
                            <a:srgbClr val="000066"/>
                          </a:solidFill>
                        </a:rPr>
                        <a:t>543</a:t>
                      </a:r>
                      <a:endParaRPr lang="en-GB" dirty="0">
                        <a:solidFill>
                          <a:srgbClr val="000066"/>
                        </a:solidFill>
                      </a:endParaRPr>
                    </a:p>
                  </a:txBody>
                  <a:tcPr/>
                </a:tc>
                <a:tc>
                  <a:txBody>
                    <a:bodyPr/>
                    <a:lstStyle/>
                    <a:p>
                      <a:pPr algn="ctr"/>
                      <a:r>
                        <a:rPr lang="ar-SA" dirty="0" smtClean="0">
                          <a:solidFill>
                            <a:srgbClr val="000066"/>
                          </a:solidFill>
                        </a:rPr>
                        <a:t>736</a:t>
                      </a:r>
                      <a:endParaRPr lang="en-GB" dirty="0">
                        <a:solidFill>
                          <a:srgbClr val="000066"/>
                        </a:solidFill>
                      </a:endParaRPr>
                    </a:p>
                  </a:txBody>
                  <a:tcPr/>
                </a:tc>
                <a:tc>
                  <a:txBody>
                    <a:bodyPr/>
                    <a:lstStyle/>
                    <a:p>
                      <a:pPr algn="ctr"/>
                      <a:r>
                        <a:rPr lang="ar-SA" dirty="0" smtClean="0">
                          <a:solidFill>
                            <a:srgbClr val="000066"/>
                          </a:solidFill>
                        </a:rPr>
                        <a:t>300</a:t>
                      </a:r>
                      <a:endParaRPr lang="en-GB" dirty="0">
                        <a:solidFill>
                          <a:srgbClr val="000066"/>
                        </a:solidFill>
                      </a:endParaRPr>
                    </a:p>
                  </a:txBody>
                  <a:tcPr/>
                </a:tc>
                <a:tc>
                  <a:txBody>
                    <a:bodyPr/>
                    <a:lstStyle/>
                    <a:p>
                      <a:pPr algn="ctr"/>
                      <a:r>
                        <a:rPr lang="ar-SA" dirty="0" smtClean="0">
                          <a:solidFill>
                            <a:srgbClr val="000066"/>
                          </a:solidFill>
                        </a:rPr>
                        <a:t>663</a:t>
                      </a:r>
                      <a:endParaRPr lang="en-GB" dirty="0">
                        <a:solidFill>
                          <a:srgbClr val="000066"/>
                        </a:solidFill>
                      </a:endParaRPr>
                    </a:p>
                  </a:txBody>
                  <a:tcPr/>
                </a:tc>
                <a:tc>
                  <a:txBody>
                    <a:bodyPr/>
                    <a:lstStyle/>
                    <a:p>
                      <a:pPr algn="ctr"/>
                      <a:r>
                        <a:rPr lang="ar-SA" dirty="0" smtClean="0">
                          <a:solidFill>
                            <a:srgbClr val="000066"/>
                          </a:solidFill>
                        </a:rPr>
                        <a:t>1449</a:t>
                      </a:r>
                      <a:endParaRPr lang="en-GB" dirty="0">
                        <a:solidFill>
                          <a:srgbClr val="000066"/>
                        </a:solidFill>
                      </a:endParaRPr>
                    </a:p>
                  </a:txBody>
                  <a:tcPr/>
                </a:tc>
                <a:tc>
                  <a:txBody>
                    <a:bodyPr/>
                    <a:lstStyle/>
                    <a:p>
                      <a:pPr algn="ctr"/>
                      <a:r>
                        <a:rPr lang="ar-SA" dirty="0" smtClean="0">
                          <a:solidFill>
                            <a:srgbClr val="000066"/>
                          </a:solidFill>
                        </a:rPr>
                        <a:t>1860</a:t>
                      </a:r>
                      <a:endParaRPr lang="en-GB" dirty="0">
                        <a:solidFill>
                          <a:srgbClr val="000066"/>
                        </a:solidFill>
                      </a:endParaRPr>
                    </a:p>
                  </a:txBody>
                  <a:tcPr/>
                </a:tc>
                <a:tc>
                  <a:txBody>
                    <a:bodyPr/>
                    <a:lstStyle/>
                    <a:p>
                      <a:pPr algn="ctr"/>
                      <a:r>
                        <a:rPr lang="ar-SA" sz="2400" b="0" dirty="0" smtClean="0">
                          <a:solidFill>
                            <a:srgbClr val="000066"/>
                          </a:solidFill>
                        </a:rPr>
                        <a:t>المجموع</a:t>
                      </a:r>
                      <a:endParaRPr lang="en-GB" sz="2400" b="0" dirty="0">
                        <a:solidFill>
                          <a:srgbClr val="000066"/>
                        </a:solidFill>
                      </a:endParaRPr>
                    </a:p>
                  </a:txBody>
                  <a:tcPr/>
                </a:tc>
              </a:tr>
            </a:tbl>
          </a:graphicData>
        </a:graphic>
      </p:graphicFrame>
      <p:sp>
        <p:nvSpPr>
          <p:cNvPr id="4" name="Content Placeholder 3"/>
          <p:cNvSpPr>
            <a:spLocks noGrp="1"/>
          </p:cNvSpPr>
          <p:nvPr>
            <p:ph sz="half" idx="2"/>
          </p:nvPr>
        </p:nvSpPr>
        <p:spPr>
          <a:xfrm>
            <a:off x="575556" y="635497"/>
            <a:ext cx="8111244" cy="964704"/>
          </a:xfrm>
        </p:spPr>
        <p:txBody>
          <a:bodyPr/>
          <a:lstStyle/>
          <a:p>
            <a:pPr algn="just">
              <a:buNone/>
            </a:pPr>
            <a:r>
              <a:rPr kumimoji="1" lang="ar-SA" sz="3200" b="1" kern="1200" dirty="0" smtClean="0">
                <a:solidFill>
                  <a:srgbClr val="FFFF00"/>
                </a:solidFill>
                <a:latin typeface="Times New Roman" charset="0"/>
                <a:cs typeface="Times New Roman" charset="0"/>
              </a:rPr>
              <a:t>جدول يوضح مساحات الأراضي في درجاتها المختلفة (مليون هكتار) في قارات العالم (القصاص ، 1999 م) </a:t>
            </a:r>
            <a:endParaRPr kumimoji="1" lang="en-GB" sz="3200" b="1" kern="1200" dirty="0">
              <a:solidFill>
                <a:srgbClr val="FFFF00"/>
              </a:solidFill>
              <a:latin typeface="Times New Roman" charset="0"/>
              <a:cs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457200"/>
            <a:ext cx="8305800" cy="1570113"/>
          </a:xfrm>
        </p:spPr>
        <p:txBody>
          <a:bodyPr/>
          <a:lstStyle/>
          <a:p>
            <a:pPr algn="ctr" rtl="1">
              <a:buNone/>
            </a:pPr>
            <a:r>
              <a:rPr kumimoji="1" lang="ar-SA" sz="4400" b="1" kern="1200" dirty="0" smtClean="0">
                <a:solidFill>
                  <a:srgbClr val="FFFF00"/>
                </a:solidFill>
                <a:effectLst>
                  <a:outerShdw blurRad="38100" dist="38100" dir="2700000" algn="tl">
                    <a:srgbClr val="000000"/>
                  </a:outerShdw>
                </a:effectLst>
                <a:latin typeface="+mj-lt"/>
                <a:ea typeface="+mj-ea"/>
                <a:cs typeface="+mj-cs"/>
              </a:rPr>
              <a:t>العوامل</a:t>
            </a:r>
            <a:r>
              <a:rPr kumimoji="1" lang="ar-SA" sz="3600" b="1" kern="1200" dirty="0" smtClean="0">
                <a:solidFill>
                  <a:srgbClr val="FFFF00"/>
                </a:solidFill>
                <a:latin typeface="Times New Roman" charset="0"/>
                <a:cs typeface="Times New Roman" charset="0"/>
              </a:rPr>
              <a:t> </a:t>
            </a:r>
            <a:r>
              <a:rPr kumimoji="1" lang="ar-SA" sz="4400" b="1" kern="1200" dirty="0" smtClean="0">
                <a:solidFill>
                  <a:srgbClr val="FFFF00"/>
                </a:solidFill>
                <a:effectLst>
                  <a:outerShdw blurRad="38100" dist="38100" dir="2700000" algn="tl">
                    <a:srgbClr val="000000"/>
                  </a:outerShdw>
                </a:effectLst>
                <a:latin typeface="+mj-lt"/>
                <a:ea typeface="+mj-ea"/>
                <a:cs typeface="+mj-cs"/>
              </a:rPr>
              <a:t>الجغرافية التي تتفاعل وتؤثر على توزيع نطاقات </a:t>
            </a:r>
            <a:r>
              <a:rPr kumimoji="1" lang="ar-SA" sz="4400" b="1" kern="1200" dirty="0" smtClean="0">
                <a:solidFill>
                  <a:srgbClr val="FFFF00"/>
                </a:solidFill>
                <a:effectLst>
                  <a:outerShdw blurRad="38100" dist="38100" dir="2700000" algn="tl">
                    <a:srgbClr val="000000"/>
                  </a:outerShdw>
                </a:effectLst>
                <a:latin typeface="+mj-lt"/>
                <a:ea typeface="+mj-ea"/>
                <a:cs typeface="+mj-cs"/>
              </a:rPr>
              <a:t>الصحراء</a:t>
            </a:r>
            <a:endParaRPr kumimoji="1" lang="en-GB" sz="4400" b="1" kern="1200" dirty="0" smtClean="0">
              <a:solidFill>
                <a:srgbClr val="FFFF00"/>
              </a:solidFill>
              <a:effectLst>
                <a:outerShdw blurRad="38100" dist="38100" dir="2700000" algn="tl">
                  <a:srgbClr val="000000"/>
                </a:outerShdw>
              </a:effectLst>
              <a:latin typeface="+mj-lt"/>
              <a:ea typeface="+mj-ea"/>
              <a:cs typeface="+mj-cs"/>
            </a:endParaRPr>
          </a:p>
        </p:txBody>
      </p:sp>
      <p:sp>
        <p:nvSpPr>
          <p:cNvPr id="4" name="Content Placeholder 3"/>
          <p:cNvSpPr>
            <a:spLocks noGrp="1"/>
          </p:cNvSpPr>
          <p:nvPr>
            <p:ph sz="half" idx="2"/>
          </p:nvPr>
        </p:nvSpPr>
        <p:spPr>
          <a:xfrm>
            <a:off x="381000" y="2514600"/>
            <a:ext cx="8229600" cy="3276600"/>
          </a:xfrm>
        </p:spPr>
        <p:txBody>
          <a:bodyPr/>
          <a:lstStyle/>
          <a:p>
            <a:pPr algn="r" rtl="1">
              <a:buClr>
                <a:srgbClr val="FFFF00"/>
              </a:buClr>
              <a:buSzPct val="100000"/>
              <a:buNone/>
            </a:pPr>
            <a:r>
              <a:rPr lang="ar-SA" sz="4000" dirty="0" smtClean="0">
                <a:solidFill>
                  <a:srgbClr val="FFFF00"/>
                </a:solidFill>
              </a:rPr>
              <a:t>اولاً</a:t>
            </a:r>
            <a:r>
              <a:rPr lang="ar-SA" sz="4000" dirty="0" smtClean="0"/>
              <a:t> </a:t>
            </a:r>
            <a:r>
              <a:rPr lang="ar-SA" sz="4000" dirty="0" smtClean="0">
                <a:solidFill>
                  <a:srgbClr val="FFFF00"/>
                </a:solidFill>
              </a:rPr>
              <a:t>:</a:t>
            </a:r>
            <a:r>
              <a:rPr lang="ar-SA" sz="4000" dirty="0" smtClean="0"/>
              <a:t> القرب من الكتل المائية.</a:t>
            </a:r>
          </a:p>
          <a:p>
            <a:pPr algn="r" rtl="1">
              <a:buClr>
                <a:srgbClr val="FFFF00"/>
              </a:buClr>
              <a:buSzPct val="100000"/>
              <a:buNone/>
            </a:pPr>
            <a:endParaRPr lang="ar-SA" sz="4000" dirty="0" smtClean="0"/>
          </a:p>
          <a:p>
            <a:pPr algn="r" rtl="1">
              <a:buClr>
                <a:srgbClr val="FFFF00"/>
              </a:buClr>
              <a:buSzPct val="100000"/>
              <a:buNone/>
            </a:pPr>
            <a:r>
              <a:rPr lang="ar-SA" sz="4000" dirty="0" smtClean="0">
                <a:solidFill>
                  <a:srgbClr val="FFFF00"/>
                </a:solidFill>
              </a:rPr>
              <a:t>ثانياً: </a:t>
            </a:r>
            <a:r>
              <a:rPr lang="ar-SA" sz="4000" dirty="0" smtClean="0"/>
              <a:t>التيارات المائية </a:t>
            </a:r>
            <a:r>
              <a:rPr lang="ar-SA" sz="4000" dirty="0" smtClean="0"/>
              <a:t>الباردة </a:t>
            </a:r>
            <a:r>
              <a:rPr lang="ar-SA" sz="4000" dirty="0" smtClean="0"/>
              <a:t>والدافئة.</a:t>
            </a:r>
          </a:p>
          <a:p>
            <a:pPr algn="r" rtl="1">
              <a:buClr>
                <a:srgbClr val="FFFF00"/>
              </a:buClr>
              <a:buSzPct val="100000"/>
              <a:buNone/>
            </a:pPr>
            <a:endParaRPr lang="ar-SA" sz="4000" dirty="0" smtClean="0"/>
          </a:p>
          <a:p>
            <a:pPr algn="r" rtl="1">
              <a:buClr>
                <a:srgbClr val="FFFF00"/>
              </a:buClr>
              <a:buSzPct val="100000"/>
              <a:buNone/>
            </a:pPr>
            <a:r>
              <a:rPr lang="ar-SA" sz="4000" dirty="0" smtClean="0">
                <a:solidFill>
                  <a:srgbClr val="FFFF00"/>
                </a:solidFill>
              </a:rPr>
              <a:t>ثالثاً : </a:t>
            </a:r>
            <a:r>
              <a:rPr lang="ar-SA" sz="4000" dirty="0" smtClean="0"/>
              <a:t>الجبال.</a:t>
            </a:r>
            <a:endParaRPr lang="ar-SA" sz="4000" dirty="0" smtClean="0"/>
          </a:p>
        </p:txBody>
      </p:sp>
      <p:pic>
        <p:nvPicPr>
          <p:cNvPr id="6" name="Picture 5" descr="صحراء وامواج المحيط.jpg"/>
          <p:cNvPicPr>
            <a:picLocks noChangeAspect="1"/>
          </p:cNvPicPr>
          <p:nvPr/>
        </p:nvPicPr>
        <p:blipFill>
          <a:blip r:embed="rId2" cstate="print"/>
          <a:stretch>
            <a:fillRect/>
          </a:stretch>
        </p:blipFill>
        <p:spPr>
          <a:xfrm>
            <a:off x="533400" y="1447800"/>
            <a:ext cx="1143000" cy="1695450"/>
          </a:xfrm>
          <a:prstGeom prst="rect">
            <a:avLst/>
          </a:prstGeom>
        </p:spPr>
      </p:pic>
      <p:pic>
        <p:nvPicPr>
          <p:cNvPr id="10" name="Picture 9" descr="صحراء وجبل.jpg"/>
          <p:cNvPicPr>
            <a:picLocks noChangeAspect="1"/>
          </p:cNvPicPr>
          <p:nvPr/>
        </p:nvPicPr>
        <p:blipFill>
          <a:blip r:embed="rId3" cstate="print"/>
          <a:stretch>
            <a:fillRect/>
          </a:stretch>
        </p:blipFill>
        <p:spPr>
          <a:xfrm>
            <a:off x="228600" y="3124200"/>
            <a:ext cx="2057400" cy="1543050"/>
          </a:xfrm>
          <a:prstGeom prst="rect">
            <a:avLst/>
          </a:prstGeom>
        </p:spPr>
      </p:pic>
      <p:pic>
        <p:nvPicPr>
          <p:cNvPr id="13" name="Picture 12" descr="صحراء وجبال وماء.gif"/>
          <p:cNvPicPr>
            <a:picLocks noChangeAspect="1"/>
          </p:cNvPicPr>
          <p:nvPr/>
        </p:nvPicPr>
        <p:blipFill>
          <a:blip r:embed="rId4" cstate="print"/>
          <a:stretch>
            <a:fillRect/>
          </a:stretch>
        </p:blipFill>
        <p:spPr>
          <a:xfrm>
            <a:off x="1447800" y="4572000"/>
            <a:ext cx="2819400" cy="1943032"/>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900" decel="100000" fill="hold"/>
                                        <p:tgtEl>
                                          <p:spTgt spid="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500" fill="hold"/>
                                        <p:tgtEl>
                                          <p:spTgt spid="10"/>
                                        </p:tgtEl>
                                        <p:attrNameLst>
                                          <p:attrName>ppt_w</p:attrName>
                                        </p:attrNameLst>
                                      </p:cBhvr>
                                      <p:tavLst>
                                        <p:tav tm="0">
                                          <p:val>
                                            <p:fltVal val="0"/>
                                          </p:val>
                                        </p:tav>
                                        <p:tav tm="100000">
                                          <p:val>
                                            <p:strVal val="#ppt_w"/>
                                          </p:val>
                                        </p:tav>
                                      </p:tavLst>
                                    </p:anim>
                                    <p:anim calcmode="lin" valueType="num">
                                      <p:cBhvr>
                                        <p:cTn id="40" dur="500" fill="hold"/>
                                        <p:tgtEl>
                                          <p:spTgt spid="10"/>
                                        </p:tgtEl>
                                        <p:attrNameLst>
                                          <p:attrName>ppt_h</p:attrName>
                                        </p:attrNameLst>
                                      </p:cBhvr>
                                      <p:tavLst>
                                        <p:tav tm="0">
                                          <p:val>
                                            <p:fltVal val="0"/>
                                          </p:val>
                                        </p:tav>
                                        <p:tav tm="100000">
                                          <p:val>
                                            <p:strVal val="#ppt_h"/>
                                          </p:val>
                                        </p:tav>
                                      </p:tavLst>
                                    </p:anim>
                                    <p:anim calcmode="lin" valueType="num">
                                      <p:cBhvr>
                                        <p:cTn id="41" dur="500" fill="hold"/>
                                        <p:tgtEl>
                                          <p:spTgt spid="10"/>
                                        </p:tgtEl>
                                        <p:attrNameLst>
                                          <p:attrName>style.rotation</p:attrName>
                                        </p:attrNameLst>
                                      </p:cBhvr>
                                      <p:tavLst>
                                        <p:tav tm="0">
                                          <p:val>
                                            <p:fltVal val="360"/>
                                          </p:val>
                                        </p:tav>
                                        <p:tav tm="100000">
                                          <p:val>
                                            <p:fltVal val="0"/>
                                          </p:val>
                                        </p:tav>
                                      </p:tavLst>
                                    </p:anim>
                                    <p:animEffect transition="in" filter="fade">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49" presetClass="entr" presetSubtype="0" decel="100000" fill="hold"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 calcmode="lin" valueType="num">
                                      <p:cBhvr>
                                        <p:cTn id="49" dur="500" fill="hold"/>
                                        <p:tgtEl>
                                          <p:spTgt spid="13"/>
                                        </p:tgtEl>
                                        <p:attrNameLst>
                                          <p:attrName>style.rotation</p:attrName>
                                        </p:attrNameLst>
                                      </p:cBhvr>
                                      <p:tavLst>
                                        <p:tav tm="0">
                                          <p:val>
                                            <p:fltVal val="360"/>
                                          </p:val>
                                        </p:tav>
                                        <p:tav tm="100000">
                                          <p:val>
                                            <p:fltVal val="0"/>
                                          </p:val>
                                        </p:tav>
                                      </p:tavLst>
                                    </p:anim>
                                    <p:animEffect transition="in" filter="fade">
                                      <p:cBhvr>
                                        <p:cTn id="5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0" y="533400"/>
            <a:ext cx="6248400" cy="784683"/>
          </a:xfrm>
        </p:spPr>
        <p:txBody>
          <a:bodyPr/>
          <a:lstStyle/>
          <a:p>
            <a:pPr algn="r">
              <a:buNone/>
            </a:pPr>
            <a:r>
              <a:rPr kumimoji="1" lang="ar-SA" sz="4400" b="1" kern="1200" dirty="0" smtClean="0">
                <a:solidFill>
                  <a:srgbClr val="FFFF00"/>
                </a:solidFill>
                <a:effectLst>
                  <a:outerShdw blurRad="38100" dist="38100" dir="2700000" algn="tl">
                    <a:srgbClr val="000000"/>
                  </a:outerShdw>
                </a:effectLst>
                <a:latin typeface="+mj-lt"/>
                <a:ea typeface="+mj-ea"/>
                <a:cs typeface="+mj-cs"/>
              </a:rPr>
              <a:t>اولاً : القرب من</a:t>
            </a:r>
            <a:r>
              <a:rPr lang="ar-SA" sz="4400" dirty="0" smtClean="0"/>
              <a:t> </a:t>
            </a:r>
            <a:r>
              <a:rPr kumimoji="1" lang="ar-SA" sz="4400" b="1" kern="1200" dirty="0" smtClean="0">
                <a:solidFill>
                  <a:srgbClr val="FFFF00"/>
                </a:solidFill>
                <a:effectLst>
                  <a:outerShdw blurRad="38100" dist="38100" dir="2700000" algn="tl">
                    <a:srgbClr val="000000"/>
                  </a:outerShdw>
                </a:effectLst>
                <a:latin typeface="+mj-lt"/>
                <a:ea typeface="+mj-ea"/>
                <a:cs typeface="+mj-cs"/>
              </a:rPr>
              <a:t>الكتل</a:t>
            </a:r>
            <a:r>
              <a:rPr lang="ar-SA" sz="4400" dirty="0" smtClean="0"/>
              <a:t> </a:t>
            </a:r>
            <a:r>
              <a:rPr kumimoji="1" lang="ar-SA" sz="4400" b="1" kern="1200" dirty="0" smtClean="0">
                <a:solidFill>
                  <a:srgbClr val="FFFF00"/>
                </a:solidFill>
                <a:effectLst>
                  <a:outerShdw blurRad="38100" dist="38100" dir="2700000" algn="tl">
                    <a:srgbClr val="000000"/>
                  </a:outerShdw>
                </a:effectLst>
                <a:latin typeface="+mj-lt"/>
                <a:ea typeface="+mj-ea"/>
                <a:cs typeface="+mj-cs"/>
              </a:rPr>
              <a:t>المائية</a:t>
            </a:r>
            <a:endParaRPr kumimoji="1" lang="en-GB" sz="4400" b="1" kern="1200" dirty="0">
              <a:solidFill>
                <a:srgbClr val="FFFF00"/>
              </a:solidFill>
              <a:effectLst>
                <a:outerShdw blurRad="38100" dist="38100" dir="2700000" algn="tl">
                  <a:srgbClr val="000000"/>
                </a:outerShdw>
              </a:effectLst>
              <a:latin typeface="+mj-lt"/>
              <a:ea typeface="+mj-ea"/>
              <a:cs typeface="+mj-cs"/>
            </a:endParaRPr>
          </a:p>
        </p:txBody>
      </p:sp>
      <p:sp>
        <p:nvSpPr>
          <p:cNvPr id="4" name="Content Placeholder 3"/>
          <p:cNvSpPr>
            <a:spLocks noGrp="1"/>
          </p:cNvSpPr>
          <p:nvPr>
            <p:ph sz="half" idx="2"/>
          </p:nvPr>
        </p:nvSpPr>
        <p:spPr>
          <a:xfrm>
            <a:off x="457200" y="1828801"/>
            <a:ext cx="8153400" cy="2971800"/>
          </a:xfrm>
        </p:spPr>
        <p:txBody>
          <a:bodyPr/>
          <a:lstStyle/>
          <a:p>
            <a:pPr algn="just" rtl="1">
              <a:buClr>
                <a:srgbClr val="FFFF00"/>
              </a:buClr>
              <a:buSzPct val="100000"/>
              <a:buFont typeface="Arial" pitchFamily="34" charset="0"/>
              <a:buChar char="•"/>
            </a:pPr>
            <a:r>
              <a:rPr lang="ar-SA" sz="3600" dirty="0" smtClean="0"/>
              <a:t>إذا كان اتجاه الرياح من البحر إلى البر أو المحيط إلى البر حُملت ببخار الماء وحدث تساقط المطر</a:t>
            </a:r>
            <a:r>
              <a:rPr lang="ar-SA" sz="3600" dirty="0" smtClean="0"/>
              <a:t>.</a:t>
            </a:r>
          </a:p>
          <a:p>
            <a:pPr algn="just" rtl="1">
              <a:buClr>
                <a:srgbClr val="FFFF00"/>
              </a:buClr>
              <a:buSzPct val="100000"/>
              <a:buFont typeface="Arial" pitchFamily="34" charset="0"/>
              <a:buChar char="•"/>
            </a:pPr>
            <a:endParaRPr lang="ar-SA" sz="3600" dirty="0" smtClean="0"/>
          </a:p>
          <a:p>
            <a:pPr algn="just" rtl="1">
              <a:buClr>
                <a:srgbClr val="FFFF00"/>
              </a:buClr>
              <a:buSzPct val="100000"/>
              <a:buFont typeface="Arial" pitchFamily="34" charset="0"/>
              <a:buChar char="•"/>
            </a:pPr>
            <a:r>
              <a:rPr lang="ar-SA" sz="3600" dirty="0" smtClean="0">
                <a:solidFill>
                  <a:srgbClr val="FFFF00"/>
                </a:solidFill>
              </a:rPr>
              <a:t>إذا كان اتجاه الرياح من البر إلى البحر أو المحيط ، فلا تساقط وتنشأ الصحراء</a:t>
            </a:r>
            <a:r>
              <a:rPr lang="ar-SA" sz="3600" dirty="0" smtClean="0">
                <a:solidFill>
                  <a:srgbClr val="FFFF00"/>
                </a:solidFill>
              </a:rPr>
              <a:t>.</a:t>
            </a:r>
            <a:endParaRPr lang="ar-SA" sz="3600" dirty="0" smtClean="0">
              <a:solidFill>
                <a:srgbClr val="FFFF00"/>
              </a:solidFill>
            </a:endParaRPr>
          </a:p>
        </p:txBody>
      </p:sp>
      <p:pic>
        <p:nvPicPr>
          <p:cNvPr id="5" name="Picture 4" descr="الرياح والصحراء.jpg"/>
          <p:cNvPicPr>
            <a:picLocks noChangeAspect="1"/>
          </p:cNvPicPr>
          <p:nvPr/>
        </p:nvPicPr>
        <p:blipFill>
          <a:blip r:embed="rId2" cstate="print"/>
          <a:stretch>
            <a:fillRect/>
          </a:stretch>
        </p:blipFill>
        <p:spPr>
          <a:xfrm>
            <a:off x="914400" y="4419600"/>
            <a:ext cx="3124200" cy="1985963"/>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1000" fill="hold"/>
                                        <p:tgtEl>
                                          <p:spTgt spid="4">
                                            <p:txEl>
                                              <p:pRg st="0" end="0"/>
                                            </p:txEl>
                                          </p:spTgt>
                                        </p:tgtEl>
                                        <p:attrNameLst>
                                          <p:attrName>ppt_w</p:attrName>
                                        </p:attrNameLst>
                                      </p:cBhvr>
                                      <p:tavLst>
                                        <p:tav tm="0">
                                          <p:val>
                                            <p:strVal val="#ppt_w+.3"/>
                                          </p:val>
                                        </p:tav>
                                        <p:tav tm="100000">
                                          <p:val>
                                            <p:strVal val="#ppt_w"/>
                                          </p:val>
                                        </p:tav>
                                      </p:tavLst>
                                    </p:anim>
                                    <p:anim calcmode="lin" valueType="num">
                                      <p:cBhvr>
                                        <p:cTn id="16"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7" dur="1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5" presetClass="entr" presetSubtype="0"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p:cTn id="22" dur="500" decel="50000" fill="hold">
                                          <p:stCondLst>
                                            <p:cond delay="0"/>
                                          </p:stCondLst>
                                        </p:cTn>
                                        <p:tgtEl>
                                          <p:spTgt spid="4">
                                            <p:txEl>
                                              <p:pRg st="2" end="2"/>
                                            </p:txEl>
                                          </p:spTgt>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4">
                                            <p:txEl>
                                              <p:pRg st="2" end="2"/>
                                            </p:txEl>
                                          </p:spTgt>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4">
                                            <p:txEl>
                                              <p:pRg st="2" end="2"/>
                                            </p:txEl>
                                          </p:spTgt>
                                        </p:tgtEl>
                                        <p:attrNameLst>
                                          <p:attrName>ppt_w</p:attrName>
                                        </p:attrNameLst>
                                      </p:cBhvr>
                                      <p:tavLst>
                                        <p:tav tm="0">
                                          <p:val>
                                            <p:strVal val="#ppt_w*.05"/>
                                          </p:val>
                                        </p:tav>
                                        <p:tav tm="100000">
                                          <p:val>
                                            <p:strVal val="#ppt_w"/>
                                          </p:val>
                                        </p:tav>
                                      </p:tavLst>
                                    </p:anim>
                                    <p:anim calcmode="lin" valueType="num">
                                      <p:cBhvr>
                                        <p:cTn id="25" dur="1000" fill="hold"/>
                                        <p:tgtEl>
                                          <p:spTgt spid="4">
                                            <p:txEl>
                                              <p:pRg st="2" end="2"/>
                                            </p:txEl>
                                          </p:spTgt>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4">
                                            <p:txEl>
                                              <p:pRg st="2" end="2"/>
                                            </p:txEl>
                                          </p:spTgt>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4">
                                            <p:txEl>
                                              <p:pRg st="2" end="2"/>
                                            </p:txEl>
                                          </p:spTgt>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4">
                                            <p:txEl>
                                              <p:pRg st="2" end="2"/>
                                            </p:txEl>
                                          </p:spTgt>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5" presetClass="entr" presetSubtype="0" fill="hold" nodeType="click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fltVal val="0"/>
                                          </p:val>
                                        </p:tav>
                                        <p:tav tm="100000">
                                          <p:val>
                                            <p:strVal val="#ppt_w"/>
                                          </p:val>
                                        </p:tav>
                                      </p:tavLst>
                                    </p:anim>
                                    <p:anim calcmode="lin" valueType="num">
                                      <p:cBhvr>
                                        <p:cTn id="35" dur="1000" fill="hold"/>
                                        <p:tgtEl>
                                          <p:spTgt spid="5"/>
                                        </p:tgtEl>
                                        <p:attrNameLst>
                                          <p:attrName>ppt_h</p:attrName>
                                        </p:attrNameLst>
                                      </p:cBhvr>
                                      <p:tavLst>
                                        <p:tav tm="0">
                                          <p:val>
                                            <p:fltVal val="0"/>
                                          </p:val>
                                        </p:tav>
                                        <p:tav tm="100000">
                                          <p:val>
                                            <p:strVal val="#ppt_h"/>
                                          </p:val>
                                        </p:tav>
                                      </p:tavLst>
                                    </p:anim>
                                    <p:anim calcmode="lin" valueType="num">
                                      <p:cBhvr>
                                        <p:cTn id="3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title"/>
          </p:nvPr>
        </p:nvSpPr>
        <p:spPr>
          <a:xfrm>
            <a:off x="533400" y="381000"/>
            <a:ext cx="8080375" cy="1143000"/>
          </a:xfrm>
        </p:spPr>
        <p:txBody>
          <a:bodyPr/>
          <a:lstStyle/>
          <a:p>
            <a:pPr algn="r">
              <a:buNone/>
            </a:pPr>
            <a:r>
              <a:rPr kumimoji="1" lang="ar-SA" sz="4400" b="1" kern="1200" dirty="0" smtClean="0">
                <a:solidFill>
                  <a:srgbClr val="FFFF00"/>
                </a:solidFill>
                <a:effectLst>
                  <a:outerShdw blurRad="38100" dist="38100" dir="2700000" algn="tl">
                    <a:srgbClr val="000000"/>
                  </a:outerShdw>
                </a:effectLst>
                <a:latin typeface="+mj-lt"/>
                <a:ea typeface="+mj-ea"/>
                <a:cs typeface="+mj-cs"/>
              </a:rPr>
              <a:t>القرب </a:t>
            </a:r>
            <a:r>
              <a:rPr kumimoji="1" lang="ar-SA" sz="4400" b="1" kern="1200" dirty="0" smtClean="0">
                <a:solidFill>
                  <a:srgbClr val="FFFF00"/>
                </a:solidFill>
                <a:effectLst>
                  <a:outerShdw blurRad="38100" dist="38100" dir="2700000" algn="tl">
                    <a:srgbClr val="000000"/>
                  </a:outerShdw>
                </a:effectLst>
                <a:latin typeface="+mj-lt"/>
                <a:ea typeface="+mj-ea"/>
                <a:cs typeface="+mj-cs"/>
              </a:rPr>
              <a:t>من</a:t>
            </a:r>
            <a:r>
              <a:rPr lang="ar-SA" sz="4400" dirty="0" smtClean="0"/>
              <a:t> </a:t>
            </a:r>
            <a:r>
              <a:rPr kumimoji="1" lang="ar-SA" sz="4400" b="1" kern="1200" dirty="0" smtClean="0">
                <a:solidFill>
                  <a:srgbClr val="FFFF00"/>
                </a:solidFill>
                <a:effectLst>
                  <a:outerShdw blurRad="38100" dist="38100" dir="2700000" algn="tl">
                    <a:srgbClr val="000000"/>
                  </a:outerShdw>
                </a:effectLst>
                <a:latin typeface="+mj-lt"/>
                <a:ea typeface="+mj-ea"/>
                <a:cs typeface="+mj-cs"/>
              </a:rPr>
              <a:t>الكتل</a:t>
            </a:r>
            <a:r>
              <a:rPr lang="ar-SA" sz="4400" dirty="0" smtClean="0"/>
              <a:t> </a:t>
            </a:r>
            <a:r>
              <a:rPr kumimoji="1" lang="ar-SA" sz="4400" b="1" kern="1200" dirty="0" smtClean="0">
                <a:solidFill>
                  <a:srgbClr val="FFFF00"/>
                </a:solidFill>
                <a:effectLst>
                  <a:outerShdw blurRad="38100" dist="38100" dir="2700000" algn="tl">
                    <a:srgbClr val="000000"/>
                  </a:outerShdw>
                </a:effectLst>
                <a:latin typeface="+mj-lt"/>
                <a:ea typeface="+mj-ea"/>
                <a:cs typeface="+mj-cs"/>
              </a:rPr>
              <a:t>المائية</a:t>
            </a:r>
            <a:endParaRPr kumimoji="1" lang="en-GB" sz="4400" b="1" kern="1200" dirty="0">
              <a:solidFill>
                <a:srgbClr val="FFFF00"/>
              </a:solidFill>
              <a:effectLst>
                <a:outerShdw blurRad="38100" dist="38100" dir="2700000" algn="tl">
                  <a:srgbClr val="000000"/>
                </a:outerShdw>
              </a:effectLst>
              <a:latin typeface="+mj-lt"/>
              <a:ea typeface="+mj-ea"/>
              <a:cs typeface="+mj-cs"/>
            </a:endParaRPr>
          </a:p>
        </p:txBody>
      </p:sp>
      <p:sp>
        <p:nvSpPr>
          <p:cNvPr id="7" name="Content Placeholder 3"/>
          <p:cNvSpPr>
            <a:spLocks noGrp="1"/>
          </p:cNvSpPr>
          <p:nvPr>
            <p:ph sz="half" idx="2"/>
          </p:nvPr>
        </p:nvSpPr>
        <p:spPr>
          <a:xfrm>
            <a:off x="381000" y="1524001"/>
            <a:ext cx="8305800" cy="3124200"/>
          </a:xfrm>
        </p:spPr>
        <p:txBody>
          <a:bodyPr/>
          <a:lstStyle/>
          <a:p>
            <a:pPr algn="just" rtl="1">
              <a:buClr>
                <a:srgbClr val="FFFF00"/>
              </a:buClr>
              <a:buSzPct val="100000"/>
              <a:buFont typeface="Arial" pitchFamily="34" charset="0"/>
              <a:buChar char="•"/>
            </a:pPr>
            <a:r>
              <a:rPr lang="ar-SA" sz="3600" dirty="0" smtClean="0"/>
              <a:t>إذا </a:t>
            </a:r>
            <a:r>
              <a:rPr lang="ar-SA" sz="3600" dirty="0" smtClean="0"/>
              <a:t>عبرت الرياح كتلة </a:t>
            </a:r>
            <a:r>
              <a:rPr lang="ar-SA" sz="3600" dirty="0" smtClean="0"/>
              <a:t>مائية </a:t>
            </a:r>
            <a:r>
              <a:rPr lang="ar-SA" sz="3600" dirty="0" smtClean="0"/>
              <a:t>واسعة كالمحيط ، زاد ما تحملة من سحب وما تسببه من مطر غزير</a:t>
            </a:r>
            <a:r>
              <a:rPr lang="ar-SA" sz="3600" dirty="0" smtClean="0"/>
              <a:t>.</a:t>
            </a:r>
          </a:p>
          <a:p>
            <a:pPr algn="just" rtl="1">
              <a:buClr>
                <a:srgbClr val="FFFF00"/>
              </a:buClr>
              <a:buSzPct val="100000"/>
              <a:buFont typeface="Arial" pitchFamily="34" charset="0"/>
              <a:buChar char="•"/>
            </a:pPr>
            <a:endParaRPr lang="ar-SA" sz="3600" dirty="0" smtClean="0"/>
          </a:p>
          <a:p>
            <a:pPr algn="just" rtl="1">
              <a:buClr>
                <a:srgbClr val="FFFF00"/>
              </a:buClr>
              <a:buSzPct val="100000"/>
              <a:buFont typeface="Arial" pitchFamily="34" charset="0"/>
              <a:buChar char="•"/>
            </a:pPr>
            <a:r>
              <a:rPr lang="ar-SA" sz="3600" dirty="0" smtClean="0">
                <a:solidFill>
                  <a:srgbClr val="FFFF00"/>
                </a:solidFill>
              </a:rPr>
              <a:t>إذا عبرت كتلة مائية ضيقة محدودة ، فإن ما تحمله من السحاب قليل وما يسببه من المطر شحيح.</a:t>
            </a:r>
            <a:endParaRPr lang="en-GB" sz="3600" dirty="0">
              <a:solidFill>
                <a:srgbClr val="FFFF00"/>
              </a:solidFill>
            </a:endParaRPr>
          </a:p>
        </p:txBody>
      </p:sp>
      <p:pic>
        <p:nvPicPr>
          <p:cNvPr id="9" name="Picture 8" descr="الرياح والصحراء2.jpg"/>
          <p:cNvPicPr>
            <a:picLocks noChangeAspect="1"/>
          </p:cNvPicPr>
          <p:nvPr/>
        </p:nvPicPr>
        <p:blipFill>
          <a:blip r:embed="rId2" cstate="print"/>
          <a:stretch>
            <a:fillRect/>
          </a:stretch>
        </p:blipFill>
        <p:spPr>
          <a:xfrm>
            <a:off x="228600" y="4343400"/>
            <a:ext cx="3124200" cy="2020967"/>
          </a:xfrm>
          <a:prstGeom prst="rect">
            <a:avLst/>
          </a:prstGeom>
        </p:spPr>
      </p:pic>
      <p:pic>
        <p:nvPicPr>
          <p:cNvPr id="8" name="Picture 7" descr="الرياح والصحراء1.jpg"/>
          <p:cNvPicPr>
            <a:picLocks noChangeAspect="1"/>
          </p:cNvPicPr>
          <p:nvPr/>
        </p:nvPicPr>
        <p:blipFill>
          <a:blip r:embed="rId3" cstate="print"/>
          <a:stretch>
            <a:fillRect/>
          </a:stretch>
        </p:blipFill>
        <p:spPr>
          <a:xfrm>
            <a:off x="3048000" y="4876800"/>
            <a:ext cx="2370320" cy="1752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fade">
                                      <p:cBhvr>
                                        <p:cTn id="15" dur="1000"/>
                                        <p:tgtEl>
                                          <p:spTgt spid="7">
                                            <p:txEl>
                                              <p:pRg st="0" end="0"/>
                                            </p:txEl>
                                          </p:spTgt>
                                        </p:tgtEl>
                                      </p:cBhvr>
                                    </p:animEffect>
                                    <p:anim calcmode="lin" valueType="num">
                                      <p:cBhvr>
                                        <p:cTn id="16"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7">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animEffect transition="in" filter="fade">
                                      <p:cBhvr>
                                        <p:cTn id="23" dur="1000"/>
                                        <p:tgtEl>
                                          <p:spTgt spid="7">
                                            <p:txEl>
                                              <p:pRg st="2" end="2"/>
                                            </p:txEl>
                                          </p:spTgt>
                                        </p:tgtEl>
                                      </p:cBhvr>
                                    </p:animEffect>
                                    <p:anim calcmode="lin" valueType="num">
                                      <p:cBhvr>
                                        <p:cTn id="24"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5" dur="1000" fill="hold"/>
                                        <p:tgtEl>
                                          <p:spTgt spid="7">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5" presetClass="entr" presetSubtype="0" fill="hold" nodeType="click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1000" fill="hold"/>
                                        <p:tgtEl>
                                          <p:spTgt spid="9"/>
                                        </p:tgtEl>
                                        <p:attrNameLst>
                                          <p:attrName>ppt_w</p:attrName>
                                        </p:attrNameLst>
                                      </p:cBhvr>
                                      <p:tavLst>
                                        <p:tav tm="0">
                                          <p:val>
                                            <p:fltVal val="0"/>
                                          </p:val>
                                        </p:tav>
                                        <p:tav tm="100000">
                                          <p:val>
                                            <p:strVal val="#ppt_w"/>
                                          </p:val>
                                        </p:tav>
                                      </p:tavLst>
                                    </p:anim>
                                    <p:anim calcmode="lin" valueType="num">
                                      <p:cBhvr>
                                        <p:cTn id="31" dur="1000" fill="hold"/>
                                        <p:tgtEl>
                                          <p:spTgt spid="9"/>
                                        </p:tgtEl>
                                        <p:attrNameLst>
                                          <p:attrName>ppt_h</p:attrName>
                                        </p:attrNameLst>
                                      </p:cBhvr>
                                      <p:tavLst>
                                        <p:tav tm="0">
                                          <p:val>
                                            <p:fltVal val="0"/>
                                          </p:val>
                                        </p:tav>
                                        <p:tav tm="100000">
                                          <p:val>
                                            <p:strVal val="#ppt_h"/>
                                          </p:val>
                                        </p:tav>
                                      </p:tavLst>
                                    </p:anim>
                                    <p:anim calcmode="lin" valueType="num">
                                      <p:cBhvr>
                                        <p:cTn id="32"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4" fill="hold">
                      <p:stCondLst>
                        <p:cond delay="indefinite"/>
                      </p:stCondLst>
                      <p:childTnLst>
                        <p:par>
                          <p:cTn id="35" fill="hold">
                            <p:stCondLst>
                              <p:cond delay="0"/>
                            </p:stCondLst>
                            <p:childTnLst>
                              <p:par>
                                <p:cTn id="36" presetID="15" presetClass="entr" presetSubtype="0"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p:cTn id="38" dur="1000" fill="hold"/>
                                        <p:tgtEl>
                                          <p:spTgt spid="8"/>
                                        </p:tgtEl>
                                        <p:attrNameLst>
                                          <p:attrName>ppt_w</p:attrName>
                                        </p:attrNameLst>
                                      </p:cBhvr>
                                      <p:tavLst>
                                        <p:tav tm="0">
                                          <p:val>
                                            <p:fltVal val="0"/>
                                          </p:val>
                                        </p:tav>
                                        <p:tav tm="100000">
                                          <p:val>
                                            <p:strVal val="#ppt_w"/>
                                          </p:val>
                                        </p:tav>
                                      </p:tavLst>
                                    </p:anim>
                                    <p:anim calcmode="lin" valueType="num">
                                      <p:cBhvr>
                                        <p:cTn id="39" dur="1000" fill="hold"/>
                                        <p:tgtEl>
                                          <p:spTgt spid="8"/>
                                        </p:tgtEl>
                                        <p:attrNameLst>
                                          <p:attrName>ppt_h</p:attrName>
                                        </p:attrNameLst>
                                      </p:cBhvr>
                                      <p:tavLst>
                                        <p:tav tm="0">
                                          <p:val>
                                            <p:fltVal val="0"/>
                                          </p:val>
                                        </p:tav>
                                        <p:tav tm="100000">
                                          <p:val>
                                            <p:strVal val="#ppt_h"/>
                                          </p:val>
                                        </p:tav>
                                      </p:tavLst>
                                    </p:anim>
                                    <p:anim calcmode="lin" valueType="num">
                                      <p:cBhvr>
                                        <p:cTn id="4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56575" cy="1143000"/>
          </a:xfrm>
        </p:spPr>
        <p:txBody>
          <a:bodyPr/>
          <a:lstStyle/>
          <a:p>
            <a:pPr algn="r"/>
            <a:r>
              <a:rPr kumimoji="1" lang="ar-SA" b="1" kern="1200" dirty="0" smtClean="0">
                <a:solidFill>
                  <a:srgbClr val="FFFF00"/>
                </a:solidFill>
              </a:rPr>
              <a:t>ثانياً : التيارات المائية الباردة والدافئة:</a:t>
            </a:r>
          </a:p>
        </p:txBody>
      </p:sp>
      <p:sp>
        <p:nvSpPr>
          <p:cNvPr id="4" name="Content Placeholder 3"/>
          <p:cNvSpPr>
            <a:spLocks noGrp="1"/>
          </p:cNvSpPr>
          <p:nvPr>
            <p:ph sz="half" idx="2"/>
          </p:nvPr>
        </p:nvSpPr>
        <p:spPr>
          <a:xfrm>
            <a:off x="457200" y="1828800"/>
            <a:ext cx="8229600" cy="4648200"/>
          </a:xfrm>
        </p:spPr>
        <p:txBody>
          <a:bodyPr/>
          <a:lstStyle/>
          <a:p>
            <a:pPr algn="just" rtl="1">
              <a:buClr>
                <a:srgbClr val="FFFF00"/>
              </a:buClr>
              <a:buSzPct val="100000"/>
              <a:buFont typeface="Arial" pitchFamily="34" charset="0"/>
              <a:buChar char="•"/>
            </a:pPr>
            <a:r>
              <a:rPr lang="ar-SA" sz="3600" dirty="0" smtClean="0">
                <a:solidFill>
                  <a:srgbClr val="FFFF00"/>
                </a:solidFill>
              </a:rPr>
              <a:t>قاعدة عامة : </a:t>
            </a:r>
            <a:r>
              <a:rPr lang="ar-SA" sz="3600" dirty="0" smtClean="0"/>
              <a:t>النطاقات الساحلية أكثر مطراً ، والأراضي القارية الداخلية أقل مطراً وأشد جفافاً </a:t>
            </a:r>
            <a:r>
              <a:rPr lang="ar-SA" sz="3600" dirty="0" smtClean="0"/>
              <a:t>.</a:t>
            </a:r>
          </a:p>
          <a:p>
            <a:pPr algn="just" rtl="1">
              <a:buClr>
                <a:srgbClr val="FFFF00"/>
              </a:buClr>
              <a:buSzPct val="100000"/>
              <a:buNone/>
            </a:pPr>
            <a:endParaRPr lang="ar-SA" sz="3600" dirty="0" smtClean="0"/>
          </a:p>
          <a:p>
            <a:pPr algn="just" rtl="1">
              <a:buClr>
                <a:srgbClr val="FFFF00"/>
              </a:buClr>
              <a:buSzPct val="100000"/>
              <a:buFont typeface="Arial" pitchFamily="34" charset="0"/>
              <a:buChar char="•"/>
            </a:pPr>
            <a:r>
              <a:rPr lang="ar-SA" sz="3600" dirty="0" smtClean="0"/>
              <a:t>في نصف الكرة الأرضية الجنوبي ، تحمل التيارات البحرية المياه الإستوائية الدافئة إلى الشواطئ الشرقية للقارات ، ونظراً لأن الماء الدافئ يتبخر بيسر فإنه يغني الهواء بالرطوبة وينتج عن ذلك سقوط المطر مما أدى إلى عدم وجود مناطق صحراوية</a:t>
            </a:r>
            <a:r>
              <a:rPr lang="ar-SA" sz="3600" dirty="0" smtClean="0"/>
              <a:t>.</a:t>
            </a:r>
            <a:endParaRPr lang="ar-SA" sz="3600" dirty="0" smtClean="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1000"/>
                                        <p:tgtEl>
                                          <p:spTgt spid="4">
                                            <p:txEl>
                                              <p:pRg st="0" end="0"/>
                                            </p:txEl>
                                          </p:spTgt>
                                        </p:tgtEl>
                                      </p:cBhvr>
                                    </p:animEffect>
                                    <p:anim calcmode="lin" valueType="num">
                                      <p:cBhvr>
                                        <p:cTn id="1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1000"/>
                                        <p:tgtEl>
                                          <p:spTgt spid="4">
                                            <p:txEl>
                                              <p:pRg st="2" end="2"/>
                                            </p:txEl>
                                          </p:spTgt>
                                        </p:tgtEl>
                                      </p:cBhvr>
                                    </p:animEffect>
                                    <p:anim calcmode="lin" valueType="num">
                                      <p:cBhvr>
                                        <p:cTn id="23"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a:spLocks noGrp="1"/>
          </p:cNvSpPr>
          <p:nvPr>
            <p:ph sz="half" idx="2"/>
          </p:nvPr>
        </p:nvSpPr>
        <p:spPr>
          <a:xfrm>
            <a:off x="533400" y="381000"/>
            <a:ext cx="8039236" cy="3992562"/>
          </a:xfrm>
        </p:spPr>
        <p:txBody>
          <a:bodyPr/>
          <a:lstStyle/>
          <a:p>
            <a:pPr algn="just" rtl="1">
              <a:buClr>
                <a:srgbClr val="FFFF00"/>
              </a:buClr>
              <a:buSzPct val="100000"/>
              <a:buFont typeface="Arial" pitchFamily="34" charset="0"/>
              <a:buChar char="•"/>
            </a:pPr>
            <a:r>
              <a:rPr lang="ar-SA" sz="3600" dirty="0" smtClean="0"/>
              <a:t>تحمل </a:t>
            </a:r>
            <a:r>
              <a:rPr lang="ar-SA" sz="3600" dirty="0" smtClean="0"/>
              <a:t>التيارات البحرية الباردة المياه القطبية الباردة إلى شواطئ نصف الكرة الجنوبي ، فتثبط هطول المطر فتتكون الصحراء الساحلية </a:t>
            </a:r>
            <a:r>
              <a:rPr lang="ar-SA" sz="3600" dirty="0" smtClean="0"/>
              <a:t>.</a:t>
            </a:r>
          </a:p>
          <a:p>
            <a:pPr algn="just" rtl="1">
              <a:buClr>
                <a:srgbClr val="FFFF00"/>
              </a:buClr>
              <a:buSzPct val="100000"/>
              <a:buFont typeface="Arial" pitchFamily="34" charset="0"/>
              <a:buChar char="•"/>
            </a:pPr>
            <a:endParaRPr lang="ar-SA" sz="3600" dirty="0" smtClean="0"/>
          </a:p>
          <a:p>
            <a:pPr algn="just" rtl="1">
              <a:buClr>
                <a:srgbClr val="FFFF00"/>
              </a:buClr>
              <a:buSzPct val="100000"/>
              <a:buFont typeface="Arial" pitchFamily="34" charset="0"/>
              <a:buChar char="•"/>
            </a:pPr>
            <a:r>
              <a:rPr lang="ar-SA" sz="3600" dirty="0" smtClean="0"/>
              <a:t>قد تنقلب مياه المحيط صاعدة بالمياه الدافئة من الأعماق إلى السطح ،(النينو) مما يتسبب في هطول المطر في النطاقات الساحلية الجافة.</a:t>
            </a:r>
            <a:endParaRPr lang="en-GB" sz="3600" dirty="0"/>
          </a:p>
        </p:txBody>
      </p:sp>
      <p:pic>
        <p:nvPicPr>
          <p:cNvPr id="9" name="Picture 8" descr="النينوا.jpg"/>
          <p:cNvPicPr>
            <a:picLocks noChangeAspect="1"/>
          </p:cNvPicPr>
          <p:nvPr/>
        </p:nvPicPr>
        <p:blipFill>
          <a:blip r:embed="rId2" cstate="print"/>
          <a:stretch>
            <a:fillRect/>
          </a:stretch>
        </p:blipFill>
        <p:spPr>
          <a:xfrm>
            <a:off x="609600" y="3886200"/>
            <a:ext cx="2291159" cy="2639064"/>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5">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p:cTn id="1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6" dur="500" fill="hold"/>
                                        <p:tgtEl>
                                          <p:spTgt spid="5">
                                            <p:txEl>
                                              <p:pRg st="2" end="2"/>
                                            </p:txEl>
                                          </p:spTgt>
                                        </p:tgtEl>
                                        <p:attrNameLst>
                                          <p:attrName>ppt_h</p:attrName>
                                        </p:attrNameLst>
                                      </p:cBhvr>
                                      <p:tavLst>
                                        <p:tav tm="0">
                                          <p:val>
                                            <p:fltVal val="0"/>
                                          </p:val>
                                        </p:tav>
                                        <p:tav tm="100000">
                                          <p:val>
                                            <p:strVal val="#ppt_h"/>
                                          </p:val>
                                        </p:tav>
                                      </p:tavLst>
                                    </p:anim>
                                    <p:anim calcmode="lin" valueType="num">
                                      <p:cBhvr>
                                        <p:cTn id="17" dur="500" fill="hold"/>
                                        <p:tgtEl>
                                          <p:spTgt spid="5">
                                            <p:txEl>
                                              <p:pRg st="2" end="2"/>
                                            </p:txEl>
                                          </p:spTgt>
                                        </p:tgtEl>
                                        <p:attrNameLst>
                                          <p:attrName>style.rotation</p:attrName>
                                        </p:attrNameLst>
                                      </p:cBhvr>
                                      <p:tavLst>
                                        <p:tav tm="0">
                                          <p:val>
                                            <p:fltVal val="360"/>
                                          </p:val>
                                        </p:tav>
                                        <p:tav tm="100000">
                                          <p:val>
                                            <p:fltVal val="0"/>
                                          </p:val>
                                        </p:tav>
                                      </p:tavLst>
                                    </p:anim>
                                    <p:animEffect transition="in" filter="fade">
                                      <p:cBhvr>
                                        <p:cTn id="18" dur="500"/>
                                        <p:tgtEl>
                                          <p:spTgt spid="5">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900" decel="100000" fill="hold"/>
                                        <p:tgtEl>
                                          <p:spTgt spid="9"/>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b="1" dirty="0" smtClean="0">
                <a:solidFill>
                  <a:srgbClr val="FFFF00"/>
                </a:solidFill>
              </a:rPr>
              <a:t>الرِؤية: </a:t>
            </a:r>
            <a:r>
              <a:rPr lang="ar-SA" b="1"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b="1"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i="0" u="none" strike="noStrike" kern="0" cap="none" spc="0" normalizeH="0" baseline="0" noProof="0" dirty="0" smtClean="0">
                <a:ln>
                  <a:noFill/>
                </a:ln>
                <a:effectLst/>
                <a:uLnTx/>
                <a:uFillTx/>
                <a:latin typeface="+mn-lt"/>
                <a:ea typeface="+mn-ea"/>
                <a:cs typeface="+mn-cs"/>
              </a:rPr>
              <a:t>الرسالة:</a:t>
            </a:r>
            <a:r>
              <a:rPr kumimoji="0" lang="ar-SA" sz="3200" b="1" i="0" u="none" strike="noStrike" kern="0" cap="none" spc="0" normalizeH="0" noProof="0" dirty="0" smtClean="0">
                <a:ln>
                  <a:noFill/>
                </a:ln>
                <a:effectLst/>
                <a:uLnTx/>
                <a:uFillTx/>
                <a:latin typeface="+mn-lt"/>
                <a:ea typeface="+mn-ea"/>
                <a:cs typeface="+mn-cs"/>
              </a:rPr>
              <a:t> </a:t>
            </a:r>
            <a:r>
              <a:rPr kumimoji="0" lang="ar-SA" sz="3200" b="1"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1" i="0" u="none" strike="noStrike" kern="0" cap="none" spc="0" normalizeH="0" baseline="0" noProof="0" dirty="0" smtClean="0">
                <a:ln>
                  <a:noFill/>
                </a:ln>
                <a:solidFill>
                  <a:schemeClr val="accent6"/>
                </a:solidFill>
                <a:effectLst/>
                <a:uLnTx/>
                <a:uFillTx/>
                <a:latin typeface="+mn-lt"/>
                <a:ea typeface="+mn-ea"/>
                <a:cs typeface="+mn-cs"/>
              </a:rPr>
              <a:t> </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kumimoji="1" lang="ar-SA" b="1" kern="1200" dirty="0" smtClean="0">
                <a:solidFill>
                  <a:srgbClr val="FFFF00"/>
                </a:solidFill>
              </a:rPr>
              <a:t>ثالثا ً : الجبال</a:t>
            </a:r>
            <a:endParaRPr kumimoji="1" lang="en-GB" b="1" kern="1200" dirty="0">
              <a:solidFill>
                <a:srgbClr val="FFFF00"/>
              </a:solidFill>
            </a:endParaRPr>
          </a:p>
        </p:txBody>
      </p:sp>
      <p:sp>
        <p:nvSpPr>
          <p:cNvPr id="3" name="Content Placeholder 2"/>
          <p:cNvSpPr>
            <a:spLocks noGrp="1"/>
          </p:cNvSpPr>
          <p:nvPr>
            <p:ph sz="half" idx="1"/>
          </p:nvPr>
        </p:nvSpPr>
        <p:spPr>
          <a:xfrm>
            <a:off x="533400" y="1905000"/>
            <a:ext cx="8077200" cy="4495800"/>
          </a:xfrm>
        </p:spPr>
        <p:txBody>
          <a:bodyPr/>
          <a:lstStyle/>
          <a:p>
            <a:pPr algn="just" rtl="1">
              <a:buClr>
                <a:srgbClr val="FFFF00"/>
              </a:buClr>
              <a:buSzPct val="100000"/>
              <a:buFont typeface="Arial" pitchFamily="34" charset="0"/>
              <a:buChar char="•"/>
            </a:pPr>
            <a:r>
              <a:rPr lang="ar-SA" sz="3600" dirty="0" smtClean="0"/>
              <a:t>تؤثر الجبال على قدر التساقط ، لأنها تكون باردة في ارتفاعاتها العالية ، وبالريح تتصاعد كتلة الهواء على سفح الجبل فتبرد ، وتسقط ما تحمله من الماء بمشيئة الله </a:t>
            </a:r>
            <a:endParaRPr lang="ar-SA" sz="3600" dirty="0" smtClean="0"/>
          </a:p>
          <a:p>
            <a:pPr algn="just" rtl="1">
              <a:buClr>
                <a:srgbClr val="FFFF00"/>
              </a:buClr>
              <a:buSzPct val="100000"/>
              <a:buFont typeface="Arial" pitchFamily="34" charset="0"/>
              <a:buChar char="•"/>
            </a:pPr>
            <a:endParaRPr lang="ar-SA" sz="3600" dirty="0" smtClean="0"/>
          </a:p>
          <a:p>
            <a:pPr algn="just" rtl="1">
              <a:buClr>
                <a:srgbClr val="FFFF00"/>
              </a:buClr>
              <a:buSzPct val="100000"/>
              <a:buFont typeface="Arial" pitchFamily="34" charset="0"/>
              <a:buChar char="•"/>
            </a:pPr>
            <a:r>
              <a:rPr lang="ar-SA" sz="3600" dirty="0" smtClean="0"/>
              <a:t>اذا ما تجاوزت القمة هبطت على السفح المكنون ، مما يرفع من درجة حرارتها ويزيد من جفافها فلا تسقط مما تحملة من بخار إلا القليل الأقل.</a:t>
            </a:r>
            <a:endParaRPr lang="en-GB" sz="3600" dirty="0"/>
          </a:p>
        </p:txBody>
      </p:sp>
      <p:pic>
        <p:nvPicPr>
          <p:cNvPr id="5" name="Picture 4" descr="الجبال1.jpg"/>
          <p:cNvPicPr>
            <a:picLocks noChangeAspect="1"/>
          </p:cNvPicPr>
          <p:nvPr/>
        </p:nvPicPr>
        <p:blipFill>
          <a:blip r:embed="rId2" cstate="print"/>
          <a:stretch>
            <a:fillRect/>
          </a:stretch>
        </p:blipFill>
        <p:spPr>
          <a:xfrm>
            <a:off x="685800" y="381000"/>
            <a:ext cx="3200400" cy="1427493"/>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900" decel="100000" fill="hold"/>
                                        <p:tgtEl>
                                          <p:spTgt spid="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3400" y="609600"/>
            <a:ext cx="8039236" cy="2285999"/>
          </a:xfrm>
        </p:spPr>
        <p:txBody>
          <a:bodyPr/>
          <a:lstStyle/>
          <a:p>
            <a:pPr algn="just" rtl="1">
              <a:buNone/>
            </a:pPr>
            <a:r>
              <a:rPr lang="ar-SA" sz="3600" dirty="0" smtClean="0">
                <a:solidFill>
                  <a:srgbClr val="FFFF00"/>
                </a:solidFill>
              </a:rPr>
              <a:t>   تعمر أوجه الجبال التي تستقبل الرياح المحملة بالرطوبة كساء نباتي مزدهر ، أما الجهه الأخرى من الجبال فلا يصيبها إلا النذر اليسيرمن التساقط ، حيث إنها في ظل المطر وبذلك تتكون الصحراء.</a:t>
            </a:r>
            <a:endParaRPr lang="en-GB" sz="3600" dirty="0">
              <a:solidFill>
                <a:srgbClr val="FFFF00"/>
              </a:solidFill>
            </a:endParaRPr>
          </a:p>
        </p:txBody>
      </p:sp>
      <p:pic>
        <p:nvPicPr>
          <p:cNvPr id="5" name="Picture 4" descr="الجبل والكساء النباتي 2.jpg"/>
          <p:cNvPicPr>
            <a:picLocks noChangeAspect="1"/>
          </p:cNvPicPr>
          <p:nvPr/>
        </p:nvPicPr>
        <p:blipFill>
          <a:blip r:embed="rId2" cstate="print"/>
          <a:srcRect t="6825" b="9365"/>
          <a:stretch>
            <a:fillRect/>
          </a:stretch>
        </p:blipFill>
        <p:spPr>
          <a:xfrm>
            <a:off x="457200" y="2895600"/>
            <a:ext cx="2814638" cy="1790517"/>
          </a:xfrm>
          <a:prstGeom prst="rect">
            <a:avLst/>
          </a:prstGeom>
        </p:spPr>
      </p:pic>
      <p:pic>
        <p:nvPicPr>
          <p:cNvPr id="6" name="Picture 5" descr="الجبل والكساء النباتي1.jpg"/>
          <p:cNvPicPr>
            <a:picLocks noChangeAspect="1"/>
          </p:cNvPicPr>
          <p:nvPr/>
        </p:nvPicPr>
        <p:blipFill>
          <a:blip r:embed="rId3" cstate="print"/>
          <a:stretch>
            <a:fillRect/>
          </a:stretch>
        </p:blipFill>
        <p:spPr>
          <a:xfrm>
            <a:off x="3429000" y="3581400"/>
            <a:ext cx="2590800" cy="1943100"/>
          </a:xfrm>
          <a:prstGeom prst="rect">
            <a:avLst/>
          </a:prstGeom>
        </p:spPr>
      </p:pic>
      <p:pic>
        <p:nvPicPr>
          <p:cNvPr id="8" name="Picture 7" descr="الجبل والكساء النباتي.jpg"/>
          <p:cNvPicPr>
            <a:picLocks noChangeAspect="1"/>
          </p:cNvPicPr>
          <p:nvPr/>
        </p:nvPicPr>
        <p:blipFill>
          <a:blip r:embed="rId4" cstate="print"/>
          <a:stretch>
            <a:fillRect/>
          </a:stretch>
        </p:blipFill>
        <p:spPr>
          <a:xfrm>
            <a:off x="6248400" y="4419600"/>
            <a:ext cx="2687782" cy="1838037"/>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5" presetClass="entr" presetSubtype="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1000" fill="hold"/>
                                        <p:tgtEl>
                                          <p:spTgt spid="5"/>
                                        </p:tgtEl>
                                        <p:attrNameLst>
                                          <p:attrName>ppt_w</p:attrName>
                                        </p:attrNameLst>
                                      </p:cBhvr>
                                      <p:tavLst>
                                        <p:tav tm="0">
                                          <p:val>
                                            <p:fltVal val="0"/>
                                          </p:val>
                                        </p:tav>
                                        <p:tav tm="100000">
                                          <p:val>
                                            <p:strVal val="#ppt_w"/>
                                          </p:val>
                                        </p:tav>
                                      </p:tavLst>
                                    </p:anim>
                                    <p:anim calcmode="lin" valueType="num">
                                      <p:cBhvr>
                                        <p:cTn id="17" dur="1000" fill="hold"/>
                                        <p:tgtEl>
                                          <p:spTgt spid="5"/>
                                        </p:tgtEl>
                                        <p:attrNameLst>
                                          <p:attrName>ppt_h</p:attrName>
                                        </p:attrNameLst>
                                      </p:cBhvr>
                                      <p:tavLst>
                                        <p:tav tm="0">
                                          <p:val>
                                            <p:fltVal val="0"/>
                                          </p:val>
                                        </p:tav>
                                        <p:tav tm="100000">
                                          <p:val>
                                            <p:strVal val="#ppt_h"/>
                                          </p:val>
                                        </p:tav>
                                      </p:tavLst>
                                    </p:anim>
                                    <p:anim calcmode="lin" valueType="num">
                                      <p:cBhvr>
                                        <p:cTn id="18"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9"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0" fill="hold">
                      <p:stCondLst>
                        <p:cond delay="indefinite"/>
                      </p:stCondLst>
                      <p:childTnLst>
                        <p:par>
                          <p:cTn id="21" fill="hold">
                            <p:stCondLst>
                              <p:cond delay="0"/>
                            </p:stCondLst>
                            <p:childTnLst>
                              <p:par>
                                <p:cTn id="22" presetID="15"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1000" fill="hold"/>
                                        <p:tgtEl>
                                          <p:spTgt spid="6"/>
                                        </p:tgtEl>
                                        <p:attrNameLst>
                                          <p:attrName>ppt_w</p:attrName>
                                        </p:attrNameLst>
                                      </p:cBhvr>
                                      <p:tavLst>
                                        <p:tav tm="0">
                                          <p:val>
                                            <p:fltVal val="0"/>
                                          </p:val>
                                        </p:tav>
                                        <p:tav tm="100000">
                                          <p:val>
                                            <p:strVal val="#ppt_w"/>
                                          </p:val>
                                        </p:tav>
                                      </p:tavLst>
                                    </p:anim>
                                    <p:anim calcmode="lin" valueType="num">
                                      <p:cBhvr>
                                        <p:cTn id="25" dur="1000" fill="hold"/>
                                        <p:tgtEl>
                                          <p:spTgt spid="6"/>
                                        </p:tgtEl>
                                        <p:attrNameLst>
                                          <p:attrName>ppt_h</p:attrName>
                                        </p:attrNameLst>
                                      </p:cBhvr>
                                      <p:tavLst>
                                        <p:tav tm="0">
                                          <p:val>
                                            <p:fltVal val="0"/>
                                          </p:val>
                                        </p:tav>
                                        <p:tav tm="100000">
                                          <p:val>
                                            <p:strVal val="#ppt_h"/>
                                          </p:val>
                                        </p:tav>
                                      </p:tavLst>
                                    </p:anim>
                                    <p:anim calcmode="lin" valueType="num">
                                      <p:cBhvr>
                                        <p:cTn id="26"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7"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8" fill="hold">
                      <p:stCondLst>
                        <p:cond delay="indefinite"/>
                      </p:stCondLst>
                      <p:childTnLst>
                        <p:par>
                          <p:cTn id="29" fill="hold">
                            <p:stCondLst>
                              <p:cond delay="0"/>
                            </p:stCondLst>
                            <p:childTnLst>
                              <p:par>
                                <p:cTn id="30" presetID="15" presetClass="entr" presetSubtype="0" fill="hold" nodeType="click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1000" fill="hold"/>
                                        <p:tgtEl>
                                          <p:spTgt spid="8"/>
                                        </p:tgtEl>
                                        <p:attrNameLst>
                                          <p:attrName>ppt_w</p:attrName>
                                        </p:attrNameLst>
                                      </p:cBhvr>
                                      <p:tavLst>
                                        <p:tav tm="0">
                                          <p:val>
                                            <p:fltVal val="0"/>
                                          </p:val>
                                        </p:tav>
                                        <p:tav tm="100000">
                                          <p:val>
                                            <p:strVal val="#ppt_w"/>
                                          </p:val>
                                        </p:tav>
                                      </p:tavLst>
                                    </p:anim>
                                    <p:anim calcmode="lin" valueType="num">
                                      <p:cBhvr>
                                        <p:cTn id="33" dur="1000" fill="hold"/>
                                        <p:tgtEl>
                                          <p:spTgt spid="8"/>
                                        </p:tgtEl>
                                        <p:attrNameLst>
                                          <p:attrName>ppt_h</p:attrName>
                                        </p:attrNameLst>
                                      </p:cBhvr>
                                      <p:tavLst>
                                        <p:tav tm="0">
                                          <p:val>
                                            <p:fltVal val="0"/>
                                          </p:val>
                                        </p:tav>
                                        <p:tav tm="100000">
                                          <p:val>
                                            <p:strVal val="#ppt_h"/>
                                          </p:val>
                                        </p:tav>
                                      </p:tavLst>
                                    </p:anim>
                                    <p:anim calcmode="lin" valueType="num">
                                      <p:cBhvr>
                                        <p:cTn id="34"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photo_desert_namib.jpg"/>
          <p:cNvPicPr>
            <a:picLocks noChangeAspect="1"/>
          </p:cNvPicPr>
          <p:nvPr/>
        </p:nvPicPr>
        <p:blipFill>
          <a:blip r:embed="rId2" cstate="print"/>
          <a:stretch>
            <a:fillRect/>
          </a:stretch>
        </p:blipFill>
        <p:spPr>
          <a:xfrm>
            <a:off x="4953000" y="609600"/>
            <a:ext cx="3581400" cy="3048000"/>
          </a:xfrm>
          <a:prstGeom prst="rect">
            <a:avLst/>
          </a:prstGeom>
        </p:spPr>
      </p:pic>
      <p:pic>
        <p:nvPicPr>
          <p:cNvPr id="6" name="Picture 5" descr="simpson-desert-ripples_375_600x450.jpg"/>
          <p:cNvPicPr>
            <a:picLocks noChangeAspect="1"/>
          </p:cNvPicPr>
          <p:nvPr/>
        </p:nvPicPr>
        <p:blipFill>
          <a:blip r:embed="rId3" cstate="print"/>
          <a:stretch>
            <a:fillRect/>
          </a:stretch>
        </p:blipFill>
        <p:spPr>
          <a:xfrm>
            <a:off x="469900" y="685800"/>
            <a:ext cx="3644900" cy="2819400"/>
          </a:xfrm>
          <a:prstGeom prst="rect">
            <a:avLst/>
          </a:prstGeom>
        </p:spPr>
      </p:pic>
      <p:pic>
        <p:nvPicPr>
          <p:cNvPr id="7" name="Picture 6" descr="photo-algerie,photo-desert-sahara,68.jpg"/>
          <p:cNvPicPr>
            <a:picLocks noChangeAspect="1"/>
          </p:cNvPicPr>
          <p:nvPr/>
        </p:nvPicPr>
        <p:blipFill>
          <a:blip r:embed="rId4" cstate="print"/>
          <a:stretch>
            <a:fillRect/>
          </a:stretch>
        </p:blipFill>
        <p:spPr>
          <a:xfrm>
            <a:off x="2438400" y="2743200"/>
            <a:ext cx="4343400" cy="325755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anim calcmode="lin" valueType="num">
                                      <p:cBhvr>
                                        <p:cTn id="16" dur="1000" fill="hold"/>
                                        <p:tgtEl>
                                          <p:spTgt spid="6"/>
                                        </p:tgtEl>
                                        <p:attrNameLst>
                                          <p:attrName>ppt_x</p:attrName>
                                        </p:attrNameLst>
                                      </p:cBhvr>
                                      <p:tavLst>
                                        <p:tav tm="0">
                                          <p:val>
                                            <p:strVal val="#ppt_x"/>
                                          </p:val>
                                        </p:tav>
                                        <p:tav tm="100000">
                                          <p:val>
                                            <p:strVal val="#ppt_x"/>
                                          </p:val>
                                        </p:tav>
                                      </p:tavLst>
                                    </p:anim>
                                    <p:anim calcmode="lin" valueType="num">
                                      <p:cBhvr>
                                        <p:cTn id="1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fltVal val="0"/>
                                          </p:val>
                                        </p:tav>
                                        <p:tav tm="100000">
                                          <p:val>
                                            <p:strVal val="#ppt_w"/>
                                          </p:val>
                                        </p:tav>
                                      </p:tavLst>
                                    </p:anim>
                                    <p:anim calcmode="lin" valueType="num">
                                      <p:cBhvr>
                                        <p:cTn id="23" dur="1000" fill="hold"/>
                                        <p:tgtEl>
                                          <p:spTgt spid="7"/>
                                        </p:tgtEl>
                                        <p:attrNameLst>
                                          <p:attrName>ppt_h</p:attrName>
                                        </p:attrNameLst>
                                      </p:cBhvr>
                                      <p:tavLst>
                                        <p:tav tm="0">
                                          <p:val>
                                            <p:fltVal val="0"/>
                                          </p:val>
                                        </p:tav>
                                        <p:tav tm="100000">
                                          <p:val>
                                            <p:strVal val="#ppt_h"/>
                                          </p:val>
                                        </p:tav>
                                      </p:tavLst>
                                    </p:anim>
                                    <p:anim calcmode="lin" valueType="num">
                                      <p:cBhvr>
                                        <p:cTn id="24"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800" dirty="0" smtClean="0">
                <a:solidFill>
                  <a:srgbClr val="FFFF00"/>
                </a:solidFill>
              </a:rPr>
              <a:t>رؤية ورسالة كليه العلوم</a:t>
            </a:r>
            <a:endParaRPr lang="en-US" sz="4800" dirty="0">
              <a:solidFill>
                <a:srgbClr val="FFFF00"/>
              </a:solidFill>
            </a:endParaRPr>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221">
                                            <p:txEl>
                                              <p:pRg st="1" end="1"/>
                                            </p:txEl>
                                          </p:spTgt>
                                        </p:tgtEl>
                                        <p:attrNameLst>
                                          <p:attrName>style.visibility</p:attrName>
                                        </p:attrNameLst>
                                      </p:cBhvr>
                                      <p:to>
                                        <p:strVal val="visible"/>
                                      </p:to>
                                    </p:set>
                                    <p:animScale>
                                      <p:cBhvr>
                                        <p:cTn id="21" dur="1000" decel="50000" fill="hold">
                                          <p:stCondLst>
                                            <p:cond delay="0"/>
                                          </p:stCondLst>
                                        </p:cTn>
                                        <p:tgtEl>
                                          <p:spTgt spid="922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21">
                                            <p:txEl>
                                              <p:pRg st="1" end="1"/>
                                            </p:txEl>
                                          </p:spTgt>
                                        </p:tgtEl>
                                        <p:attrNameLst>
                                          <p:attrName>ppt_x</p:attrName>
                                          <p:attrName>ppt_y</p:attrName>
                                        </p:attrNameLst>
                                      </p:cBhvr>
                                    </p:animMotion>
                                    <p:animEffect transition="in" filter="fade">
                                      <p:cBhvr>
                                        <p:cTn id="23" dur="1000"/>
                                        <p:tgtEl>
                                          <p:spTgt spid="92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ar-SA" sz="8000" b="1" dirty="0" smtClean="0">
                <a:solidFill>
                  <a:srgbClr val="FFFF00"/>
                </a:solidFill>
              </a:rPr>
              <a:t>الصحارى</a:t>
            </a:r>
            <a:endParaRPr lang="en-GB" sz="8000" b="1" dirty="0" smtClean="0">
              <a:solidFill>
                <a:srgbClr val="FFFF00"/>
              </a:solidFill>
            </a:endParaRPr>
          </a:p>
        </p:txBody>
      </p:sp>
      <p:sp>
        <p:nvSpPr>
          <p:cNvPr id="6" name="Content Placeholder 5"/>
          <p:cNvSpPr>
            <a:spLocks noGrp="1"/>
          </p:cNvSpPr>
          <p:nvPr>
            <p:ph idx="1"/>
          </p:nvPr>
        </p:nvSpPr>
        <p:spPr/>
        <p:txBody>
          <a:bodyPr/>
          <a:lstStyle/>
          <a:p>
            <a:pPr algn="r" rtl="1">
              <a:buClr>
                <a:schemeClr val="accent2"/>
              </a:buClr>
              <a:buSzPct val="100000"/>
              <a:buFont typeface="Arial" pitchFamily="34" charset="0"/>
              <a:buChar char="•"/>
            </a:pPr>
            <a:r>
              <a:rPr lang="ar-SA" sz="5400" dirty="0" smtClean="0"/>
              <a:t> تعريفها</a:t>
            </a:r>
            <a:r>
              <a:rPr lang="en-GB" sz="5400" dirty="0" smtClean="0"/>
              <a:t> </a:t>
            </a:r>
            <a:r>
              <a:rPr lang="en-GB" sz="5400" dirty="0" smtClean="0">
                <a:solidFill>
                  <a:srgbClr val="FF0000"/>
                </a:solidFill>
              </a:rPr>
              <a:t>Definition </a:t>
            </a:r>
            <a:endParaRPr lang="ar-SA" sz="5400" dirty="0" smtClean="0">
              <a:solidFill>
                <a:srgbClr val="FF0000"/>
              </a:solidFill>
            </a:endParaRPr>
          </a:p>
          <a:p>
            <a:pPr algn="r" rtl="1">
              <a:buClr>
                <a:schemeClr val="accent2"/>
              </a:buClr>
              <a:buSzPct val="100000"/>
              <a:buFont typeface="Arial" pitchFamily="34" charset="0"/>
              <a:buChar char="•"/>
            </a:pPr>
            <a:r>
              <a:rPr lang="ar-SA" sz="5400" dirty="0" smtClean="0"/>
              <a:t> تصنيفها</a:t>
            </a:r>
            <a:r>
              <a:rPr lang="en-GB" sz="5400" dirty="0" smtClean="0">
                <a:solidFill>
                  <a:srgbClr val="FF0000"/>
                </a:solidFill>
              </a:rPr>
              <a:t>Classification </a:t>
            </a:r>
            <a:endParaRPr lang="en-GB" sz="5400" dirty="0">
              <a:solidFill>
                <a:srgbClr val="FF0000"/>
              </a:solidFill>
            </a:endParaRPr>
          </a:p>
        </p:txBody>
      </p:sp>
      <p:pic>
        <p:nvPicPr>
          <p:cNvPr id="7" name="Picture 6" descr="25_154830_20.jpg"/>
          <p:cNvPicPr>
            <a:picLocks noChangeAspect="1"/>
          </p:cNvPicPr>
          <p:nvPr/>
        </p:nvPicPr>
        <p:blipFill>
          <a:blip r:embed="rId2" cstate="print"/>
          <a:stretch>
            <a:fillRect/>
          </a:stretch>
        </p:blipFill>
        <p:spPr>
          <a:xfrm>
            <a:off x="4876800" y="4038600"/>
            <a:ext cx="3581400" cy="2276475"/>
          </a:xfrm>
          <a:prstGeom prst="rect">
            <a:avLst/>
          </a:prstGeom>
        </p:spPr>
      </p:pic>
      <p:pic>
        <p:nvPicPr>
          <p:cNvPr id="8" name="Picture 7" descr="66.jpg"/>
          <p:cNvPicPr>
            <a:picLocks noChangeAspect="1"/>
          </p:cNvPicPr>
          <p:nvPr/>
        </p:nvPicPr>
        <p:blipFill>
          <a:blip r:embed="rId3" cstate="print"/>
          <a:stretch>
            <a:fillRect/>
          </a:stretch>
        </p:blipFill>
        <p:spPr>
          <a:xfrm>
            <a:off x="685800" y="4038600"/>
            <a:ext cx="3619500" cy="2356697"/>
          </a:xfrm>
          <a:prstGeom prst="rect">
            <a:avLst/>
          </a:prstGeom>
        </p:spPr>
      </p:pic>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p:cTn id="16" dur="500" fill="hold"/>
                                        <p:tgtEl>
                                          <p:spTgt spid="6">
                                            <p:txEl>
                                              <p:pRg st="0" end="0"/>
                                            </p:txEl>
                                          </p:spTgt>
                                        </p:tgtEl>
                                        <p:attrNameLst>
                                          <p:attrName>ppt_w</p:attrName>
                                        </p:attrNameLst>
                                      </p:cBhvr>
                                      <p:tavLst>
                                        <p:tav tm="0">
                                          <p:val>
                                            <p:strVal val="#ppt_w*2.5"/>
                                          </p:val>
                                        </p:tav>
                                        <p:tav tm="100000">
                                          <p:val>
                                            <p:strVal val="#ppt_w"/>
                                          </p:val>
                                        </p:tav>
                                      </p:tavLst>
                                    </p:anim>
                                    <p:anim calcmode="lin" valueType="num">
                                      <p:cBhvr>
                                        <p:cTn id="17" dur="500" fill="hold"/>
                                        <p:tgtEl>
                                          <p:spTgt spid="6">
                                            <p:txEl>
                                              <p:pRg st="0" end="0"/>
                                            </p:txEl>
                                          </p:spTgt>
                                        </p:tgtEl>
                                        <p:attrNameLst>
                                          <p:attrName>ppt_h</p:attrName>
                                        </p:attrNameLst>
                                      </p:cBhvr>
                                      <p:tavLst>
                                        <p:tav tm="0">
                                          <p:val>
                                            <p:strVal val="#ppt_h*0.01"/>
                                          </p:val>
                                        </p:tav>
                                        <p:tav tm="100000">
                                          <p:val>
                                            <p:strVal val="#ppt_h"/>
                                          </p:val>
                                        </p:tav>
                                      </p:tavLst>
                                    </p:anim>
                                    <p:anim calcmode="lin" valueType="num">
                                      <p:cBhvr>
                                        <p:cTn id="1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0" end="0"/>
                                            </p:txEl>
                                          </p:spTgt>
                                        </p:tgtEl>
                                        <p:attrNameLst>
                                          <p:attrName>ppt_y</p:attrName>
                                        </p:attrNameLst>
                                      </p:cBhvr>
                                      <p:tavLst>
                                        <p:tav tm="0">
                                          <p:val>
                                            <p:strVal val="#ppt_h+1"/>
                                          </p:val>
                                        </p:tav>
                                        <p:tav tm="100000">
                                          <p:val>
                                            <p:strVal val="#ppt_y"/>
                                          </p:val>
                                        </p:tav>
                                      </p:tavLst>
                                    </p:anim>
                                    <p:animEffect transition="in" filter="fade">
                                      <p:cBhvr>
                                        <p:cTn id="20" dur="500"/>
                                        <p:tgtEl>
                                          <p:spTgt spid="6">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p:cTn id="25" dur="500" fill="hold"/>
                                        <p:tgtEl>
                                          <p:spTgt spid="6">
                                            <p:txEl>
                                              <p:pRg st="1" end="1"/>
                                            </p:txEl>
                                          </p:spTgt>
                                        </p:tgtEl>
                                        <p:attrNameLst>
                                          <p:attrName>ppt_w</p:attrName>
                                        </p:attrNameLst>
                                      </p:cBhvr>
                                      <p:tavLst>
                                        <p:tav tm="0">
                                          <p:val>
                                            <p:strVal val="#ppt_w*2.5"/>
                                          </p:val>
                                        </p:tav>
                                        <p:tav tm="100000">
                                          <p:val>
                                            <p:strVal val="#ppt_w"/>
                                          </p:val>
                                        </p:tav>
                                      </p:tavLst>
                                    </p:anim>
                                    <p:anim calcmode="lin" valueType="num">
                                      <p:cBhvr>
                                        <p:cTn id="26" dur="500" fill="hold"/>
                                        <p:tgtEl>
                                          <p:spTgt spid="6">
                                            <p:txEl>
                                              <p:pRg st="1" end="1"/>
                                            </p:txEl>
                                          </p:spTgt>
                                        </p:tgtEl>
                                        <p:attrNameLst>
                                          <p:attrName>ppt_h</p:attrName>
                                        </p:attrNameLst>
                                      </p:cBhvr>
                                      <p:tavLst>
                                        <p:tav tm="0">
                                          <p:val>
                                            <p:strVal val="#ppt_h*0.01"/>
                                          </p:val>
                                        </p:tav>
                                        <p:tav tm="100000">
                                          <p:val>
                                            <p:strVal val="#ppt_h"/>
                                          </p:val>
                                        </p:tav>
                                      </p:tavLst>
                                    </p:anim>
                                    <p:anim calcmode="lin" valueType="num">
                                      <p:cBhvr>
                                        <p:cTn id="2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8" dur="500" fill="hold"/>
                                        <p:tgtEl>
                                          <p:spTgt spid="6">
                                            <p:txEl>
                                              <p:pRg st="1" end="1"/>
                                            </p:txEl>
                                          </p:spTgt>
                                        </p:tgtEl>
                                        <p:attrNameLst>
                                          <p:attrName>ppt_y</p:attrName>
                                        </p:attrNameLst>
                                      </p:cBhvr>
                                      <p:tavLst>
                                        <p:tav tm="0">
                                          <p:val>
                                            <p:strVal val="#ppt_h+1"/>
                                          </p:val>
                                        </p:tav>
                                        <p:tav tm="100000">
                                          <p:val>
                                            <p:strVal val="#ppt_y"/>
                                          </p:val>
                                        </p:tav>
                                      </p:tavLst>
                                    </p:anim>
                                    <p:animEffect transition="in" filter="fade">
                                      <p:cBhvr>
                                        <p:cTn id="29" dur="500"/>
                                        <p:tgtEl>
                                          <p:spTgt spid="6">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500" fill="hold"/>
                                        <p:tgtEl>
                                          <p:spTgt spid="7"/>
                                        </p:tgtEl>
                                        <p:attrNameLst>
                                          <p:attrName>ppt_x</p:attrName>
                                        </p:attrNameLst>
                                      </p:cBhvr>
                                      <p:tavLst>
                                        <p:tav tm="0">
                                          <p:val>
                                            <p:strVal val="#ppt_x"/>
                                          </p:val>
                                        </p:tav>
                                        <p:tav tm="100000">
                                          <p:val>
                                            <p:strVal val="#ppt_x"/>
                                          </p:val>
                                        </p:tav>
                                      </p:tavLst>
                                    </p:anim>
                                    <p:anim calcmode="lin" valueType="num">
                                      <p:cBhvr additive="base">
                                        <p:cTn id="3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additive="base">
                                        <p:cTn id="40" dur="500" fill="hold"/>
                                        <p:tgtEl>
                                          <p:spTgt spid="8"/>
                                        </p:tgtEl>
                                        <p:attrNameLst>
                                          <p:attrName>ppt_x</p:attrName>
                                        </p:attrNameLst>
                                      </p:cBhvr>
                                      <p:tavLst>
                                        <p:tav tm="0">
                                          <p:val>
                                            <p:strVal val="#ppt_x"/>
                                          </p:val>
                                        </p:tav>
                                        <p:tav tm="100000">
                                          <p:val>
                                            <p:strVal val="#ppt_x"/>
                                          </p:val>
                                        </p:tav>
                                      </p:tavLst>
                                    </p:anim>
                                    <p:anim calcmode="lin" valueType="num">
                                      <p:cBhvr additive="base">
                                        <p:cTn id="4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1143000"/>
          </a:xfrm>
        </p:spPr>
        <p:txBody>
          <a:bodyPr/>
          <a:lstStyle/>
          <a:p>
            <a:pPr algn="r" rtl="1"/>
            <a:r>
              <a:rPr lang="ar-SA" b="1" dirty="0" smtClean="0">
                <a:solidFill>
                  <a:srgbClr val="FFFF00"/>
                </a:solidFill>
              </a:rPr>
              <a:t>الصحارى </a:t>
            </a:r>
            <a:r>
              <a:rPr lang="en-GB" b="1" dirty="0" smtClean="0">
                <a:solidFill>
                  <a:srgbClr val="FFFF00"/>
                </a:solidFill>
              </a:rPr>
              <a:t>Definition of Deserts</a:t>
            </a:r>
            <a:endParaRPr lang="en-US" dirty="0"/>
          </a:p>
        </p:txBody>
      </p:sp>
      <p:sp>
        <p:nvSpPr>
          <p:cNvPr id="4" name="Content Placeholder 2"/>
          <p:cNvSpPr>
            <a:spLocks noGrp="1"/>
          </p:cNvSpPr>
          <p:nvPr>
            <p:ph idx="1"/>
          </p:nvPr>
        </p:nvSpPr>
        <p:spPr>
          <a:xfrm>
            <a:off x="304800" y="1295400"/>
            <a:ext cx="8534400" cy="5105400"/>
          </a:xfrm>
        </p:spPr>
        <p:txBody>
          <a:bodyPr/>
          <a:lstStyle/>
          <a:p>
            <a:pPr algn="just" rtl="1">
              <a:buNone/>
            </a:pPr>
            <a:r>
              <a:rPr lang="ar-SA" sz="3600" dirty="0" smtClean="0">
                <a:solidFill>
                  <a:schemeClr val="tx1">
                    <a:lumMod val="40000"/>
                    <a:lumOff val="60000"/>
                  </a:schemeClr>
                </a:solidFill>
              </a:rPr>
              <a:t>هي </a:t>
            </a:r>
            <a:r>
              <a:rPr lang="ar-SA" sz="3600" dirty="0" smtClean="0">
                <a:solidFill>
                  <a:schemeClr val="tx1">
                    <a:lumMod val="40000"/>
                    <a:lumOff val="60000"/>
                  </a:schemeClr>
                </a:solidFill>
              </a:rPr>
              <a:t>المنطقه التي تكون فيها موارد الماء اقل بكثير </a:t>
            </a:r>
            <a:r>
              <a:rPr lang="ar-SA" sz="3600" dirty="0" smtClean="0">
                <a:solidFill>
                  <a:schemeClr val="tx1">
                    <a:lumMod val="40000"/>
                    <a:lumOff val="60000"/>
                  </a:schemeClr>
                </a:solidFill>
              </a:rPr>
              <a:t>من قدره </a:t>
            </a:r>
            <a:r>
              <a:rPr lang="ar-SA" sz="3600" dirty="0" smtClean="0">
                <a:solidFill>
                  <a:schemeClr val="tx1">
                    <a:lumMod val="40000"/>
                    <a:lumOff val="60000"/>
                  </a:schemeClr>
                </a:solidFill>
              </a:rPr>
              <a:t>عوامل التبخر و النتح على التجفيف ويتمثل ذلك في الآتي :</a:t>
            </a:r>
          </a:p>
          <a:p>
            <a:pPr algn="r" rtl="1">
              <a:buNone/>
            </a:pPr>
            <a:r>
              <a:rPr lang="ar-SA" sz="3600" dirty="0" smtClean="0">
                <a:solidFill>
                  <a:srgbClr val="FFFF00"/>
                </a:solidFill>
              </a:rPr>
              <a:t> </a:t>
            </a:r>
            <a:endParaRPr lang="ar-SA" sz="3600" dirty="0" smtClean="0">
              <a:solidFill>
                <a:srgbClr val="FFFF00"/>
              </a:solidFill>
            </a:endParaRPr>
          </a:p>
          <a:p>
            <a:pPr algn="r" rtl="1">
              <a:buClr>
                <a:srgbClr val="FFFF00"/>
              </a:buClr>
            </a:pPr>
            <a:r>
              <a:rPr lang="ar-SA" sz="3600" dirty="0" smtClean="0"/>
              <a:t>قلة كمية المطر وعدم إنتظامه وشدة التبخر.</a:t>
            </a:r>
          </a:p>
          <a:p>
            <a:pPr algn="r" rtl="1">
              <a:buClr>
                <a:srgbClr val="FFFF00"/>
              </a:buClr>
            </a:pPr>
            <a:r>
              <a:rPr lang="ar-SA" sz="3600" dirty="0" smtClean="0">
                <a:solidFill>
                  <a:srgbClr val="FFFF00"/>
                </a:solidFill>
              </a:rPr>
              <a:t>التفاوت </a:t>
            </a:r>
            <a:r>
              <a:rPr lang="ar-SA" sz="3600" dirty="0" smtClean="0">
                <a:solidFill>
                  <a:srgbClr val="FFFF00"/>
                </a:solidFill>
              </a:rPr>
              <a:t>الشديد في درجات الحرارة بين الليل والنهار.</a:t>
            </a:r>
          </a:p>
          <a:p>
            <a:pPr algn="r" rtl="1">
              <a:buClr>
                <a:srgbClr val="FFFF00"/>
              </a:buClr>
            </a:pPr>
            <a:r>
              <a:rPr lang="ar-SA" sz="3600" dirty="0" smtClean="0"/>
              <a:t>قلة المواد العضوية في التربة.</a:t>
            </a:r>
          </a:p>
          <a:p>
            <a:pPr algn="r" rtl="1">
              <a:buClr>
                <a:srgbClr val="FFFF00"/>
              </a:buClr>
            </a:pPr>
            <a:r>
              <a:rPr lang="ar-SA" sz="3600" dirty="0" smtClean="0">
                <a:solidFill>
                  <a:srgbClr val="FFFF00"/>
                </a:solidFill>
              </a:rPr>
              <a:t>الغطاء النباتي ذا نبت متناثر يندر وجود الأشجار فيه.</a:t>
            </a:r>
          </a:p>
          <a:p>
            <a:pPr algn="r" rtl="1">
              <a:buClr>
                <a:srgbClr val="FFFF00"/>
              </a:buClr>
            </a:pPr>
            <a:r>
              <a:rPr lang="ar-SA" sz="3600" dirty="0" smtClean="0"/>
              <a:t>وجود مناطق شاسعة عارية من النباتات.</a:t>
            </a:r>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5" presetClass="entr" presetSubtype="0"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p:cTn id="22" dur="500" decel="50000" fill="hold">
                                          <p:stCondLst>
                                            <p:cond delay="0"/>
                                          </p:stCondLst>
                                        </p:cTn>
                                        <p:tgtEl>
                                          <p:spTgt spid="4">
                                            <p:txEl>
                                              <p:pRg st="2" end="2"/>
                                            </p:txEl>
                                          </p:spTgt>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4">
                                            <p:txEl>
                                              <p:pRg st="2" end="2"/>
                                            </p:txEl>
                                          </p:spTgt>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4">
                                            <p:txEl>
                                              <p:pRg st="2" end="2"/>
                                            </p:txEl>
                                          </p:spTgt>
                                        </p:tgtEl>
                                        <p:attrNameLst>
                                          <p:attrName>ppt_w</p:attrName>
                                        </p:attrNameLst>
                                      </p:cBhvr>
                                      <p:tavLst>
                                        <p:tav tm="0">
                                          <p:val>
                                            <p:strVal val="#ppt_w*.05"/>
                                          </p:val>
                                        </p:tav>
                                        <p:tav tm="100000">
                                          <p:val>
                                            <p:strVal val="#ppt_w"/>
                                          </p:val>
                                        </p:tav>
                                      </p:tavLst>
                                    </p:anim>
                                    <p:anim calcmode="lin" valueType="num">
                                      <p:cBhvr>
                                        <p:cTn id="25" dur="1000" fill="hold"/>
                                        <p:tgtEl>
                                          <p:spTgt spid="4">
                                            <p:txEl>
                                              <p:pRg st="2" end="2"/>
                                            </p:txEl>
                                          </p:spTgt>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4">
                                            <p:txEl>
                                              <p:pRg st="2" end="2"/>
                                            </p:txEl>
                                          </p:spTgt>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4">
                                            <p:txEl>
                                              <p:pRg st="2" end="2"/>
                                            </p:txEl>
                                          </p:spTgt>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4">
                                            <p:txEl>
                                              <p:pRg st="2" end="2"/>
                                            </p:txEl>
                                          </p:spTgt>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5" presetClass="entr" presetSubtype="0" fill="hold" nodeType="clickEffect">
                                  <p:stCondLst>
                                    <p:cond delay="0"/>
                                  </p:stCondLst>
                                  <p:childTnLst>
                                    <p:set>
                                      <p:cBhvr>
                                        <p:cTn id="33" dur="1" fill="hold">
                                          <p:stCondLst>
                                            <p:cond delay="0"/>
                                          </p:stCondLst>
                                        </p:cTn>
                                        <p:tgtEl>
                                          <p:spTgt spid="4">
                                            <p:txEl>
                                              <p:pRg st="3" end="3"/>
                                            </p:txEl>
                                          </p:spTgt>
                                        </p:tgtEl>
                                        <p:attrNameLst>
                                          <p:attrName>style.visibility</p:attrName>
                                        </p:attrNameLst>
                                      </p:cBhvr>
                                      <p:to>
                                        <p:strVal val="visible"/>
                                      </p:to>
                                    </p:set>
                                    <p:anim calcmode="lin" valueType="num">
                                      <p:cBhvr>
                                        <p:cTn id="34" dur="500" decel="50000" fill="hold">
                                          <p:stCondLst>
                                            <p:cond delay="0"/>
                                          </p:stCondLst>
                                        </p:cTn>
                                        <p:tgtEl>
                                          <p:spTgt spid="4">
                                            <p:txEl>
                                              <p:pRg st="3" end="3"/>
                                            </p:txEl>
                                          </p:spTgt>
                                        </p:tgtEl>
                                        <p:attrNameLst>
                                          <p:attrName>style.rotation</p:attrName>
                                        </p:attrNameLst>
                                      </p:cBhvr>
                                      <p:tavLst>
                                        <p:tav tm="0">
                                          <p:val>
                                            <p:fltVal val="-90"/>
                                          </p:val>
                                        </p:tav>
                                        <p:tav tm="100000">
                                          <p:val>
                                            <p:fltVal val="0"/>
                                          </p:val>
                                        </p:tav>
                                      </p:tavLst>
                                    </p:anim>
                                    <p:anim calcmode="lin" valueType="num">
                                      <p:cBhvr>
                                        <p:cTn id="35" dur="500" decel="50000" fill="hold">
                                          <p:stCondLst>
                                            <p:cond delay="0"/>
                                          </p:stCondLst>
                                        </p:cTn>
                                        <p:tgtEl>
                                          <p:spTgt spid="4">
                                            <p:txEl>
                                              <p:pRg st="3" end="3"/>
                                            </p:txEl>
                                          </p:spTgt>
                                        </p:tgtEl>
                                        <p:attrNameLst>
                                          <p:attrName>ppt_w</p:attrName>
                                        </p:attrNameLst>
                                      </p:cBhvr>
                                      <p:tavLst>
                                        <p:tav tm="0">
                                          <p:val>
                                            <p:strVal val="#ppt_w"/>
                                          </p:val>
                                        </p:tav>
                                        <p:tav tm="100000">
                                          <p:val>
                                            <p:strVal val="#ppt_w*.05"/>
                                          </p:val>
                                        </p:tav>
                                      </p:tavLst>
                                    </p:anim>
                                    <p:anim calcmode="lin" valueType="num">
                                      <p:cBhvr>
                                        <p:cTn id="36" dur="500" accel="50000" fill="hold">
                                          <p:stCondLst>
                                            <p:cond delay="500"/>
                                          </p:stCondLst>
                                        </p:cTn>
                                        <p:tgtEl>
                                          <p:spTgt spid="4">
                                            <p:txEl>
                                              <p:pRg st="3" end="3"/>
                                            </p:txEl>
                                          </p:spTgt>
                                        </p:tgtEl>
                                        <p:attrNameLst>
                                          <p:attrName>ppt_w</p:attrName>
                                        </p:attrNameLst>
                                      </p:cBhvr>
                                      <p:tavLst>
                                        <p:tav tm="0">
                                          <p:val>
                                            <p:strVal val="#ppt_w*.05"/>
                                          </p:val>
                                        </p:tav>
                                        <p:tav tm="100000">
                                          <p:val>
                                            <p:strVal val="#ppt_w"/>
                                          </p:val>
                                        </p:tav>
                                      </p:tavLst>
                                    </p:anim>
                                    <p:anim calcmode="lin" valueType="num">
                                      <p:cBhvr>
                                        <p:cTn id="37" dur="1000" fill="hold"/>
                                        <p:tgtEl>
                                          <p:spTgt spid="4">
                                            <p:txEl>
                                              <p:pRg st="3" end="3"/>
                                            </p:txEl>
                                          </p:spTgt>
                                        </p:tgtEl>
                                        <p:attrNameLst>
                                          <p:attrName>ppt_h</p:attrName>
                                        </p:attrNameLst>
                                      </p:cBhvr>
                                      <p:tavLst>
                                        <p:tav tm="0">
                                          <p:val>
                                            <p:strVal val="#ppt_h"/>
                                          </p:val>
                                        </p:tav>
                                        <p:tav tm="100000">
                                          <p:val>
                                            <p:strVal val="#ppt_h"/>
                                          </p:val>
                                        </p:tav>
                                      </p:tavLst>
                                    </p:anim>
                                    <p:anim calcmode="lin" valueType="num">
                                      <p:cBhvr>
                                        <p:cTn id="38" dur="500" decel="50000" fill="hold">
                                          <p:stCondLst>
                                            <p:cond delay="0"/>
                                          </p:stCondLst>
                                        </p:cTn>
                                        <p:tgtEl>
                                          <p:spTgt spid="4">
                                            <p:txEl>
                                              <p:pRg st="3" end="3"/>
                                            </p:txEl>
                                          </p:spTgt>
                                        </p:tgtEl>
                                        <p:attrNameLst>
                                          <p:attrName>ppt_x</p:attrName>
                                        </p:attrNameLst>
                                      </p:cBhvr>
                                      <p:tavLst>
                                        <p:tav tm="0">
                                          <p:val>
                                            <p:strVal val="#ppt_x+.4"/>
                                          </p:val>
                                        </p:tav>
                                        <p:tav tm="100000">
                                          <p:val>
                                            <p:strVal val="#ppt_x"/>
                                          </p:val>
                                        </p:tav>
                                      </p:tavLst>
                                    </p:anim>
                                    <p:anim calcmode="lin" valueType="num">
                                      <p:cBhvr>
                                        <p:cTn id="39" dur="500" decel="50000" fill="hold">
                                          <p:stCondLst>
                                            <p:cond delay="0"/>
                                          </p:stCondLst>
                                        </p:cTn>
                                        <p:tgtEl>
                                          <p:spTgt spid="4">
                                            <p:txEl>
                                              <p:pRg st="3" end="3"/>
                                            </p:txEl>
                                          </p:spTgt>
                                        </p:tgtEl>
                                        <p:attrNameLst>
                                          <p:attrName>ppt_y</p:attrName>
                                        </p:attrNameLst>
                                      </p:cBhvr>
                                      <p:tavLst>
                                        <p:tav tm="0">
                                          <p:val>
                                            <p:strVal val="#ppt_y-.2"/>
                                          </p:val>
                                        </p:tav>
                                        <p:tav tm="100000">
                                          <p:val>
                                            <p:strVal val="#ppt_y+.1"/>
                                          </p:val>
                                        </p:tav>
                                      </p:tavLst>
                                    </p:anim>
                                    <p:anim calcmode="lin" valueType="num">
                                      <p:cBhvr>
                                        <p:cTn id="40" dur="500" accel="50000" fill="hold">
                                          <p:stCondLst>
                                            <p:cond delay="500"/>
                                          </p:stCondLst>
                                        </p:cTn>
                                        <p:tgtEl>
                                          <p:spTgt spid="4">
                                            <p:txEl>
                                              <p:pRg st="3" end="3"/>
                                            </p:txEl>
                                          </p:spTgt>
                                        </p:tgtEl>
                                        <p:attrNameLst>
                                          <p:attrName>ppt_y</p:attrName>
                                        </p:attrNameLst>
                                      </p:cBhvr>
                                      <p:tavLst>
                                        <p:tav tm="0">
                                          <p:val>
                                            <p:strVal val="#ppt_y+.1"/>
                                          </p:val>
                                        </p:tav>
                                        <p:tav tm="100000">
                                          <p:val>
                                            <p:strVal val="#ppt_y"/>
                                          </p:val>
                                        </p:tav>
                                      </p:tavLst>
                                    </p:anim>
                                    <p:animEffect transition="in" filter="fade">
                                      <p:cBhvr>
                                        <p:cTn id="41" dur="1000" decel="50000">
                                          <p:stCondLst>
                                            <p:cond delay="0"/>
                                          </p:stCondLst>
                                        </p:cTn>
                                        <p:tgtEl>
                                          <p:spTgt spid="4">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5" presetClass="entr" presetSubtype="0" fill="hold" nodeType="clickEffect">
                                  <p:stCondLst>
                                    <p:cond delay="0"/>
                                  </p:stCondLst>
                                  <p:childTnLst>
                                    <p:set>
                                      <p:cBhvr>
                                        <p:cTn id="45" dur="1" fill="hold">
                                          <p:stCondLst>
                                            <p:cond delay="0"/>
                                          </p:stCondLst>
                                        </p:cTn>
                                        <p:tgtEl>
                                          <p:spTgt spid="4">
                                            <p:txEl>
                                              <p:pRg st="4" end="4"/>
                                            </p:txEl>
                                          </p:spTgt>
                                        </p:tgtEl>
                                        <p:attrNameLst>
                                          <p:attrName>style.visibility</p:attrName>
                                        </p:attrNameLst>
                                      </p:cBhvr>
                                      <p:to>
                                        <p:strVal val="visible"/>
                                      </p:to>
                                    </p:set>
                                    <p:anim calcmode="lin" valueType="num">
                                      <p:cBhvr>
                                        <p:cTn id="46" dur="500" decel="50000" fill="hold">
                                          <p:stCondLst>
                                            <p:cond delay="0"/>
                                          </p:stCondLst>
                                        </p:cTn>
                                        <p:tgtEl>
                                          <p:spTgt spid="4">
                                            <p:txEl>
                                              <p:pRg st="4" end="4"/>
                                            </p:txEl>
                                          </p:spTgt>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4">
                                            <p:txEl>
                                              <p:pRg st="4" end="4"/>
                                            </p:txEl>
                                          </p:spTgt>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4">
                                            <p:txEl>
                                              <p:pRg st="4" end="4"/>
                                            </p:txEl>
                                          </p:spTgt>
                                        </p:tgtEl>
                                        <p:attrNameLst>
                                          <p:attrName>ppt_w</p:attrName>
                                        </p:attrNameLst>
                                      </p:cBhvr>
                                      <p:tavLst>
                                        <p:tav tm="0">
                                          <p:val>
                                            <p:strVal val="#ppt_w*.05"/>
                                          </p:val>
                                        </p:tav>
                                        <p:tav tm="100000">
                                          <p:val>
                                            <p:strVal val="#ppt_w"/>
                                          </p:val>
                                        </p:tav>
                                      </p:tavLst>
                                    </p:anim>
                                    <p:anim calcmode="lin" valueType="num">
                                      <p:cBhvr>
                                        <p:cTn id="49" dur="1000" fill="hold"/>
                                        <p:tgtEl>
                                          <p:spTgt spid="4">
                                            <p:txEl>
                                              <p:pRg st="4" end="4"/>
                                            </p:txEl>
                                          </p:spTgt>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4">
                                            <p:txEl>
                                              <p:pRg st="4" end="4"/>
                                            </p:txEl>
                                          </p:spTgt>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4">
                                            <p:txEl>
                                              <p:pRg st="4" end="4"/>
                                            </p:txEl>
                                          </p:spTgt>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4">
                                            <p:txEl>
                                              <p:pRg st="4" end="4"/>
                                            </p:txEl>
                                          </p:spTgt>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4">
                                            <p:txEl>
                                              <p:pRg st="4" end="4"/>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25" presetClass="entr" presetSubtype="0" fill="hold" nodeType="clickEffect">
                                  <p:stCondLst>
                                    <p:cond delay="0"/>
                                  </p:stCondLst>
                                  <p:childTnLst>
                                    <p:set>
                                      <p:cBhvr>
                                        <p:cTn id="57" dur="1" fill="hold">
                                          <p:stCondLst>
                                            <p:cond delay="0"/>
                                          </p:stCondLst>
                                        </p:cTn>
                                        <p:tgtEl>
                                          <p:spTgt spid="4">
                                            <p:txEl>
                                              <p:pRg st="5" end="5"/>
                                            </p:txEl>
                                          </p:spTgt>
                                        </p:tgtEl>
                                        <p:attrNameLst>
                                          <p:attrName>style.visibility</p:attrName>
                                        </p:attrNameLst>
                                      </p:cBhvr>
                                      <p:to>
                                        <p:strVal val="visible"/>
                                      </p:to>
                                    </p:set>
                                    <p:anim calcmode="lin" valueType="num">
                                      <p:cBhvr>
                                        <p:cTn id="58" dur="500" decel="50000" fill="hold">
                                          <p:stCondLst>
                                            <p:cond delay="0"/>
                                          </p:stCondLst>
                                        </p:cTn>
                                        <p:tgtEl>
                                          <p:spTgt spid="4">
                                            <p:txEl>
                                              <p:pRg st="5" end="5"/>
                                            </p:txEl>
                                          </p:spTgt>
                                        </p:tgtEl>
                                        <p:attrNameLst>
                                          <p:attrName>style.rotation</p:attrName>
                                        </p:attrNameLst>
                                      </p:cBhvr>
                                      <p:tavLst>
                                        <p:tav tm="0">
                                          <p:val>
                                            <p:fltVal val="-90"/>
                                          </p:val>
                                        </p:tav>
                                        <p:tav tm="100000">
                                          <p:val>
                                            <p:fltVal val="0"/>
                                          </p:val>
                                        </p:tav>
                                      </p:tavLst>
                                    </p:anim>
                                    <p:anim calcmode="lin" valueType="num">
                                      <p:cBhvr>
                                        <p:cTn id="59" dur="500" decel="50000" fill="hold">
                                          <p:stCondLst>
                                            <p:cond delay="0"/>
                                          </p:stCondLst>
                                        </p:cTn>
                                        <p:tgtEl>
                                          <p:spTgt spid="4">
                                            <p:txEl>
                                              <p:pRg st="5" end="5"/>
                                            </p:txEl>
                                          </p:spTgt>
                                        </p:tgtEl>
                                        <p:attrNameLst>
                                          <p:attrName>ppt_w</p:attrName>
                                        </p:attrNameLst>
                                      </p:cBhvr>
                                      <p:tavLst>
                                        <p:tav tm="0">
                                          <p:val>
                                            <p:strVal val="#ppt_w"/>
                                          </p:val>
                                        </p:tav>
                                        <p:tav tm="100000">
                                          <p:val>
                                            <p:strVal val="#ppt_w*.05"/>
                                          </p:val>
                                        </p:tav>
                                      </p:tavLst>
                                    </p:anim>
                                    <p:anim calcmode="lin" valueType="num">
                                      <p:cBhvr>
                                        <p:cTn id="60" dur="500" accel="50000" fill="hold">
                                          <p:stCondLst>
                                            <p:cond delay="500"/>
                                          </p:stCondLst>
                                        </p:cTn>
                                        <p:tgtEl>
                                          <p:spTgt spid="4">
                                            <p:txEl>
                                              <p:pRg st="5" end="5"/>
                                            </p:txEl>
                                          </p:spTgt>
                                        </p:tgtEl>
                                        <p:attrNameLst>
                                          <p:attrName>ppt_w</p:attrName>
                                        </p:attrNameLst>
                                      </p:cBhvr>
                                      <p:tavLst>
                                        <p:tav tm="0">
                                          <p:val>
                                            <p:strVal val="#ppt_w*.05"/>
                                          </p:val>
                                        </p:tav>
                                        <p:tav tm="100000">
                                          <p:val>
                                            <p:strVal val="#ppt_w"/>
                                          </p:val>
                                        </p:tav>
                                      </p:tavLst>
                                    </p:anim>
                                    <p:anim calcmode="lin" valueType="num">
                                      <p:cBhvr>
                                        <p:cTn id="61" dur="1000" fill="hold"/>
                                        <p:tgtEl>
                                          <p:spTgt spid="4">
                                            <p:txEl>
                                              <p:pRg st="5" end="5"/>
                                            </p:txEl>
                                          </p:spTgt>
                                        </p:tgtEl>
                                        <p:attrNameLst>
                                          <p:attrName>ppt_h</p:attrName>
                                        </p:attrNameLst>
                                      </p:cBhvr>
                                      <p:tavLst>
                                        <p:tav tm="0">
                                          <p:val>
                                            <p:strVal val="#ppt_h"/>
                                          </p:val>
                                        </p:tav>
                                        <p:tav tm="100000">
                                          <p:val>
                                            <p:strVal val="#ppt_h"/>
                                          </p:val>
                                        </p:tav>
                                      </p:tavLst>
                                    </p:anim>
                                    <p:anim calcmode="lin" valueType="num">
                                      <p:cBhvr>
                                        <p:cTn id="62" dur="500" decel="50000" fill="hold">
                                          <p:stCondLst>
                                            <p:cond delay="0"/>
                                          </p:stCondLst>
                                        </p:cTn>
                                        <p:tgtEl>
                                          <p:spTgt spid="4">
                                            <p:txEl>
                                              <p:pRg st="5" end="5"/>
                                            </p:txEl>
                                          </p:spTgt>
                                        </p:tgtEl>
                                        <p:attrNameLst>
                                          <p:attrName>ppt_x</p:attrName>
                                        </p:attrNameLst>
                                      </p:cBhvr>
                                      <p:tavLst>
                                        <p:tav tm="0">
                                          <p:val>
                                            <p:strVal val="#ppt_x+.4"/>
                                          </p:val>
                                        </p:tav>
                                        <p:tav tm="100000">
                                          <p:val>
                                            <p:strVal val="#ppt_x"/>
                                          </p:val>
                                        </p:tav>
                                      </p:tavLst>
                                    </p:anim>
                                    <p:anim calcmode="lin" valueType="num">
                                      <p:cBhvr>
                                        <p:cTn id="63" dur="500" decel="50000" fill="hold">
                                          <p:stCondLst>
                                            <p:cond delay="0"/>
                                          </p:stCondLst>
                                        </p:cTn>
                                        <p:tgtEl>
                                          <p:spTgt spid="4">
                                            <p:txEl>
                                              <p:pRg st="5" end="5"/>
                                            </p:txEl>
                                          </p:spTgt>
                                        </p:tgtEl>
                                        <p:attrNameLst>
                                          <p:attrName>ppt_y</p:attrName>
                                        </p:attrNameLst>
                                      </p:cBhvr>
                                      <p:tavLst>
                                        <p:tav tm="0">
                                          <p:val>
                                            <p:strVal val="#ppt_y-.2"/>
                                          </p:val>
                                        </p:tav>
                                        <p:tav tm="100000">
                                          <p:val>
                                            <p:strVal val="#ppt_y+.1"/>
                                          </p:val>
                                        </p:tav>
                                      </p:tavLst>
                                    </p:anim>
                                    <p:anim calcmode="lin" valueType="num">
                                      <p:cBhvr>
                                        <p:cTn id="64" dur="500" accel="50000" fill="hold">
                                          <p:stCondLst>
                                            <p:cond delay="500"/>
                                          </p:stCondLst>
                                        </p:cTn>
                                        <p:tgtEl>
                                          <p:spTgt spid="4">
                                            <p:txEl>
                                              <p:pRg st="5" end="5"/>
                                            </p:txEl>
                                          </p:spTgt>
                                        </p:tgtEl>
                                        <p:attrNameLst>
                                          <p:attrName>ppt_y</p:attrName>
                                        </p:attrNameLst>
                                      </p:cBhvr>
                                      <p:tavLst>
                                        <p:tav tm="0">
                                          <p:val>
                                            <p:strVal val="#ppt_y+.1"/>
                                          </p:val>
                                        </p:tav>
                                        <p:tav tm="100000">
                                          <p:val>
                                            <p:strVal val="#ppt_y"/>
                                          </p:val>
                                        </p:tav>
                                      </p:tavLst>
                                    </p:anim>
                                    <p:animEffect transition="in" filter="fade">
                                      <p:cBhvr>
                                        <p:cTn id="65" dur="1000" decel="50000">
                                          <p:stCondLst>
                                            <p:cond delay="0"/>
                                          </p:stCondLst>
                                        </p:cTn>
                                        <p:tgtEl>
                                          <p:spTgt spid="4">
                                            <p:txEl>
                                              <p:pRg st="5" end="5"/>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25" presetClass="entr" presetSubtype="0" fill="hold" nodeType="clickEffect">
                                  <p:stCondLst>
                                    <p:cond delay="0"/>
                                  </p:stCondLst>
                                  <p:childTnLst>
                                    <p:set>
                                      <p:cBhvr>
                                        <p:cTn id="69" dur="1" fill="hold">
                                          <p:stCondLst>
                                            <p:cond delay="0"/>
                                          </p:stCondLst>
                                        </p:cTn>
                                        <p:tgtEl>
                                          <p:spTgt spid="4">
                                            <p:txEl>
                                              <p:pRg st="6" end="6"/>
                                            </p:txEl>
                                          </p:spTgt>
                                        </p:tgtEl>
                                        <p:attrNameLst>
                                          <p:attrName>style.visibility</p:attrName>
                                        </p:attrNameLst>
                                      </p:cBhvr>
                                      <p:to>
                                        <p:strVal val="visible"/>
                                      </p:to>
                                    </p:set>
                                    <p:anim calcmode="lin" valueType="num">
                                      <p:cBhvr>
                                        <p:cTn id="70" dur="500" decel="50000" fill="hold">
                                          <p:stCondLst>
                                            <p:cond delay="0"/>
                                          </p:stCondLst>
                                        </p:cTn>
                                        <p:tgtEl>
                                          <p:spTgt spid="4">
                                            <p:txEl>
                                              <p:pRg st="6" end="6"/>
                                            </p:txEl>
                                          </p:spTgt>
                                        </p:tgtEl>
                                        <p:attrNameLst>
                                          <p:attrName>style.rotation</p:attrName>
                                        </p:attrNameLst>
                                      </p:cBhvr>
                                      <p:tavLst>
                                        <p:tav tm="0">
                                          <p:val>
                                            <p:fltVal val="-90"/>
                                          </p:val>
                                        </p:tav>
                                        <p:tav tm="100000">
                                          <p:val>
                                            <p:fltVal val="0"/>
                                          </p:val>
                                        </p:tav>
                                      </p:tavLst>
                                    </p:anim>
                                    <p:anim calcmode="lin" valueType="num">
                                      <p:cBhvr>
                                        <p:cTn id="71" dur="500" decel="50000" fill="hold">
                                          <p:stCondLst>
                                            <p:cond delay="0"/>
                                          </p:stCondLst>
                                        </p:cTn>
                                        <p:tgtEl>
                                          <p:spTgt spid="4">
                                            <p:txEl>
                                              <p:pRg st="6" end="6"/>
                                            </p:txEl>
                                          </p:spTgt>
                                        </p:tgtEl>
                                        <p:attrNameLst>
                                          <p:attrName>ppt_w</p:attrName>
                                        </p:attrNameLst>
                                      </p:cBhvr>
                                      <p:tavLst>
                                        <p:tav tm="0">
                                          <p:val>
                                            <p:strVal val="#ppt_w"/>
                                          </p:val>
                                        </p:tav>
                                        <p:tav tm="100000">
                                          <p:val>
                                            <p:strVal val="#ppt_w*.05"/>
                                          </p:val>
                                        </p:tav>
                                      </p:tavLst>
                                    </p:anim>
                                    <p:anim calcmode="lin" valueType="num">
                                      <p:cBhvr>
                                        <p:cTn id="72" dur="500" accel="50000" fill="hold">
                                          <p:stCondLst>
                                            <p:cond delay="500"/>
                                          </p:stCondLst>
                                        </p:cTn>
                                        <p:tgtEl>
                                          <p:spTgt spid="4">
                                            <p:txEl>
                                              <p:pRg st="6" end="6"/>
                                            </p:txEl>
                                          </p:spTgt>
                                        </p:tgtEl>
                                        <p:attrNameLst>
                                          <p:attrName>ppt_w</p:attrName>
                                        </p:attrNameLst>
                                      </p:cBhvr>
                                      <p:tavLst>
                                        <p:tav tm="0">
                                          <p:val>
                                            <p:strVal val="#ppt_w*.05"/>
                                          </p:val>
                                        </p:tav>
                                        <p:tav tm="100000">
                                          <p:val>
                                            <p:strVal val="#ppt_w"/>
                                          </p:val>
                                        </p:tav>
                                      </p:tavLst>
                                    </p:anim>
                                    <p:anim calcmode="lin" valueType="num">
                                      <p:cBhvr>
                                        <p:cTn id="73" dur="1000" fill="hold"/>
                                        <p:tgtEl>
                                          <p:spTgt spid="4">
                                            <p:txEl>
                                              <p:pRg st="6" end="6"/>
                                            </p:txEl>
                                          </p:spTgt>
                                        </p:tgtEl>
                                        <p:attrNameLst>
                                          <p:attrName>ppt_h</p:attrName>
                                        </p:attrNameLst>
                                      </p:cBhvr>
                                      <p:tavLst>
                                        <p:tav tm="0">
                                          <p:val>
                                            <p:strVal val="#ppt_h"/>
                                          </p:val>
                                        </p:tav>
                                        <p:tav tm="100000">
                                          <p:val>
                                            <p:strVal val="#ppt_h"/>
                                          </p:val>
                                        </p:tav>
                                      </p:tavLst>
                                    </p:anim>
                                    <p:anim calcmode="lin" valueType="num">
                                      <p:cBhvr>
                                        <p:cTn id="74" dur="500" decel="50000" fill="hold">
                                          <p:stCondLst>
                                            <p:cond delay="0"/>
                                          </p:stCondLst>
                                        </p:cTn>
                                        <p:tgtEl>
                                          <p:spTgt spid="4">
                                            <p:txEl>
                                              <p:pRg st="6" end="6"/>
                                            </p:txEl>
                                          </p:spTgt>
                                        </p:tgtEl>
                                        <p:attrNameLst>
                                          <p:attrName>ppt_x</p:attrName>
                                        </p:attrNameLst>
                                      </p:cBhvr>
                                      <p:tavLst>
                                        <p:tav tm="0">
                                          <p:val>
                                            <p:strVal val="#ppt_x+.4"/>
                                          </p:val>
                                        </p:tav>
                                        <p:tav tm="100000">
                                          <p:val>
                                            <p:strVal val="#ppt_x"/>
                                          </p:val>
                                        </p:tav>
                                      </p:tavLst>
                                    </p:anim>
                                    <p:anim calcmode="lin" valueType="num">
                                      <p:cBhvr>
                                        <p:cTn id="75" dur="500" decel="50000" fill="hold">
                                          <p:stCondLst>
                                            <p:cond delay="0"/>
                                          </p:stCondLst>
                                        </p:cTn>
                                        <p:tgtEl>
                                          <p:spTgt spid="4">
                                            <p:txEl>
                                              <p:pRg st="6" end="6"/>
                                            </p:txEl>
                                          </p:spTgt>
                                        </p:tgtEl>
                                        <p:attrNameLst>
                                          <p:attrName>ppt_y</p:attrName>
                                        </p:attrNameLst>
                                      </p:cBhvr>
                                      <p:tavLst>
                                        <p:tav tm="0">
                                          <p:val>
                                            <p:strVal val="#ppt_y-.2"/>
                                          </p:val>
                                        </p:tav>
                                        <p:tav tm="100000">
                                          <p:val>
                                            <p:strVal val="#ppt_y+.1"/>
                                          </p:val>
                                        </p:tav>
                                      </p:tavLst>
                                    </p:anim>
                                    <p:anim calcmode="lin" valueType="num">
                                      <p:cBhvr>
                                        <p:cTn id="76" dur="500" accel="50000" fill="hold">
                                          <p:stCondLst>
                                            <p:cond delay="500"/>
                                          </p:stCondLst>
                                        </p:cTn>
                                        <p:tgtEl>
                                          <p:spTgt spid="4">
                                            <p:txEl>
                                              <p:pRg st="6" end="6"/>
                                            </p:txEl>
                                          </p:spTgt>
                                        </p:tgtEl>
                                        <p:attrNameLst>
                                          <p:attrName>ppt_y</p:attrName>
                                        </p:attrNameLst>
                                      </p:cBhvr>
                                      <p:tavLst>
                                        <p:tav tm="0">
                                          <p:val>
                                            <p:strVal val="#ppt_y+.1"/>
                                          </p:val>
                                        </p:tav>
                                        <p:tav tm="100000">
                                          <p:val>
                                            <p:strVal val="#ppt_y"/>
                                          </p:val>
                                        </p:tav>
                                      </p:tavLst>
                                    </p:anim>
                                    <p:animEffect transition="in" filter="fade">
                                      <p:cBhvr>
                                        <p:cTn id="77" dur="1000" decel="50000">
                                          <p:stCondLst>
                                            <p:cond delay="0"/>
                                          </p:stCondLst>
                                        </p:cTn>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photo-algerie,photo-desert-sahara,68.jpg"/>
          <p:cNvPicPr>
            <a:picLocks noGrp="1" noChangeAspect="1"/>
          </p:cNvPicPr>
          <p:nvPr>
            <p:ph idx="1"/>
          </p:nvPr>
        </p:nvPicPr>
        <p:blipFill>
          <a:blip r:embed="rId2" cstate="print"/>
          <a:stretch>
            <a:fillRect/>
          </a:stretch>
        </p:blipFill>
        <p:spPr>
          <a:xfrm>
            <a:off x="1371600" y="1219200"/>
            <a:ext cx="6400800" cy="4800600"/>
          </a:xfr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82625" y="1676400"/>
            <a:ext cx="7772400" cy="4495800"/>
          </a:xfrm>
        </p:spPr>
        <p:txBody>
          <a:bodyPr/>
          <a:lstStyle/>
          <a:p>
            <a:pPr algn="r" rtl="1">
              <a:buNone/>
            </a:pPr>
            <a:r>
              <a:rPr lang="ar-SA" sz="4000" dirty="0" smtClean="0">
                <a:solidFill>
                  <a:srgbClr val="FFFF00"/>
                </a:solidFill>
              </a:rPr>
              <a:t>تصنف الصحارى بناء على الآتي </a:t>
            </a:r>
            <a:r>
              <a:rPr lang="ar-SA" sz="4000" dirty="0" smtClean="0">
                <a:solidFill>
                  <a:srgbClr val="FFFF00"/>
                </a:solidFill>
              </a:rPr>
              <a:t>:</a:t>
            </a:r>
          </a:p>
          <a:p>
            <a:pPr marL="514350" indent="-514350" algn="r" rtl="1">
              <a:buClr>
                <a:schemeClr val="accent2"/>
              </a:buClr>
              <a:buSzPct val="100000"/>
              <a:buFont typeface="Wingdings" pitchFamily="2" charset="2"/>
              <a:buChar char="Ø"/>
            </a:pPr>
            <a:r>
              <a:rPr lang="ar-SA" sz="4000" dirty="0" smtClean="0"/>
              <a:t> </a:t>
            </a:r>
            <a:r>
              <a:rPr lang="ar-SA" sz="4000" dirty="0" smtClean="0"/>
              <a:t>درجة الحرارة.</a:t>
            </a:r>
          </a:p>
          <a:p>
            <a:pPr marL="514350" indent="-514350" algn="r" rtl="1">
              <a:buClr>
                <a:schemeClr val="accent2"/>
              </a:buClr>
              <a:buSzPct val="100000"/>
              <a:buFont typeface="Wingdings" pitchFamily="2" charset="2"/>
              <a:buChar char="Ø"/>
            </a:pPr>
            <a:r>
              <a:rPr lang="ar-SA" sz="4000" dirty="0" smtClean="0">
                <a:solidFill>
                  <a:srgbClr val="FFFF00"/>
                </a:solidFill>
              </a:rPr>
              <a:t>الجفاف وكمية الأمطار.</a:t>
            </a:r>
          </a:p>
          <a:p>
            <a:pPr marL="514350" indent="-514350" algn="r" rtl="1">
              <a:buClr>
                <a:schemeClr val="accent2"/>
              </a:buClr>
              <a:buSzPct val="100000"/>
              <a:buFont typeface="Wingdings" pitchFamily="2" charset="2"/>
              <a:buChar char="Ø"/>
            </a:pPr>
            <a:r>
              <a:rPr lang="ar-SA" sz="4000" dirty="0" smtClean="0">
                <a:solidFill>
                  <a:srgbClr val="FF0000"/>
                </a:solidFill>
              </a:rPr>
              <a:t>نوع التربة او شكل الأرض</a:t>
            </a:r>
            <a:endParaRPr lang="en-GB" sz="4000" dirty="0">
              <a:solidFill>
                <a:srgbClr val="FF0000"/>
              </a:solidFill>
            </a:endParaRPr>
          </a:p>
        </p:txBody>
      </p:sp>
      <p:sp>
        <p:nvSpPr>
          <p:cNvPr id="5" name="Title 1"/>
          <p:cNvSpPr>
            <a:spLocks noGrp="1"/>
          </p:cNvSpPr>
          <p:nvPr>
            <p:ph type="title"/>
          </p:nvPr>
        </p:nvSpPr>
        <p:spPr>
          <a:xfrm>
            <a:off x="457200" y="274638"/>
            <a:ext cx="8229600" cy="1143000"/>
          </a:xfrm>
        </p:spPr>
        <p:txBody>
          <a:bodyPr/>
          <a:lstStyle/>
          <a:p>
            <a:pPr algn="ctr" rtl="1"/>
            <a:r>
              <a:rPr lang="ar-SA" b="1" dirty="0" smtClean="0">
                <a:solidFill>
                  <a:srgbClr val="FFFF00"/>
                </a:solidFill>
              </a:rPr>
              <a:t>تصنيف</a:t>
            </a:r>
            <a:r>
              <a:rPr lang="ar-SA" dirty="0" smtClean="0"/>
              <a:t> </a:t>
            </a:r>
            <a:r>
              <a:rPr lang="ar-SA" b="1" dirty="0" smtClean="0">
                <a:solidFill>
                  <a:srgbClr val="FFFF00"/>
                </a:solidFill>
              </a:rPr>
              <a:t>الصحارى</a:t>
            </a:r>
            <a:r>
              <a:rPr lang="en-GB" b="1" dirty="0" smtClean="0">
                <a:solidFill>
                  <a:srgbClr val="FFFF00"/>
                </a:solidFill>
              </a:rPr>
              <a:t/>
            </a:r>
            <a:br>
              <a:rPr lang="en-GB" b="1" dirty="0" smtClean="0">
                <a:solidFill>
                  <a:srgbClr val="FFFF00"/>
                </a:solidFill>
              </a:rPr>
            </a:br>
            <a:r>
              <a:rPr lang="en-GB" b="1" dirty="0" smtClean="0">
                <a:solidFill>
                  <a:srgbClr val="FFFF00"/>
                </a:solidFill>
              </a:rPr>
              <a:t>Classification of Deserts</a:t>
            </a:r>
            <a:endParaRPr lang="en-GB" b="1" dirty="0">
              <a:solidFill>
                <a:srgbClr val="FFFF00"/>
              </a:solidFill>
            </a:endParaRPr>
          </a:p>
        </p:txBody>
      </p:sp>
      <p:pic>
        <p:nvPicPr>
          <p:cNvPr id="6" name="Picture 5" descr="الصحراء ودرجة الحراره.jpg"/>
          <p:cNvPicPr>
            <a:picLocks noChangeAspect="1"/>
          </p:cNvPicPr>
          <p:nvPr/>
        </p:nvPicPr>
        <p:blipFill>
          <a:blip r:embed="rId2" cstate="print"/>
          <a:stretch>
            <a:fillRect/>
          </a:stretch>
        </p:blipFill>
        <p:spPr>
          <a:xfrm>
            <a:off x="5842000" y="4800600"/>
            <a:ext cx="2235200" cy="1447800"/>
          </a:xfrm>
          <a:prstGeom prst="rect">
            <a:avLst/>
          </a:prstGeom>
        </p:spPr>
      </p:pic>
      <p:pic>
        <p:nvPicPr>
          <p:cNvPr id="7" name="Picture 6" descr="رمليه.jpg"/>
          <p:cNvPicPr>
            <a:picLocks noChangeAspect="1"/>
          </p:cNvPicPr>
          <p:nvPr/>
        </p:nvPicPr>
        <p:blipFill>
          <a:blip r:embed="rId3" cstate="print"/>
          <a:stretch>
            <a:fillRect/>
          </a:stretch>
        </p:blipFill>
        <p:spPr>
          <a:xfrm flipV="1">
            <a:off x="535329" y="4800600"/>
            <a:ext cx="2284071" cy="1376120"/>
          </a:xfrm>
          <a:prstGeom prst="rect">
            <a:avLst/>
          </a:prstGeom>
        </p:spPr>
      </p:pic>
      <p:pic>
        <p:nvPicPr>
          <p:cNvPr id="10" name="Picture 9" descr="الصحارى وكميه الامطار.jpg"/>
          <p:cNvPicPr>
            <a:picLocks noChangeAspect="1"/>
          </p:cNvPicPr>
          <p:nvPr/>
        </p:nvPicPr>
        <p:blipFill>
          <a:blip r:embed="rId4" cstate="print"/>
          <a:stretch>
            <a:fillRect/>
          </a:stretch>
        </p:blipFill>
        <p:spPr>
          <a:xfrm>
            <a:off x="3199567" y="4800600"/>
            <a:ext cx="2286833" cy="1395153"/>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8" presetClass="entr" presetSubtype="0" accel="10000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p:cTn id="11" dur="500" fill="hold"/>
                                        <p:tgtEl>
                                          <p:spTgt spid="4">
                                            <p:txEl>
                                              <p:pRg st="1" end="1"/>
                                            </p:txEl>
                                          </p:spTgt>
                                        </p:tgtEl>
                                        <p:attrNameLst>
                                          <p:attrName>ppt_w</p:attrName>
                                        </p:attrNameLst>
                                      </p:cBhvr>
                                      <p:tavLst>
                                        <p:tav tm="0">
                                          <p:val>
                                            <p:strVal val="#ppt_w*2.5"/>
                                          </p:val>
                                        </p:tav>
                                        <p:tav tm="100000">
                                          <p:val>
                                            <p:strVal val="#ppt_w"/>
                                          </p:val>
                                        </p:tav>
                                      </p:tavLst>
                                    </p:anim>
                                    <p:anim calcmode="lin" valueType="num">
                                      <p:cBhvr>
                                        <p:cTn id="12" dur="500" fill="hold"/>
                                        <p:tgtEl>
                                          <p:spTgt spid="4">
                                            <p:txEl>
                                              <p:pRg st="1" end="1"/>
                                            </p:txEl>
                                          </p:spTgt>
                                        </p:tgtEl>
                                        <p:attrNameLst>
                                          <p:attrName>ppt_h</p:attrName>
                                        </p:attrNameLst>
                                      </p:cBhvr>
                                      <p:tavLst>
                                        <p:tav tm="0">
                                          <p:val>
                                            <p:strVal val="#ppt_h*0.01"/>
                                          </p:val>
                                        </p:tav>
                                        <p:tav tm="100000">
                                          <p:val>
                                            <p:strVal val="#ppt_h"/>
                                          </p:val>
                                        </p:tav>
                                      </p:tavLst>
                                    </p:anim>
                                    <p:anim calcmode="lin" valueType="num">
                                      <p:cBhvr>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1" end="1"/>
                                            </p:txEl>
                                          </p:spTgt>
                                        </p:tgtEl>
                                        <p:attrNameLst>
                                          <p:attrName>ppt_y</p:attrName>
                                        </p:attrNameLst>
                                      </p:cBhvr>
                                      <p:tavLst>
                                        <p:tav tm="0">
                                          <p:val>
                                            <p:strVal val="#ppt_h+1"/>
                                          </p:val>
                                        </p:tav>
                                        <p:tav tm="100000">
                                          <p:val>
                                            <p:strVal val="#ppt_y"/>
                                          </p:val>
                                        </p:tav>
                                      </p:tavLst>
                                    </p:anim>
                                    <p:animEffect transition="in" filter="fade">
                                      <p:cBhvr>
                                        <p:cTn id="15" dur="500"/>
                                        <p:tgtEl>
                                          <p:spTgt spid="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8" presetClass="entr" presetSubtype="0" accel="100000"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calcmode="lin" valueType="num">
                                      <p:cBhvr>
                                        <p:cTn id="20" dur="500" fill="hold"/>
                                        <p:tgtEl>
                                          <p:spTgt spid="4">
                                            <p:txEl>
                                              <p:pRg st="2" end="2"/>
                                            </p:txEl>
                                          </p:spTgt>
                                        </p:tgtEl>
                                        <p:attrNameLst>
                                          <p:attrName>ppt_w</p:attrName>
                                        </p:attrNameLst>
                                      </p:cBhvr>
                                      <p:tavLst>
                                        <p:tav tm="0">
                                          <p:val>
                                            <p:strVal val="#ppt_w*2.5"/>
                                          </p:val>
                                        </p:tav>
                                        <p:tav tm="100000">
                                          <p:val>
                                            <p:strVal val="#ppt_w"/>
                                          </p:val>
                                        </p:tav>
                                      </p:tavLst>
                                    </p:anim>
                                    <p:anim calcmode="lin" valueType="num">
                                      <p:cBhvr>
                                        <p:cTn id="21" dur="500" fill="hold"/>
                                        <p:tgtEl>
                                          <p:spTgt spid="4">
                                            <p:txEl>
                                              <p:pRg st="2" end="2"/>
                                            </p:txEl>
                                          </p:spTgt>
                                        </p:tgtEl>
                                        <p:attrNameLst>
                                          <p:attrName>ppt_h</p:attrName>
                                        </p:attrNameLst>
                                      </p:cBhvr>
                                      <p:tavLst>
                                        <p:tav tm="0">
                                          <p:val>
                                            <p:strVal val="#ppt_h*0.01"/>
                                          </p:val>
                                        </p:tav>
                                        <p:tav tm="100000">
                                          <p:val>
                                            <p:strVal val="#ppt_h"/>
                                          </p:val>
                                        </p:tav>
                                      </p:tavLst>
                                    </p:anim>
                                    <p:anim calcmode="lin" valueType="num">
                                      <p:cBhvr>
                                        <p:cTn id="22"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4">
                                            <p:txEl>
                                              <p:pRg st="2" end="2"/>
                                            </p:txEl>
                                          </p:spTgt>
                                        </p:tgtEl>
                                        <p:attrNameLst>
                                          <p:attrName>ppt_y</p:attrName>
                                        </p:attrNameLst>
                                      </p:cBhvr>
                                      <p:tavLst>
                                        <p:tav tm="0">
                                          <p:val>
                                            <p:strVal val="#ppt_h+1"/>
                                          </p:val>
                                        </p:tav>
                                        <p:tav tm="100000">
                                          <p:val>
                                            <p:strVal val="#ppt_y"/>
                                          </p:val>
                                        </p:tav>
                                      </p:tavLst>
                                    </p:anim>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8" presetClass="entr" presetSubtype="0" accel="100000" fill="hold" nodeType="click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p:cTn id="29" dur="500" fill="hold"/>
                                        <p:tgtEl>
                                          <p:spTgt spid="4">
                                            <p:txEl>
                                              <p:pRg st="3" end="3"/>
                                            </p:txEl>
                                          </p:spTgt>
                                        </p:tgtEl>
                                        <p:attrNameLst>
                                          <p:attrName>ppt_w</p:attrName>
                                        </p:attrNameLst>
                                      </p:cBhvr>
                                      <p:tavLst>
                                        <p:tav tm="0">
                                          <p:val>
                                            <p:strVal val="#ppt_w*2.5"/>
                                          </p:val>
                                        </p:tav>
                                        <p:tav tm="100000">
                                          <p:val>
                                            <p:strVal val="#ppt_w"/>
                                          </p:val>
                                        </p:tav>
                                      </p:tavLst>
                                    </p:anim>
                                    <p:anim calcmode="lin" valueType="num">
                                      <p:cBhvr>
                                        <p:cTn id="30" dur="500" fill="hold"/>
                                        <p:tgtEl>
                                          <p:spTgt spid="4">
                                            <p:txEl>
                                              <p:pRg st="3" end="3"/>
                                            </p:txEl>
                                          </p:spTgt>
                                        </p:tgtEl>
                                        <p:attrNameLst>
                                          <p:attrName>ppt_h</p:attrName>
                                        </p:attrNameLst>
                                      </p:cBhvr>
                                      <p:tavLst>
                                        <p:tav tm="0">
                                          <p:val>
                                            <p:strVal val="#ppt_h*0.01"/>
                                          </p:val>
                                        </p:tav>
                                        <p:tav tm="100000">
                                          <p:val>
                                            <p:strVal val="#ppt_h"/>
                                          </p:val>
                                        </p:tav>
                                      </p:tavLst>
                                    </p:anim>
                                    <p:anim calcmode="lin" valueType="num">
                                      <p:cBhvr>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4">
                                            <p:txEl>
                                              <p:pRg st="3" end="3"/>
                                            </p:txEl>
                                          </p:spTgt>
                                        </p:tgtEl>
                                        <p:attrNameLst>
                                          <p:attrName>ppt_y</p:attrName>
                                        </p:attrNameLst>
                                      </p:cBhvr>
                                      <p:tavLst>
                                        <p:tav tm="0">
                                          <p:val>
                                            <p:strVal val="#ppt_h+1"/>
                                          </p:val>
                                        </p:tav>
                                        <p:tav tm="100000">
                                          <p:val>
                                            <p:strVal val="#ppt_y"/>
                                          </p:val>
                                        </p:tav>
                                      </p:tavLst>
                                    </p:anim>
                                    <p:animEffect transition="in" filter="fade">
                                      <p:cBhvr>
                                        <p:cTn id="33" dur="500"/>
                                        <p:tgtEl>
                                          <p:spTgt spid="4">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7"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fade">
                                      <p:cBhvr>
                                        <p:cTn id="38" dur="1000"/>
                                        <p:tgtEl>
                                          <p:spTgt spid="5"/>
                                        </p:tgtEl>
                                      </p:cBhvr>
                                    </p:animEffect>
                                    <p:anim calcmode="lin" valueType="num">
                                      <p:cBhvr>
                                        <p:cTn id="39" dur="1000" fill="hold"/>
                                        <p:tgtEl>
                                          <p:spTgt spid="5"/>
                                        </p:tgtEl>
                                        <p:attrNameLst>
                                          <p:attrName>ppt_x</p:attrName>
                                        </p:attrNameLst>
                                      </p:cBhvr>
                                      <p:tavLst>
                                        <p:tav tm="0">
                                          <p:val>
                                            <p:strVal val="#ppt_x"/>
                                          </p:val>
                                        </p:tav>
                                        <p:tav tm="100000">
                                          <p:val>
                                            <p:strVal val="#ppt_x"/>
                                          </p:val>
                                        </p:tav>
                                      </p:tavLst>
                                    </p:anim>
                                    <p:anim calcmode="lin" valueType="num">
                                      <p:cBhvr>
                                        <p:cTn id="40" dur="900" decel="100000" fill="hold"/>
                                        <p:tgtEl>
                                          <p:spTgt spid="5"/>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58" presetClass="entr" presetSubtype="0" accel="100000" fill="hold"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strVal val="#ppt_w*2.5"/>
                                          </p:val>
                                        </p:tav>
                                        <p:tav tm="100000">
                                          <p:val>
                                            <p:strVal val="#ppt_w"/>
                                          </p:val>
                                        </p:tav>
                                      </p:tavLst>
                                    </p:anim>
                                    <p:anim calcmode="lin" valueType="num">
                                      <p:cBhvr>
                                        <p:cTn id="47" dur="500" fill="hold"/>
                                        <p:tgtEl>
                                          <p:spTgt spid="6"/>
                                        </p:tgtEl>
                                        <p:attrNameLst>
                                          <p:attrName>ppt_h</p:attrName>
                                        </p:attrNameLst>
                                      </p:cBhvr>
                                      <p:tavLst>
                                        <p:tav tm="0">
                                          <p:val>
                                            <p:strVal val="#ppt_h*0.01"/>
                                          </p:val>
                                        </p:tav>
                                        <p:tav tm="100000">
                                          <p:val>
                                            <p:strVal val="#ppt_h"/>
                                          </p:val>
                                        </p:tav>
                                      </p:tavLst>
                                    </p:anim>
                                    <p:anim calcmode="lin" valueType="num">
                                      <p:cBhvr>
                                        <p:cTn id="48" dur="500" fill="hold"/>
                                        <p:tgtEl>
                                          <p:spTgt spid="6"/>
                                        </p:tgtEl>
                                        <p:attrNameLst>
                                          <p:attrName>ppt_x</p:attrName>
                                        </p:attrNameLst>
                                      </p:cBhvr>
                                      <p:tavLst>
                                        <p:tav tm="0">
                                          <p:val>
                                            <p:strVal val="#ppt_x"/>
                                          </p:val>
                                        </p:tav>
                                        <p:tav tm="100000">
                                          <p:val>
                                            <p:strVal val="#ppt_x"/>
                                          </p:val>
                                        </p:tav>
                                      </p:tavLst>
                                    </p:anim>
                                    <p:anim calcmode="lin" valueType="num">
                                      <p:cBhvr>
                                        <p:cTn id="49" dur="500" fill="hold"/>
                                        <p:tgtEl>
                                          <p:spTgt spid="6"/>
                                        </p:tgtEl>
                                        <p:attrNameLst>
                                          <p:attrName>ppt_y</p:attrName>
                                        </p:attrNameLst>
                                      </p:cBhvr>
                                      <p:tavLst>
                                        <p:tav tm="0">
                                          <p:val>
                                            <p:strVal val="#ppt_h+1"/>
                                          </p:val>
                                        </p:tav>
                                        <p:tav tm="100000">
                                          <p:val>
                                            <p:strVal val="#ppt_y"/>
                                          </p:val>
                                        </p:tav>
                                      </p:tavLst>
                                    </p:anim>
                                    <p:animEffect transition="in" filter="fade">
                                      <p:cBhvr>
                                        <p:cTn id="50" dur="5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additive="base">
                                        <p:cTn id="55" dur="500" fill="hold"/>
                                        <p:tgtEl>
                                          <p:spTgt spid="10"/>
                                        </p:tgtEl>
                                        <p:attrNameLst>
                                          <p:attrName>ppt_x</p:attrName>
                                        </p:attrNameLst>
                                      </p:cBhvr>
                                      <p:tavLst>
                                        <p:tav tm="0">
                                          <p:val>
                                            <p:strVal val="#ppt_x"/>
                                          </p:val>
                                        </p:tav>
                                        <p:tav tm="100000">
                                          <p:val>
                                            <p:strVal val="#ppt_x"/>
                                          </p:val>
                                        </p:tav>
                                      </p:tavLst>
                                    </p:anim>
                                    <p:anim calcmode="lin" valueType="num">
                                      <p:cBhvr additive="base">
                                        <p:cTn id="5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9" presetClass="entr" presetSubtype="0" decel="100000" fill="hold" nodeType="click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 calcmode="lin" valueType="num">
                                      <p:cBhvr>
                                        <p:cTn id="63" dur="500" fill="hold"/>
                                        <p:tgtEl>
                                          <p:spTgt spid="7"/>
                                        </p:tgtEl>
                                        <p:attrNameLst>
                                          <p:attrName>style.rotation</p:attrName>
                                        </p:attrNameLst>
                                      </p:cBhvr>
                                      <p:tavLst>
                                        <p:tav tm="0">
                                          <p:val>
                                            <p:fltVal val="360"/>
                                          </p:val>
                                        </p:tav>
                                        <p:tav tm="100000">
                                          <p:val>
                                            <p:fltVal val="0"/>
                                          </p:val>
                                        </p:tav>
                                      </p:tavLst>
                                    </p:anim>
                                    <p:animEffect transition="in" filter="fade">
                                      <p:cBhvr>
                                        <p:cTn id="6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228600" y="1828800"/>
          <a:ext cx="85344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itle 1"/>
          <p:cNvSpPr txBox="1">
            <a:spLocks/>
          </p:cNvSpPr>
          <p:nvPr/>
        </p:nvSpPr>
        <p:spPr bwMode="auto">
          <a:xfrm>
            <a:off x="228600" y="3810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دور </a:t>
            </a:r>
            <a:r>
              <a:rPr lang="ar-SA" sz="3600" b="1" dirty="0" smtClean="0">
                <a:solidFill>
                  <a:srgbClr val="FFFF00"/>
                </a:solidFill>
                <a:latin typeface="+mj-lt"/>
                <a:ea typeface="+mj-ea"/>
                <a:cs typeface="+mj-cs"/>
              </a:rPr>
              <a:t>درجة الحرارة في </a:t>
            </a:r>
            <a:r>
              <a:rPr lang="ar-SA" sz="3600" b="1" dirty="0" smtClean="0">
                <a:solidFill>
                  <a:srgbClr val="FFFF00"/>
                </a:solidFill>
                <a:latin typeface="+mj-lt"/>
                <a:ea typeface="+mj-ea"/>
                <a:cs typeface="+mj-cs"/>
              </a:rPr>
              <a:t>تصنيف </a:t>
            </a:r>
            <a:r>
              <a:rPr lang="ar-SA" sz="3600" b="1" dirty="0" smtClean="0">
                <a:solidFill>
                  <a:srgbClr val="FFFF00"/>
                </a:solidFill>
                <a:latin typeface="+mj-lt"/>
                <a:ea typeface="+mj-ea"/>
                <a:cs typeface="+mj-cs"/>
              </a:rPr>
              <a:t>الصحارى</a:t>
            </a:r>
          </a:p>
          <a:p>
            <a:pPr marL="0" marR="0" lvl="0" indent="0" defTabSz="914400" rtl="0" eaLnBrk="1" fontAlgn="base" latinLnBrk="0" hangingPunct="1">
              <a:lnSpc>
                <a:spcPct val="100000"/>
              </a:lnSpc>
              <a:spcBef>
                <a:spcPct val="0"/>
              </a:spcBef>
              <a:spcAft>
                <a:spcPct val="0"/>
              </a:spcAft>
              <a:buClrTx/>
              <a:buSzTx/>
              <a:buFontTx/>
              <a:buNone/>
              <a:tabLst/>
              <a:defRPr/>
            </a:pPr>
            <a:r>
              <a:rPr lang="en-GB" sz="3200" b="1" dirty="0" smtClean="0">
                <a:solidFill>
                  <a:srgbClr val="FFFF00"/>
                </a:solidFill>
                <a:latin typeface="+mj-lt"/>
                <a:ea typeface="+mj-ea"/>
                <a:cs typeface="+mj-cs"/>
              </a:rPr>
              <a:t>Classification of Deserts by Temperature</a:t>
            </a:r>
            <a:endParaRPr lang="en-GB" sz="3200" b="1" dirty="0">
              <a:solidFill>
                <a:srgbClr val="FFFF00"/>
              </a:solidFill>
              <a:latin typeface="+mj-lt"/>
              <a:ea typeface="+mj-ea"/>
              <a:cs typeface="+mj-cs"/>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9" presetClass="entr" presetSubtype="0" decel="10000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 calcmode="lin" valueType="num">
                                      <p:cBhvr>
                                        <p:cTn id="15" dur="500" fill="hold"/>
                                        <p:tgtEl>
                                          <p:spTgt spid="8"/>
                                        </p:tgtEl>
                                        <p:attrNameLst>
                                          <p:attrName>style.rotation</p:attrName>
                                        </p:attrNameLst>
                                      </p:cBhvr>
                                      <p:tavLst>
                                        <p:tav tm="0">
                                          <p:val>
                                            <p:fltVal val="360"/>
                                          </p:val>
                                        </p:tav>
                                        <p:tav tm="100000">
                                          <p:val>
                                            <p:fltVal val="0"/>
                                          </p:val>
                                        </p:tav>
                                      </p:tavLst>
                                    </p:anim>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P spid="9" grpId="0"/>
    </p:bld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for science fair project</Template>
  <TotalTime>1140</TotalTime>
  <Words>862</Words>
  <Application>Microsoft Office PowerPoint</Application>
  <PresentationFormat>On-screen Show (4:3)</PresentationFormat>
  <Paragraphs>155</Paragraphs>
  <Slides>22</Slides>
  <Notes>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Presentation for science fair project</vt:lpstr>
      <vt:lpstr>بيئة صحراويه حارة  442 نبت</vt:lpstr>
      <vt:lpstr>رؤية ورسالة جامعة الملك سعود</vt:lpstr>
      <vt:lpstr>رؤية ورسالة كليه العلوم</vt:lpstr>
      <vt:lpstr>رؤية ورسالة قسم النبات والأحياء الدقيقة</vt:lpstr>
      <vt:lpstr>الصحارى</vt:lpstr>
      <vt:lpstr>الصحارى Definition of Deserts</vt:lpstr>
      <vt:lpstr>Slide 7</vt:lpstr>
      <vt:lpstr>تصنيف الصحارى Classification of Deserts</vt:lpstr>
      <vt:lpstr>Slide 9</vt:lpstr>
      <vt:lpstr>Slide 10</vt:lpstr>
      <vt:lpstr>يمكن تصنيف الصحارى على أساس الجفاف إلى ما يلي:</vt:lpstr>
      <vt:lpstr>خريطة توزيع الأراضي الجافة بدرجاتها المختلفة في العالم</vt:lpstr>
      <vt:lpstr>Slide 13</vt:lpstr>
      <vt:lpstr>Slide 14</vt:lpstr>
      <vt:lpstr>Slide 15</vt:lpstr>
      <vt:lpstr>Slide 16</vt:lpstr>
      <vt:lpstr>القرب من الكتل المائية</vt:lpstr>
      <vt:lpstr>ثانياً : التيارات المائية الباردة والدافئة:</vt:lpstr>
      <vt:lpstr>Slide 19</vt:lpstr>
      <vt:lpstr>ثالثا ً : الجبال</vt:lpstr>
      <vt:lpstr>Slide 21</vt:lpstr>
      <vt:lpstr>Slide 22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46</cp:revision>
  <cp:lastPrinted>1601-01-01T00:00:00Z</cp:lastPrinted>
  <dcterms:created xsi:type="dcterms:W3CDTF">2010-09-20T06:54:39Z</dcterms:created>
  <dcterms:modified xsi:type="dcterms:W3CDTF">2015-09-02T03:40:47Z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ies>
</file>