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60" r:id="rId6"/>
    <p:sldId id="268" r:id="rId7"/>
    <p:sldId id="261" r:id="rId8"/>
    <p:sldId id="262" r:id="rId9"/>
    <p:sldId id="263" r:id="rId10"/>
    <p:sldId id="264" r:id="rId11"/>
    <p:sldId id="270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B8CFA-4D33-40FF-A542-3307ACDCF12D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24697B0-3C55-4B37-AE9D-7A53B513320D}">
      <dgm:prSet phldrT="[نص]"/>
      <dgm:spPr/>
      <dgm:t>
        <a:bodyPr/>
        <a:lstStyle/>
        <a:p>
          <a:pPr rtl="1"/>
          <a:r>
            <a:rPr lang="ar-SA" dirty="0" smtClean="0"/>
            <a:t>البيئة الصفية</a:t>
          </a:r>
          <a:endParaRPr lang="ar-SA" dirty="0"/>
        </a:p>
      </dgm:t>
    </dgm:pt>
    <dgm:pt modelId="{C3E5A9E1-9402-4D7A-A864-1F4FEADA88BE}" type="parTrans" cxnId="{9F994C10-F2CF-45F7-A460-B5C9FD1CD20F}">
      <dgm:prSet/>
      <dgm:spPr/>
      <dgm:t>
        <a:bodyPr/>
        <a:lstStyle/>
        <a:p>
          <a:pPr rtl="1"/>
          <a:endParaRPr lang="ar-SA"/>
        </a:p>
      </dgm:t>
    </dgm:pt>
    <dgm:pt modelId="{B88B047B-AD3D-4648-AB2C-7F192C8F93B6}" type="sibTrans" cxnId="{9F994C10-F2CF-45F7-A460-B5C9FD1CD20F}">
      <dgm:prSet/>
      <dgm:spPr/>
      <dgm:t>
        <a:bodyPr/>
        <a:lstStyle/>
        <a:p>
          <a:pPr rtl="1"/>
          <a:endParaRPr lang="ar-SA"/>
        </a:p>
      </dgm:t>
    </dgm:pt>
    <dgm:pt modelId="{5C9F186A-BE9E-42F8-BBE4-13892A52DEAE}">
      <dgm:prSet phldrT="[نص]" custT="1"/>
      <dgm:spPr/>
      <dgm:t>
        <a:bodyPr/>
        <a:lstStyle/>
        <a:p>
          <a:pPr rtl="1"/>
          <a:r>
            <a:rPr lang="ar-SA" sz="2400" dirty="0" smtClean="0"/>
            <a:t>البيئة الاجتماعية </a:t>
          </a:r>
        </a:p>
        <a:p>
          <a:pPr rtl="1"/>
          <a:r>
            <a:rPr lang="ar-SA" sz="2400" dirty="0" err="1" smtClean="0"/>
            <a:t>(الاتجاهات </a:t>
          </a:r>
          <a:r>
            <a:rPr lang="ar-SA" sz="2400" dirty="0" smtClean="0"/>
            <a:t>– الانفعالات- وعلاقات اجتماعية</a:t>
          </a:r>
          <a:r>
            <a:rPr lang="ar-SA" sz="2400" dirty="0" err="1" smtClean="0"/>
            <a:t>)</a:t>
          </a:r>
          <a:endParaRPr lang="ar-SA" sz="2400" dirty="0"/>
        </a:p>
      </dgm:t>
    </dgm:pt>
    <dgm:pt modelId="{1226AFC7-93D7-4F91-AF73-9D2F3859C54E}" type="parTrans" cxnId="{A0C95E04-2954-4001-81CC-71B3CBD04868}">
      <dgm:prSet/>
      <dgm:spPr/>
      <dgm:t>
        <a:bodyPr/>
        <a:lstStyle/>
        <a:p>
          <a:pPr rtl="1"/>
          <a:endParaRPr lang="ar-SA"/>
        </a:p>
      </dgm:t>
    </dgm:pt>
    <dgm:pt modelId="{C4B7C44D-0A9A-4FE2-8E09-9F42DF19860A}" type="sibTrans" cxnId="{A0C95E04-2954-4001-81CC-71B3CBD04868}">
      <dgm:prSet/>
      <dgm:spPr/>
      <dgm:t>
        <a:bodyPr/>
        <a:lstStyle/>
        <a:p>
          <a:pPr rtl="1"/>
          <a:endParaRPr lang="ar-SA"/>
        </a:p>
      </dgm:t>
    </dgm:pt>
    <dgm:pt modelId="{9D094D77-EDE1-4125-A6B3-883597865D76}">
      <dgm:prSet phldrT="[نص]" custT="1"/>
      <dgm:spPr/>
      <dgm:t>
        <a:bodyPr/>
        <a:lstStyle/>
        <a:p>
          <a:pPr rtl="1"/>
          <a:r>
            <a:rPr lang="ar-SA" sz="2400" dirty="0" smtClean="0"/>
            <a:t>البيئة المكانية</a:t>
          </a:r>
        </a:p>
        <a:p>
          <a:pPr rtl="1"/>
          <a:r>
            <a:rPr lang="ar-SA" sz="2400" dirty="0" smtClean="0"/>
            <a:t>(طريقة الجلوس</a:t>
          </a:r>
          <a:endParaRPr lang="ar-SA" sz="2400" dirty="0"/>
        </a:p>
      </dgm:t>
    </dgm:pt>
    <dgm:pt modelId="{765B2733-E79A-47EC-A0C6-34DB6551E9A4}" type="parTrans" cxnId="{0C9F4AC4-AC53-4376-B16D-8BD0626B18A7}">
      <dgm:prSet/>
      <dgm:spPr/>
      <dgm:t>
        <a:bodyPr/>
        <a:lstStyle/>
        <a:p>
          <a:pPr rtl="1"/>
          <a:endParaRPr lang="ar-SA"/>
        </a:p>
      </dgm:t>
    </dgm:pt>
    <dgm:pt modelId="{72169D37-4EB8-4B19-BC23-B0692D5FC8E9}" type="sibTrans" cxnId="{0C9F4AC4-AC53-4376-B16D-8BD0626B18A7}">
      <dgm:prSet/>
      <dgm:spPr/>
      <dgm:t>
        <a:bodyPr/>
        <a:lstStyle/>
        <a:p>
          <a:pPr rtl="1"/>
          <a:endParaRPr lang="ar-SA"/>
        </a:p>
      </dgm:t>
    </dgm:pt>
    <dgm:pt modelId="{76FAB187-DEFB-4A2F-AB56-001CA8B62F89}">
      <dgm:prSet custT="1"/>
      <dgm:spPr/>
      <dgm:t>
        <a:bodyPr/>
        <a:lstStyle/>
        <a:p>
          <a:pPr rtl="1"/>
          <a:r>
            <a:rPr lang="ar-SA" sz="2400" dirty="0" smtClean="0"/>
            <a:t>البيئة </a:t>
          </a:r>
          <a:r>
            <a:rPr lang="ar-SA" sz="2400" dirty="0" err="1" smtClean="0"/>
            <a:t>المادية </a:t>
          </a:r>
          <a:r>
            <a:rPr lang="ar-SA" sz="2400" dirty="0" smtClean="0"/>
            <a:t>( تهوية- إضاءة- وصوت</a:t>
          </a:r>
          <a:r>
            <a:rPr lang="ar-SA" sz="2400" dirty="0" err="1" smtClean="0"/>
            <a:t>)</a:t>
          </a:r>
          <a:endParaRPr lang="ar-SA" sz="2400" dirty="0"/>
        </a:p>
      </dgm:t>
    </dgm:pt>
    <dgm:pt modelId="{95095787-7C47-47DA-A81F-CA4EDD82EE5F}" type="parTrans" cxnId="{58FDE8C0-F393-44E0-9D9F-E55C11676E28}">
      <dgm:prSet/>
      <dgm:spPr/>
      <dgm:t>
        <a:bodyPr/>
        <a:lstStyle/>
        <a:p>
          <a:pPr rtl="1"/>
          <a:endParaRPr lang="ar-SA"/>
        </a:p>
      </dgm:t>
    </dgm:pt>
    <dgm:pt modelId="{9240757F-8605-4684-A217-BEDDDA8A8770}" type="sibTrans" cxnId="{58FDE8C0-F393-44E0-9D9F-E55C11676E28}">
      <dgm:prSet/>
      <dgm:spPr/>
      <dgm:t>
        <a:bodyPr/>
        <a:lstStyle/>
        <a:p>
          <a:pPr rtl="1"/>
          <a:endParaRPr lang="ar-SA"/>
        </a:p>
      </dgm:t>
    </dgm:pt>
    <dgm:pt modelId="{85392F9B-5A3E-4745-8E47-C57D54485204}" type="pres">
      <dgm:prSet presAssocID="{28FB8CFA-4D33-40FF-A542-3307ACDCF12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1A33523-DF91-4DFA-9F73-455BC8F6D2F2}" type="pres">
      <dgm:prSet presAssocID="{824697B0-3C55-4B37-AE9D-7A53B513320D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8D0766F9-3FC8-4C43-9C33-0BAA73327CC6}" type="pres">
      <dgm:prSet presAssocID="{1226AFC7-93D7-4F91-AF73-9D2F3859C54E}" presName="par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281F5D99-EE07-4B17-83B6-47020CA31F40}" type="pres">
      <dgm:prSet presAssocID="{5C9F186A-BE9E-42F8-BBE4-13892A52DEAE}" presName="node" presStyleLbl="node1" presStyleIdx="0" presStyleCnt="3" custScaleX="234062" custScaleY="114273" custRadScaleRad="155001" custRadScaleInc="-450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DA86EF-A433-468F-A334-F98B13616717}" type="pres">
      <dgm:prSet presAssocID="{95095787-7C47-47DA-A81F-CA4EDD82EE5F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1DA724CF-162A-4BB0-9615-734282BCF043}" type="pres">
      <dgm:prSet presAssocID="{76FAB187-DEFB-4A2F-AB56-001CA8B62F89}" presName="node" presStyleLbl="node1" presStyleIdx="1" presStyleCnt="3" custScaleX="334936" custRadScaleRad="95872" custRadScaleInc="66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A0742D-B6EB-4075-8B0D-917F9BED0E3A}" type="pres">
      <dgm:prSet presAssocID="{765B2733-E79A-47EC-A0C6-34DB6551E9A4}" presName="par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F38C5EBA-1442-46BB-A032-BFACC338E1AC}" type="pres">
      <dgm:prSet presAssocID="{9D094D77-EDE1-4125-A6B3-883597865D76}" presName="node" presStyleLbl="node1" presStyleIdx="2" presStyleCnt="3" custScaleX="184617" custRadScaleRad="144798" custRadScaleInc="413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953950D-1FC9-46CF-9CA8-2D0E57AB4D5D}" type="presOf" srcId="{1226AFC7-93D7-4F91-AF73-9D2F3859C54E}" destId="{8D0766F9-3FC8-4C43-9C33-0BAA73327CC6}" srcOrd="0" destOrd="0" presId="urn:microsoft.com/office/officeart/2005/8/layout/radial4"/>
    <dgm:cxn modelId="{9F994C10-F2CF-45F7-A460-B5C9FD1CD20F}" srcId="{28FB8CFA-4D33-40FF-A542-3307ACDCF12D}" destId="{824697B0-3C55-4B37-AE9D-7A53B513320D}" srcOrd="0" destOrd="0" parTransId="{C3E5A9E1-9402-4D7A-A864-1F4FEADA88BE}" sibTransId="{B88B047B-AD3D-4648-AB2C-7F192C8F93B6}"/>
    <dgm:cxn modelId="{858186D0-5BA6-4646-AFC7-0331874EEA27}" type="presOf" srcId="{765B2733-E79A-47EC-A0C6-34DB6551E9A4}" destId="{8FA0742D-B6EB-4075-8B0D-917F9BED0E3A}" srcOrd="0" destOrd="0" presId="urn:microsoft.com/office/officeart/2005/8/layout/radial4"/>
    <dgm:cxn modelId="{4B26B278-F351-49B3-9F70-E7374C772341}" type="presOf" srcId="{5C9F186A-BE9E-42F8-BBE4-13892A52DEAE}" destId="{281F5D99-EE07-4B17-83B6-47020CA31F40}" srcOrd="0" destOrd="0" presId="urn:microsoft.com/office/officeart/2005/8/layout/radial4"/>
    <dgm:cxn modelId="{54F5850C-B9E8-47CD-A035-10DC3F4AE871}" type="presOf" srcId="{28FB8CFA-4D33-40FF-A542-3307ACDCF12D}" destId="{85392F9B-5A3E-4745-8E47-C57D54485204}" srcOrd="0" destOrd="0" presId="urn:microsoft.com/office/officeart/2005/8/layout/radial4"/>
    <dgm:cxn modelId="{629756BA-37AF-4835-AAA1-135B8E06FAB7}" type="presOf" srcId="{824697B0-3C55-4B37-AE9D-7A53B513320D}" destId="{F1A33523-DF91-4DFA-9F73-455BC8F6D2F2}" srcOrd="0" destOrd="0" presId="urn:microsoft.com/office/officeart/2005/8/layout/radial4"/>
    <dgm:cxn modelId="{0C9F4AC4-AC53-4376-B16D-8BD0626B18A7}" srcId="{824697B0-3C55-4B37-AE9D-7A53B513320D}" destId="{9D094D77-EDE1-4125-A6B3-883597865D76}" srcOrd="2" destOrd="0" parTransId="{765B2733-E79A-47EC-A0C6-34DB6551E9A4}" sibTransId="{72169D37-4EB8-4B19-BC23-B0692D5FC8E9}"/>
    <dgm:cxn modelId="{824AA765-4836-4B62-BBD2-5EB39742DB58}" type="presOf" srcId="{76FAB187-DEFB-4A2F-AB56-001CA8B62F89}" destId="{1DA724CF-162A-4BB0-9615-734282BCF043}" srcOrd="0" destOrd="0" presId="urn:microsoft.com/office/officeart/2005/8/layout/radial4"/>
    <dgm:cxn modelId="{C25AA089-D276-4634-A3F2-329AD6AA3B8C}" type="presOf" srcId="{9D094D77-EDE1-4125-A6B3-883597865D76}" destId="{F38C5EBA-1442-46BB-A032-BFACC338E1AC}" srcOrd="0" destOrd="0" presId="urn:microsoft.com/office/officeart/2005/8/layout/radial4"/>
    <dgm:cxn modelId="{7142A11E-2A96-4479-A99E-DD6D656991D3}" type="presOf" srcId="{95095787-7C47-47DA-A81F-CA4EDD82EE5F}" destId="{E8DA86EF-A433-468F-A334-F98B13616717}" srcOrd="0" destOrd="0" presId="urn:microsoft.com/office/officeart/2005/8/layout/radial4"/>
    <dgm:cxn modelId="{A0C95E04-2954-4001-81CC-71B3CBD04868}" srcId="{824697B0-3C55-4B37-AE9D-7A53B513320D}" destId="{5C9F186A-BE9E-42F8-BBE4-13892A52DEAE}" srcOrd="0" destOrd="0" parTransId="{1226AFC7-93D7-4F91-AF73-9D2F3859C54E}" sibTransId="{C4B7C44D-0A9A-4FE2-8E09-9F42DF19860A}"/>
    <dgm:cxn modelId="{58FDE8C0-F393-44E0-9D9F-E55C11676E28}" srcId="{824697B0-3C55-4B37-AE9D-7A53B513320D}" destId="{76FAB187-DEFB-4A2F-AB56-001CA8B62F89}" srcOrd="1" destOrd="0" parTransId="{95095787-7C47-47DA-A81F-CA4EDD82EE5F}" sibTransId="{9240757F-8605-4684-A217-BEDDDA8A8770}"/>
    <dgm:cxn modelId="{DFB41D08-ADF6-44DB-B3A8-8850341D9CF1}" type="presParOf" srcId="{85392F9B-5A3E-4745-8E47-C57D54485204}" destId="{F1A33523-DF91-4DFA-9F73-455BC8F6D2F2}" srcOrd="0" destOrd="0" presId="urn:microsoft.com/office/officeart/2005/8/layout/radial4"/>
    <dgm:cxn modelId="{4FF803B6-8D24-40FF-BEBB-BCC543373F31}" type="presParOf" srcId="{85392F9B-5A3E-4745-8E47-C57D54485204}" destId="{8D0766F9-3FC8-4C43-9C33-0BAA73327CC6}" srcOrd="1" destOrd="0" presId="urn:microsoft.com/office/officeart/2005/8/layout/radial4"/>
    <dgm:cxn modelId="{05B12E67-9AF7-48D9-BD9F-756F0F6199F9}" type="presParOf" srcId="{85392F9B-5A3E-4745-8E47-C57D54485204}" destId="{281F5D99-EE07-4B17-83B6-47020CA31F40}" srcOrd="2" destOrd="0" presId="urn:microsoft.com/office/officeart/2005/8/layout/radial4"/>
    <dgm:cxn modelId="{4BC336BB-CB6A-408B-97AB-FAC0530C9A21}" type="presParOf" srcId="{85392F9B-5A3E-4745-8E47-C57D54485204}" destId="{E8DA86EF-A433-468F-A334-F98B13616717}" srcOrd="3" destOrd="0" presId="urn:microsoft.com/office/officeart/2005/8/layout/radial4"/>
    <dgm:cxn modelId="{C447801C-928B-4696-9CFA-B60D2739B5C7}" type="presParOf" srcId="{85392F9B-5A3E-4745-8E47-C57D54485204}" destId="{1DA724CF-162A-4BB0-9615-734282BCF043}" srcOrd="4" destOrd="0" presId="urn:microsoft.com/office/officeart/2005/8/layout/radial4"/>
    <dgm:cxn modelId="{E46FD45E-2D95-495A-AB30-F4846EE7F583}" type="presParOf" srcId="{85392F9B-5A3E-4745-8E47-C57D54485204}" destId="{8FA0742D-B6EB-4075-8B0D-917F9BED0E3A}" srcOrd="5" destOrd="0" presId="urn:microsoft.com/office/officeart/2005/8/layout/radial4"/>
    <dgm:cxn modelId="{78740EE8-1ACA-4287-AB13-98F194B87399}" type="presParOf" srcId="{85392F9B-5A3E-4745-8E47-C57D54485204}" destId="{F38C5EBA-1442-46BB-A032-BFACC338E1A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FC64C6-B02D-48C2-B854-567C3F21B2E0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F7DE39A-345D-4717-8B82-6B9E9D6627C0}">
      <dgm:prSet phldrT="[نص]"/>
      <dgm:spPr/>
      <dgm:t>
        <a:bodyPr/>
        <a:lstStyle/>
        <a:p>
          <a:pPr rtl="1"/>
          <a:r>
            <a:rPr lang="ar-SA" dirty="0" smtClean="0"/>
            <a:t>ضبط السلوك</a:t>
          </a:r>
          <a:endParaRPr lang="ar-SA" dirty="0"/>
        </a:p>
      </dgm:t>
    </dgm:pt>
    <dgm:pt modelId="{5CD89154-826D-45BF-87BF-80BA16CBF03A}" type="parTrans" cxnId="{246C8DFC-9F55-4F50-9BE0-2373FC60541A}">
      <dgm:prSet/>
      <dgm:spPr/>
      <dgm:t>
        <a:bodyPr/>
        <a:lstStyle/>
        <a:p>
          <a:pPr rtl="1"/>
          <a:endParaRPr lang="ar-SA"/>
        </a:p>
      </dgm:t>
    </dgm:pt>
    <dgm:pt modelId="{86890F4F-A569-42CD-A178-5275CB56D300}" type="sibTrans" cxnId="{246C8DFC-9F55-4F50-9BE0-2373FC60541A}">
      <dgm:prSet/>
      <dgm:spPr/>
      <dgm:t>
        <a:bodyPr/>
        <a:lstStyle/>
        <a:p>
          <a:pPr rtl="1"/>
          <a:endParaRPr lang="ar-SA"/>
        </a:p>
      </dgm:t>
    </dgm:pt>
    <dgm:pt modelId="{8B9193E5-C030-4368-8E21-2C2EDB91FAEA}">
      <dgm:prSet phldrT="[نص]"/>
      <dgm:spPr/>
      <dgm:t>
        <a:bodyPr/>
        <a:lstStyle/>
        <a:p>
          <a:pPr rtl="1"/>
          <a:r>
            <a:rPr lang="ar-SA" dirty="0" smtClean="0"/>
            <a:t>تعديل السلوك غير المرغوب بعد أن يظهر.</a:t>
          </a:r>
          <a:endParaRPr lang="ar-SA" dirty="0"/>
        </a:p>
      </dgm:t>
    </dgm:pt>
    <dgm:pt modelId="{D5A28977-9DBC-4B09-8200-032DC3D4C923}" type="parTrans" cxnId="{4D65E5BD-6A9A-4A46-8B59-A8513AF089D2}">
      <dgm:prSet/>
      <dgm:spPr/>
      <dgm:t>
        <a:bodyPr/>
        <a:lstStyle/>
        <a:p>
          <a:pPr rtl="1"/>
          <a:endParaRPr lang="ar-SA"/>
        </a:p>
      </dgm:t>
    </dgm:pt>
    <dgm:pt modelId="{FE0C6366-CC4F-429C-9F6C-A681F8C5F58B}" type="sibTrans" cxnId="{4D65E5BD-6A9A-4A46-8B59-A8513AF089D2}">
      <dgm:prSet/>
      <dgm:spPr/>
      <dgm:t>
        <a:bodyPr/>
        <a:lstStyle/>
        <a:p>
          <a:pPr rtl="1"/>
          <a:endParaRPr lang="ar-SA"/>
        </a:p>
      </dgm:t>
    </dgm:pt>
    <dgm:pt modelId="{B7CF1DC4-0800-4B97-826F-326BB973E166}">
      <dgm:prSet phldrT="[نص]"/>
      <dgm:spPr/>
      <dgm:t>
        <a:bodyPr/>
        <a:lstStyle/>
        <a:p>
          <a:pPr rtl="1"/>
          <a:r>
            <a:rPr lang="ar-SA" dirty="0" smtClean="0"/>
            <a:t>إدارة السلوك</a:t>
          </a:r>
          <a:endParaRPr lang="ar-SA" dirty="0"/>
        </a:p>
      </dgm:t>
    </dgm:pt>
    <dgm:pt modelId="{2D9DD08C-81AB-4ECA-BA9F-8FB0E19633F7}" type="parTrans" cxnId="{ACD5F99F-C0F9-4F40-99E4-91B775FA9FAC}">
      <dgm:prSet/>
      <dgm:spPr/>
      <dgm:t>
        <a:bodyPr/>
        <a:lstStyle/>
        <a:p>
          <a:pPr rtl="1"/>
          <a:endParaRPr lang="ar-SA"/>
        </a:p>
      </dgm:t>
    </dgm:pt>
    <dgm:pt modelId="{8F8E5567-0B1C-47FA-8D16-2AA1AA8D8EB7}" type="sibTrans" cxnId="{ACD5F99F-C0F9-4F40-99E4-91B775FA9FAC}">
      <dgm:prSet/>
      <dgm:spPr/>
      <dgm:t>
        <a:bodyPr/>
        <a:lstStyle/>
        <a:p>
          <a:pPr rtl="1"/>
          <a:endParaRPr lang="ar-SA"/>
        </a:p>
      </dgm:t>
    </dgm:pt>
    <dgm:pt modelId="{FE05B1D1-3973-4047-B8BC-E8E0BB9E7387}">
      <dgm:prSet phldrT="[نص]"/>
      <dgm:spPr/>
      <dgm:t>
        <a:bodyPr/>
        <a:lstStyle/>
        <a:p>
          <a:pPr rtl="1"/>
          <a:r>
            <a:rPr lang="ar-SA" dirty="0" smtClean="0"/>
            <a:t>التحكم بالسلوك غير المرغوب قبل أن يظهر.</a:t>
          </a:r>
          <a:endParaRPr lang="ar-SA" dirty="0"/>
        </a:p>
      </dgm:t>
    </dgm:pt>
    <dgm:pt modelId="{B2E26B57-BD89-4B40-8B1C-5D890B7BAF21}" type="parTrans" cxnId="{37D646F9-3BF0-4567-8BE1-BC50B1D57E0D}">
      <dgm:prSet/>
      <dgm:spPr/>
      <dgm:t>
        <a:bodyPr/>
        <a:lstStyle/>
        <a:p>
          <a:pPr rtl="1"/>
          <a:endParaRPr lang="ar-SA"/>
        </a:p>
      </dgm:t>
    </dgm:pt>
    <dgm:pt modelId="{19731092-3149-482D-95B2-ABDC1EEB2CAB}" type="sibTrans" cxnId="{37D646F9-3BF0-4567-8BE1-BC50B1D57E0D}">
      <dgm:prSet/>
      <dgm:spPr/>
      <dgm:t>
        <a:bodyPr/>
        <a:lstStyle/>
        <a:p>
          <a:pPr rtl="1"/>
          <a:endParaRPr lang="ar-SA"/>
        </a:p>
      </dgm:t>
    </dgm:pt>
    <dgm:pt modelId="{9FEEB82A-9B5F-4A63-82B1-86BAD58A8DEC}" type="pres">
      <dgm:prSet presAssocID="{67FC64C6-B02D-48C2-B854-567C3F21B2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C5599FA-F393-4352-AED6-24A957F2B932}" type="pres">
      <dgm:prSet presAssocID="{2F7DE39A-345D-4717-8B82-6B9E9D6627C0}" presName="composite" presStyleCnt="0"/>
      <dgm:spPr/>
    </dgm:pt>
    <dgm:pt modelId="{9302F0DF-7365-40BA-82DD-4B2256198675}" type="pres">
      <dgm:prSet presAssocID="{2F7DE39A-345D-4717-8B82-6B9E9D6627C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FF1FB6-AFAD-4995-99C6-2D577664D1B6}" type="pres">
      <dgm:prSet presAssocID="{2F7DE39A-345D-4717-8B82-6B9E9D6627C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9D7104-2513-4A91-BB8A-0B1FEA6B07A7}" type="pres">
      <dgm:prSet presAssocID="{86890F4F-A569-42CD-A178-5275CB56D300}" presName="space" presStyleCnt="0"/>
      <dgm:spPr/>
    </dgm:pt>
    <dgm:pt modelId="{8331ECFA-2B5D-4DE8-8C7C-6B2AA0ADC392}" type="pres">
      <dgm:prSet presAssocID="{B7CF1DC4-0800-4B97-826F-326BB973E166}" presName="composite" presStyleCnt="0"/>
      <dgm:spPr/>
    </dgm:pt>
    <dgm:pt modelId="{6E47D90F-C2AF-4EA9-859E-26DA3D5CE764}" type="pres">
      <dgm:prSet presAssocID="{B7CF1DC4-0800-4B97-826F-326BB973E166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1B81BC-AD70-41DF-8050-D07AE26AD183}" type="pres">
      <dgm:prSet presAssocID="{B7CF1DC4-0800-4B97-826F-326BB973E166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D65E5BD-6A9A-4A46-8B59-A8513AF089D2}" srcId="{2F7DE39A-345D-4717-8B82-6B9E9D6627C0}" destId="{8B9193E5-C030-4368-8E21-2C2EDB91FAEA}" srcOrd="0" destOrd="0" parTransId="{D5A28977-9DBC-4B09-8200-032DC3D4C923}" sibTransId="{FE0C6366-CC4F-429C-9F6C-A681F8C5F58B}"/>
    <dgm:cxn modelId="{37D646F9-3BF0-4567-8BE1-BC50B1D57E0D}" srcId="{B7CF1DC4-0800-4B97-826F-326BB973E166}" destId="{FE05B1D1-3973-4047-B8BC-E8E0BB9E7387}" srcOrd="0" destOrd="0" parTransId="{B2E26B57-BD89-4B40-8B1C-5D890B7BAF21}" sibTransId="{19731092-3149-482D-95B2-ABDC1EEB2CAB}"/>
    <dgm:cxn modelId="{FFADD5B0-502A-4C68-BC75-A09418799FB3}" type="presOf" srcId="{FE05B1D1-3973-4047-B8BC-E8E0BB9E7387}" destId="{121B81BC-AD70-41DF-8050-D07AE26AD183}" srcOrd="0" destOrd="0" presId="urn:microsoft.com/office/officeart/2005/8/layout/hList1"/>
    <dgm:cxn modelId="{72E24380-C98F-4749-AAC6-9C16AB7995B0}" type="presOf" srcId="{67FC64C6-B02D-48C2-B854-567C3F21B2E0}" destId="{9FEEB82A-9B5F-4A63-82B1-86BAD58A8DEC}" srcOrd="0" destOrd="0" presId="urn:microsoft.com/office/officeart/2005/8/layout/hList1"/>
    <dgm:cxn modelId="{B34C1C18-8422-4516-9E46-98209FDE83F6}" type="presOf" srcId="{8B9193E5-C030-4368-8E21-2C2EDB91FAEA}" destId="{01FF1FB6-AFAD-4995-99C6-2D577664D1B6}" srcOrd="0" destOrd="0" presId="urn:microsoft.com/office/officeart/2005/8/layout/hList1"/>
    <dgm:cxn modelId="{ACD5F99F-C0F9-4F40-99E4-91B775FA9FAC}" srcId="{67FC64C6-B02D-48C2-B854-567C3F21B2E0}" destId="{B7CF1DC4-0800-4B97-826F-326BB973E166}" srcOrd="1" destOrd="0" parTransId="{2D9DD08C-81AB-4ECA-BA9F-8FB0E19633F7}" sibTransId="{8F8E5567-0B1C-47FA-8D16-2AA1AA8D8EB7}"/>
    <dgm:cxn modelId="{E9F8CC3B-AF4A-4B8F-AEDB-9DAFA460B351}" type="presOf" srcId="{2F7DE39A-345D-4717-8B82-6B9E9D6627C0}" destId="{9302F0DF-7365-40BA-82DD-4B2256198675}" srcOrd="0" destOrd="0" presId="urn:microsoft.com/office/officeart/2005/8/layout/hList1"/>
    <dgm:cxn modelId="{246C8DFC-9F55-4F50-9BE0-2373FC60541A}" srcId="{67FC64C6-B02D-48C2-B854-567C3F21B2E0}" destId="{2F7DE39A-345D-4717-8B82-6B9E9D6627C0}" srcOrd="0" destOrd="0" parTransId="{5CD89154-826D-45BF-87BF-80BA16CBF03A}" sibTransId="{86890F4F-A569-42CD-A178-5275CB56D300}"/>
    <dgm:cxn modelId="{260DA698-B83F-479C-8BCA-75450C2CA097}" type="presOf" srcId="{B7CF1DC4-0800-4B97-826F-326BB973E166}" destId="{6E47D90F-C2AF-4EA9-859E-26DA3D5CE764}" srcOrd="0" destOrd="0" presId="urn:microsoft.com/office/officeart/2005/8/layout/hList1"/>
    <dgm:cxn modelId="{61329E29-7E6F-49C3-A13C-07EEE606CF0E}" type="presParOf" srcId="{9FEEB82A-9B5F-4A63-82B1-86BAD58A8DEC}" destId="{DC5599FA-F393-4352-AED6-24A957F2B932}" srcOrd="0" destOrd="0" presId="urn:microsoft.com/office/officeart/2005/8/layout/hList1"/>
    <dgm:cxn modelId="{137A5608-3F1C-4E00-8CA8-B5347C19CBA1}" type="presParOf" srcId="{DC5599FA-F393-4352-AED6-24A957F2B932}" destId="{9302F0DF-7365-40BA-82DD-4B2256198675}" srcOrd="0" destOrd="0" presId="urn:microsoft.com/office/officeart/2005/8/layout/hList1"/>
    <dgm:cxn modelId="{05EB99EF-A479-4086-9074-424CB2CA1F40}" type="presParOf" srcId="{DC5599FA-F393-4352-AED6-24A957F2B932}" destId="{01FF1FB6-AFAD-4995-99C6-2D577664D1B6}" srcOrd="1" destOrd="0" presId="urn:microsoft.com/office/officeart/2005/8/layout/hList1"/>
    <dgm:cxn modelId="{EC2E34E3-461A-4452-9E65-09DC55DFCA57}" type="presParOf" srcId="{9FEEB82A-9B5F-4A63-82B1-86BAD58A8DEC}" destId="{739D7104-2513-4A91-BB8A-0B1FEA6B07A7}" srcOrd="1" destOrd="0" presId="urn:microsoft.com/office/officeart/2005/8/layout/hList1"/>
    <dgm:cxn modelId="{5D934216-550B-4091-A026-5993703EB550}" type="presParOf" srcId="{9FEEB82A-9B5F-4A63-82B1-86BAD58A8DEC}" destId="{8331ECFA-2B5D-4DE8-8C7C-6B2AA0ADC392}" srcOrd="2" destOrd="0" presId="urn:microsoft.com/office/officeart/2005/8/layout/hList1"/>
    <dgm:cxn modelId="{8170C4C9-6F47-4A39-B4F7-31FEF0E6942D}" type="presParOf" srcId="{8331ECFA-2B5D-4DE8-8C7C-6B2AA0ADC392}" destId="{6E47D90F-C2AF-4EA9-859E-26DA3D5CE764}" srcOrd="0" destOrd="0" presId="urn:microsoft.com/office/officeart/2005/8/layout/hList1"/>
    <dgm:cxn modelId="{FC239336-FF29-4FF6-88AA-CD0A21A0BB10}" type="presParOf" srcId="{8331ECFA-2B5D-4DE8-8C7C-6B2AA0ADC392}" destId="{121B81BC-AD70-41DF-8050-D07AE26AD18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33523-DF91-4DFA-9F73-455BC8F6D2F2}">
      <dsp:nvSpPr>
        <dsp:cNvPr id="0" name=""/>
        <dsp:cNvSpPr/>
      </dsp:nvSpPr>
      <dsp:spPr>
        <a:xfrm>
          <a:off x="3488498" y="1584145"/>
          <a:ext cx="1327724" cy="13277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البيئة الصفية</a:t>
          </a:r>
          <a:endParaRPr lang="ar-SA" sz="3200" kern="1200" dirty="0"/>
        </a:p>
      </dsp:txBody>
      <dsp:txXfrm>
        <a:off x="3488498" y="1584145"/>
        <a:ext cx="1327724" cy="1327724"/>
      </dsp:txXfrm>
    </dsp:sp>
    <dsp:sp modelId="{8D0766F9-3FC8-4C43-9C33-0BAA73327CC6}">
      <dsp:nvSpPr>
        <dsp:cNvPr id="0" name=""/>
        <dsp:cNvSpPr/>
      </dsp:nvSpPr>
      <dsp:spPr>
        <a:xfrm rot="11278993">
          <a:off x="1466822" y="1817263"/>
          <a:ext cx="1926411" cy="37840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81F5D99-EE07-4B17-83B6-47020CA31F40}">
      <dsp:nvSpPr>
        <dsp:cNvPr id="0" name=""/>
        <dsp:cNvSpPr/>
      </dsp:nvSpPr>
      <dsp:spPr>
        <a:xfrm>
          <a:off x="0" y="1296143"/>
          <a:ext cx="2952314" cy="1153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البيئة الاجتماعية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err="1" smtClean="0"/>
            <a:t>(الاتجاهات </a:t>
          </a:r>
          <a:r>
            <a:rPr lang="ar-SA" sz="2400" kern="1200" dirty="0" smtClean="0"/>
            <a:t>– الانفعالات- وعلاقات اجتماعية</a:t>
          </a:r>
          <a:r>
            <a:rPr lang="ar-SA" sz="2400" kern="1200" dirty="0" err="1" smtClean="0"/>
            <a:t>)</a:t>
          </a:r>
          <a:endParaRPr lang="ar-SA" sz="2400" kern="1200" dirty="0"/>
        </a:p>
      </dsp:txBody>
      <dsp:txXfrm>
        <a:off x="0" y="1296143"/>
        <a:ext cx="2952314" cy="1153095"/>
      </dsp:txXfrm>
    </dsp:sp>
    <dsp:sp modelId="{E8DA86EF-A433-468F-A334-F98B13616717}">
      <dsp:nvSpPr>
        <dsp:cNvPr id="0" name=""/>
        <dsp:cNvSpPr/>
      </dsp:nvSpPr>
      <dsp:spPr>
        <a:xfrm rot="16224048">
          <a:off x="3684614" y="863444"/>
          <a:ext cx="952217" cy="37840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DA724CF-162A-4BB0-9615-734282BCF043}">
      <dsp:nvSpPr>
        <dsp:cNvPr id="0" name=""/>
        <dsp:cNvSpPr/>
      </dsp:nvSpPr>
      <dsp:spPr>
        <a:xfrm>
          <a:off x="2051715" y="72013"/>
          <a:ext cx="4224677" cy="10090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البيئة </a:t>
          </a:r>
          <a:r>
            <a:rPr lang="ar-SA" sz="2400" kern="1200" dirty="0" err="1" smtClean="0"/>
            <a:t>المادية </a:t>
          </a:r>
          <a:r>
            <a:rPr lang="ar-SA" sz="2400" kern="1200" dirty="0" smtClean="0"/>
            <a:t>( تهوية- إضاءة- وصوت</a:t>
          </a:r>
          <a:r>
            <a:rPr lang="ar-SA" sz="2400" kern="1200" dirty="0" err="1" smtClean="0"/>
            <a:t>)</a:t>
          </a:r>
          <a:endParaRPr lang="ar-SA" sz="2400" kern="1200" dirty="0"/>
        </a:p>
      </dsp:txBody>
      <dsp:txXfrm>
        <a:off x="2051715" y="72013"/>
        <a:ext cx="4224677" cy="1009070"/>
      </dsp:txXfrm>
    </dsp:sp>
    <dsp:sp modelId="{8FA0742D-B6EB-4075-8B0D-917F9BED0E3A}">
      <dsp:nvSpPr>
        <dsp:cNvPr id="0" name=""/>
        <dsp:cNvSpPr/>
      </dsp:nvSpPr>
      <dsp:spPr>
        <a:xfrm rot="20987628">
          <a:off x="4892523" y="1767264"/>
          <a:ext cx="1758312" cy="37840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8C5EBA-1442-46BB-A032-BFACC338E1AC}">
      <dsp:nvSpPr>
        <dsp:cNvPr id="0" name=""/>
        <dsp:cNvSpPr/>
      </dsp:nvSpPr>
      <dsp:spPr>
        <a:xfrm>
          <a:off x="5472602" y="1296151"/>
          <a:ext cx="2328645" cy="10090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البيئة المكانية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(طريقة الجلوس</a:t>
          </a:r>
          <a:endParaRPr lang="ar-SA" sz="2400" kern="1200" dirty="0"/>
        </a:p>
      </dsp:txBody>
      <dsp:txXfrm>
        <a:off x="5472602" y="1296151"/>
        <a:ext cx="2328645" cy="10090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02F0DF-7365-40BA-82DD-4B2256198675}">
      <dsp:nvSpPr>
        <dsp:cNvPr id="0" name=""/>
        <dsp:cNvSpPr/>
      </dsp:nvSpPr>
      <dsp:spPr>
        <a:xfrm>
          <a:off x="29" y="207002"/>
          <a:ext cx="2848570" cy="1094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ضبط السلوك</a:t>
          </a:r>
          <a:endParaRPr lang="ar-SA" sz="3800" kern="1200" dirty="0"/>
        </a:p>
      </dsp:txBody>
      <dsp:txXfrm>
        <a:off x="29" y="207002"/>
        <a:ext cx="2848570" cy="1094400"/>
      </dsp:txXfrm>
    </dsp:sp>
    <dsp:sp modelId="{01FF1FB6-AFAD-4995-99C6-2D577664D1B6}">
      <dsp:nvSpPr>
        <dsp:cNvPr id="0" name=""/>
        <dsp:cNvSpPr/>
      </dsp:nvSpPr>
      <dsp:spPr>
        <a:xfrm>
          <a:off x="29" y="1301402"/>
          <a:ext cx="2848570" cy="255559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r" defTabSz="1689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800" kern="1200" dirty="0" smtClean="0"/>
            <a:t>تعديل السلوك غير المرغوب بعد أن يظهر.</a:t>
          </a:r>
          <a:endParaRPr lang="ar-SA" sz="3800" kern="1200" dirty="0"/>
        </a:p>
      </dsp:txBody>
      <dsp:txXfrm>
        <a:off x="29" y="1301402"/>
        <a:ext cx="2848570" cy="2555595"/>
      </dsp:txXfrm>
    </dsp:sp>
    <dsp:sp modelId="{6E47D90F-C2AF-4EA9-859E-26DA3D5CE764}">
      <dsp:nvSpPr>
        <dsp:cNvPr id="0" name=""/>
        <dsp:cNvSpPr/>
      </dsp:nvSpPr>
      <dsp:spPr>
        <a:xfrm>
          <a:off x="3247399" y="207002"/>
          <a:ext cx="2848570" cy="10944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إدارة السلوك</a:t>
          </a:r>
          <a:endParaRPr lang="ar-SA" sz="3800" kern="1200" dirty="0"/>
        </a:p>
      </dsp:txBody>
      <dsp:txXfrm>
        <a:off x="3247399" y="207002"/>
        <a:ext cx="2848570" cy="1094400"/>
      </dsp:txXfrm>
    </dsp:sp>
    <dsp:sp modelId="{121B81BC-AD70-41DF-8050-D07AE26AD183}">
      <dsp:nvSpPr>
        <dsp:cNvPr id="0" name=""/>
        <dsp:cNvSpPr/>
      </dsp:nvSpPr>
      <dsp:spPr>
        <a:xfrm>
          <a:off x="3247399" y="1301402"/>
          <a:ext cx="2848570" cy="255559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r" defTabSz="1689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800" kern="1200" dirty="0" smtClean="0"/>
            <a:t>التحكم بالسلوك غير المرغوب قبل أن يظهر.</a:t>
          </a:r>
          <a:endParaRPr lang="ar-SA" sz="3800" kern="1200" dirty="0"/>
        </a:p>
      </dsp:txBody>
      <dsp:txXfrm>
        <a:off x="3247399" y="1301402"/>
        <a:ext cx="2848570" cy="2555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5971F-7E0A-4369-B0BA-57DC0888E6A8}" type="datetimeFigureOut">
              <a:rPr lang="ar-SA" smtClean="0"/>
              <a:pPr/>
              <a:t>08/01/36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2886F-DC87-4FB4-907F-E7069CD0A94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مفهوم إدارة وضبط السلوك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مقرر إدارة وضبط السلوك </a:t>
            </a:r>
            <a:r>
              <a:rPr lang="ar-SA" dirty="0" err="1" smtClean="0"/>
              <a:t>محاضرة </a:t>
            </a:r>
            <a:r>
              <a:rPr lang="ar-SA" dirty="0" smtClean="0"/>
              <a:t>(1</a:t>
            </a:r>
            <a:r>
              <a:rPr lang="ar-SA" dirty="0" err="1" smtClean="0"/>
              <a:t>)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5904656" cy="1143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ar-SA" dirty="0" smtClean="0"/>
              <a:t>أسباب تنظيم الصف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dirty="0" smtClean="0"/>
              <a:t>1/ للنظام قيمة </a:t>
            </a:r>
            <a:r>
              <a:rPr lang="ar-SA" sz="2400" dirty="0" err="1" smtClean="0"/>
              <a:t>وحاجة:</a:t>
            </a:r>
            <a:endParaRPr lang="ar-SA" sz="2400" dirty="0" smtClean="0"/>
          </a:p>
          <a:p>
            <a:r>
              <a:rPr lang="ar-SA" sz="2400" dirty="0" smtClean="0"/>
              <a:t>يساعد الطلبة على التخطيط لأنفسهم</a:t>
            </a:r>
          </a:p>
          <a:p>
            <a:r>
              <a:rPr lang="ar-SA" sz="2400" dirty="0" smtClean="0"/>
              <a:t>يساعد الطلبة على التنظيم.</a:t>
            </a:r>
          </a:p>
          <a:p>
            <a:r>
              <a:rPr lang="ar-SA" sz="2400" dirty="0"/>
              <a:t> </a:t>
            </a:r>
            <a:r>
              <a:rPr lang="ar-SA" sz="2400" dirty="0" smtClean="0"/>
              <a:t>يساعد الطلبة على الالتزام بالنظام.</a:t>
            </a:r>
          </a:p>
          <a:p>
            <a:pPr>
              <a:buNone/>
            </a:pPr>
            <a:endParaRPr lang="ar-SA" sz="2400" dirty="0"/>
          </a:p>
          <a:p>
            <a:pPr>
              <a:buNone/>
            </a:pPr>
            <a:r>
              <a:rPr lang="ar-SA" sz="2400" dirty="0" smtClean="0"/>
              <a:t>2/ النظام يجعل التعلم </a:t>
            </a:r>
            <a:r>
              <a:rPr lang="ar-SA" sz="2400" dirty="0" err="1" smtClean="0"/>
              <a:t>ممكنا:</a:t>
            </a:r>
            <a:endParaRPr lang="ar-SA" sz="2400" dirty="0" smtClean="0"/>
          </a:p>
          <a:p>
            <a:r>
              <a:rPr lang="ar-SA" sz="2400" dirty="0" smtClean="0"/>
              <a:t>تزيد من كفاءة المعلم.</a:t>
            </a:r>
          </a:p>
          <a:p>
            <a:r>
              <a:rPr lang="ar-SA" sz="2400" dirty="0" smtClean="0"/>
              <a:t>تتيح مزيد من الوقت المخصص </a:t>
            </a:r>
            <a:r>
              <a:rPr lang="ar-SA" sz="2400" dirty="0" err="1" smtClean="0"/>
              <a:t>للتعلم.</a:t>
            </a:r>
            <a:r>
              <a:rPr lang="ar-SA" sz="2400" dirty="0" smtClean="0"/>
              <a:t> </a:t>
            </a:r>
          </a:p>
          <a:p>
            <a:r>
              <a:rPr lang="ar-SA" sz="2400" dirty="0" smtClean="0"/>
              <a:t>تزيد من تركيز الطلبة على المهارة التعليمية.</a:t>
            </a:r>
          </a:p>
          <a:p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 typeface="Wingdings" pitchFamily="2" charset="2"/>
              <a:buChar char="ü"/>
            </a:pPr>
            <a:endParaRPr lang="ar-SA" dirty="0" smtClean="0"/>
          </a:p>
          <a:p>
            <a:pPr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نشاط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ar-SA" dirty="0" smtClean="0"/>
              <a:t>قومي برسم غرفة صف </a:t>
            </a:r>
            <a:r>
              <a:rPr lang="ar-SA" dirty="0" err="1" smtClean="0"/>
              <a:t>تعتقدي</a:t>
            </a:r>
            <a:r>
              <a:rPr lang="ar-SA" dirty="0" smtClean="0"/>
              <a:t> أنها مناسبة لتعليم الأطفال بشكل عام  وذوي الاضطرابات السلوكية بشكل </a:t>
            </a:r>
            <a:r>
              <a:rPr lang="ar-SA" dirty="0" err="1" smtClean="0"/>
              <a:t>خاص.؟</a:t>
            </a:r>
            <a:endParaRPr lang="ar-SA" dirty="0" smtClean="0"/>
          </a:p>
          <a:p>
            <a:r>
              <a:rPr lang="ar-SA" dirty="0" smtClean="0"/>
              <a:t> اكتبي محتويات غرفة </a:t>
            </a:r>
            <a:r>
              <a:rPr lang="ar-SA" dirty="0" err="1" smtClean="0"/>
              <a:t>الصف؟</a:t>
            </a:r>
            <a:endParaRPr lang="ar-SA" dirty="0" smtClean="0"/>
          </a:p>
          <a:p>
            <a:r>
              <a:rPr lang="ar-SA" dirty="0" smtClean="0"/>
              <a:t> ناقشي هل يمكن ان تكون غرفة الصف العادية ملائمة للطلاب ذوي الاضطرابات </a:t>
            </a:r>
            <a:r>
              <a:rPr lang="ar-SA" dirty="0" err="1" smtClean="0"/>
              <a:t>السلوكية ؟</a:t>
            </a:r>
            <a:endParaRPr lang="ar-SA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5904656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>استراتيجيات عامة  لإدارة الصف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400" dirty="0" smtClean="0"/>
              <a:t>ترتيب غرفة الصف لتناسب موضوع التدريس.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الترتيب والنظافة.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ايجاد فراغات في غرفة الصف </a:t>
            </a:r>
            <a:r>
              <a:rPr lang="ar-SA" sz="2400" dirty="0" err="1" smtClean="0"/>
              <a:t>لاتاحة</a:t>
            </a:r>
            <a:r>
              <a:rPr lang="ar-SA" sz="2400" dirty="0" smtClean="0"/>
              <a:t> الفرصة للطالب للحركة بحرية.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وضع جداول يومية للطلبة تتضمن ترتيب المهارات المتعلمة وتحديد أوقات الراحة وتجديد النشاط والواجبات.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/>
              <a:t> </a:t>
            </a:r>
            <a:r>
              <a:rPr lang="ar-SA" sz="2400" dirty="0" smtClean="0"/>
              <a:t>تخصيص أماكن  للحقائب.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تحديد مركز الصف.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تحديد مراكز للأنشطة وتنظيم غرفة الصف على شكل أركان.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التأكد  من عمل الأجهزة وكفاءة  الاثاث.</a:t>
            </a:r>
          </a:p>
          <a:p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 typeface="Wingdings" pitchFamily="2" charset="2"/>
              <a:buChar char="ü"/>
            </a:pPr>
            <a:endParaRPr lang="ar-SA" dirty="0" smtClean="0"/>
          </a:p>
          <a:p>
            <a:pPr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5904656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dirty="0" smtClean="0"/>
              <a:t>استراتيجيات لإدارة الصف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400" dirty="0" smtClean="0"/>
              <a:t>وضع مقاعد تتناسب مع أعمار الطلبة وأحجامهم.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تهيئة وتجهيز الأدوات والوسائل التعليمية.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/>
              <a:t> </a:t>
            </a:r>
            <a:r>
              <a:rPr lang="ar-SA" sz="2400" dirty="0" smtClean="0"/>
              <a:t>ترتيب المقاعد بشكل يسمح بملاحظة المعلم للجميع ويسمح لجميع الطلاب مشاهدة السبورة والمواد التعليمية.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/>
              <a:t> </a:t>
            </a:r>
            <a:r>
              <a:rPr lang="ar-SA" sz="2400" dirty="0" smtClean="0"/>
              <a:t>الحرص على سلامة وأمن الطلاب.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عدم ازدحام الصف بالأثاث والوسائل.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وضع قوانين محددة و </a:t>
            </a:r>
            <a:r>
              <a:rPr lang="ar-SA" sz="2400" dirty="0" err="1" smtClean="0"/>
              <a:t>تفريد</a:t>
            </a:r>
            <a:r>
              <a:rPr lang="ar-SA" sz="2400" dirty="0" smtClean="0"/>
              <a:t> القواعد.</a:t>
            </a:r>
          </a:p>
          <a:p>
            <a:pPr>
              <a:buFont typeface="Wingdings" pitchFamily="2" charset="2"/>
              <a:buChar char="§"/>
            </a:pPr>
            <a:r>
              <a:rPr lang="ar-SA" sz="2400" dirty="0" smtClean="0"/>
              <a:t>وضع وتحديد النتائج المترتبة على انتهاك القوانين.</a:t>
            </a:r>
          </a:p>
          <a:p>
            <a:pPr>
              <a:buNone/>
            </a:pPr>
            <a:endParaRPr lang="ar-SA" sz="2400" dirty="0" smtClean="0"/>
          </a:p>
          <a:p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 typeface="Wingdings" pitchFamily="2" charset="2"/>
              <a:buChar char="ü"/>
            </a:pPr>
            <a:endParaRPr lang="ar-SA" dirty="0" smtClean="0"/>
          </a:p>
          <a:p>
            <a:pPr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ar-SA" dirty="0" err="1" smtClean="0"/>
              <a:t>المراجع: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700808"/>
            <a:ext cx="8373616" cy="1396752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مجاهد، </a:t>
            </a:r>
            <a:r>
              <a:rPr lang="ar-SA" dirty="0" err="1" smtClean="0"/>
              <a:t>ميسون</a:t>
            </a:r>
            <a:r>
              <a:rPr lang="ar-SA" dirty="0" smtClean="0"/>
              <a:t> </a:t>
            </a:r>
            <a:r>
              <a:rPr lang="ar-SA" dirty="0" err="1" smtClean="0"/>
              <a:t>نعيم.</a:t>
            </a:r>
            <a:r>
              <a:rPr lang="ar-SA" dirty="0" smtClean="0"/>
              <a:t>(2011).إدارة وضبط السلوك </a:t>
            </a:r>
            <a:r>
              <a:rPr lang="ar-SA" dirty="0" err="1" smtClean="0"/>
              <a:t>الصفي.الرياض </a:t>
            </a:r>
            <a:r>
              <a:rPr lang="ar-SA" dirty="0" smtClean="0"/>
              <a:t>: دار الزهراء.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ماهي</a:t>
            </a:r>
            <a:r>
              <a:rPr lang="ar-SA" dirty="0" smtClean="0"/>
              <a:t> البيئة </a:t>
            </a:r>
            <a:r>
              <a:rPr lang="ar-SA" dirty="0" err="1" smtClean="0"/>
              <a:t>الصفية </a:t>
            </a:r>
            <a:r>
              <a:rPr lang="ar-SA" dirty="0" smtClean="0"/>
              <a:t>/ غرف الصف/ حجرة الدراسة.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11560" y="1844824"/>
            <a:ext cx="8208912" cy="1384995"/>
          </a:xfrm>
          <a:prstGeom prst="rect">
            <a:avLst/>
          </a:prstGeom>
          <a:solidFill>
            <a:schemeClr val="accent2"/>
          </a:solidFill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هي الظروف </a:t>
            </a:r>
            <a:r>
              <a:rPr lang="ar-SA" sz="2800" dirty="0" err="1" smtClean="0"/>
              <a:t>الاكاديمية </a:t>
            </a:r>
            <a:r>
              <a:rPr lang="ar-SA" sz="2800" dirty="0" smtClean="0"/>
              <a:t>،والعاطفية، والاجتماعية، التي تسود غرفة الصف والتي تنتج عن التفاعل بين الطلبة والمعلم أثناء تقديم المعلومة في ظل الظروف المادية لغرفة الصف.</a:t>
            </a:r>
            <a:endParaRPr lang="ar-SA" sz="2800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83568" y="3429000"/>
          <a:ext cx="7992888" cy="291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أنماط البيئة الصفية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z="2400" dirty="0" smtClean="0"/>
              <a:t>النمط </a:t>
            </a:r>
            <a:r>
              <a:rPr lang="ar-SA" sz="2400" dirty="0" err="1" smtClean="0"/>
              <a:t>الديموقراطي.</a:t>
            </a: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r>
              <a:rPr lang="ar-SA" sz="2400" dirty="0" smtClean="0"/>
              <a:t>النمط التقليدي.</a:t>
            </a:r>
          </a:p>
          <a:p>
            <a:endParaRPr lang="ar-SA" sz="2400" dirty="0" smtClean="0"/>
          </a:p>
          <a:p>
            <a:r>
              <a:rPr lang="ar-SA" sz="2400" dirty="0" smtClean="0"/>
              <a:t>النمط التسلطي</a:t>
            </a:r>
            <a:r>
              <a:rPr lang="ar-SA" sz="2400" dirty="0" smtClean="0"/>
              <a:t>.</a:t>
            </a:r>
            <a:endParaRPr lang="ar-SA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مفهوم الادارة الصفية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ar-SA" dirty="0" smtClean="0"/>
              <a:t>هي جميع الخطوات </a:t>
            </a:r>
            <a:r>
              <a:rPr lang="ar-SA" dirty="0" err="1" smtClean="0"/>
              <a:t>والاجراءات</a:t>
            </a:r>
            <a:r>
              <a:rPr lang="ar-SA" dirty="0" smtClean="0"/>
              <a:t> اللازمة لبناء </a:t>
            </a:r>
            <a:r>
              <a:rPr lang="ar-SA" dirty="0" err="1" smtClean="0"/>
              <a:t>والحفاط</a:t>
            </a:r>
            <a:r>
              <a:rPr lang="ar-SA" dirty="0" smtClean="0"/>
              <a:t> على بيئة صفية ملائمة لعمليتي التعلم والتعليم.</a:t>
            </a:r>
          </a:p>
          <a:p>
            <a:r>
              <a:rPr lang="ar-SA" dirty="0" smtClean="0"/>
              <a:t>توفير درجة من التعاون والتنسيق بين الجهود البشرية المختلفة.</a:t>
            </a:r>
          </a:p>
          <a:p>
            <a:r>
              <a:rPr lang="ar-SA" dirty="0" smtClean="0"/>
              <a:t>التحكم في السلوك قبل </a:t>
            </a:r>
            <a:r>
              <a:rPr lang="ar-SA" dirty="0" err="1" smtClean="0"/>
              <a:t>ظهوره .</a:t>
            </a:r>
            <a:r>
              <a:rPr lang="ar-SA" dirty="0" smtClean="0"/>
              <a:t> (وقائي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مفهوم الادارة الصفية عام ويشمل ضبط السلوك.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5328592" cy="1143000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ar-SA" dirty="0" smtClean="0"/>
              <a:t>مفهوم ضبط السلوك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dirty="0" smtClean="0"/>
              <a:t>السيطرة والتحكم في السلوك الصفي للطلبة بصيغ تساعد على التعلم.</a:t>
            </a:r>
          </a:p>
          <a:p>
            <a:r>
              <a:rPr lang="ar-SA" dirty="0" smtClean="0"/>
              <a:t>قيام المعلم بوضع نظام صفي خاص توضع فيه  المعايير والإجراءات السلوكية ويتم الاتفاق عليها حيث توضح السلوكيات المرغوبة وغير المرغوبة </a:t>
            </a:r>
            <a:r>
              <a:rPr lang="ar-SA" dirty="0" err="1" smtClean="0"/>
              <a:t>للطلبة </a:t>
            </a:r>
            <a:r>
              <a:rPr lang="ar-SA" dirty="0" smtClean="0"/>
              <a:t>، كما يتم فيها توضيح الطرق السليمة لتطبيق النظام.</a:t>
            </a:r>
          </a:p>
          <a:p>
            <a:r>
              <a:rPr lang="ar-SA" dirty="0" smtClean="0"/>
              <a:t>التحكم في السلوك بعد حدوثه.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الفرق بين إدارة السلوك وضبط السلوك</a:t>
            </a:r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62473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>العوامل المؤثرة في إدارة وضبط الصف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400" dirty="0" smtClean="0"/>
              <a:t>1/ عوامل مرتبطة بالمعلم </a:t>
            </a:r>
            <a:r>
              <a:rPr lang="ar-SA" sz="2400" dirty="0" err="1" smtClean="0"/>
              <a:t>وتشمل:</a:t>
            </a:r>
            <a:endParaRPr lang="ar-SA" sz="2400" dirty="0" smtClean="0"/>
          </a:p>
          <a:p>
            <a:r>
              <a:rPr lang="ar-SA" sz="2400" dirty="0" smtClean="0"/>
              <a:t>جنس المعلم</a:t>
            </a:r>
          </a:p>
          <a:p>
            <a:r>
              <a:rPr lang="ar-SA" sz="2400" dirty="0" smtClean="0"/>
              <a:t>خصائص المعلم </a:t>
            </a:r>
            <a:r>
              <a:rPr lang="ar-SA" sz="2400" dirty="0" err="1" smtClean="0"/>
              <a:t>السلوكية:</a:t>
            </a:r>
            <a:endParaRPr lang="ar-SA" sz="2400" dirty="0" smtClean="0"/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شخصية المعلم وخبراته السابقة.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نمط إدارة المعلم للصف.</a:t>
            </a:r>
          </a:p>
          <a:p>
            <a:r>
              <a:rPr lang="ar-SA" sz="2400" dirty="0"/>
              <a:t> </a:t>
            </a:r>
            <a:r>
              <a:rPr lang="ar-SA" sz="2400" dirty="0" smtClean="0"/>
              <a:t>تأهيل المعلم </a:t>
            </a:r>
            <a:r>
              <a:rPr lang="ar-SA" sz="2400" dirty="0" err="1" smtClean="0"/>
              <a:t>الاكاديمي:</a:t>
            </a:r>
            <a:endParaRPr lang="ar-SA" sz="2400" dirty="0" smtClean="0"/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جمود طرق التدريس.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/>
              <a:t> </a:t>
            </a:r>
            <a:r>
              <a:rPr lang="ar-SA" sz="2400" dirty="0" smtClean="0"/>
              <a:t>خلل في إدارة المعلم لصفه.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عدم وجود نظام واضح متفق عليه.</a:t>
            </a:r>
          </a:p>
          <a:p>
            <a:r>
              <a:rPr lang="ar-SA" sz="2400" dirty="0"/>
              <a:t> </a:t>
            </a:r>
            <a:r>
              <a:rPr lang="ar-SA" sz="2400" dirty="0" smtClean="0"/>
              <a:t>اتجاهات المعلم ونظرته للطالب.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إهمال الفروق الفردية.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/>
              <a:t> </a:t>
            </a:r>
            <a:r>
              <a:rPr lang="ar-SA" sz="2400" dirty="0" smtClean="0"/>
              <a:t>تذبذب بالمعاملة وقلة العدالة.</a:t>
            </a:r>
          </a:p>
          <a:p>
            <a:pPr>
              <a:buFont typeface="Wingdings" pitchFamily="2" charset="2"/>
              <a:buChar char="ü"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 typeface="Wingdings" pitchFamily="2" charset="2"/>
              <a:buChar char="ü"/>
            </a:pPr>
            <a:endParaRPr lang="ar-SA" dirty="0" smtClean="0"/>
          </a:p>
          <a:p>
            <a:pPr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590465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>العوامل المؤثرة على إدارة و ضبط الصف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dirty="0" smtClean="0"/>
              <a:t>2/ عوامل مرتبطة بالمتعلم </a:t>
            </a:r>
            <a:r>
              <a:rPr lang="ar-SA" sz="2400" dirty="0" err="1" smtClean="0"/>
              <a:t>وتشمل:</a:t>
            </a:r>
            <a:endParaRPr lang="ar-SA" sz="2400" dirty="0" smtClean="0"/>
          </a:p>
          <a:p>
            <a:r>
              <a:rPr lang="ar-SA" sz="2400" dirty="0" smtClean="0"/>
              <a:t>جنس الطالب.</a:t>
            </a:r>
          </a:p>
          <a:p>
            <a:pPr>
              <a:buNone/>
            </a:pPr>
            <a:endParaRPr lang="ar-SA" sz="2400" dirty="0" smtClean="0"/>
          </a:p>
          <a:p>
            <a:r>
              <a:rPr lang="ar-SA" sz="2400" dirty="0" smtClean="0"/>
              <a:t>العوامل الشخصية وخصائص الطالب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شخصيات </a:t>
            </a:r>
            <a:r>
              <a:rPr lang="ar-SA" sz="2400" dirty="0" err="1" smtClean="0"/>
              <a:t>الطلبة.</a:t>
            </a:r>
            <a:r>
              <a:rPr lang="ar-SA" sz="2400" dirty="0" smtClean="0"/>
              <a:t> وخلفياتهم الثقافية والاجتماعية وخبراتهم.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نقص الدافعية.</a:t>
            </a:r>
          </a:p>
          <a:p>
            <a:pPr>
              <a:buNone/>
            </a:pPr>
            <a:endParaRPr lang="ar-SA" sz="2400" dirty="0" smtClean="0"/>
          </a:p>
          <a:p>
            <a:r>
              <a:rPr lang="ar-SA" sz="2400" dirty="0" smtClean="0"/>
              <a:t>مستوى تحصيل الطالب.</a:t>
            </a:r>
          </a:p>
          <a:p>
            <a:pPr>
              <a:buNone/>
            </a:pPr>
            <a:endParaRPr lang="ar-SA" sz="2400" dirty="0" smtClean="0"/>
          </a:p>
          <a:p>
            <a:r>
              <a:rPr lang="ar-SA" sz="2400" dirty="0" smtClean="0"/>
              <a:t>سلوك الطالب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المشكلات الانفعالية</a:t>
            </a:r>
          </a:p>
          <a:p>
            <a:pPr>
              <a:buFont typeface="Wingdings" pitchFamily="2" charset="2"/>
              <a:buChar char="ü"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 typeface="Wingdings" pitchFamily="2" charset="2"/>
              <a:buChar char="ü"/>
            </a:pPr>
            <a:endParaRPr lang="ar-SA" dirty="0" smtClean="0"/>
          </a:p>
          <a:p>
            <a:pPr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590465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>العوامل المؤثرة على ضبط الصف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sz="2400" dirty="0" smtClean="0"/>
              <a:t>3/ </a:t>
            </a:r>
            <a:r>
              <a:rPr lang="ar-SA" sz="2800" dirty="0" smtClean="0"/>
              <a:t>عوامل مرتبطة </a:t>
            </a:r>
            <a:r>
              <a:rPr lang="ar-SA" sz="2800" dirty="0" err="1" smtClean="0"/>
              <a:t>بالمدرسة:</a:t>
            </a:r>
            <a:endParaRPr lang="ar-SA" sz="2800" dirty="0" smtClean="0"/>
          </a:p>
          <a:p>
            <a:r>
              <a:rPr lang="ar-SA" sz="2800" b="1" dirty="0" smtClean="0"/>
              <a:t>حجم </a:t>
            </a:r>
            <a:r>
              <a:rPr lang="ar-SA" sz="2800" b="1" dirty="0" err="1" smtClean="0"/>
              <a:t>المدرسة </a:t>
            </a:r>
            <a:r>
              <a:rPr lang="ar-SA" sz="2800" b="1" dirty="0" smtClean="0"/>
              <a:t>، وعدد الصفوف فيها.</a:t>
            </a:r>
          </a:p>
          <a:p>
            <a:pPr>
              <a:buNone/>
            </a:pPr>
            <a:endParaRPr lang="ar-SA" sz="2800" dirty="0" smtClean="0"/>
          </a:p>
          <a:p>
            <a:r>
              <a:rPr lang="ar-SA" sz="2800" b="1" dirty="0" smtClean="0"/>
              <a:t>حجم الصف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عدد الطلبة.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مدى توفر مساحات تسمح للطلبة بالحركة.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/>
              <a:t> </a:t>
            </a:r>
            <a:r>
              <a:rPr lang="ar-SA" sz="2800" dirty="0" smtClean="0"/>
              <a:t>ازدحام حجرة الدراسة.</a:t>
            </a:r>
          </a:p>
          <a:p>
            <a:pPr>
              <a:buNone/>
            </a:pPr>
            <a:endParaRPr lang="ar-SA" sz="2800" dirty="0" smtClean="0"/>
          </a:p>
          <a:p>
            <a:r>
              <a:rPr lang="ar-SA" sz="2800" b="1" dirty="0" smtClean="0"/>
              <a:t>موقع المدرسة.</a:t>
            </a:r>
          </a:p>
          <a:p>
            <a:pPr>
              <a:buNone/>
            </a:pPr>
            <a:r>
              <a:rPr lang="ar-SA" sz="2800" dirty="0" smtClean="0"/>
              <a:t> </a:t>
            </a:r>
          </a:p>
          <a:p>
            <a:r>
              <a:rPr lang="ar-SA" sz="2800" b="1" dirty="0" smtClean="0"/>
              <a:t>الامكانيات المادية.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مدى توافر وتوائم الأجهزة والأدوات مع احتياجات الطلبة.</a:t>
            </a:r>
          </a:p>
          <a:p>
            <a:pPr>
              <a:buFont typeface="Wingdings" pitchFamily="2" charset="2"/>
              <a:buChar char="ü"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b="1" dirty="0" smtClean="0"/>
              <a:t>إدارة المدرسة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دعمها للأنظمة والقوانين الصفية.</a:t>
            </a:r>
          </a:p>
          <a:p>
            <a:pPr>
              <a:buFont typeface="Wingdings" pitchFamily="2" charset="2"/>
              <a:buChar char="ü"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 typeface="Wingdings" pitchFamily="2" charset="2"/>
              <a:buChar char="ü"/>
            </a:pPr>
            <a:endParaRPr lang="ar-SA" dirty="0" smtClean="0"/>
          </a:p>
          <a:p>
            <a:pPr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610</Words>
  <Application>Microsoft Office PowerPoint</Application>
  <PresentationFormat>عرض على الشاشة (3:4)‏</PresentationFormat>
  <Paragraphs>118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مفهوم إدارة وضبط السلوك</vt:lpstr>
      <vt:lpstr>ماهي البيئة الصفية / غرف الصف/ حجرة الدراسة.</vt:lpstr>
      <vt:lpstr>أنماط البيئة الصفية</vt:lpstr>
      <vt:lpstr>مفهوم الادارة الصفية</vt:lpstr>
      <vt:lpstr>مفهوم ضبط السلوك</vt:lpstr>
      <vt:lpstr>الفرق بين إدارة السلوك وضبط السلوك</vt:lpstr>
      <vt:lpstr>العوامل المؤثرة في إدارة وضبط الصف</vt:lpstr>
      <vt:lpstr>العوامل المؤثرة على إدارة و ضبط الصف</vt:lpstr>
      <vt:lpstr>العوامل المؤثرة على ضبط الصف</vt:lpstr>
      <vt:lpstr>أسباب تنظيم الصف</vt:lpstr>
      <vt:lpstr>نشاط</vt:lpstr>
      <vt:lpstr>استراتيجيات عامة  لإدارة الصف</vt:lpstr>
      <vt:lpstr>استراتيجيات لإدارة الصف</vt:lpstr>
      <vt:lpstr>المراجع: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ACER</dc:creator>
  <cp:lastModifiedBy>ACER</cp:lastModifiedBy>
  <cp:revision>19</cp:revision>
  <dcterms:created xsi:type="dcterms:W3CDTF">2014-09-05T06:07:59Z</dcterms:created>
  <dcterms:modified xsi:type="dcterms:W3CDTF">2014-10-31T09:53:44Z</dcterms:modified>
</cp:coreProperties>
</file>