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3" r:id="rId1"/>
    <p:sldMasterId id="2147483736" r:id="rId2"/>
  </p:sldMasterIdLst>
  <p:handoutMasterIdLst>
    <p:handoutMasterId r:id="rId55"/>
  </p:handoutMasterIdLst>
  <p:sldIdLst>
    <p:sldId id="256" r:id="rId3"/>
    <p:sldId id="257" r:id="rId4"/>
    <p:sldId id="258" r:id="rId5"/>
    <p:sldId id="259" r:id="rId6"/>
    <p:sldId id="260" r:id="rId7"/>
    <p:sldId id="261" r:id="rId8"/>
    <p:sldId id="264" r:id="rId9"/>
    <p:sldId id="262" r:id="rId10"/>
    <p:sldId id="263" r:id="rId11"/>
    <p:sldId id="265" r:id="rId12"/>
    <p:sldId id="266" r:id="rId13"/>
    <p:sldId id="267" r:id="rId14"/>
    <p:sldId id="268" r:id="rId15"/>
    <p:sldId id="278" r:id="rId16"/>
    <p:sldId id="269" r:id="rId17"/>
    <p:sldId id="270" r:id="rId18"/>
    <p:sldId id="271" r:id="rId19"/>
    <p:sldId id="272" r:id="rId20"/>
    <p:sldId id="279" r:id="rId21"/>
    <p:sldId id="280" r:id="rId22"/>
    <p:sldId id="277" r:id="rId23"/>
    <p:sldId id="273" r:id="rId24"/>
    <p:sldId id="274" r:id="rId25"/>
    <p:sldId id="275" r:id="rId26"/>
    <p:sldId id="276"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5" r:id="rId40"/>
    <p:sldId id="297" r:id="rId41"/>
    <p:sldId id="298" r:id="rId42"/>
    <p:sldId id="299" r:id="rId43"/>
    <p:sldId id="294" r:id="rId44"/>
    <p:sldId id="300" r:id="rId45"/>
    <p:sldId id="301" r:id="rId46"/>
    <p:sldId id="302" r:id="rId47"/>
    <p:sldId id="306" r:id="rId48"/>
    <p:sldId id="307" r:id="rId49"/>
    <p:sldId id="305" r:id="rId50"/>
    <p:sldId id="308" r:id="rId51"/>
    <p:sldId id="309" r:id="rId52"/>
    <p:sldId id="293" r:id="rId53"/>
    <p:sldId id="310" r:id="rId5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602" autoAdjust="0"/>
    <p:restoredTop sz="86369" autoAdjust="0"/>
  </p:normalViewPr>
  <p:slideViewPr>
    <p:cSldViewPr snapToGrid="0" snapToObjects="1">
      <p:cViewPr>
        <p:scale>
          <a:sx n="80" d="100"/>
          <a:sy n="80" d="100"/>
        </p:scale>
        <p:origin x="-1116" y="24"/>
      </p:cViewPr>
      <p:guideLst>
        <p:guide orient="horz" pos="2160"/>
        <p:guide pos="2880"/>
      </p:guideLst>
    </p:cSldViewPr>
  </p:slideViewPr>
  <p:outlineViewPr>
    <p:cViewPr>
      <p:scale>
        <a:sx n="33" d="100"/>
        <a:sy n="33" d="100"/>
      </p:scale>
      <p:origin x="24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handoutMaster" Target="handoutMasters/handoutMaster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theme" Target="theme/theme1.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viewProps" Target="viewProp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ED45D7C-FC8D-DA43-B11E-B50E1AB57D98}" type="datetimeFigureOut">
              <a:rPr lang="en-US" smtClean="0"/>
              <a:t>2/9/2016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F492DED-0A13-3D4D-973E-B931745C11B9}" type="slidenum">
              <a:rPr lang="en-US" smtClean="0"/>
              <a:t>‹#›</a:t>
            </a:fld>
            <a:endParaRPr lang="en-US"/>
          </a:p>
        </p:txBody>
      </p:sp>
    </p:spTree>
    <p:extLst>
      <p:ext uri="{BB962C8B-B14F-4D97-AF65-F5344CB8AC3E}">
        <p14:creationId xmlns:p14="http://schemas.microsoft.com/office/powerpoint/2010/main" val="367964970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9144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0" y="2925286"/>
            <a:ext cx="9144000" cy="158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514600" y="236220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3" name="Subtitle 2"/>
          <p:cNvSpPr>
            <a:spLocks noGrp="1"/>
          </p:cNvSpPr>
          <p:nvPr>
            <p:ph type="subTitle" idx="1"/>
          </p:nvPr>
        </p:nvSpPr>
        <p:spPr>
          <a:xfrm>
            <a:off x="2565400" y="3045460"/>
            <a:ext cx="4013200" cy="428625"/>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Click to edit Master subtitle style</a:t>
            </a:r>
            <a:endParaRPr lang="en-US" dirty="0"/>
          </a:p>
        </p:txBody>
      </p:sp>
      <p:sp>
        <p:nvSpPr>
          <p:cNvPr id="12" name="Title 11"/>
          <p:cNvSpPr>
            <a:spLocks noGrp="1"/>
          </p:cNvSpPr>
          <p:nvPr>
            <p:ph type="title"/>
          </p:nvPr>
        </p:nvSpPr>
        <p:spPr>
          <a:xfrm>
            <a:off x="2565400" y="2397760"/>
            <a:ext cx="4013200" cy="599440"/>
          </a:xfrm>
          <a:noFill/>
          <a:ln>
            <a:noFill/>
          </a:ln>
        </p:spPr>
        <p:txBody>
          <a:bodyPr bIns="0" anchor="b"/>
          <a:lstStyle>
            <a:lvl1pPr>
              <a:defRPr>
                <a:effectLst>
                  <a:glow rad="88900">
                    <a:schemeClr val="tx1">
                      <a:alpha val="60000"/>
                    </a:schemeClr>
                  </a:glow>
                </a:effectLst>
              </a:defRPr>
            </a:lvl1pPr>
          </a:lstStyle>
          <a:p>
            <a:r>
              <a:rPr lang="ar-SA" dirty="0" smtClean="0"/>
              <a:t>Click to edit Master title style</a:t>
            </a:r>
            <a:endParaRPr lang="en-US" dirty="0"/>
          </a:p>
        </p:txBody>
      </p:sp>
      <p:sp>
        <p:nvSpPr>
          <p:cNvPr id="11" name="Date Placeholder 10"/>
          <p:cNvSpPr>
            <a:spLocks noGrp="1"/>
          </p:cNvSpPr>
          <p:nvPr>
            <p:ph type="dt" sz="half" idx="10"/>
          </p:nvPr>
        </p:nvSpPr>
        <p:spPr bwMode="black"/>
        <p:txBody>
          <a:bodyPr/>
          <a:lstStyle/>
          <a:p>
            <a:fld id="{730D3CA0-70EB-6644-BCF6-EA88E435004A}" type="datetimeFigureOut">
              <a:rPr lang="en-US" smtClean="0"/>
              <a:t>2/9/2016</a:t>
            </a:fld>
            <a:endParaRPr lang="en-US"/>
          </a:p>
        </p:txBody>
      </p:sp>
      <p:sp>
        <p:nvSpPr>
          <p:cNvPr id="17" name="Slide Number Placeholder 16"/>
          <p:cNvSpPr>
            <a:spLocks noGrp="1"/>
          </p:cNvSpPr>
          <p:nvPr>
            <p:ph type="sldNum" sz="quarter" idx="11"/>
          </p:nvPr>
        </p:nvSpPr>
        <p:spPr/>
        <p:txBody>
          <a:bodyPr/>
          <a:lstStyle/>
          <a:p>
            <a:fld id="{F410C475-01D2-0D42-843E-C9DCE60512AE}" type="slidenum">
              <a:rPr lang="en-US" smtClean="0"/>
              <a:t>‹#›</a:t>
            </a:fld>
            <a:endParaRPr lang="en-US"/>
          </a:p>
        </p:txBody>
      </p:sp>
      <p:sp>
        <p:nvSpPr>
          <p:cNvPr id="19" name="Footer Placeholder 18"/>
          <p:cNvSpPr>
            <a:spLocks noGrp="1"/>
          </p:cNvSpPr>
          <p:nvPr>
            <p:ph type="ftr" sz="quarter" idx="12"/>
          </p:nvPr>
        </p:nvSpPr>
        <p:spPr/>
        <p:txBody>
          <a:bodyPr/>
          <a:lstStyle/>
          <a:p>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
        <p:nvSpPr>
          <p:cNvPr id="4" name="Date Placeholder 3"/>
          <p:cNvSpPr>
            <a:spLocks noGrp="1"/>
          </p:cNvSpPr>
          <p:nvPr>
            <p:ph type="dt" sz="half" idx="10"/>
          </p:nvPr>
        </p:nvSpPr>
        <p:spPr/>
        <p:txBody>
          <a:bodyPr/>
          <a:lstStyle/>
          <a:p>
            <a:fld id="{730D3CA0-70EB-6644-BCF6-EA88E435004A}" type="datetimeFigureOut">
              <a:rPr lang="en-US" smtClean="0"/>
              <a:t>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10C475-01D2-0D42-843E-C9DCE60512AE}"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cxnSp>
        <p:nvCxnSpPr>
          <p:cNvPr id="9" name="Straight Connector 8"/>
          <p:cNvCxnSpPr/>
          <p:nvPr/>
        </p:nvCxnSpPr>
        <p:spPr>
          <a:xfrm rot="5400000">
            <a:off x="4267200" y="3429000"/>
            <a:ext cx="6858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hidden">
          <a:xfrm>
            <a:off x="0" y="1"/>
            <a:ext cx="7696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Vertical Text Placeholder 2"/>
          <p:cNvSpPr>
            <a:spLocks noGrp="1"/>
          </p:cNvSpPr>
          <p:nvPr>
            <p:ph type="body" orient="vert" idx="1"/>
          </p:nvPr>
        </p:nvSpPr>
        <p:spPr>
          <a:xfrm>
            <a:off x="457200" y="914401"/>
            <a:ext cx="6629400" cy="5029200"/>
          </a:xfrm>
        </p:spPr>
        <p:txBody>
          <a:bodyPr vert="eaVert"/>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
        <p:nvSpPr>
          <p:cNvPr id="4" name="Date Placeholder 3"/>
          <p:cNvSpPr>
            <a:spLocks noGrp="1"/>
          </p:cNvSpPr>
          <p:nvPr>
            <p:ph type="dt" sz="half" idx="10"/>
          </p:nvPr>
        </p:nvSpPr>
        <p:spPr/>
        <p:txBody>
          <a:bodyPr/>
          <a:lstStyle/>
          <a:p>
            <a:fld id="{730D3CA0-70EB-6644-BCF6-EA88E435004A}" type="datetimeFigureOut">
              <a:rPr lang="en-US" smtClean="0"/>
              <a:t>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10C475-01D2-0D42-843E-C9DCE60512AE}" type="slidenum">
              <a:rPr lang="en-US" smtClean="0"/>
              <a:t>‹#›</a:t>
            </a:fld>
            <a:endParaRPr lang="en-US"/>
          </a:p>
        </p:txBody>
      </p:sp>
      <p:sp>
        <p:nvSpPr>
          <p:cNvPr id="2" name="Vertical Title 1"/>
          <p:cNvSpPr>
            <a:spLocks noGrp="1"/>
          </p:cNvSpPr>
          <p:nvPr>
            <p:ph type="title" orient="vert"/>
          </p:nvPr>
        </p:nvSpPr>
        <p:spPr>
          <a:xfrm>
            <a:off x="7239000" y="914401"/>
            <a:ext cx="926980" cy="5029200"/>
          </a:xfrm>
        </p:spPr>
        <p:txBody>
          <a:bodyPr vert="eaVert"/>
          <a:lstStyle/>
          <a:p>
            <a:r>
              <a:rPr lang="ar-SA" smtClean="0"/>
              <a:t>Click to edit Master title style</a:t>
            </a:r>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a:p>
        </p:txBody>
      </p:sp>
      <p:sp>
        <p:nvSpPr>
          <p:cNvPr id="3" name="Date Placeholder 2"/>
          <p:cNvSpPr>
            <a:spLocks noGrp="1"/>
          </p:cNvSpPr>
          <p:nvPr>
            <p:ph type="dt" sz="half" idx="10"/>
          </p:nvPr>
        </p:nvSpPr>
        <p:spPr/>
        <p:txBody>
          <a:bodyPr/>
          <a:lstStyle/>
          <a:p>
            <a:fld id="{730D3CA0-70EB-6644-BCF6-EA88E435004A}" type="datetimeFigureOut">
              <a:rPr lang="en-US" smtClean="0"/>
              <a:t>2/9/2016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10C475-01D2-0D42-843E-C9DCE60512AE}" type="slidenum">
              <a:rPr lang="en-US" smtClean="0"/>
              <a:t>‹#›</a:t>
            </a:fld>
            <a:endParaRPr lang="en-US"/>
          </a:p>
        </p:txBody>
      </p:sp>
    </p:spTree>
    <p:extLst>
      <p:ext uri="{BB962C8B-B14F-4D97-AF65-F5344CB8AC3E}">
        <p14:creationId xmlns:p14="http://schemas.microsoft.com/office/powerpoint/2010/main" val="721815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ar-SA"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Click to edit Master subtitle style</a:t>
            </a:r>
            <a:endParaRPr lang="en-US"/>
          </a:p>
        </p:txBody>
      </p:sp>
      <p:sp>
        <p:nvSpPr>
          <p:cNvPr id="4" name="Date Placeholder 3"/>
          <p:cNvSpPr>
            <a:spLocks noGrp="1"/>
          </p:cNvSpPr>
          <p:nvPr>
            <p:ph type="dt" sz="half" idx="10"/>
          </p:nvPr>
        </p:nvSpPr>
        <p:spPr/>
        <p:txBody>
          <a:bodyPr/>
          <a:lstStyle/>
          <a:p>
            <a:fld id="{E450544A-F236-4C4E-A3E6-D48BBEB2A41B}" type="datetimeFigureOut">
              <a:rPr lang="en-US" smtClean="0"/>
              <a:t>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CAC4F-4AA6-7843-810C-FA7990E89AEB}" type="slidenum">
              <a:rPr lang="en-US" smtClean="0"/>
              <a:t>‹#›</a:t>
            </a:fld>
            <a:endParaRPr lang="en-US"/>
          </a:p>
        </p:txBody>
      </p:sp>
    </p:spTree>
    <p:extLst>
      <p:ext uri="{BB962C8B-B14F-4D97-AF65-F5344CB8AC3E}">
        <p14:creationId xmlns:p14="http://schemas.microsoft.com/office/powerpoint/2010/main" val="3906762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a:p>
        </p:txBody>
      </p:sp>
      <p:sp>
        <p:nvSpPr>
          <p:cNvPr id="3" name="Content Placeholder 2"/>
          <p:cNvSpPr>
            <a:spLocks noGrp="1"/>
          </p:cNvSpPr>
          <p:nvPr>
            <p:ph idx="1"/>
          </p:nvPr>
        </p:nvSpPr>
        <p:spPr/>
        <p:txBody>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
        <p:nvSpPr>
          <p:cNvPr id="4" name="Date Placeholder 3"/>
          <p:cNvSpPr>
            <a:spLocks noGrp="1"/>
          </p:cNvSpPr>
          <p:nvPr>
            <p:ph type="dt" sz="half" idx="10"/>
          </p:nvPr>
        </p:nvSpPr>
        <p:spPr/>
        <p:txBody>
          <a:bodyPr/>
          <a:lstStyle/>
          <a:p>
            <a:fld id="{E450544A-F236-4C4E-A3E6-D48BBEB2A41B}" type="datetimeFigureOut">
              <a:rPr lang="en-US" smtClean="0"/>
              <a:t>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CAC4F-4AA6-7843-810C-FA7990E89AEB}" type="slidenum">
              <a:rPr lang="en-US" smtClean="0"/>
              <a:t>‹#›</a:t>
            </a:fld>
            <a:endParaRPr lang="en-US"/>
          </a:p>
        </p:txBody>
      </p:sp>
    </p:spTree>
    <p:extLst>
      <p:ext uri="{BB962C8B-B14F-4D97-AF65-F5344CB8AC3E}">
        <p14:creationId xmlns:p14="http://schemas.microsoft.com/office/powerpoint/2010/main" val="2896113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ar-S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Click to edit Master text styles</a:t>
            </a:r>
          </a:p>
        </p:txBody>
      </p:sp>
      <p:sp>
        <p:nvSpPr>
          <p:cNvPr id="4" name="Date Placeholder 3"/>
          <p:cNvSpPr>
            <a:spLocks noGrp="1"/>
          </p:cNvSpPr>
          <p:nvPr>
            <p:ph type="dt" sz="half" idx="10"/>
          </p:nvPr>
        </p:nvSpPr>
        <p:spPr/>
        <p:txBody>
          <a:bodyPr/>
          <a:lstStyle/>
          <a:p>
            <a:fld id="{E450544A-F236-4C4E-A3E6-D48BBEB2A41B}" type="datetimeFigureOut">
              <a:rPr lang="en-US" smtClean="0"/>
              <a:t>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CAC4F-4AA6-7843-810C-FA7990E89AEB}" type="slidenum">
              <a:rPr lang="en-US" smtClean="0"/>
              <a:t>‹#›</a:t>
            </a:fld>
            <a:endParaRPr lang="en-US"/>
          </a:p>
        </p:txBody>
      </p:sp>
    </p:spTree>
    <p:extLst>
      <p:ext uri="{BB962C8B-B14F-4D97-AF65-F5344CB8AC3E}">
        <p14:creationId xmlns:p14="http://schemas.microsoft.com/office/powerpoint/2010/main" val="2571654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
        <p:nvSpPr>
          <p:cNvPr id="5" name="Date Placeholder 4"/>
          <p:cNvSpPr>
            <a:spLocks noGrp="1"/>
          </p:cNvSpPr>
          <p:nvPr>
            <p:ph type="dt" sz="half" idx="10"/>
          </p:nvPr>
        </p:nvSpPr>
        <p:spPr/>
        <p:txBody>
          <a:bodyPr/>
          <a:lstStyle/>
          <a:p>
            <a:fld id="{E450544A-F236-4C4E-A3E6-D48BBEB2A41B}" type="datetimeFigureOut">
              <a:rPr lang="en-US" smtClean="0"/>
              <a:t>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5CAC4F-4AA6-7843-810C-FA7990E89AEB}" type="slidenum">
              <a:rPr lang="en-US" smtClean="0"/>
              <a:t>‹#›</a:t>
            </a:fld>
            <a:endParaRPr lang="en-US"/>
          </a:p>
        </p:txBody>
      </p:sp>
    </p:spTree>
    <p:extLst>
      <p:ext uri="{BB962C8B-B14F-4D97-AF65-F5344CB8AC3E}">
        <p14:creationId xmlns:p14="http://schemas.microsoft.com/office/powerpoint/2010/main" val="3174271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
        <p:nvSpPr>
          <p:cNvPr id="7" name="Date Placeholder 6"/>
          <p:cNvSpPr>
            <a:spLocks noGrp="1"/>
          </p:cNvSpPr>
          <p:nvPr>
            <p:ph type="dt" sz="half" idx="10"/>
          </p:nvPr>
        </p:nvSpPr>
        <p:spPr/>
        <p:txBody>
          <a:bodyPr/>
          <a:lstStyle/>
          <a:p>
            <a:fld id="{E450544A-F236-4C4E-A3E6-D48BBEB2A41B}" type="datetimeFigureOut">
              <a:rPr lang="en-US" smtClean="0"/>
              <a:t>2/9/2016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25CAC4F-4AA6-7843-810C-FA7990E89AEB}" type="slidenum">
              <a:rPr lang="en-US" smtClean="0"/>
              <a:t>‹#›</a:t>
            </a:fld>
            <a:endParaRPr lang="en-US"/>
          </a:p>
        </p:txBody>
      </p:sp>
    </p:spTree>
    <p:extLst>
      <p:ext uri="{BB962C8B-B14F-4D97-AF65-F5344CB8AC3E}">
        <p14:creationId xmlns:p14="http://schemas.microsoft.com/office/powerpoint/2010/main" val="4233853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a:p>
        </p:txBody>
      </p:sp>
      <p:sp>
        <p:nvSpPr>
          <p:cNvPr id="3" name="Date Placeholder 2"/>
          <p:cNvSpPr>
            <a:spLocks noGrp="1"/>
          </p:cNvSpPr>
          <p:nvPr>
            <p:ph type="dt" sz="half" idx="10"/>
          </p:nvPr>
        </p:nvSpPr>
        <p:spPr/>
        <p:txBody>
          <a:bodyPr/>
          <a:lstStyle/>
          <a:p>
            <a:fld id="{E450544A-F236-4C4E-A3E6-D48BBEB2A41B}" type="datetimeFigureOut">
              <a:rPr lang="en-US" smtClean="0"/>
              <a:t>2/9/2016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5CAC4F-4AA6-7843-810C-FA7990E89AEB}" type="slidenum">
              <a:rPr lang="en-US" smtClean="0"/>
              <a:t>‹#›</a:t>
            </a:fld>
            <a:endParaRPr lang="en-US"/>
          </a:p>
        </p:txBody>
      </p:sp>
    </p:spTree>
    <p:extLst>
      <p:ext uri="{BB962C8B-B14F-4D97-AF65-F5344CB8AC3E}">
        <p14:creationId xmlns:p14="http://schemas.microsoft.com/office/powerpoint/2010/main" val="32480590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50544A-F236-4C4E-A3E6-D48BBEB2A41B}" type="datetimeFigureOut">
              <a:rPr lang="en-US" smtClean="0"/>
              <a:t>2/9/2016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25CAC4F-4AA6-7843-810C-FA7990E89AEB}" type="slidenum">
              <a:rPr lang="en-US" smtClean="0"/>
              <a:t>‹#›</a:t>
            </a:fld>
            <a:endParaRPr lang="en-US"/>
          </a:p>
        </p:txBody>
      </p:sp>
    </p:spTree>
    <p:extLst>
      <p:ext uri="{BB962C8B-B14F-4D97-AF65-F5344CB8AC3E}">
        <p14:creationId xmlns:p14="http://schemas.microsoft.com/office/powerpoint/2010/main" val="34241494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457200" y="2020824"/>
            <a:ext cx="8229600" cy="4075176"/>
          </a:xfrm>
        </p:spPr>
        <p:txBody>
          <a:bodyPr anchor="ct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a:p>
        </p:txBody>
      </p:sp>
      <p:sp>
        <p:nvSpPr>
          <p:cNvPr id="9" name="Title 8"/>
          <p:cNvSpPr>
            <a:spLocks noGrp="1"/>
          </p:cNvSpPr>
          <p:nvPr>
            <p:ph type="title"/>
          </p:nvPr>
        </p:nvSpPr>
        <p:spPr/>
        <p:txBody>
          <a:bodyPr/>
          <a:lstStyle/>
          <a:p>
            <a:r>
              <a:rPr lang="ar-SA" dirty="0" smtClean="0"/>
              <a:t>Click to edit Master title style</a:t>
            </a:r>
            <a:endParaRPr lang="en-US" dirty="0"/>
          </a:p>
        </p:txBody>
      </p:sp>
      <p:sp>
        <p:nvSpPr>
          <p:cNvPr id="11" name="Date Placeholder 10"/>
          <p:cNvSpPr>
            <a:spLocks noGrp="1"/>
          </p:cNvSpPr>
          <p:nvPr>
            <p:ph type="dt" sz="half" idx="14"/>
          </p:nvPr>
        </p:nvSpPr>
        <p:spPr/>
        <p:txBody>
          <a:bodyPr/>
          <a:lstStyle/>
          <a:p>
            <a:fld id="{730D3CA0-70EB-6644-BCF6-EA88E435004A}" type="datetimeFigureOut">
              <a:rPr lang="en-US" smtClean="0"/>
              <a:t>2/9/2016</a:t>
            </a:fld>
            <a:endParaRPr lang="en-US"/>
          </a:p>
        </p:txBody>
      </p:sp>
      <p:sp>
        <p:nvSpPr>
          <p:cNvPr id="12" name="Slide Number Placeholder 11"/>
          <p:cNvSpPr>
            <a:spLocks noGrp="1"/>
          </p:cNvSpPr>
          <p:nvPr>
            <p:ph type="sldNum" sz="quarter" idx="15"/>
          </p:nvPr>
        </p:nvSpPr>
        <p:spPr/>
        <p:txBody>
          <a:bodyPr/>
          <a:lstStyle/>
          <a:p>
            <a:fld id="{F410C475-01D2-0D42-843E-C9DCE60512AE}" type="slidenum">
              <a:rPr lang="en-US" smtClean="0"/>
              <a:t>‹#›</a:t>
            </a:fld>
            <a:endParaRPr lang="en-US"/>
          </a:p>
        </p:txBody>
      </p:sp>
      <p:sp>
        <p:nvSpPr>
          <p:cNvPr id="13" name="Footer Placeholder 12"/>
          <p:cNvSpPr>
            <a:spLocks noGrp="1"/>
          </p:cNvSpPr>
          <p:nvPr>
            <p:ph type="ftr" sz="quarter" idx="16"/>
          </p:nvPr>
        </p:nvSpPr>
        <p:spPr/>
        <p:txBody>
          <a:bodyPr/>
          <a:lstStyle/>
          <a:p>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ar-SA"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p:txBody>
          <a:bodyPr/>
          <a:lstStyle/>
          <a:p>
            <a:fld id="{E450544A-F236-4C4E-A3E6-D48BBEB2A41B}" type="datetimeFigureOut">
              <a:rPr lang="en-US" smtClean="0"/>
              <a:t>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5CAC4F-4AA6-7843-810C-FA7990E89AEB}" type="slidenum">
              <a:rPr lang="en-US" smtClean="0"/>
              <a:t>‹#›</a:t>
            </a:fld>
            <a:endParaRPr lang="en-US"/>
          </a:p>
        </p:txBody>
      </p:sp>
    </p:spTree>
    <p:extLst>
      <p:ext uri="{BB962C8B-B14F-4D97-AF65-F5344CB8AC3E}">
        <p14:creationId xmlns:p14="http://schemas.microsoft.com/office/powerpoint/2010/main" val="1351336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ar-S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p:txBody>
          <a:bodyPr/>
          <a:lstStyle/>
          <a:p>
            <a:fld id="{E450544A-F236-4C4E-A3E6-D48BBEB2A41B}" type="datetimeFigureOut">
              <a:rPr lang="en-US" smtClean="0"/>
              <a:t>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5CAC4F-4AA6-7843-810C-FA7990E89AEB}" type="slidenum">
              <a:rPr lang="en-US" smtClean="0"/>
              <a:t>‹#›</a:t>
            </a:fld>
            <a:endParaRPr lang="en-US"/>
          </a:p>
        </p:txBody>
      </p:sp>
    </p:spTree>
    <p:extLst>
      <p:ext uri="{BB962C8B-B14F-4D97-AF65-F5344CB8AC3E}">
        <p14:creationId xmlns:p14="http://schemas.microsoft.com/office/powerpoint/2010/main" val="2166874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
        <p:nvSpPr>
          <p:cNvPr id="4" name="Date Placeholder 3"/>
          <p:cNvSpPr>
            <a:spLocks noGrp="1"/>
          </p:cNvSpPr>
          <p:nvPr>
            <p:ph type="dt" sz="half" idx="10"/>
          </p:nvPr>
        </p:nvSpPr>
        <p:spPr/>
        <p:txBody>
          <a:bodyPr/>
          <a:lstStyle/>
          <a:p>
            <a:fld id="{E450544A-F236-4C4E-A3E6-D48BBEB2A41B}" type="datetimeFigureOut">
              <a:rPr lang="en-US" smtClean="0"/>
              <a:t>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CAC4F-4AA6-7843-810C-FA7990E89AEB}" type="slidenum">
              <a:rPr lang="en-US" smtClean="0"/>
              <a:t>‹#›</a:t>
            </a:fld>
            <a:endParaRPr lang="en-US"/>
          </a:p>
        </p:txBody>
      </p:sp>
    </p:spTree>
    <p:extLst>
      <p:ext uri="{BB962C8B-B14F-4D97-AF65-F5344CB8AC3E}">
        <p14:creationId xmlns:p14="http://schemas.microsoft.com/office/powerpoint/2010/main" val="3841297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
        <p:nvSpPr>
          <p:cNvPr id="4" name="Date Placeholder 3"/>
          <p:cNvSpPr>
            <a:spLocks noGrp="1"/>
          </p:cNvSpPr>
          <p:nvPr>
            <p:ph type="dt" sz="half" idx="10"/>
          </p:nvPr>
        </p:nvSpPr>
        <p:spPr/>
        <p:txBody>
          <a:bodyPr/>
          <a:lstStyle/>
          <a:p>
            <a:fld id="{E450544A-F236-4C4E-A3E6-D48BBEB2A41B}" type="datetimeFigureOut">
              <a:rPr lang="en-US" smtClean="0"/>
              <a:t>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CAC4F-4AA6-7843-810C-FA7990E89AEB}" type="slidenum">
              <a:rPr lang="en-US" smtClean="0"/>
              <a:t>‹#›</a:t>
            </a:fld>
            <a:endParaRPr lang="en-US"/>
          </a:p>
        </p:txBody>
      </p:sp>
    </p:spTree>
    <p:extLst>
      <p:ext uri="{BB962C8B-B14F-4D97-AF65-F5344CB8AC3E}">
        <p14:creationId xmlns:p14="http://schemas.microsoft.com/office/powerpoint/2010/main" val="3615053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8" name="Rectangle 7"/>
          <p:cNvSpPr/>
          <p:nvPr/>
        </p:nvSpPr>
        <p:spPr>
          <a:xfrm>
            <a:off x="0" y="3922776"/>
            <a:ext cx="9144000" cy="2935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0" y="3921760"/>
            <a:ext cx="9144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514600" y="336804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9" name="Title Placeholder 1"/>
          <p:cNvSpPr>
            <a:spLocks noGrp="1"/>
          </p:cNvSpPr>
          <p:nvPr>
            <p:ph type="title"/>
          </p:nvPr>
        </p:nvSpPr>
        <p:spPr bwMode="black">
          <a:xfrm>
            <a:off x="2529052" y="3367246"/>
            <a:ext cx="4085897" cy="706821"/>
          </a:xfrm>
          <a:prstGeom prst="rect">
            <a:avLst/>
          </a:prstGeom>
          <a:noFill/>
          <a:ln w="98425" cmpd="thinThick">
            <a:noFill/>
            <a:miter lim="800000"/>
          </a:ln>
        </p:spPr>
        <p:txBody>
          <a:bodyPr vert="horz" lIns="91440" tIns="45720" rIns="91440" bIns="0" rtlCol="0" anchor="b" anchorCtr="0">
            <a:normAutofit/>
          </a:bodyPr>
          <a:lstStyle>
            <a:lvl1pPr>
              <a:defRPr kumimoji="0" lang="en-US" sz="1800" b="1" i="0" u="none" strike="noStrike" kern="1200" cap="all" spc="0" normalizeH="0" baseline="0" noProof="0" dirty="0" smtClean="0">
                <a:ln>
                  <a:noFill/>
                </a:ln>
                <a:solidFill>
                  <a:schemeClr val="bg1"/>
                </a:solidFill>
                <a:effectLst/>
                <a:uLnTx/>
                <a:uFillTx/>
                <a:latin typeface="Tahoma"/>
                <a:ea typeface="+mj-ea"/>
                <a:cs typeface="Tahoma"/>
              </a:defRPr>
            </a:lvl1pPr>
          </a:lstStyle>
          <a:p>
            <a:r>
              <a:rPr lang="ar-SA" dirty="0" smtClean="0"/>
              <a:t>Click to edit Master title style</a:t>
            </a:r>
            <a:endParaRPr lang="en-US" dirty="0"/>
          </a:p>
        </p:txBody>
      </p:sp>
      <p:sp>
        <p:nvSpPr>
          <p:cNvPr id="10" name="Subtitle 2"/>
          <p:cNvSpPr>
            <a:spLocks noGrp="1"/>
          </p:cNvSpPr>
          <p:nvPr>
            <p:ph type="subTitle" idx="1"/>
          </p:nvPr>
        </p:nvSpPr>
        <p:spPr bwMode="black">
          <a:xfrm>
            <a:off x="2518542" y="4084577"/>
            <a:ext cx="4106917" cy="397094"/>
          </a:xfrm>
        </p:spPr>
        <p:txBody>
          <a:bodyPr tIns="0" anchor="t" anchorCtr="0">
            <a:normAutofit/>
          </a:bodyPr>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Click to edit Master subtitle style</a:t>
            </a:r>
            <a:endParaRPr lang="en-US" dirty="0"/>
          </a:p>
        </p:txBody>
      </p:sp>
      <p:sp>
        <p:nvSpPr>
          <p:cNvPr id="13" name="Date Placeholder 12"/>
          <p:cNvSpPr>
            <a:spLocks noGrp="1"/>
          </p:cNvSpPr>
          <p:nvPr>
            <p:ph type="dt" sz="half" idx="10"/>
          </p:nvPr>
        </p:nvSpPr>
        <p:spPr/>
        <p:txBody>
          <a:bodyPr/>
          <a:lstStyle/>
          <a:p>
            <a:fld id="{730D3CA0-70EB-6644-BCF6-EA88E435004A}" type="datetimeFigureOut">
              <a:rPr lang="en-US" smtClean="0"/>
              <a:t>2/9/2016</a:t>
            </a:fld>
            <a:endParaRPr lang="en-US"/>
          </a:p>
        </p:txBody>
      </p:sp>
      <p:sp>
        <p:nvSpPr>
          <p:cNvPr id="14" name="Slide Number Placeholder 13"/>
          <p:cNvSpPr>
            <a:spLocks noGrp="1"/>
          </p:cNvSpPr>
          <p:nvPr>
            <p:ph type="sldNum" sz="quarter" idx="11"/>
          </p:nvPr>
        </p:nvSpPr>
        <p:spPr/>
        <p:txBody>
          <a:bodyPr/>
          <a:lstStyle/>
          <a:p>
            <a:fld id="{F410C475-01D2-0D42-843E-C9DCE60512AE}" type="slidenum">
              <a:rPr lang="en-US" smtClean="0"/>
              <a:t>‹#›</a:t>
            </a:fld>
            <a:endParaRPr lang="en-US"/>
          </a:p>
        </p:txBody>
      </p:sp>
      <p:sp>
        <p:nvSpPr>
          <p:cNvPr id="15" name="Footer Placeholder 14"/>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457201" y="2020824"/>
            <a:ext cx="4023360" cy="4005072"/>
          </a:xfrm>
        </p:spPr>
        <p:txBody>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a:p>
        </p:txBody>
      </p:sp>
      <p:sp>
        <p:nvSpPr>
          <p:cNvPr id="15" name="Content Placeholder 30"/>
          <p:cNvSpPr>
            <a:spLocks noGrp="1"/>
          </p:cNvSpPr>
          <p:nvPr>
            <p:ph sz="quarter" idx="14"/>
          </p:nvPr>
        </p:nvSpPr>
        <p:spPr>
          <a:xfrm>
            <a:off x="4663440" y="2020824"/>
            <a:ext cx="4023360" cy="4005072"/>
          </a:xfrm>
        </p:spPr>
        <p:txBody>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a:p>
        </p:txBody>
      </p:sp>
      <p:sp>
        <p:nvSpPr>
          <p:cNvPr id="9" name="Date Placeholder 8"/>
          <p:cNvSpPr>
            <a:spLocks noGrp="1"/>
          </p:cNvSpPr>
          <p:nvPr>
            <p:ph type="dt" sz="half" idx="15"/>
          </p:nvPr>
        </p:nvSpPr>
        <p:spPr/>
        <p:txBody>
          <a:bodyPr/>
          <a:lstStyle/>
          <a:p>
            <a:fld id="{730D3CA0-70EB-6644-BCF6-EA88E435004A}" type="datetimeFigureOut">
              <a:rPr lang="en-US" smtClean="0"/>
              <a:t>2/9/2016</a:t>
            </a:fld>
            <a:endParaRPr lang="en-US"/>
          </a:p>
        </p:txBody>
      </p:sp>
      <p:sp>
        <p:nvSpPr>
          <p:cNvPr id="12" name="Slide Number Placeholder 11"/>
          <p:cNvSpPr>
            <a:spLocks noGrp="1"/>
          </p:cNvSpPr>
          <p:nvPr>
            <p:ph type="sldNum" sz="quarter" idx="16"/>
          </p:nvPr>
        </p:nvSpPr>
        <p:spPr/>
        <p:txBody>
          <a:bodyPr/>
          <a:lstStyle/>
          <a:p>
            <a:fld id="{F410C475-01D2-0D42-843E-C9DCE60512AE}" type="slidenum">
              <a:rPr lang="en-US" smtClean="0"/>
              <a:t>‹#›</a:t>
            </a:fld>
            <a:endParaRPr lang="en-US"/>
          </a:p>
        </p:txBody>
      </p:sp>
      <p:sp>
        <p:nvSpPr>
          <p:cNvPr id="13" name="Footer Placeholder 12"/>
          <p:cNvSpPr>
            <a:spLocks noGrp="1"/>
          </p:cNvSpPr>
          <p:nvPr>
            <p:ph type="ftr" sz="quarter" idx="17"/>
          </p:nvPr>
        </p:nvSpPr>
        <p:spPr/>
        <p:txBody>
          <a:bodyPr/>
          <a:lstStyle/>
          <a:p>
            <a:endParaRPr lang="en-US"/>
          </a:p>
        </p:txBody>
      </p:sp>
      <p:sp>
        <p:nvSpPr>
          <p:cNvPr id="16" name="Title 15"/>
          <p:cNvSpPr>
            <a:spLocks noGrp="1"/>
          </p:cNvSpPr>
          <p:nvPr>
            <p:ph type="title"/>
          </p:nvPr>
        </p:nvSpPr>
        <p:spPr/>
        <p:txBody>
          <a:bodyPr/>
          <a:lstStyle/>
          <a:p>
            <a:r>
              <a:rPr lang="ar-SA" smtClean="0"/>
              <a:t>Click to edit Master title style</a:t>
            </a:r>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457201" y="2819400"/>
            <a:ext cx="4023360" cy="3209544"/>
          </a:xfrm>
        </p:spPr>
        <p:txBody>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a:p>
        </p:txBody>
      </p:sp>
      <p:sp>
        <p:nvSpPr>
          <p:cNvPr id="24" name="Content Placeholder 30"/>
          <p:cNvSpPr>
            <a:spLocks noGrp="1"/>
          </p:cNvSpPr>
          <p:nvPr>
            <p:ph sz="quarter" idx="14"/>
          </p:nvPr>
        </p:nvSpPr>
        <p:spPr>
          <a:xfrm>
            <a:off x="4663440" y="2816352"/>
            <a:ext cx="4023360" cy="3209544"/>
          </a:xfrm>
        </p:spPr>
        <p:txBody>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a:p>
        </p:txBody>
      </p:sp>
      <p:sp>
        <p:nvSpPr>
          <p:cNvPr id="20" name="Text Placeholder 3"/>
          <p:cNvSpPr>
            <a:spLocks noGrp="1"/>
          </p:cNvSpPr>
          <p:nvPr>
            <p:ph type="body" sz="half" idx="2"/>
          </p:nvPr>
        </p:nvSpPr>
        <p:spPr>
          <a:xfrm>
            <a:off x="45720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21" name="Text Placeholder 3"/>
          <p:cNvSpPr>
            <a:spLocks noGrp="1"/>
          </p:cNvSpPr>
          <p:nvPr>
            <p:ph type="body" sz="half" idx="15"/>
          </p:nvPr>
        </p:nvSpPr>
        <p:spPr>
          <a:xfrm>
            <a:off x="466344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400"/>
              </a:spcBef>
              <a:spcAft>
                <a:spcPts val="0"/>
              </a:spcAft>
              <a:buClr>
                <a:schemeClr val="accent1"/>
              </a:buClr>
              <a:buFontTx/>
              <a:buNone/>
            </a:pPr>
            <a:r>
              <a:rPr lang="ar-SA" smtClean="0"/>
              <a:t>Click to edit Master text styles</a:t>
            </a:r>
          </a:p>
        </p:txBody>
      </p:sp>
      <p:sp>
        <p:nvSpPr>
          <p:cNvPr id="11" name="Date Placeholder 10"/>
          <p:cNvSpPr>
            <a:spLocks noGrp="1"/>
          </p:cNvSpPr>
          <p:nvPr>
            <p:ph type="dt" sz="half" idx="16"/>
          </p:nvPr>
        </p:nvSpPr>
        <p:spPr/>
        <p:txBody>
          <a:bodyPr/>
          <a:lstStyle/>
          <a:p>
            <a:fld id="{730D3CA0-70EB-6644-BCF6-EA88E435004A}" type="datetimeFigureOut">
              <a:rPr lang="en-US" smtClean="0"/>
              <a:t>2/9/2016</a:t>
            </a:fld>
            <a:endParaRPr lang="en-US"/>
          </a:p>
        </p:txBody>
      </p:sp>
      <p:sp>
        <p:nvSpPr>
          <p:cNvPr id="12" name="Slide Number Placeholder 11"/>
          <p:cNvSpPr>
            <a:spLocks noGrp="1"/>
          </p:cNvSpPr>
          <p:nvPr>
            <p:ph type="sldNum" sz="quarter" idx="17"/>
          </p:nvPr>
        </p:nvSpPr>
        <p:spPr/>
        <p:txBody>
          <a:bodyPr/>
          <a:lstStyle/>
          <a:p>
            <a:fld id="{F410C475-01D2-0D42-843E-C9DCE60512AE}" type="slidenum">
              <a:rPr lang="en-US" smtClean="0"/>
              <a:t>‹#›</a:t>
            </a:fld>
            <a:endParaRPr lang="en-US"/>
          </a:p>
        </p:txBody>
      </p:sp>
      <p:sp>
        <p:nvSpPr>
          <p:cNvPr id="13" name="Footer Placeholder 12"/>
          <p:cNvSpPr>
            <a:spLocks noGrp="1"/>
          </p:cNvSpPr>
          <p:nvPr>
            <p:ph type="ftr" sz="quarter" idx="18"/>
          </p:nvPr>
        </p:nvSpPr>
        <p:spPr/>
        <p:txBody>
          <a:bodyPr/>
          <a:lstStyle/>
          <a:p>
            <a:endParaRPr lang="en-US"/>
          </a:p>
        </p:txBody>
      </p:sp>
      <p:sp>
        <p:nvSpPr>
          <p:cNvPr id="18" name="Title 17"/>
          <p:cNvSpPr>
            <a:spLocks noGrp="1"/>
          </p:cNvSpPr>
          <p:nvPr>
            <p:ph type="title"/>
          </p:nvPr>
        </p:nvSpPr>
        <p:spPr/>
        <p:txBody>
          <a:bodyPr/>
          <a:lstStyle/>
          <a:p>
            <a:r>
              <a:rPr lang="ar-SA" smtClean="0"/>
              <a:t>Click to edit Master title style</a:t>
            </a:r>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ar-SA" smtClean="0"/>
              <a:t>Click to edit Master title style</a:t>
            </a:r>
            <a:endParaRPr lang="en-US"/>
          </a:p>
        </p:txBody>
      </p:sp>
      <p:sp>
        <p:nvSpPr>
          <p:cNvPr id="15" name="Date Placeholder 14"/>
          <p:cNvSpPr>
            <a:spLocks noGrp="1"/>
          </p:cNvSpPr>
          <p:nvPr>
            <p:ph type="dt" sz="half" idx="10"/>
          </p:nvPr>
        </p:nvSpPr>
        <p:spPr/>
        <p:txBody>
          <a:bodyPr/>
          <a:lstStyle/>
          <a:p>
            <a:fld id="{730D3CA0-70EB-6644-BCF6-EA88E435004A}" type="datetimeFigureOut">
              <a:rPr lang="en-US" smtClean="0"/>
              <a:t>2/9/2016</a:t>
            </a:fld>
            <a:endParaRPr lang="en-US"/>
          </a:p>
        </p:txBody>
      </p:sp>
      <p:sp>
        <p:nvSpPr>
          <p:cNvPr id="16" name="Slide Number Placeholder 15"/>
          <p:cNvSpPr>
            <a:spLocks noGrp="1"/>
          </p:cNvSpPr>
          <p:nvPr>
            <p:ph type="sldNum" sz="quarter" idx="11"/>
          </p:nvPr>
        </p:nvSpPr>
        <p:spPr/>
        <p:txBody>
          <a:bodyPr/>
          <a:lstStyle/>
          <a:p>
            <a:fld id="{F410C475-01D2-0D42-843E-C9DCE60512AE}"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730D3CA0-70EB-6644-BCF6-EA88E435004A}" type="datetimeFigureOut">
              <a:rPr lang="en-US" smtClean="0"/>
              <a:t>2/9/2016</a:t>
            </a:fld>
            <a:endParaRPr lang="en-US"/>
          </a:p>
        </p:txBody>
      </p:sp>
      <p:sp>
        <p:nvSpPr>
          <p:cNvPr id="8" name="Slide Number Placeholder 7"/>
          <p:cNvSpPr>
            <a:spLocks noGrp="1"/>
          </p:cNvSpPr>
          <p:nvPr>
            <p:ph type="sldNum" sz="quarter" idx="11"/>
          </p:nvPr>
        </p:nvSpPr>
        <p:spPr/>
        <p:txBody>
          <a:bodyPr/>
          <a:lstStyle/>
          <a:p>
            <a:fld id="{F410C475-01D2-0D42-843E-C9DCE60512AE}"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485900" y="1914525"/>
            <a:ext cx="6172200" cy="3510915"/>
          </a:xfrm>
        </p:spPr>
        <p:txBody>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a:p>
        </p:txBody>
      </p:sp>
      <p:sp>
        <p:nvSpPr>
          <p:cNvPr id="11" name="Text Placeholder 3"/>
          <p:cNvSpPr>
            <a:spLocks noGrp="1"/>
          </p:cNvSpPr>
          <p:nvPr>
            <p:ph type="body" sz="half" idx="2"/>
          </p:nvPr>
        </p:nvSpPr>
        <p:spPr>
          <a:xfrm>
            <a:off x="1737360" y="5513832"/>
            <a:ext cx="5669280" cy="548640"/>
          </a:xfrm>
        </p:spPr>
        <p:txBody>
          <a:bodyPr vert="horz" lIns="91440" tIns="0" rIns="91440" bIns="45720" rtlCol="0" anchor="ctr">
            <a:normAutofit/>
          </a:bodyP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13" name="Title 12"/>
          <p:cNvSpPr>
            <a:spLocks noGrp="1"/>
          </p:cNvSpPr>
          <p:nvPr>
            <p:ph type="title"/>
          </p:nvPr>
        </p:nvSpPr>
        <p:spPr/>
        <p:txBody>
          <a:bodyPr/>
          <a:lstStyle/>
          <a:p>
            <a:r>
              <a:rPr lang="ar-SA" smtClean="0"/>
              <a:t>Click to edit Master title style</a:t>
            </a:r>
            <a:endParaRPr lang="en-US"/>
          </a:p>
        </p:txBody>
      </p:sp>
      <p:sp>
        <p:nvSpPr>
          <p:cNvPr id="16" name="Date Placeholder 15"/>
          <p:cNvSpPr>
            <a:spLocks noGrp="1"/>
          </p:cNvSpPr>
          <p:nvPr>
            <p:ph type="dt" sz="half" idx="15"/>
          </p:nvPr>
        </p:nvSpPr>
        <p:spPr/>
        <p:txBody>
          <a:bodyPr/>
          <a:lstStyle/>
          <a:p>
            <a:fld id="{730D3CA0-70EB-6644-BCF6-EA88E435004A}" type="datetimeFigureOut">
              <a:rPr lang="en-US" smtClean="0"/>
              <a:t>2/9/2016</a:t>
            </a:fld>
            <a:endParaRPr lang="en-US"/>
          </a:p>
        </p:txBody>
      </p:sp>
      <p:sp>
        <p:nvSpPr>
          <p:cNvPr id="19" name="Slide Number Placeholder 18"/>
          <p:cNvSpPr>
            <a:spLocks noGrp="1"/>
          </p:cNvSpPr>
          <p:nvPr>
            <p:ph type="sldNum" sz="quarter" idx="16"/>
          </p:nvPr>
        </p:nvSpPr>
        <p:spPr/>
        <p:txBody>
          <a:bodyPr/>
          <a:lstStyle/>
          <a:p>
            <a:fld id="{F410C475-01D2-0D42-843E-C9DCE60512AE}" type="slidenum">
              <a:rPr lang="en-US" smtClean="0"/>
              <a:t>‹#›</a:t>
            </a:fld>
            <a:endParaRPr lang="en-US"/>
          </a:p>
        </p:txBody>
      </p:sp>
      <p:sp>
        <p:nvSpPr>
          <p:cNvPr id="23" name="Footer Placeholder 22"/>
          <p:cNvSpPr>
            <a:spLocks noGrp="1"/>
          </p:cNvSpPr>
          <p:nvPr>
            <p:ph type="ftr" sz="quarter" idx="17"/>
          </p:nvPr>
        </p:nvSpPr>
        <p:spPr/>
        <p:txBody>
          <a:bodyPr/>
          <a:lstStyle/>
          <a:p>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852209" y="2026918"/>
            <a:ext cx="5439582" cy="3263750"/>
          </a:xfrm>
          <a:solidFill>
            <a:schemeClr val="tx1"/>
          </a:solidFill>
          <a:ln w="69850" cmpd="dbl">
            <a:solidFill>
              <a:schemeClr val="tx1"/>
            </a:solid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Drag picture to placeholder or click icon to add</a:t>
            </a:r>
            <a:endParaRPr lang="en-US" dirty="0"/>
          </a:p>
        </p:txBody>
      </p:sp>
      <p:sp>
        <p:nvSpPr>
          <p:cNvPr id="25" name="Text Placeholder 24"/>
          <p:cNvSpPr>
            <a:spLocks noGrp="1"/>
          </p:cNvSpPr>
          <p:nvPr>
            <p:ph type="body" sz="quarter" idx="13"/>
          </p:nvPr>
        </p:nvSpPr>
        <p:spPr>
          <a:xfrm>
            <a:off x="1737360" y="5516880"/>
            <a:ext cx="5669280" cy="548640"/>
          </a:xfrm>
        </p:spPr>
        <p:txBody>
          <a:bodyPr vert="horz" lIns="91440" tIns="0" rIns="91440" bIns="0" rtlCol="0" anchor="ctr" anchorCtr="0">
            <a:normAutofit/>
          </a:bodyPr>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marL="0" lvl="0" indent="0" algn="ctr" defTabSz="914400" rtl="0" eaLnBrk="1" latinLnBrk="0" hangingPunct="1">
              <a:spcBef>
                <a:spcPts val="600"/>
              </a:spcBef>
              <a:spcAft>
                <a:spcPts val="0"/>
              </a:spcAft>
              <a:buClr>
                <a:schemeClr val="accent1"/>
              </a:buClr>
              <a:buFont typeface="Arial" pitchFamily="34" charset="0"/>
              <a:buNone/>
            </a:pPr>
            <a:r>
              <a:rPr lang="ar-SA" smtClean="0"/>
              <a:t>Click to edit Master text styles</a:t>
            </a:r>
          </a:p>
        </p:txBody>
      </p:sp>
      <p:sp>
        <p:nvSpPr>
          <p:cNvPr id="12" name="Title 11"/>
          <p:cNvSpPr>
            <a:spLocks noGrp="1"/>
          </p:cNvSpPr>
          <p:nvPr>
            <p:ph type="title"/>
          </p:nvPr>
        </p:nvSpPr>
        <p:spPr>
          <a:xfrm>
            <a:off x="2514600" y="975360"/>
            <a:ext cx="4114800" cy="701040"/>
          </a:xfrm>
        </p:spPr>
        <p:txBody>
          <a:bodyPr/>
          <a:lstStyle>
            <a:lvl1pPr>
              <a:defRPr>
                <a:latin typeface="Tahoma"/>
                <a:cs typeface="Tahoma"/>
              </a:defRPr>
            </a:lvl1pPr>
          </a:lstStyle>
          <a:p>
            <a:r>
              <a:rPr lang="ar-SA" dirty="0" smtClean="0"/>
              <a:t>Click to edit Master title style</a:t>
            </a:r>
            <a:endParaRPr lang="en-US" dirty="0"/>
          </a:p>
        </p:txBody>
      </p:sp>
      <p:sp>
        <p:nvSpPr>
          <p:cNvPr id="13" name="Date Placeholder 12"/>
          <p:cNvSpPr>
            <a:spLocks noGrp="1"/>
          </p:cNvSpPr>
          <p:nvPr>
            <p:ph type="dt" sz="half" idx="14"/>
          </p:nvPr>
        </p:nvSpPr>
        <p:spPr>
          <a:xfrm>
            <a:off x="2981325" y="273180"/>
            <a:ext cx="3181350" cy="292100"/>
          </a:xfrm>
        </p:spPr>
        <p:txBody>
          <a:bodyPr/>
          <a:lstStyle/>
          <a:p>
            <a:fld id="{730D3CA0-70EB-6644-BCF6-EA88E435004A}" type="datetimeFigureOut">
              <a:rPr lang="en-US" smtClean="0"/>
              <a:t>2/9/2016</a:t>
            </a:fld>
            <a:endParaRPr lang="en-US"/>
          </a:p>
        </p:txBody>
      </p:sp>
      <p:sp>
        <p:nvSpPr>
          <p:cNvPr id="14" name="Slide Number Placeholder 13"/>
          <p:cNvSpPr>
            <a:spLocks noGrp="1"/>
          </p:cNvSpPr>
          <p:nvPr>
            <p:ph type="sldNum" sz="quarter" idx="15"/>
          </p:nvPr>
        </p:nvSpPr>
        <p:spPr>
          <a:xfrm>
            <a:off x="4038600" y="6172200"/>
            <a:ext cx="1066800" cy="304800"/>
          </a:xfrm>
        </p:spPr>
        <p:txBody>
          <a:bodyPr/>
          <a:lstStyle/>
          <a:p>
            <a:fld id="{F410C475-01D2-0D42-843E-C9DCE60512AE}" type="slidenum">
              <a:rPr lang="en-US" smtClean="0"/>
              <a:t>‹#›</a:t>
            </a:fld>
            <a:endParaRPr lang="en-US"/>
          </a:p>
        </p:txBody>
      </p:sp>
      <p:sp>
        <p:nvSpPr>
          <p:cNvPr id="15" name="Footer Placeholder 14"/>
          <p:cNvSpPr>
            <a:spLocks noGrp="1"/>
          </p:cNvSpPr>
          <p:nvPr>
            <p:ph type="ftr" sz="quarter" idx="16"/>
          </p:nvPr>
        </p:nvSpPr>
        <p:spPr>
          <a:xfrm>
            <a:off x="1447800" y="6486525"/>
            <a:ext cx="6248400" cy="292100"/>
          </a:xfrm>
        </p:spPr>
        <p:txBody>
          <a:bodyPr/>
          <a:lstStyle/>
          <a:p>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8" name="Rectangle 7"/>
          <p:cNvSpPr/>
          <p:nvPr/>
        </p:nvSpPr>
        <p:spPr bwMode="hidden">
          <a:xfrm>
            <a:off x="0" y="1335973"/>
            <a:ext cx="9144000" cy="552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2019301"/>
            <a:ext cx="8229600" cy="4117340"/>
          </a:xfrm>
          <a:prstGeom prst="rect">
            <a:avLst/>
          </a:prstGeom>
        </p:spPr>
        <p:txBody>
          <a:bodyPr vert="horz" lIns="91440" tIns="45720" rIns="91440" bIns="45720" rtlCol="0" anchor="ctr">
            <a:normAutofit/>
          </a:bodyPr>
          <a:lstStyle/>
          <a:p>
            <a:pPr lvl="0"/>
            <a:r>
              <a:rPr lang="ar-SA" dirty="0" smtClean="0"/>
              <a:t>Click to edit Master text styles</a:t>
            </a:r>
          </a:p>
          <a:p>
            <a:pPr lvl="1"/>
            <a:r>
              <a:rPr lang="ar-SA" dirty="0" smtClean="0"/>
              <a:t>Second level</a:t>
            </a:r>
          </a:p>
          <a:p>
            <a:pPr lvl="2"/>
            <a:r>
              <a:rPr lang="ar-SA" dirty="0" smtClean="0"/>
              <a:t>Third level</a:t>
            </a:r>
          </a:p>
          <a:p>
            <a:pPr lvl="3"/>
            <a:r>
              <a:rPr lang="ar-SA" dirty="0" smtClean="0"/>
              <a:t>Fourth level</a:t>
            </a:r>
          </a:p>
          <a:p>
            <a:pPr lvl="4"/>
            <a:r>
              <a:rPr lang="ar-SA" dirty="0" smtClean="0"/>
              <a:t>Fifth level</a:t>
            </a:r>
            <a:endParaRPr lang="en-US" dirty="0"/>
          </a:p>
        </p:txBody>
      </p:sp>
      <p:sp>
        <p:nvSpPr>
          <p:cNvPr id="4" name="Date Placeholder 3"/>
          <p:cNvSpPr>
            <a:spLocks noGrp="1"/>
          </p:cNvSpPr>
          <p:nvPr>
            <p:ph type="dt" sz="half" idx="2"/>
          </p:nvPr>
        </p:nvSpPr>
        <p:spPr>
          <a:xfrm>
            <a:off x="2981325" y="273180"/>
            <a:ext cx="3181350" cy="292100"/>
          </a:xfrm>
          <a:prstGeom prst="rect">
            <a:avLst/>
          </a:prstGeom>
        </p:spPr>
        <p:txBody>
          <a:bodyPr vert="horz" lIns="91440" tIns="45720" rIns="91440" bIns="45720" rtlCol="0" anchor="ctr">
            <a:noAutofit/>
          </a:bodyPr>
          <a:lstStyle>
            <a:lvl1pPr algn="ctr">
              <a:defRPr sz="1200" b="0" cap="all" spc="300" baseline="0">
                <a:solidFill>
                  <a:schemeClr val="tx1"/>
                </a:solidFill>
              </a:defRPr>
            </a:lvl1pPr>
          </a:lstStyle>
          <a:p>
            <a:fld id="{730D3CA0-70EB-6644-BCF6-EA88E435004A}" type="datetimeFigureOut">
              <a:rPr lang="en-US" smtClean="0"/>
              <a:t>2/9/2016</a:t>
            </a:fld>
            <a:endParaRPr lang="en-US"/>
          </a:p>
        </p:txBody>
      </p:sp>
      <p:sp>
        <p:nvSpPr>
          <p:cNvPr id="5" name="Footer Placeholder 4"/>
          <p:cNvSpPr>
            <a:spLocks noGrp="1"/>
          </p:cNvSpPr>
          <p:nvPr>
            <p:ph type="ftr" sz="quarter" idx="3"/>
          </p:nvPr>
        </p:nvSpPr>
        <p:spPr>
          <a:xfrm>
            <a:off x="1447800" y="6486525"/>
            <a:ext cx="6248400" cy="292100"/>
          </a:xfrm>
          <a:prstGeom prst="rect">
            <a:avLst/>
          </a:prstGeom>
        </p:spPr>
        <p:txBody>
          <a:bodyPr vert="horz" lIns="91440" tIns="45720" rIns="91440" bIns="45720" rtlCol="0" anchor="ctr">
            <a:normAutofit/>
          </a:bodyPr>
          <a:lstStyle>
            <a:lvl1pPr algn="ctr">
              <a:defRPr sz="1100" b="0" cap="all" spc="300" baseline="0">
                <a:solidFill>
                  <a:schemeClr val="tx1"/>
                </a:solidFill>
              </a:defRPr>
            </a:lvl1pPr>
          </a:lstStyle>
          <a:p>
            <a:endParaRPr lang="en-US"/>
          </a:p>
        </p:txBody>
      </p:sp>
      <p:sp>
        <p:nvSpPr>
          <p:cNvPr id="6" name="Slide Number Placeholder 5"/>
          <p:cNvSpPr>
            <a:spLocks noGrp="1"/>
          </p:cNvSpPr>
          <p:nvPr>
            <p:ph type="sldNum" sz="quarter" idx="4"/>
          </p:nvPr>
        </p:nvSpPr>
        <p:spPr>
          <a:xfrm>
            <a:off x="4038600" y="6172200"/>
            <a:ext cx="1066800" cy="304800"/>
          </a:xfrm>
          <a:prstGeom prst="rect">
            <a:avLst/>
          </a:prstGeom>
          <a:ln>
            <a:noFill/>
          </a:ln>
        </p:spPr>
        <p:txBody>
          <a:bodyPr vert="horz" lIns="0" tIns="0" rIns="0" bIns="0" rtlCol="0" anchor="ctr">
            <a:normAutofit/>
          </a:bodyPr>
          <a:lstStyle>
            <a:lvl1pPr algn="ctr">
              <a:defRPr sz="1200" b="1">
                <a:solidFill>
                  <a:schemeClr val="tx1"/>
                </a:solidFill>
              </a:defRPr>
            </a:lvl1pPr>
          </a:lstStyle>
          <a:p>
            <a:fld id="{F410C475-01D2-0D42-843E-C9DCE60512AE}" type="slidenum">
              <a:rPr lang="en-US" smtClean="0"/>
              <a:t>‹#›</a:t>
            </a:fld>
            <a:endParaRPr lang="en-US"/>
          </a:p>
        </p:txBody>
      </p:sp>
      <p:cxnSp>
        <p:nvCxnSpPr>
          <p:cNvPr id="10" name="Straight Connector 9"/>
          <p:cNvCxnSpPr/>
          <p:nvPr/>
        </p:nvCxnSpPr>
        <p:spPr>
          <a:xfrm>
            <a:off x="0" y="1331436"/>
            <a:ext cx="9144000"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2514600" y="975360"/>
            <a:ext cx="4114800" cy="70104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ar-SA" dirty="0" smtClean="0"/>
              <a:t>Click to edit Master title style</a:t>
            </a:r>
            <a:endParaRPr lang="en-US" dirty="0"/>
          </a:p>
        </p:txBody>
      </p:sp>
    </p:spTree>
  </p:cSld>
  <p:clrMap bg1="dk1" tx1="lt1" bg2="dk2" tx2="lt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Lst>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xStyles>
    <p:titleStyle>
      <a:lvl1pPr algn="ctr" defTabSz="914400" rtl="0" eaLnBrk="1" latinLnBrk="0" hangingPunct="1">
        <a:spcBef>
          <a:spcPts val="400"/>
        </a:spcBef>
        <a:buNone/>
        <a:defRPr sz="1800" b="1" kern="1200" cap="all" spc="0" baseline="0">
          <a:solidFill>
            <a:schemeClr val="bg1">
              <a:lumMod val="75000"/>
              <a:lumOff val="25000"/>
            </a:schemeClr>
          </a:solidFill>
          <a:effectLst/>
          <a:latin typeface="Tahoma"/>
          <a:ea typeface="+mj-ea"/>
          <a:cs typeface="Tahoma"/>
        </a:defRPr>
      </a:lvl1pPr>
    </p:titleStyle>
    <p:bodyStyle>
      <a:lvl1pPr marL="0" indent="0" algn="r" defTabSz="914400" rtl="0" eaLnBrk="1" latinLnBrk="0" hangingPunct="1">
        <a:lnSpc>
          <a:spcPct val="150000"/>
        </a:lnSpc>
        <a:spcBef>
          <a:spcPts val="600"/>
        </a:spcBef>
        <a:spcAft>
          <a:spcPts val="0"/>
        </a:spcAft>
        <a:buClr>
          <a:schemeClr val="accent1"/>
        </a:buClr>
        <a:buFontTx/>
        <a:buNone/>
        <a:defRPr sz="2000" b="0" i="0" kern="1200" cap="none" spc="30" baseline="0">
          <a:solidFill>
            <a:schemeClr val="tx1">
              <a:lumMod val="65000"/>
            </a:schemeClr>
          </a:solidFill>
          <a:latin typeface="Tahoma"/>
          <a:ea typeface="+mn-ea"/>
          <a:cs typeface="Tahoma"/>
        </a:defRPr>
      </a:lvl1pPr>
      <a:lvl2pPr marL="0" indent="0" algn="r" defTabSz="914400" rtl="0" eaLnBrk="1" latinLnBrk="0" hangingPunct="1">
        <a:lnSpc>
          <a:spcPct val="100000"/>
        </a:lnSpc>
        <a:spcBef>
          <a:spcPts val="1200"/>
        </a:spcBef>
        <a:buClr>
          <a:schemeClr val="accent1"/>
        </a:buClr>
        <a:buFontTx/>
        <a:buNone/>
        <a:defRPr sz="1800" kern="1200">
          <a:solidFill>
            <a:schemeClr val="accent5">
              <a:lumMod val="75000"/>
            </a:schemeClr>
          </a:solidFill>
          <a:latin typeface="Tahoma"/>
          <a:ea typeface="+mn-ea"/>
          <a:cs typeface="Tahoma"/>
        </a:defRPr>
      </a:lvl2pPr>
      <a:lvl3pPr marL="0" indent="0" algn="r" defTabSz="914400" rtl="0" eaLnBrk="1" latinLnBrk="0" hangingPunct="1">
        <a:lnSpc>
          <a:spcPct val="100000"/>
        </a:lnSpc>
        <a:spcBef>
          <a:spcPts val="1200"/>
        </a:spcBef>
        <a:buClr>
          <a:schemeClr val="accent1"/>
        </a:buClr>
        <a:buFontTx/>
        <a:buNone/>
        <a:defRPr sz="1600" kern="1200">
          <a:solidFill>
            <a:schemeClr val="tx1"/>
          </a:solidFill>
          <a:latin typeface="Tahoma"/>
          <a:ea typeface="+mn-ea"/>
          <a:cs typeface="Tahoma"/>
        </a:defRPr>
      </a:lvl3pPr>
      <a:lvl4pPr marL="0" indent="0" algn="r" defTabSz="914400" rtl="0" eaLnBrk="1" latinLnBrk="0" hangingPunct="1">
        <a:lnSpc>
          <a:spcPct val="100000"/>
        </a:lnSpc>
        <a:spcBef>
          <a:spcPts val="1200"/>
        </a:spcBef>
        <a:buClr>
          <a:schemeClr val="accent1"/>
        </a:buClr>
        <a:buFontTx/>
        <a:buNone/>
        <a:defRPr sz="1400" kern="1200">
          <a:solidFill>
            <a:schemeClr val="tx2"/>
          </a:solidFill>
          <a:latin typeface="Tahoma"/>
          <a:ea typeface="+mn-ea"/>
          <a:cs typeface="Tahoma"/>
        </a:defRPr>
      </a:lvl4pPr>
      <a:lvl5pPr marL="0" indent="0" algn="r" defTabSz="914400" rtl="0" eaLnBrk="1" latinLnBrk="0" hangingPunct="1">
        <a:lnSpc>
          <a:spcPct val="100000"/>
        </a:lnSpc>
        <a:spcBef>
          <a:spcPts val="1200"/>
        </a:spcBef>
        <a:buClr>
          <a:schemeClr val="accent1"/>
        </a:buClr>
        <a:buFontTx/>
        <a:buNone/>
        <a:defRPr sz="1400" kern="1200" baseline="0">
          <a:solidFill>
            <a:schemeClr val="tx1"/>
          </a:solidFill>
          <a:latin typeface="Tahoma"/>
          <a:ea typeface="+mn-ea"/>
          <a:cs typeface="Tahoma"/>
        </a:defRPr>
      </a:lvl5pPr>
      <a:lvl6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50544A-F236-4C4E-A3E6-D48BBEB2A41B}" type="datetimeFigureOut">
              <a:rPr lang="en-US" smtClean="0"/>
              <a:t>2/9/2016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5CAC4F-4AA6-7843-810C-FA7990E89AEB}" type="slidenum">
              <a:rPr lang="en-US" smtClean="0"/>
              <a:t>‹#›</a:t>
            </a:fld>
            <a:endParaRPr lang="en-US"/>
          </a:p>
        </p:txBody>
      </p:sp>
    </p:spTree>
    <p:extLst>
      <p:ext uri="{BB962C8B-B14F-4D97-AF65-F5344CB8AC3E}">
        <p14:creationId xmlns:p14="http://schemas.microsoft.com/office/powerpoint/2010/main" val="2785338772"/>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565400" y="3098110"/>
            <a:ext cx="4013200" cy="428625"/>
          </a:xfrm>
        </p:spPr>
        <p:txBody>
          <a:bodyPr>
            <a:noAutofit/>
          </a:bodyPr>
          <a:lstStyle/>
          <a:p>
            <a:pPr rtl="1"/>
            <a:r>
              <a:rPr lang="ar-SA" sz="1800" dirty="0" smtClean="0"/>
              <a:t>المحاضرة الثانية  أ. مها الحقباني</a:t>
            </a:r>
            <a:endParaRPr lang="en-US" sz="1800" dirty="0"/>
          </a:p>
        </p:txBody>
      </p:sp>
      <p:sp>
        <p:nvSpPr>
          <p:cNvPr id="2" name="Title 1"/>
          <p:cNvSpPr>
            <a:spLocks noGrp="1"/>
          </p:cNvSpPr>
          <p:nvPr>
            <p:ph type="title"/>
          </p:nvPr>
        </p:nvSpPr>
        <p:spPr>
          <a:xfrm>
            <a:off x="2565400" y="2289331"/>
            <a:ext cx="4013200" cy="599440"/>
          </a:xfrm>
        </p:spPr>
        <p:txBody>
          <a:bodyPr anchor="ctr">
            <a:normAutofit fontScale="90000"/>
          </a:bodyPr>
          <a:lstStyle/>
          <a:p>
            <a:pPr rtl="1"/>
            <a:r>
              <a:rPr lang="ar-SA" sz="2400" spc="0" dirty="0" smtClean="0">
                <a:latin typeface="Tahoma"/>
                <a:cs typeface="Tahoma"/>
              </a:rPr>
              <a:t>أهم المربين لمرحلة ما قبل المدرسة</a:t>
            </a:r>
            <a:endParaRPr lang="en-US" sz="2400" spc="0" dirty="0">
              <a:latin typeface="Tahoma"/>
              <a:cs typeface="Tahoma"/>
            </a:endParaRPr>
          </a:p>
        </p:txBody>
      </p:sp>
    </p:spTree>
    <p:extLst>
      <p:ext uri="{BB962C8B-B14F-4D97-AF65-F5344CB8AC3E}">
        <p14:creationId xmlns:p14="http://schemas.microsoft.com/office/powerpoint/2010/main" val="239192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lstStyle/>
          <a:p>
            <a:pPr marL="342900" indent="-342900" rtl="1">
              <a:buFont typeface="Arial"/>
              <a:buChar char="•"/>
            </a:pPr>
            <a:r>
              <a:rPr lang="ar-SA" dirty="0"/>
              <a:t>عدم إثقال كاهل الطفل في طلب العلم ومراعاة استعداداته في وضع المناهج.</a:t>
            </a:r>
          </a:p>
          <a:p>
            <a:pPr marL="342900" indent="-342900" rtl="1">
              <a:buFont typeface="Arial"/>
              <a:buChar char="•"/>
            </a:pPr>
            <a:r>
              <a:rPr lang="ar-SA" dirty="0"/>
              <a:t>البعد عن العقاب كوسيلة لإجباره على التحصيل.</a:t>
            </a:r>
          </a:p>
          <a:p>
            <a:pPr marL="342900" indent="-342900" rtl="1">
              <a:buFont typeface="Arial"/>
              <a:buChar char="•"/>
            </a:pPr>
            <a:r>
              <a:rPr lang="ar-SA" dirty="0"/>
              <a:t>ضرورة تخصيص وقت للعب الطفل لأن ذلك يساعده على نمو جسمه وعقله </a:t>
            </a:r>
            <a:r>
              <a:rPr lang="ar-SA" dirty="0" smtClean="0"/>
              <a:t>وخبراته ولأن منع الصبي من اللعب وإرهاقة بالعلم يميت قلبه ويبطل ذكاءه.</a:t>
            </a:r>
            <a:endParaRPr lang="ar-SA" dirty="0"/>
          </a:p>
          <a:p>
            <a:pPr rtl="1"/>
            <a:endParaRPr lang="en-US" dirty="0"/>
          </a:p>
        </p:txBody>
      </p:sp>
      <p:sp>
        <p:nvSpPr>
          <p:cNvPr id="2" name="Title 1"/>
          <p:cNvSpPr>
            <a:spLocks noGrp="1"/>
          </p:cNvSpPr>
          <p:nvPr>
            <p:ph type="title"/>
          </p:nvPr>
        </p:nvSpPr>
        <p:spPr/>
        <p:txBody>
          <a:bodyPr/>
          <a:lstStyle/>
          <a:p>
            <a:pPr rtl="1"/>
            <a:r>
              <a:rPr lang="ar-SA" dirty="0" smtClean="0">
                <a:solidFill>
                  <a:srgbClr val="EA9B7C"/>
                </a:solidFill>
              </a:rPr>
              <a:t>١- الغزالي</a:t>
            </a:r>
            <a:endParaRPr lang="en-US" dirty="0">
              <a:solidFill>
                <a:srgbClr val="EA9B7C"/>
              </a:solidFill>
            </a:endParaRPr>
          </a:p>
        </p:txBody>
      </p:sp>
    </p:spTree>
    <p:extLst>
      <p:ext uri="{BB962C8B-B14F-4D97-AF65-F5344CB8AC3E}">
        <p14:creationId xmlns:p14="http://schemas.microsoft.com/office/powerpoint/2010/main" val="2081027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lstStyle/>
          <a:p>
            <a:pPr marL="342900" indent="-342900" rtl="1">
              <a:buFont typeface="Arial"/>
              <a:buChar char="•"/>
            </a:pPr>
            <a:r>
              <a:rPr lang="ar-SA" dirty="0" smtClean="0"/>
              <a:t>ضرورة الاهتمام بالأمثلة الحسية والاهتمام بوسائل الإيضاح.</a:t>
            </a:r>
          </a:p>
          <a:p>
            <a:pPr marL="342900" indent="-342900" rtl="1">
              <a:buFont typeface="Arial"/>
              <a:buChar char="•"/>
            </a:pPr>
            <a:r>
              <a:rPr lang="ar-SA" dirty="0" smtClean="0"/>
              <a:t>البعد عن حشو الأذهان بالمعلومات والمعارف وتقديم النتائج قبل إبراز المبادئ الأولية لهم.</a:t>
            </a:r>
          </a:p>
          <a:p>
            <a:pPr marL="342900" indent="-342900" rtl="1">
              <a:buFont typeface="Arial"/>
              <a:buChar char="•"/>
            </a:pPr>
            <a:r>
              <a:rPr lang="ar-SA" dirty="0" smtClean="0"/>
              <a:t>عدم الاقتصار على الحفظ إذ ستكون النتيجة أن طلاب العلم سيكونون في مجالس العلم سكوت لا ينطقون٬ ولا يناقشون وعنايتهم بالحفظ أكثر من الحاجة.</a:t>
            </a:r>
            <a:endParaRPr lang="en-US" dirty="0"/>
          </a:p>
        </p:txBody>
      </p:sp>
      <p:sp>
        <p:nvSpPr>
          <p:cNvPr id="2" name="Title 1"/>
          <p:cNvSpPr>
            <a:spLocks noGrp="1"/>
          </p:cNvSpPr>
          <p:nvPr>
            <p:ph type="title"/>
          </p:nvPr>
        </p:nvSpPr>
        <p:spPr/>
        <p:txBody>
          <a:bodyPr/>
          <a:lstStyle/>
          <a:p>
            <a:pPr rtl="1"/>
            <a:r>
              <a:rPr lang="ar-SA" dirty="0" smtClean="0">
                <a:solidFill>
                  <a:srgbClr val="EA9B7C"/>
                </a:solidFill>
              </a:rPr>
              <a:t>٢- ابن خلدون</a:t>
            </a:r>
            <a:endParaRPr lang="en-US" dirty="0">
              <a:solidFill>
                <a:srgbClr val="EA9B7C"/>
              </a:solidFill>
            </a:endParaRPr>
          </a:p>
        </p:txBody>
      </p:sp>
    </p:spTree>
    <p:extLst>
      <p:ext uri="{BB962C8B-B14F-4D97-AF65-F5344CB8AC3E}">
        <p14:creationId xmlns:p14="http://schemas.microsoft.com/office/powerpoint/2010/main" val="2661379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9001" y="3367246"/>
            <a:ext cx="4608948" cy="706821"/>
          </a:xfrm>
        </p:spPr>
        <p:txBody>
          <a:bodyPr>
            <a:noAutofit/>
          </a:bodyPr>
          <a:lstStyle/>
          <a:p>
            <a:pPr rtl="1"/>
            <a:r>
              <a:rPr lang="ar-SA" sz="2200" dirty="0">
                <a:solidFill>
                  <a:schemeClr val="accent4">
                    <a:lumMod val="75000"/>
                  </a:schemeClr>
                </a:solidFill>
              </a:rPr>
              <a:t>علماء التربية ونشأة رياض الأطفال</a:t>
            </a:r>
            <a:endParaRPr lang="en-US" sz="2200" dirty="0">
              <a:solidFill>
                <a:schemeClr val="accent4">
                  <a:lumMod val="75000"/>
                </a:schemeClr>
              </a:solidFill>
            </a:endParaRPr>
          </a:p>
        </p:txBody>
      </p:sp>
    </p:spTree>
    <p:extLst>
      <p:ext uri="{BB962C8B-B14F-4D97-AF65-F5344CB8AC3E}">
        <p14:creationId xmlns:p14="http://schemas.microsoft.com/office/powerpoint/2010/main" val="1590319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928842" y="1928380"/>
            <a:ext cx="5439582" cy="2374465"/>
          </a:xfrm>
        </p:spPr>
      </p:sp>
      <p:sp>
        <p:nvSpPr>
          <p:cNvPr id="6" name="Text Placeholder 5"/>
          <p:cNvSpPr>
            <a:spLocks noGrp="1"/>
          </p:cNvSpPr>
          <p:nvPr>
            <p:ph type="body" sz="quarter" idx="13"/>
          </p:nvPr>
        </p:nvSpPr>
        <p:spPr>
          <a:xfrm>
            <a:off x="1786523" y="2155625"/>
            <a:ext cx="5669280" cy="2059629"/>
          </a:xfrm>
        </p:spPr>
        <p:txBody>
          <a:bodyPr>
            <a:normAutofit fontScale="85000" lnSpcReduction="20000"/>
          </a:bodyPr>
          <a:lstStyle/>
          <a:p>
            <a:pPr algn="ctr" rtl="1"/>
            <a:r>
              <a:rPr lang="ar-SA" sz="2400" b="1" dirty="0" smtClean="0">
                <a:solidFill>
                  <a:srgbClr val="B55475"/>
                </a:solidFill>
              </a:rPr>
              <a:t>١- جون لوك</a:t>
            </a:r>
          </a:p>
          <a:p>
            <a:pPr algn="ctr" rtl="1"/>
            <a:r>
              <a:rPr lang="ar-SA" sz="2400" b="1" dirty="0" smtClean="0">
                <a:solidFill>
                  <a:schemeClr val="accent3">
                    <a:lumMod val="75000"/>
                  </a:schemeClr>
                </a:solidFill>
              </a:rPr>
              <a:t>٢- جان جاك روسو</a:t>
            </a:r>
          </a:p>
          <a:p>
            <a:pPr algn="ctr" rtl="1"/>
            <a:r>
              <a:rPr lang="ar-SA" sz="2400" b="1" dirty="0" smtClean="0">
                <a:solidFill>
                  <a:schemeClr val="accent6">
                    <a:lumMod val="75000"/>
                  </a:schemeClr>
                </a:solidFill>
              </a:rPr>
              <a:t>٣- بستالوتزي</a:t>
            </a:r>
          </a:p>
          <a:p>
            <a:pPr algn="ctr" rtl="1"/>
            <a:r>
              <a:rPr lang="ar-SA" sz="2400" b="1" dirty="0" smtClean="0">
                <a:solidFill>
                  <a:srgbClr val="660066"/>
                </a:solidFill>
              </a:rPr>
              <a:t>٤- فروبل</a:t>
            </a:r>
          </a:p>
          <a:p>
            <a:pPr algn="ctr" rtl="1"/>
            <a:r>
              <a:rPr lang="ar-SA" sz="2400" b="1" dirty="0" smtClean="0">
                <a:solidFill>
                  <a:schemeClr val="accent2">
                    <a:lumMod val="75000"/>
                  </a:schemeClr>
                </a:solidFill>
              </a:rPr>
              <a:t>٥-ماريا منتسوري</a:t>
            </a:r>
          </a:p>
          <a:p>
            <a:pPr algn="ctr" rtl="1"/>
            <a:endParaRPr lang="en-US" dirty="0"/>
          </a:p>
        </p:txBody>
      </p:sp>
      <p:sp>
        <p:nvSpPr>
          <p:cNvPr id="4" name="Title 3"/>
          <p:cNvSpPr>
            <a:spLocks noGrp="1"/>
          </p:cNvSpPr>
          <p:nvPr>
            <p:ph type="title"/>
          </p:nvPr>
        </p:nvSpPr>
        <p:spPr/>
        <p:txBody>
          <a:bodyPr/>
          <a:lstStyle/>
          <a:p>
            <a:pPr rtl="1"/>
            <a:r>
              <a:rPr lang="ar-SA" dirty="0">
                <a:solidFill>
                  <a:srgbClr val="B55475"/>
                </a:solidFill>
              </a:rPr>
              <a:t>علماء التربية ونشأة رياض الأطفال</a:t>
            </a:r>
            <a:endParaRPr lang="en-US" dirty="0">
              <a:solidFill>
                <a:srgbClr val="B55475"/>
              </a:solidFill>
            </a:endParaRPr>
          </a:p>
        </p:txBody>
      </p:sp>
    </p:spTree>
    <p:extLst>
      <p:ext uri="{BB962C8B-B14F-4D97-AF65-F5344CB8AC3E}">
        <p14:creationId xmlns:p14="http://schemas.microsoft.com/office/powerpoint/2010/main" val="3908791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chor="ctr"/>
          <a:lstStyle/>
          <a:p>
            <a:pPr rtl="1"/>
            <a:r>
              <a:rPr lang="ar-SA" dirty="0">
                <a:solidFill>
                  <a:srgbClr val="B55475"/>
                </a:solidFill>
              </a:rPr>
              <a:t>١- جون </a:t>
            </a:r>
            <a:r>
              <a:rPr lang="ar-SA" dirty="0" smtClean="0">
                <a:solidFill>
                  <a:srgbClr val="B55475"/>
                </a:solidFill>
              </a:rPr>
              <a:t>لوك</a:t>
            </a:r>
            <a:endParaRPr lang="en-US" dirty="0"/>
          </a:p>
        </p:txBody>
      </p:sp>
      <p:sp>
        <p:nvSpPr>
          <p:cNvPr id="6" name="Subtitle 5"/>
          <p:cNvSpPr>
            <a:spLocks noGrp="1"/>
          </p:cNvSpPr>
          <p:nvPr>
            <p:ph type="subTitle" idx="1"/>
          </p:nvPr>
        </p:nvSpPr>
        <p:spPr/>
        <p:txBody>
          <a:bodyPr>
            <a:normAutofit lnSpcReduction="10000"/>
          </a:bodyPr>
          <a:lstStyle/>
          <a:p>
            <a:pPr rtl="1"/>
            <a:r>
              <a:rPr lang="en-US" dirty="0" smtClean="0"/>
              <a:t>Bristol - 1622</a:t>
            </a:r>
            <a:endParaRPr lang="en-US" dirty="0"/>
          </a:p>
        </p:txBody>
      </p:sp>
      <p:pic>
        <p:nvPicPr>
          <p:cNvPr id="3" name="Picture 2"/>
          <p:cNvPicPr>
            <a:picLocks noChangeAspect="1"/>
          </p:cNvPicPr>
          <p:nvPr/>
        </p:nvPicPr>
        <p:blipFill>
          <a:blip r:embed="rId2"/>
          <a:stretch>
            <a:fillRect/>
          </a:stretch>
        </p:blipFill>
        <p:spPr>
          <a:xfrm>
            <a:off x="3294921" y="163284"/>
            <a:ext cx="2178889" cy="306658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Tree>
    <p:extLst>
      <p:ext uri="{BB962C8B-B14F-4D97-AF65-F5344CB8AC3E}">
        <p14:creationId xmlns:p14="http://schemas.microsoft.com/office/powerpoint/2010/main" val="1620427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3"/>
          </p:nvPr>
        </p:nvSpPr>
        <p:spPr/>
        <p:style>
          <a:lnRef idx="0">
            <a:schemeClr val="dk1"/>
          </a:lnRef>
          <a:fillRef idx="3">
            <a:schemeClr val="dk1"/>
          </a:fillRef>
          <a:effectRef idx="3">
            <a:schemeClr val="dk1"/>
          </a:effectRef>
          <a:fontRef idx="minor">
            <a:schemeClr val="lt1"/>
          </a:fontRef>
        </p:style>
        <p:txBody>
          <a:bodyPr>
            <a:normAutofit/>
          </a:bodyPr>
          <a:lstStyle/>
          <a:p>
            <a:pPr algn="ctr" rtl="1"/>
            <a:r>
              <a:rPr lang="ar-SA" sz="2400" dirty="0">
                <a:latin typeface="Tahoma"/>
                <a:cs typeface="Tahoma"/>
              </a:rPr>
              <a:t>كان لوك  مدرس لأبناء الأشراف والنبلاء أو </a:t>
            </a:r>
            <a:r>
              <a:rPr lang="ar-SA" sz="2400" dirty="0" smtClean="0">
                <a:latin typeface="Tahoma"/>
                <a:cs typeface="Tahoma"/>
              </a:rPr>
              <a:t>الخاصة..</a:t>
            </a:r>
          </a:p>
          <a:p>
            <a:pPr algn="ctr" rtl="1"/>
            <a:r>
              <a:rPr lang="ar-SA" sz="2400" dirty="0" smtClean="0">
                <a:latin typeface="Tahoma"/>
                <a:cs typeface="Tahoma"/>
              </a:rPr>
              <a:t> </a:t>
            </a:r>
            <a:r>
              <a:rPr lang="ar-SA" sz="2400" dirty="0">
                <a:latin typeface="Tahoma"/>
                <a:cs typeface="Tahoma"/>
              </a:rPr>
              <a:t>ولذا جاءت آراءه في التربية مستقاة من هذه الطبقة ، حيث اهتمت بالخاصة من الناس مع إهمال طبقة العامة .  </a:t>
            </a:r>
            <a:endParaRPr lang="en-US" sz="2400" dirty="0">
              <a:latin typeface="Tahoma"/>
              <a:cs typeface="Tahoma"/>
            </a:endParaRPr>
          </a:p>
        </p:txBody>
      </p:sp>
      <p:sp>
        <p:nvSpPr>
          <p:cNvPr id="5" name="Title 4"/>
          <p:cNvSpPr>
            <a:spLocks noGrp="1"/>
          </p:cNvSpPr>
          <p:nvPr>
            <p:ph type="title"/>
          </p:nvPr>
        </p:nvSpPr>
        <p:spPr/>
        <p:txBody>
          <a:bodyPr>
            <a:normAutofit/>
          </a:bodyPr>
          <a:lstStyle/>
          <a:p>
            <a:pPr rtl="1"/>
            <a:r>
              <a:rPr lang="ar-SA" sz="2800" dirty="0" smtClean="0">
                <a:solidFill>
                  <a:srgbClr val="B55475"/>
                </a:solidFill>
              </a:rPr>
              <a:t>١- جون لوك</a:t>
            </a:r>
            <a:endParaRPr lang="en-US" sz="2800" dirty="0">
              <a:solidFill>
                <a:srgbClr val="B55475"/>
              </a:solidFill>
            </a:endParaRPr>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283109" y="392793"/>
            <a:ext cx="1302567" cy="1829796"/>
          </a:xfrm>
          <a:prstGeom prst="rect">
            <a:avLst/>
          </a:prstGeom>
        </p:spPr>
      </p:pic>
    </p:spTree>
    <p:extLst>
      <p:ext uri="{BB962C8B-B14F-4D97-AF65-F5344CB8AC3E}">
        <p14:creationId xmlns:p14="http://schemas.microsoft.com/office/powerpoint/2010/main" val="43125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sz="quarter" idx="13"/>
          </p:nvPr>
        </p:nvSpPr>
        <p:spPr/>
        <p:txBody>
          <a:bodyPr/>
          <a:lstStyle/>
          <a:p>
            <a:pPr rtl="1"/>
            <a:r>
              <a:rPr lang="ar-SA" u="sng" dirty="0" smtClean="0">
                <a:solidFill>
                  <a:schemeClr val="accent4">
                    <a:lumMod val="75000"/>
                  </a:schemeClr>
                </a:solidFill>
              </a:rPr>
              <a:t>آراؤه في التربية:</a:t>
            </a:r>
          </a:p>
          <a:p>
            <a:pPr marL="342900" indent="-342900" rtl="1">
              <a:lnSpc>
                <a:spcPct val="140000"/>
              </a:lnSpc>
              <a:buFont typeface="Arial"/>
              <a:buChar char="•"/>
            </a:pPr>
            <a:r>
              <a:rPr lang="ar-SA" dirty="0">
                <a:solidFill>
                  <a:schemeClr val="tx1">
                    <a:lumMod val="65000"/>
                  </a:schemeClr>
                </a:solidFill>
              </a:rPr>
              <a:t>يرى أن هدف التربية هو تخريج الرجل </a:t>
            </a:r>
            <a:r>
              <a:rPr lang="ar-SA" dirty="0"/>
              <a:t>(</a:t>
            </a:r>
            <a:r>
              <a:rPr lang="ar-SA" dirty="0" smtClean="0">
                <a:solidFill>
                  <a:schemeClr val="tx1">
                    <a:lumMod val="65000"/>
                  </a:schemeClr>
                </a:solidFill>
              </a:rPr>
              <a:t>المهذب) وكان تعليمه </a:t>
            </a:r>
            <a:r>
              <a:rPr lang="ar-SA" dirty="0">
                <a:solidFill>
                  <a:schemeClr val="tx1">
                    <a:lumMod val="65000"/>
                  </a:schemeClr>
                </a:solidFill>
              </a:rPr>
              <a:t>الفضيلة وتكوين الأخلاق الفاضلة من خلال تكوين العادات الطيبة . </a:t>
            </a:r>
            <a:endParaRPr lang="ar-SA" dirty="0" smtClean="0">
              <a:solidFill>
                <a:schemeClr val="tx1">
                  <a:lumMod val="65000"/>
                </a:schemeClr>
              </a:solidFill>
            </a:endParaRPr>
          </a:p>
          <a:p>
            <a:pPr marL="342900" indent="-342900" rtl="1">
              <a:lnSpc>
                <a:spcPct val="140000"/>
              </a:lnSpc>
              <a:buFont typeface="Arial"/>
              <a:buChar char="•"/>
            </a:pPr>
            <a:r>
              <a:rPr lang="ar-SA" dirty="0" smtClean="0">
                <a:solidFill>
                  <a:schemeClr val="tx1">
                    <a:lumMod val="65000"/>
                  </a:schemeClr>
                </a:solidFill>
              </a:rPr>
              <a:t>دعاه </a:t>
            </a:r>
            <a:r>
              <a:rPr lang="ar-SA" dirty="0">
                <a:solidFill>
                  <a:schemeClr val="tx1">
                    <a:lumMod val="65000"/>
                  </a:schemeClr>
                </a:solidFill>
              </a:rPr>
              <a:t>اشتغاله بالطب إلى توجيه النظر إلى الاهتمام بالتربية الجسمية . </a:t>
            </a:r>
            <a:endParaRPr lang="ar-SA" dirty="0" smtClean="0">
              <a:solidFill>
                <a:schemeClr val="tx1">
                  <a:lumMod val="65000"/>
                </a:schemeClr>
              </a:solidFill>
            </a:endParaRPr>
          </a:p>
          <a:p>
            <a:pPr marL="342900" indent="-342900" rtl="1">
              <a:lnSpc>
                <a:spcPct val="140000"/>
              </a:lnSpc>
              <a:buFont typeface="Arial"/>
              <a:buChar char="•"/>
            </a:pPr>
            <a:r>
              <a:rPr lang="ar-SA" dirty="0">
                <a:solidFill>
                  <a:schemeClr val="tx1">
                    <a:lumMod val="65000"/>
                  </a:schemeClr>
                </a:solidFill>
              </a:rPr>
              <a:t> واهتم لوك أيضا بالتربية العقلية التي اعتبر أن الهدف منها هو تنمية قوة الاستدلال لدى الطفل وليس حشو الأذهان بمعلومات كثيرة </a:t>
            </a:r>
            <a:r>
              <a:rPr lang="ar-SA" dirty="0" smtClean="0">
                <a:solidFill>
                  <a:schemeClr val="tx1">
                    <a:lumMod val="65000"/>
                  </a:schemeClr>
                </a:solidFill>
              </a:rPr>
              <a:t>.</a:t>
            </a:r>
          </a:p>
          <a:p>
            <a:pPr marL="342900" indent="-342900" rtl="1">
              <a:lnSpc>
                <a:spcPct val="140000"/>
              </a:lnSpc>
              <a:buFont typeface="Arial"/>
              <a:buChar char="•"/>
            </a:pPr>
            <a:r>
              <a:rPr lang="ar-SA" dirty="0"/>
              <a:t> نظر إلى العلم على أنه وسيلة وليس غاية </a:t>
            </a:r>
            <a:r>
              <a:rPr lang="ar-SA" dirty="0" smtClean="0"/>
              <a:t>.</a:t>
            </a:r>
          </a:p>
          <a:p>
            <a:pPr marL="342900" indent="-342900" rtl="1">
              <a:lnSpc>
                <a:spcPct val="140000"/>
              </a:lnSpc>
              <a:buFont typeface="Arial"/>
              <a:buChar char="•"/>
            </a:pPr>
            <a:endParaRPr lang="ar-SA" b="1" dirty="0" smtClean="0">
              <a:solidFill>
                <a:schemeClr val="tx1">
                  <a:lumMod val="65000"/>
                </a:schemeClr>
              </a:solidFill>
            </a:endParaRPr>
          </a:p>
          <a:p>
            <a:pPr rtl="1"/>
            <a:endParaRPr lang="en-US" u="sng" dirty="0">
              <a:solidFill>
                <a:schemeClr val="accent4">
                  <a:lumMod val="75000"/>
                </a:schemeClr>
              </a:solidFill>
            </a:endParaRPr>
          </a:p>
        </p:txBody>
      </p:sp>
      <p:sp>
        <p:nvSpPr>
          <p:cNvPr id="5" name="Title 4"/>
          <p:cNvSpPr>
            <a:spLocks noGrp="1"/>
          </p:cNvSpPr>
          <p:nvPr>
            <p:ph type="title"/>
          </p:nvPr>
        </p:nvSpPr>
        <p:spPr/>
        <p:txBody>
          <a:bodyPr>
            <a:normAutofit/>
          </a:bodyPr>
          <a:lstStyle/>
          <a:p>
            <a:pPr rtl="1"/>
            <a:r>
              <a:rPr lang="ar-SA" sz="2800" dirty="0" smtClean="0">
                <a:solidFill>
                  <a:srgbClr val="B55475"/>
                </a:solidFill>
              </a:rPr>
              <a:t>١- جون لوك</a:t>
            </a:r>
            <a:endParaRPr lang="en-US" sz="2800" dirty="0">
              <a:solidFill>
                <a:srgbClr val="B55475"/>
              </a:solidFill>
            </a:endParaRPr>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57200" y="305203"/>
            <a:ext cx="1302567" cy="1829796"/>
          </a:xfrm>
          <a:prstGeom prst="rect">
            <a:avLst/>
          </a:prstGeom>
        </p:spPr>
      </p:pic>
    </p:spTree>
    <p:extLst>
      <p:ext uri="{BB962C8B-B14F-4D97-AF65-F5344CB8AC3E}">
        <p14:creationId xmlns:p14="http://schemas.microsoft.com/office/powerpoint/2010/main" val="575585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3"/>
          </p:nvPr>
        </p:nvSpPr>
        <p:spPr/>
        <p:txBody>
          <a:bodyPr/>
          <a:lstStyle/>
          <a:p>
            <a:pPr marL="342900" indent="-342900" rtl="1">
              <a:buFont typeface="Arial"/>
              <a:buChar char="•"/>
            </a:pPr>
            <a:r>
              <a:rPr lang="ar-SA" b="1" dirty="0"/>
              <a:t> </a:t>
            </a:r>
            <a:r>
              <a:rPr lang="ar-SA" dirty="0"/>
              <a:t>اهتم بالحواس إذ كان يرى أن الإنسان يولد وعقله صفحة بيضاء وأن كل ما يكونه عقله يصل إليه من خلال الحواس ، فهي نوافذ العلم ومصدره </a:t>
            </a:r>
            <a:r>
              <a:rPr lang="ar-SA" dirty="0" smtClean="0"/>
              <a:t>.</a:t>
            </a:r>
          </a:p>
          <a:p>
            <a:pPr marL="342900" indent="-342900" rtl="1">
              <a:buFont typeface="Arial"/>
              <a:buChar char="•"/>
            </a:pPr>
            <a:r>
              <a:rPr lang="ar-SA" dirty="0"/>
              <a:t> يجب الاعتماد على الحواس في استخلاص الحقائق من خلال الطريقة الاستقرائية القائمة على الملاحظة والاستنتاج </a:t>
            </a:r>
            <a:r>
              <a:rPr lang="ar-SA" dirty="0" smtClean="0"/>
              <a:t>.</a:t>
            </a:r>
          </a:p>
          <a:p>
            <a:pPr marL="342900" indent="-342900" rtl="1">
              <a:buFont typeface="Arial"/>
              <a:buChar char="•"/>
            </a:pPr>
            <a:r>
              <a:rPr lang="ar-SA" dirty="0"/>
              <a:t>كان يرى أن الفروق الفردية مكتسبة نتيجة تحصيل العلم والمعرفة ولذا كان يرى أن تبدأ الدراسة مع الأطفال بالمحسوسات ثم إلى المجردة مع إدخال عنصر اللعب. </a:t>
            </a:r>
            <a:endParaRPr lang="en-US" dirty="0"/>
          </a:p>
        </p:txBody>
      </p:sp>
      <p:sp>
        <p:nvSpPr>
          <p:cNvPr id="5" name="Title 4"/>
          <p:cNvSpPr>
            <a:spLocks noGrp="1"/>
          </p:cNvSpPr>
          <p:nvPr>
            <p:ph type="title"/>
          </p:nvPr>
        </p:nvSpPr>
        <p:spPr/>
        <p:txBody>
          <a:bodyPr>
            <a:normAutofit/>
          </a:bodyPr>
          <a:lstStyle/>
          <a:p>
            <a:pPr rtl="1"/>
            <a:r>
              <a:rPr lang="ar-SA" sz="2800" dirty="0" smtClean="0">
                <a:solidFill>
                  <a:srgbClr val="B55475"/>
                </a:solidFill>
              </a:rPr>
              <a:t>١- جون لوك</a:t>
            </a:r>
            <a:endParaRPr lang="en-US" sz="2800" dirty="0">
              <a:solidFill>
                <a:srgbClr val="B55475"/>
              </a:solidFill>
            </a:endParaRPr>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283109" y="392793"/>
            <a:ext cx="1302567" cy="1829796"/>
          </a:xfrm>
          <a:prstGeom prst="rect">
            <a:avLst/>
          </a:prstGeom>
        </p:spPr>
      </p:pic>
    </p:spTree>
    <p:extLst>
      <p:ext uri="{BB962C8B-B14F-4D97-AF65-F5344CB8AC3E}">
        <p14:creationId xmlns:p14="http://schemas.microsoft.com/office/powerpoint/2010/main" val="575585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3"/>
          </p:nvPr>
        </p:nvSpPr>
        <p:spPr/>
        <p:txBody>
          <a:bodyPr/>
          <a:lstStyle/>
          <a:p>
            <a:pPr marL="342900" indent="-342900" algn="l" rtl="1">
              <a:buFont typeface="Arial"/>
              <a:buChar char="•"/>
            </a:pPr>
            <a:r>
              <a:rPr lang="ar-SA" dirty="0"/>
              <a:t>رأى أن الحرية التامة </a:t>
            </a:r>
            <a:r>
              <a:rPr lang="en-US" dirty="0" smtClean="0"/>
              <a:t>)</a:t>
            </a:r>
            <a:r>
              <a:rPr lang="ar-SA" dirty="0" smtClean="0"/>
              <a:t>مراعاة </a:t>
            </a:r>
            <a:r>
              <a:rPr lang="ar-SA" dirty="0"/>
              <a:t>ميول </a:t>
            </a:r>
            <a:r>
              <a:rPr lang="ar-SA" dirty="0" smtClean="0"/>
              <a:t>الأطفال</a:t>
            </a:r>
            <a:r>
              <a:rPr lang="en-US" dirty="0" smtClean="0"/>
              <a:t>(</a:t>
            </a:r>
            <a:r>
              <a:rPr lang="ar-SA" dirty="0" smtClean="0"/>
              <a:t> </a:t>
            </a:r>
            <a:r>
              <a:rPr lang="ar-SA" dirty="0"/>
              <a:t>أ</a:t>
            </a:r>
            <a:r>
              <a:rPr lang="ar-SA" dirty="0" smtClean="0"/>
              <a:t>حد </a:t>
            </a:r>
            <a:r>
              <a:rPr lang="ar-SA" dirty="0"/>
              <a:t>الدعائم الهامة في تعليم الطفل لأنها تدفعه إلى معرفة أكثر في وقت أقصر وبمجهود أقل </a:t>
            </a:r>
            <a:r>
              <a:rPr lang="ar-SA" dirty="0" smtClean="0"/>
              <a:t>.</a:t>
            </a:r>
          </a:p>
          <a:p>
            <a:pPr marL="342900" indent="-342900" algn="l" rtl="1">
              <a:buFont typeface="Arial"/>
              <a:buChar char="•"/>
            </a:pPr>
            <a:r>
              <a:rPr lang="ar-SA" dirty="0"/>
              <a:t> كان  يرى ضرورة الربط بين الجديد الذي يقدم للأطفال بتجاربهم الماضية ومعلوماتهم السابقة والانتقال بهم من السهل إلى الصعب ومن البسيط إلى المركب </a:t>
            </a:r>
            <a:r>
              <a:rPr lang="ar-SA" dirty="0" smtClean="0"/>
              <a:t>.</a:t>
            </a:r>
          </a:p>
          <a:p>
            <a:pPr marL="342900" indent="-342900" algn="l" rtl="1">
              <a:buFont typeface="Arial"/>
              <a:buChar char="•"/>
            </a:pPr>
            <a:r>
              <a:rPr lang="ar-SA" dirty="0"/>
              <a:t> يرى أن العقاب البدني والقسوة التي كانت متبعه في العصور الوسطى في تأديب الأطفال وتربيتهم تقتل الشخصية وتوقف نموها السليم . </a:t>
            </a:r>
            <a:endParaRPr lang="en-US" dirty="0"/>
          </a:p>
        </p:txBody>
      </p:sp>
      <p:sp>
        <p:nvSpPr>
          <p:cNvPr id="5" name="Title 4"/>
          <p:cNvSpPr>
            <a:spLocks noGrp="1"/>
          </p:cNvSpPr>
          <p:nvPr>
            <p:ph type="title"/>
          </p:nvPr>
        </p:nvSpPr>
        <p:spPr/>
        <p:txBody>
          <a:bodyPr>
            <a:normAutofit/>
          </a:bodyPr>
          <a:lstStyle/>
          <a:p>
            <a:pPr rtl="1"/>
            <a:r>
              <a:rPr lang="ar-SA" sz="2800" dirty="0" smtClean="0">
                <a:solidFill>
                  <a:srgbClr val="B55475"/>
                </a:solidFill>
              </a:rPr>
              <a:t>١- جون لوك</a:t>
            </a:r>
            <a:endParaRPr lang="en-US" sz="2800" dirty="0">
              <a:solidFill>
                <a:srgbClr val="B55475"/>
              </a:solidFill>
            </a:endParaRPr>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283109" y="392793"/>
            <a:ext cx="1302567" cy="1829796"/>
          </a:xfrm>
          <a:prstGeom prst="rect">
            <a:avLst/>
          </a:prstGeom>
        </p:spPr>
      </p:pic>
    </p:spTree>
    <p:extLst>
      <p:ext uri="{BB962C8B-B14F-4D97-AF65-F5344CB8AC3E}">
        <p14:creationId xmlns:p14="http://schemas.microsoft.com/office/powerpoint/2010/main" val="575585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3"/>
          </p:nvPr>
        </p:nvSpPr>
        <p:spPr/>
        <p:txBody>
          <a:bodyPr/>
          <a:lstStyle/>
          <a:p>
            <a:pPr marL="342900" indent="-342900" rtl="1">
              <a:buFont typeface="Arial"/>
              <a:buChar char="•"/>
            </a:pPr>
            <a:r>
              <a:rPr lang="ar-SA" b="1" dirty="0"/>
              <a:t> نادى بضرورة اشتمال المناهج </a:t>
            </a:r>
            <a:r>
              <a:rPr lang="ar-SA" b="1" dirty="0" smtClean="0"/>
              <a:t>على </a:t>
            </a:r>
            <a:r>
              <a:rPr lang="ar-SA" b="1" dirty="0"/>
              <a:t>مختلف العلوم والفنون مع الاهتمام باللغات الوطنية </a:t>
            </a:r>
            <a:r>
              <a:rPr lang="ar-SA" b="1" dirty="0" smtClean="0"/>
              <a:t>.</a:t>
            </a:r>
          </a:p>
          <a:p>
            <a:pPr marL="342900" indent="-342900" rtl="1">
              <a:buFont typeface="Arial"/>
              <a:buChar char="•"/>
            </a:pPr>
            <a:r>
              <a:rPr lang="ar-SA" b="1" dirty="0"/>
              <a:t>أهمل لوك : الوجدان والخيال كما أهمل الثقافة من الناحية الوجدانية وجعل المعرفة هي مصدر سلوك الإنسان</a:t>
            </a:r>
            <a:r>
              <a:rPr lang="ar-SA" b="1" dirty="0" smtClean="0"/>
              <a:t>.</a:t>
            </a:r>
          </a:p>
          <a:p>
            <a:pPr marL="342900" indent="-342900" rtl="1">
              <a:buFont typeface="Arial"/>
              <a:buChar char="•"/>
            </a:pPr>
            <a:endParaRPr lang="en-US" dirty="0"/>
          </a:p>
        </p:txBody>
      </p:sp>
      <p:sp>
        <p:nvSpPr>
          <p:cNvPr id="5" name="Title 4"/>
          <p:cNvSpPr>
            <a:spLocks noGrp="1"/>
          </p:cNvSpPr>
          <p:nvPr>
            <p:ph type="title"/>
          </p:nvPr>
        </p:nvSpPr>
        <p:spPr/>
        <p:txBody>
          <a:bodyPr>
            <a:normAutofit/>
          </a:bodyPr>
          <a:lstStyle/>
          <a:p>
            <a:pPr rtl="1"/>
            <a:r>
              <a:rPr lang="ar-SA" sz="2800" dirty="0" smtClean="0">
                <a:solidFill>
                  <a:srgbClr val="B55475"/>
                </a:solidFill>
              </a:rPr>
              <a:t>١- جون لوك</a:t>
            </a:r>
            <a:endParaRPr lang="en-US" sz="2800" dirty="0">
              <a:solidFill>
                <a:srgbClr val="B55475"/>
              </a:solidFill>
            </a:endParaRPr>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283109" y="392793"/>
            <a:ext cx="1302567" cy="1829796"/>
          </a:xfrm>
          <a:prstGeom prst="rect">
            <a:avLst/>
          </a:prstGeom>
        </p:spPr>
      </p:pic>
    </p:spTree>
    <p:extLst>
      <p:ext uri="{BB962C8B-B14F-4D97-AF65-F5344CB8AC3E}">
        <p14:creationId xmlns:p14="http://schemas.microsoft.com/office/powerpoint/2010/main" val="1528965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529052" y="3979617"/>
            <a:ext cx="4085897" cy="706821"/>
          </a:xfrm>
        </p:spPr>
        <p:txBody>
          <a:bodyPr>
            <a:noAutofit/>
          </a:bodyPr>
          <a:lstStyle/>
          <a:p>
            <a:pPr rtl="1"/>
            <a:r>
              <a:rPr lang="ar-SA" sz="2800" spc="0" dirty="0">
                <a:solidFill>
                  <a:srgbClr val="EA9B7C"/>
                </a:solidFill>
                <a:latin typeface="Tahoma"/>
                <a:cs typeface="Tahoma"/>
              </a:rPr>
              <a:t>نبذة تاريخية عن التربية عبر العصور</a:t>
            </a:r>
            <a:r>
              <a:rPr lang="en-US" sz="2800" spc="0" dirty="0">
                <a:solidFill>
                  <a:srgbClr val="EA9B7C"/>
                </a:solidFill>
                <a:latin typeface="Tahoma"/>
                <a:cs typeface="Tahoma"/>
              </a:rPr>
              <a:t/>
            </a:r>
            <a:br>
              <a:rPr lang="en-US" sz="2800" spc="0" dirty="0">
                <a:solidFill>
                  <a:srgbClr val="EA9B7C"/>
                </a:solidFill>
                <a:latin typeface="Tahoma"/>
                <a:cs typeface="Tahoma"/>
              </a:rPr>
            </a:br>
            <a:endParaRPr lang="en-US" sz="2800" spc="0" dirty="0">
              <a:solidFill>
                <a:srgbClr val="EA9B7C"/>
              </a:solidFill>
              <a:latin typeface="Tahoma"/>
              <a:cs typeface="Tahoma"/>
            </a:endParaRPr>
          </a:p>
        </p:txBody>
      </p:sp>
    </p:spTree>
    <p:extLst>
      <p:ext uri="{BB962C8B-B14F-4D97-AF65-F5344CB8AC3E}">
        <p14:creationId xmlns:p14="http://schemas.microsoft.com/office/powerpoint/2010/main" val="1763246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2867" y="2363159"/>
            <a:ext cx="7181639" cy="1451679"/>
          </a:xfrm>
          <a:prstGeom prst="rect">
            <a:avLst/>
          </a:prstGeom>
        </p:spPr>
        <p:style>
          <a:lnRef idx="1">
            <a:schemeClr val="accent2"/>
          </a:lnRef>
          <a:fillRef idx="2">
            <a:schemeClr val="accent2"/>
          </a:fillRef>
          <a:effectRef idx="1">
            <a:schemeClr val="accent2"/>
          </a:effectRef>
          <a:fontRef idx="minor">
            <a:schemeClr val="dk1"/>
          </a:fontRef>
        </p:style>
        <p:txBody>
          <a:bodyPr wrap="square" anchor="ctr">
            <a:spAutoFit/>
          </a:bodyPr>
          <a:lstStyle/>
          <a:p>
            <a:pPr algn="ctr">
              <a:lnSpc>
                <a:spcPct val="150000"/>
              </a:lnSpc>
            </a:pPr>
            <a:r>
              <a:rPr lang="ar-SA" sz="2000" dirty="0">
                <a:latin typeface="Tahoma"/>
                <a:cs typeface="Tahoma"/>
              </a:rPr>
              <a:t> </a:t>
            </a:r>
            <a:r>
              <a:rPr lang="ar-SA" sz="2000" b="1" dirty="0">
                <a:latin typeface="Tahoma"/>
                <a:cs typeface="Tahoma"/>
              </a:rPr>
              <a:t>"يجب ألا نعلم الأطفال الأشياء إلا إذا كانت موافقة لهم وتتفق مع عقولهم وميولهم وأمزجتهم" </a:t>
            </a:r>
            <a:endParaRPr lang="ar-SA" sz="2000" b="1" dirty="0" smtClean="0">
              <a:latin typeface="Tahoma"/>
              <a:cs typeface="Tahoma"/>
            </a:endParaRPr>
          </a:p>
          <a:p>
            <a:pPr algn="ctr">
              <a:lnSpc>
                <a:spcPct val="150000"/>
              </a:lnSpc>
            </a:pPr>
            <a:endParaRPr lang="en-US" sz="2000" dirty="0">
              <a:latin typeface="Tahoma"/>
              <a:cs typeface="Tahoma"/>
            </a:endParaRPr>
          </a:p>
        </p:txBody>
      </p:sp>
      <p:sp>
        <p:nvSpPr>
          <p:cNvPr id="5" name="Rectangle 4"/>
          <p:cNvSpPr/>
          <p:nvPr/>
        </p:nvSpPr>
        <p:spPr>
          <a:xfrm>
            <a:off x="1072867" y="4609642"/>
            <a:ext cx="7181639" cy="1451679"/>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ctr">
              <a:lnSpc>
                <a:spcPct val="150000"/>
              </a:lnSpc>
            </a:pPr>
            <a:r>
              <a:rPr lang="ar-SA" sz="2000" b="1" dirty="0">
                <a:latin typeface="Tahoma"/>
                <a:cs typeface="Tahoma"/>
              </a:rPr>
              <a:t> ”أن أحسن وقت لتعليم الأطفال هو عندما تكون الأشياء المراد تعلمها موافقة لميولهم وأمزجتهم وعندما لا يكونون مشغولين بعلم </a:t>
            </a:r>
            <a:r>
              <a:rPr lang="ar-SA" sz="2000" b="1" dirty="0" smtClean="0">
                <a:latin typeface="Tahoma"/>
                <a:cs typeface="Tahoma"/>
              </a:rPr>
              <a:t>آخر”</a:t>
            </a:r>
          </a:p>
          <a:p>
            <a:pPr algn="ctr">
              <a:lnSpc>
                <a:spcPct val="150000"/>
              </a:lnSpc>
            </a:pPr>
            <a:endParaRPr lang="en-US" sz="2000" dirty="0">
              <a:latin typeface="Tahoma"/>
              <a:cs typeface="Tahoma"/>
            </a:endParaRPr>
          </a:p>
        </p:txBody>
      </p:sp>
      <p:pic>
        <p:nvPicPr>
          <p:cNvPr id="6" name="Picture 5"/>
          <p:cNvPicPr>
            <a:picLocks noChangeAspect="1"/>
          </p:cNvPicPr>
          <p:nvPr/>
        </p:nvPicPr>
        <p:blipFill>
          <a:blip r:embed="rId2"/>
          <a:stretch>
            <a:fillRect/>
          </a:stretch>
        </p:blipFill>
        <p:spPr>
          <a:xfrm>
            <a:off x="1762229" y="715496"/>
            <a:ext cx="5803900" cy="1231900"/>
          </a:xfrm>
          <a:prstGeom prst="rect">
            <a:avLst/>
          </a:prstGeom>
        </p:spPr>
      </p:pic>
    </p:spTree>
    <p:extLst>
      <p:ext uri="{BB962C8B-B14F-4D97-AF65-F5344CB8AC3E}">
        <p14:creationId xmlns:p14="http://schemas.microsoft.com/office/powerpoint/2010/main" val="592516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chor="ctr"/>
          <a:lstStyle/>
          <a:p>
            <a:pPr rtl="1"/>
            <a:r>
              <a:rPr lang="ar-SA" dirty="0">
                <a:solidFill>
                  <a:schemeClr val="accent3">
                    <a:lumMod val="75000"/>
                  </a:schemeClr>
                </a:solidFill>
              </a:rPr>
              <a:t>٢-جان جاك روسو </a:t>
            </a:r>
            <a:endParaRPr lang="en-US" dirty="0"/>
          </a:p>
        </p:txBody>
      </p:sp>
      <p:sp>
        <p:nvSpPr>
          <p:cNvPr id="5" name="Subtitle 4"/>
          <p:cNvSpPr>
            <a:spLocks noGrp="1"/>
          </p:cNvSpPr>
          <p:nvPr>
            <p:ph type="subTitle" idx="1"/>
          </p:nvPr>
        </p:nvSpPr>
        <p:spPr/>
        <p:txBody>
          <a:bodyPr>
            <a:normAutofit lnSpcReduction="10000"/>
          </a:bodyPr>
          <a:lstStyle/>
          <a:p>
            <a:pPr rtl="1"/>
            <a:r>
              <a:rPr lang="en-US" dirty="0" smtClean="0"/>
              <a:t>Geneva - 1712</a:t>
            </a:r>
            <a:endParaRPr lang="en-US" dirty="0"/>
          </a:p>
        </p:txBody>
      </p:sp>
      <p:pic>
        <p:nvPicPr>
          <p:cNvPr id="2" name="Pictur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503240" y="299507"/>
            <a:ext cx="2060776" cy="2868599"/>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Tree>
    <p:extLst>
      <p:ext uri="{BB962C8B-B14F-4D97-AF65-F5344CB8AC3E}">
        <p14:creationId xmlns:p14="http://schemas.microsoft.com/office/powerpoint/2010/main" val="1099876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pPr rtl="1"/>
            <a:r>
              <a:rPr lang="ar-SA" b="1" dirty="0"/>
              <a:t>وضع روسو آراءه التربوية في خمسة كتب مسلسلة لحياة "أميل" تبعا لمراحل نموه تحدثت الكتب الأربعة الأولى عن أميل ، اما الكتاب الخامس فعن المرأة التي تعلم الطفل </a:t>
            </a:r>
            <a:r>
              <a:rPr lang="ar-SA" dirty="0"/>
              <a:t>.  </a:t>
            </a:r>
            <a:endParaRPr lang="ar-SA" dirty="0" smtClean="0"/>
          </a:p>
          <a:p>
            <a:pPr rtl="1"/>
            <a:r>
              <a:rPr lang="ar-SA" b="1" dirty="0"/>
              <a:t>اعتبر أن الطفل يميل بطبعه  إلى الخير ، وان التربية إنما وضعت لتحول بين الإنسان والفساد </a:t>
            </a:r>
            <a:r>
              <a:rPr lang="ar-SA" b="1" dirty="0" smtClean="0"/>
              <a:t>.</a:t>
            </a:r>
          </a:p>
          <a:p>
            <a:pPr rtl="1"/>
            <a:r>
              <a:rPr lang="ar-SA" b="1" dirty="0"/>
              <a:t>كان يرى أن يؤخذ الطفل من أسرته ويسلم إلى معلم حاذق بعيدا عن المدرسة والجماعات، ويعيش الطفل مع معلمه في الريف بين أحضان الطبيعة .  </a:t>
            </a:r>
            <a:endParaRPr lang="en-US" dirty="0"/>
          </a:p>
        </p:txBody>
      </p:sp>
      <p:sp>
        <p:nvSpPr>
          <p:cNvPr id="3" name="Title 2"/>
          <p:cNvSpPr>
            <a:spLocks noGrp="1"/>
          </p:cNvSpPr>
          <p:nvPr>
            <p:ph type="title"/>
          </p:nvPr>
        </p:nvSpPr>
        <p:spPr/>
        <p:txBody>
          <a:bodyPr>
            <a:normAutofit/>
          </a:bodyPr>
          <a:lstStyle/>
          <a:p>
            <a:pPr rtl="1"/>
            <a:r>
              <a:rPr lang="ar-SA" sz="2400" dirty="0" smtClean="0">
                <a:solidFill>
                  <a:schemeClr val="accent3">
                    <a:lumMod val="75000"/>
                  </a:schemeClr>
                </a:solidFill>
              </a:rPr>
              <a:t>٢-جان جاك روسو </a:t>
            </a:r>
            <a:endParaRPr lang="en-US" sz="2400" dirty="0">
              <a:solidFill>
                <a:schemeClr val="accent3">
                  <a:lumMod val="75000"/>
                </a:schemeClr>
              </a:solidFill>
            </a:endParaRPr>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08652" y="440958"/>
            <a:ext cx="1116658" cy="1554388"/>
          </a:xfrm>
          <a:prstGeom prst="rect">
            <a:avLst/>
          </a:prstGeom>
        </p:spPr>
      </p:pic>
    </p:spTree>
    <p:extLst>
      <p:ext uri="{BB962C8B-B14F-4D97-AF65-F5344CB8AC3E}">
        <p14:creationId xmlns:p14="http://schemas.microsoft.com/office/powerpoint/2010/main" val="2821884620"/>
      </p:ext>
    </p:extLst>
  </p:cSld>
  <p:clrMapOvr>
    <a:masterClrMapping/>
  </p:clrMapOvr>
  <p:transition spd="slow">
    <p:fade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pPr marL="342900" indent="-342900" rtl="1">
              <a:buFont typeface="Arial"/>
              <a:buChar char="•"/>
            </a:pPr>
            <a:r>
              <a:rPr lang="ar-SA" b="1" dirty="0"/>
              <a:t>على المعلم أن يهتم بصحة وبدن الطفل وسلامة عقله وكمال أخلاقه ومن خلال الألعاب الرياضية وعليه أن يعلمه الألفاظ التي تحمل معاني معروفة وواضحة </a:t>
            </a:r>
            <a:r>
              <a:rPr lang="ar-SA" b="1" dirty="0" smtClean="0"/>
              <a:t>.</a:t>
            </a:r>
          </a:p>
          <a:p>
            <a:pPr marL="342900" indent="-342900" rtl="1">
              <a:buFont typeface="Arial"/>
              <a:buChar char="•"/>
            </a:pPr>
            <a:r>
              <a:rPr lang="ar-SA" b="1" dirty="0"/>
              <a:t>نادى بأن تكون تربية الطفل في سنواته الأولى تربية سلبية غير إيجابية </a:t>
            </a:r>
            <a:r>
              <a:rPr lang="ar-SA" b="1" dirty="0" smtClean="0"/>
              <a:t>)تقوية </a:t>
            </a:r>
            <a:r>
              <a:rPr lang="ar-SA" b="1" dirty="0"/>
              <a:t>حواس الطفل لأنها أبواب للمعرفة </a:t>
            </a:r>
            <a:r>
              <a:rPr lang="ar-SA" b="1" dirty="0" smtClean="0"/>
              <a:t>والعلم( </a:t>
            </a:r>
            <a:r>
              <a:rPr lang="ar-SA" b="1" dirty="0"/>
              <a:t>.</a:t>
            </a:r>
            <a:endParaRPr lang="ar-SA" dirty="0"/>
          </a:p>
          <a:p>
            <a:pPr rtl="1"/>
            <a:endParaRPr lang="en-US" dirty="0"/>
          </a:p>
        </p:txBody>
      </p:sp>
      <p:sp>
        <p:nvSpPr>
          <p:cNvPr id="3" name="Title 2"/>
          <p:cNvSpPr>
            <a:spLocks noGrp="1"/>
          </p:cNvSpPr>
          <p:nvPr>
            <p:ph type="title"/>
          </p:nvPr>
        </p:nvSpPr>
        <p:spPr/>
        <p:txBody>
          <a:bodyPr>
            <a:normAutofit/>
          </a:bodyPr>
          <a:lstStyle/>
          <a:p>
            <a:pPr rtl="1"/>
            <a:r>
              <a:rPr lang="ar-SA" sz="2400" dirty="0" smtClean="0">
                <a:solidFill>
                  <a:schemeClr val="accent3">
                    <a:lumMod val="75000"/>
                  </a:schemeClr>
                </a:solidFill>
              </a:rPr>
              <a:t>٢-جان جاك روسو </a:t>
            </a:r>
            <a:endParaRPr lang="en-US" sz="2400" dirty="0">
              <a:solidFill>
                <a:schemeClr val="accent3">
                  <a:lumMod val="75000"/>
                </a:schemeClr>
              </a:solidFill>
            </a:endParaRPr>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08652" y="440958"/>
            <a:ext cx="1116658" cy="1554388"/>
          </a:xfrm>
          <a:prstGeom prst="rect">
            <a:avLst/>
          </a:prstGeom>
        </p:spPr>
      </p:pic>
    </p:spTree>
    <p:extLst>
      <p:ext uri="{BB962C8B-B14F-4D97-AF65-F5344CB8AC3E}">
        <p14:creationId xmlns:p14="http://schemas.microsoft.com/office/powerpoint/2010/main" val="746294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pPr rtl="1"/>
            <a:r>
              <a:rPr lang="ar-SA" b="1" u="sng" dirty="0" smtClean="0">
                <a:solidFill>
                  <a:schemeClr val="accent2">
                    <a:lumMod val="75000"/>
                  </a:schemeClr>
                </a:solidFill>
              </a:rPr>
              <a:t>التربية الإيجابية:</a:t>
            </a:r>
          </a:p>
          <a:p>
            <a:pPr rtl="1"/>
            <a:r>
              <a:rPr lang="ar-SA" b="1" dirty="0" smtClean="0"/>
              <a:t> </a:t>
            </a:r>
            <a:r>
              <a:rPr lang="ar-SA" b="1" dirty="0"/>
              <a:t>كانت ترى أن الطفل شرير بطبعه لأن الشر ولد مع الطفل وهو جزء منه لذلك لابد من استئصال الشر من الطفل وغرس الفضيلة مكانه ، كما كانت  التربية ترمى إلى تكوين عقل الطفل في غير أوانه ، وتعليمه واجبات الرجال  </a:t>
            </a:r>
            <a:r>
              <a:rPr lang="ar-SA" dirty="0"/>
              <a:t>.</a:t>
            </a:r>
            <a:endParaRPr lang="en-US" dirty="0"/>
          </a:p>
        </p:txBody>
      </p:sp>
      <p:sp>
        <p:nvSpPr>
          <p:cNvPr id="3" name="Title 2"/>
          <p:cNvSpPr>
            <a:spLocks noGrp="1"/>
          </p:cNvSpPr>
          <p:nvPr>
            <p:ph type="title"/>
          </p:nvPr>
        </p:nvSpPr>
        <p:spPr/>
        <p:txBody>
          <a:bodyPr>
            <a:normAutofit/>
          </a:bodyPr>
          <a:lstStyle/>
          <a:p>
            <a:pPr rtl="1"/>
            <a:r>
              <a:rPr lang="ar-SA" sz="2400" dirty="0" smtClean="0">
                <a:solidFill>
                  <a:schemeClr val="accent3">
                    <a:lumMod val="75000"/>
                  </a:schemeClr>
                </a:solidFill>
              </a:rPr>
              <a:t>٢-جان جاك روسو </a:t>
            </a:r>
            <a:endParaRPr lang="en-US" sz="2400" dirty="0">
              <a:solidFill>
                <a:schemeClr val="accent3">
                  <a:lumMod val="75000"/>
                </a:schemeClr>
              </a:solidFill>
            </a:endParaRPr>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08652" y="440958"/>
            <a:ext cx="1116658" cy="1554388"/>
          </a:xfrm>
          <a:prstGeom prst="rect">
            <a:avLst/>
          </a:prstGeom>
        </p:spPr>
      </p:pic>
    </p:spTree>
    <p:extLst>
      <p:ext uri="{BB962C8B-B14F-4D97-AF65-F5344CB8AC3E}">
        <p14:creationId xmlns:p14="http://schemas.microsoft.com/office/powerpoint/2010/main" val="746294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pPr marL="342900" indent="-342900" algn="l" rtl="1">
              <a:buFont typeface="Arial"/>
              <a:buChar char="•"/>
            </a:pPr>
            <a:r>
              <a:rPr lang="ar-SA" b="1" dirty="0"/>
              <a:t>كان يرى أن عقاب الطفل يجب أن يكون طبيعيا يتيح له أن يتعلم شيئا من آداب السلوك والمعاشرة دون إجبار.  </a:t>
            </a:r>
            <a:endParaRPr lang="ar-SA" b="1" dirty="0" smtClean="0"/>
          </a:p>
          <a:p>
            <a:pPr marL="342900" indent="-342900" algn="l" rtl="1">
              <a:buFont typeface="Arial"/>
              <a:buChar char="•"/>
            </a:pPr>
            <a:r>
              <a:rPr lang="ar-SA" b="1" dirty="0"/>
              <a:t>نادى روسو في كتابه الثالث الذي بلغ أميل فيه الثانية عشرة من العمر بمراعاة ميول الطفل في التعليم ، بحيث أننا لا نعلمه إلا ما يحس ويحتاج إلى </a:t>
            </a:r>
            <a:r>
              <a:rPr lang="ar-SA" b="1" dirty="0" smtClean="0"/>
              <a:t>تعلمه.</a:t>
            </a:r>
            <a:endParaRPr lang="ar-SA" dirty="0"/>
          </a:p>
          <a:p>
            <a:pPr marL="342900" indent="-342900" algn="l" rtl="1">
              <a:buFont typeface="Arial"/>
              <a:buChar char="•"/>
            </a:pPr>
            <a:r>
              <a:rPr lang="ar-SA" b="1" dirty="0" smtClean="0"/>
              <a:t>رأى </a:t>
            </a:r>
            <a:r>
              <a:rPr lang="ar-SA" b="1" dirty="0"/>
              <a:t>أن أفضل العلوم للطفل هي العلوم الطبيعية التي يتفاعل معها ويمارسها في الواقع والطبيعة . </a:t>
            </a:r>
            <a:endParaRPr lang="en-US" dirty="0"/>
          </a:p>
        </p:txBody>
      </p:sp>
      <p:sp>
        <p:nvSpPr>
          <p:cNvPr id="3" name="Title 2"/>
          <p:cNvSpPr>
            <a:spLocks noGrp="1"/>
          </p:cNvSpPr>
          <p:nvPr>
            <p:ph type="title"/>
          </p:nvPr>
        </p:nvSpPr>
        <p:spPr/>
        <p:txBody>
          <a:bodyPr>
            <a:normAutofit/>
          </a:bodyPr>
          <a:lstStyle/>
          <a:p>
            <a:pPr rtl="1"/>
            <a:r>
              <a:rPr lang="ar-SA" sz="2400" dirty="0" smtClean="0">
                <a:solidFill>
                  <a:schemeClr val="accent3">
                    <a:lumMod val="75000"/>
                  </a:schemeClr>
                </a:solidFill>
              </a:rPr>
              <a:t>٢-جان جاك روسو </a:t>
            </a:r>
            <a:endParaRPr lang="en-US" sz="2400" dirty="0">
              <a:solidFill>
                <a:schemeClr val="accent3">
                  <a:lumMod val="75000"/>
                </a:schemeClr>
              </a:solidFill>
            </a:endParaRPr>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08652" y="440958"/>
            <a:ext cx="1116658" cy="1554388"/>
          </a:xfrm>
          <a:prstGeom prst="rect">
            <a:avLst/>
          </a:prstGeom>
        </p:spPr>
      </p:pic>
    </p:spTree>
    <p:extLst>
      <p:ext uri="{BB962C8B-B14F-4D97-AF65-F5344CB8AC3E}">
        <p14:creationId xmlns:p14="http://schemas.microsoft.com/office/powerpoint/2010/main" val="746294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pPr marL="342900" indent="-342900" rtl="1">
              <a:buFont typeface="Arial"/>
              <a:buChar char="•"/>
            </a:pPr>
            <a:r>
              <a:rPr lang="ar-SA" b="1" dirty="0"/>
              <a:t>رفض روسو أن يتعلم إميل في هذه المرحلة من عمره كتب التاريخ أو قواعد اللغة ولكنه حبذ أن يتعلم ما ينفعه من الحرف اليدوية أو الصناعة أو التجارة وما شابهها. </a:t>
            </a:r>
            <a:endParaRPr lang="ar-SA" b="1" dirty="0" smtClean="0"/>
          </a:p>
          <a:p>
            <a:pPr marL="342900" indent="-342900" rtl="1">
              <a:buFont typeface="Arial"/>
              <a:buChar char="•"/>
            </a:pPr>
            <a:r>
              <a:rPr lang="ar-SA" b="1" dirty="0"/>
              <a:t> رأى أن على المربي أن يوضح للطفل في هذه المرحلة (من 15 ~ 20 سنة ) الفوائد الدينية ويشرح له المفاهيم غير المفهومة لديه والغامضة عليه .</a:t>
            </a:r>
            <a:endParaRPr lang="ar-SA" dirty="0"/>
          </a:p>
          <a:p>
            <a:pPr marL="342900" indent="-342900" rtl="1">
              <a:buFont typeface="Arial"/>
              <a:buChar char="•"/>
            </a:pPr>
            <a:endParaRPr lang="en-US" dirty="0"/>
          </a:p>
        </p:txBody>
      </p:sp>
      <p:sp>
        <p:nvSpPr>
          <p:cNvPr id="3" name="Title 2"/>
          <p:cNvSpPr>
            <a:spLocks noGrp="1"/>
          </p:cNvSpPr>
          <p:nvPr>
            <p:ph type="title"/>
          </p:nvPr>
        </p:nvSpPr>
        <p:spPr/>
        <p:txBody>
          <a:bodyPr>
            <a:normAutofit/>
          </a:bodyPr>
          <a:lstStyle/>
          <a:p>
            <a:pPr rtl="1"/>
            <a:r>
              <a:rPr lang="ar-SA" sz="2400" dirty="0" smtClean="0">
                <a:solidFill>
                  <a:schemeClr val="accent3">
                    <a:lumMod val="75000"/>
                  </a:schemeClr>
                </a:solidFill>
              </a:rPr>
              <a:t>٢-جان جاك روسو </a:t>
            </a:r>
            <a:endParaRPr lang="en-US" sz="2400" dirty="0">
              <a:solidFill>
                <a:schemeClr val="accent3">
                  <a:lumMod val="75000"/>
                </a:schemeClr>
              </a:solidFill>
            </a:endParaRPr>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08652" y="440958"/>
            <a:ext cx="1116658" cy="1554388"/>
          </a:xfrm>
          <a:prstGeom prst="rect">
            <a:avLst/>
          </a:prstGeom>
        </p:spPr>
      </p:pic>
    </p:spTree>
    <p:extLst>
      <p:ext uri="{BB962C8B-B14F-4D97-AF65-F5344CB8AC3E}">
        <p14:creationId xmlns:p14="http://schemas.microsoft.com/office/powerpoint/2010/main" val="3277196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457200" y="2020824"/>
            <a:ext cx="8229600" cy="4395122"/>
          </a:xfrm>
        </p:spPr>
        <p:txBody>
          <a:bodyPr>
            <a:normAutofit fontScale="92500" lnSpcReduction="20000"/>
          </a:bodyPr>
          <a:lstStyle/>
          <a:p>
            <a:pPr rtl="1"/>
            <a:r>
              <a:rPr lang="ar-SA" b="1" dirty="0">
                <a:solidFill>
                  <a:srgbClr val="DD7E0E"/>
                </a:solidFill>
              </a:rPr>
              <a:t>تناول في كتابه الخامس من سلسلة </a:t>
            </a:r>
            <a:r>
              <a:rPr lang="ar-SA" b="1" dirty="0" smtClean="0">
                <a:solidFill>
                  <a:srgbClr val="DD7E0E"/>
                </a:solidFill>
              </a:rPr>
              <a:t>إميل </a:t>
            </a:r>
            <a:r>
              <a:rPr lang="ar-SA" b="1" dirty="0">
                <a:solidFill>
                  <a:srgbClr val="DD7E0E"/>
                </a:solidFill>
              </a:rPr>
              <a:t>الحديث عن زوجته بعد أن تعدى عمره العشرين ، </a:t>
            </a:r>
            <a:r>
              <a:rPr lang="ar-SA" b="1" dirty="0" smtClean="0">
                <a:solidFill>
                  <a:srgbClr val="DD7E0E"/>
                </a:solidFill>
              </a:rPr>
              <a:t>وتناول </a:t>
            </a:r>
            <a:r>
              <a:rPr lang="ar-SA" b="1" dirty="0">
                <a:solidFill>
                  <a:srgbClr val="DD7E0E"/>
                </a:solidFill>
              </a:rPr>
              <a:t>نطاق علاقتها بالرجل ورأى أن : </a:t>
            </a:r>
            <a:endParaRPr lang="ar-SA" b="1" dirty="0" smtClean="0">
              <a:solidFill>
                <a:srgbClr val="DD7E0E"/>
              </a:solidFill>
            </a:endParaRPr>
          </a:p>
          <a:p>
            <a:pPr marL="342900" indent="-342900" rtl="1">
              <a:buFont typeface="Arial"/>
              <a:buChar char="•"/>
            </a:pPr>
            <a:r>
              <a:rPr lang="ar-SA" b="1" dirty="0"/>
              <a:t>تتعلم كيف تسر الرجل وتنفعه .</a:t>
            </a:r>
            <a:endParaRPr lang="ar-SA" dirty="0"/>
          </a:p>
          <a:p>
            <a:pPr marL="342900" indent="-342900" rtl="1">
              <a:buFont typeface="Arial"/>
              <a:buChar char="•"/>
            </a:pPr>
            <a:r>
              <a:rPr lang="ar-SA" b="1" dirty="0"/>
              <a:t>كيف تربي أبنائه .</a:t>
            </a:r>
            <a:endParaRPr lang="ar-SA" dirty="0"/>
          </a:p>
          <a:p>
            <a:pPr marL="342900" indent="-342900" rtl="1">
              <a:buFont typeface="Arial"/>
              <a:buChar char="•"/>
            </a:pPr>
            <a:r>
              <a:rPr lang="ar-SA" b="1" dirty="0"/>
              <a:t>و تخدم المرضى وكبار السن .</a:t>
            </a:r>
            <a:endParaRPr lang="ar-SA" dirty="0"/>
          </a:p>
          <a:p>
            <a:pPr marL="342900" indent="-342900" rtl="1">
              <a:buFont typeface="Arial"/>
              <a:buChar char="•"/>
            </a:pPr>
            <a:r>
              <a:rPr lang="ar-SA" b="1" dirty="0"/>
              <a:t>وكيف تتعلم التفصيل والخياطة والتطريز والتدبير المنزلي والغناء والرقص .</a:t>
            </a:r>
            <a:endParaRPr lang="ar-SA" dirty="0"/>
          </a:p>
          <a:p>
            <a:pPr marL="342900" indent="-342900" rtl="1">
              <a:buFont typeface="Arial"/>
              <a:buChar char="•"/>
            </a:pPr>
            <a:r>
              <a:rPr lang="ar-SA" b="1" dirty="0"/>
              <a:t>وكيف تتمتع بالقوام الجميل والصحة وطرق الاهتمام بجسمها </a:t>
            </a:r>
            <a:r>
              <a:rPr lang="ar-SA" b="1" dirty="0" smtClean="0"/>
              <a:t>.</a:t>
            </a:r>
          </a:p>
          <a:p>
            <a:pPr marL="342900" indent="-342900" rtl="1">
              <a:buFont typeface="Arial"/>
              <a:buChar char="•"/>
            </a:pPr>
            <a:r>
              <a:rPr lang="ar-SA" b="1" dirty="0" smtClean="0"/>
              <a:t>وقد رأى أن لا تتعلم البنت الفلسفة والرياضيات لأنها غير قادرة على مزاولة الأعمال العقلية التي يمارسها الرجال.</a:t>
            </a:r>
            <a:endParaRPr lang="ar-SA" dirty="0"/>
          </a:p>
          <a:p>
            <a:pPr rtl="1"/>
            <a:endParaRPr lang="en-US" dirty="0"/>
          </a:p>
        </p:txBody>
      </p:sp>
      <p:sp>
        <p:nvSpPr>
          <p:cNvPr id="3" name="Title 2"/>
          <p:cNvSpPr>
            <a:spLocks noGrp="1"/>
          </p:cNvSpPr>
          <p:nvPr>
            <p:ph type="title"/>
          </p:nvPr>
        </p:nvSpPr>
        <p:spPr/>
        <p:txBody>
          <a:bodyPr>
            <a:normAutofit/>
          </a:bodyPr>
          <a:lstStyle/>
          <a:p>
            <a:pPr rtl="1"/>
            <a:r>
              <a:rPr lang="ar-SA" sz="2400" dirty="0">
                <a:solidFill>
                  <a:schemeClr val="accent3">
                    <a:lumMod val="75000"/>
                  </a:schemeClr>
                </a:solidFill>
              </a:rPr>
              <a:t>٢-جان جاك روسو </a:t>
            </a:r>
            <a:endParaRPr lang="en-US" sz="2400" dirty="0"/>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08652" y="440958"/>
            <a:ext cx="1116658" cy="1554388"/>
          </a:xfrm>
          <a:prstGeom prst="rect">
            <a:avLst/>
          </a:prstGeom>
        </p:spPr>
      </p:pic>
    </p:spTree>
    <p:extLst>
      <p:ext uri="{BB962C8B-B14F-4D97-AF65-F5344CB8AC3E}">
        <p14:creationId xmlns:p14="http://schemas.microsoft.com/office/powerpoint/2010/main" val="3204161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Vertical Text Placeholder 7"/>
          <p:cNvSpPr>
            <a:spLocks noGrp="1"/>
          </p:cNvSpPr>
          <p:nvPr>
            <p:ph type="body" orient="vert" idx="1"/>
          </p:nvPr>
        </p:nvSpPr>
        <p:spPr/>
        <p:txBody>
          <a:bodyPr vert="horz"/>
          <a:lstStyle/>
          <a:p>
            <a:pPr marL="342900" indent="-342900" rtl="1">
              <a:buFont typeface="Arial"/>
              <a:buChar char="•"/>
            </a:pPr>
            <a:r>
              <a:rPr lang="ar-SA" b="1" dirty="0">
                <a:solidFill>
                  <a:schemeClr val="accent1">
                    <a:lumMod val="75000"/>
                  </a:schemeClr>
                </a:solidFill>
              </a:rPr>
              <a:t>نظرته لإمكانيات المرأة العقلية ووقوفه ضد رقيها الفكري الذي منحه الله لها كحق تتساوى فيه مع الرجل تماما. </a:t>
            </a:r>
            <a:r>
              <a:rPr lang="ar-SA" dirty="0">
                <a:solidFill>
                  <a:schemeClr val="accent1">
                    <a:lumMod val="75000"/>
                  </a:schemeClr>
                </a:solidFill>
              </a:rPr>
              <a:t> </a:t>
            </a:r>
            <a:endParaRPr lang="ar-SA" dirty="0" smtClean="0">
              <a:solidFill>
                <a:schemeClr val="accent1">
                  <a:lumMod val="75000"/>
                </a:schemeClr>
              </a:solidFill>
            </a:endParaRPr>
          </a:p>
          <a:p>
            <a:pPr marL="342900" indent="-342900" rtl="1">
              <a:buFont typeface="Arial"/>
              <a:buChar char="•"/>
            </a:pPr>
            <a:endParaRPr lang="ar-SA" dirty="0">
              <a:solidFill>
                <a:schemeClr val="accent1">
                  <a:lumMod val="75000"/>
                </a:schemeClr>
              </a:solidFill>
            </a:endParaRPr>
          </a:p>
          <a:p>
            <a:pPr marL="342900" indent="-342900" rtl="1">
              <a:buFont typeface="Arial"/>
              <a:buChar char="•"/>
            </a:pPr>
            <a:r>
              <a:rPr lang="ar-SA" b="1" dirty="0">
                <a:solidFill>
                  <a:schemeClr val="accent1">
                    <a:lumMod val="75000"/>
                  </a:schemeClr>
                </a:solidFill>
              </a:rPr>
              <a:t>تقليله من قيمة الكتب وآثارها في عمليات التحصيل والمعرفة .</a:t>
            </a:r>
            <a:endParaRPr lang="en-US" dirty="0">
              <a:solidFill>
                <a:schemeClr val="accent1">
                  <a:lumMod val="75000"/>
                </a:schemeClr>
              </a:solidFill>
            </a:endParaRPr>
          </a:p>
        </p:txBody>
      </p:sp>
      <p:sp>
        <p:nvSpPr>
          <p:cNvPr id="7" name="Vertical Title 6"/>
          <p:cNvSpPr>
            <a:spLocks noGrp="1"/>
          </p:cNvSpPr>
          <p:nvPr>
            <p:ph type="title" orient="vert"/>
          </p:nvPr>
        </p:nvSpPr>
        <p:spPr/>
        <p:txBody>
          <a:bodyPr>
            <a:normAutofit/>
          </a:bodyPr>
          <a:lstStyle/>
          <a:p>
            <a:pPr rtl="1"/>
            <a:r>
              <a:rPr lang="ar-SA" sz="3200" dirty="0">
                <a:solidFill>
                  <a:srgbClr val="B79315"/>
                </a:solidFill>
              </a:rPr>
              <a:t>نقد آراء روسو</a:t>
            </a:r>
            <a:endParaRPr lang="en-US" sz="3200" dirty="0">
              <a:solidFill>
                <a:srgbClr val="B79315"/>
              </a:solidFill>
            </a:endParaRPr>
          </a:p>
        </p:txBody>
      </p:sp>
    </p:spTree>
    <p:extLst>
      <p:ext uri="{BB962C8B-B14F-4D97-AF65-F5344CB8AC3E}">
        <p14:creationId xmlns:p14="http://schemas.microsoft.com/office/powerpoint/2010/main" val="36599695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2867" y="2091291"/>
            <a:ext cx="7181639" cy="1995418"/>
          </a:xfrm>
          <a:prstGeom prst="rect">
            <a:avLst/>
          </a:prstGeom>
        </p:spPr>
        <p:style>
          <a:lnRef idx="1">
            <a:schemeClr val="accent2"/>
          </a:lnRef>
          <a:fillRef idx="2">
            <a:schemeClr val="accent2"/>
          </a:fillRef>
          <a:effectRef idx="1">
            <a:schemeClr val="accent2"/>
          </a:effectRef>
          <a:fontRef idx="minor">
            <a:schemeClr val="dk1"/>
          </a:fontRef>
        </p:style>
        <p:txBody>
          <a:bodyPr wrap="square" anchor="ctr">
            <a:spAutoFit/>
          </a:bodyPr>
          <a:lstStyle/>
          <a:p>
            <a:pPr algn="ctr">
              <a:lnSpc>
                <a:spcPct val="150000"/>
              </a:lnSpc>
            </a:pPr>
            <a:r>
              <a:rPr lang="ar-SA" sz="2800" b="1" dirty="0">
                <a:latin typeface="Tahoma"/>
                <a:cs typeface="Tahoma"/>
              </a:rPr>
              <a:t>" كل شيء  حين صدوره من الصانع الأكبر جل شأنه يكون حسنا وجميلا فإذا صار إلى يد الإنسان أصبح سيئا </a:t>
            </a:r>
            <a:r>
              <a:rPr lang="ar-SA" sz="2800" b="1" dirty="0" smtClean="0">
                <a:latin typeface="Tahoma"/>
                <a:cs typeface="Tahoma"/>
              </a:rPr>
              <a:t>وقبيحاً </a:t>
            </a:r>
            <a:r>
              <a:rPr lang="ar-SA" sz="2800" b="1" dirty="0">
                <a:latin typeface="Tahoma"/>
                <a:cs typeface="Tahoma"/>
              </a:rPr>
              <a:t>" </a:t>
            </a:r>
            <a:endParaRPr lang="en-US" sz="2800" dirty="0">
              <a:latin typeface="Tahoma"/>
              <a:cs typeface="Tahoma"/>
            </a:endParaRPr>
          </a:p>
        </p:txBody>
      </p:sp>
      <p:sp>
        <p:nvSpPr>
          <p:cNvPr id="2" name="TextBox 1"/>
          <p:cNvSpPr txBox="1"/>
          <p:nvPr/>
        </p:nvSpPr>
        <p:spPr>
          <a:xfrm>
            <a:off x="2539848" y="766410"/>
            <a:ext cx="4258624" cy="830997"/>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ar-SA" sz="2400" b="1" dirty="0" smtClean="0">
                <a:solidFill>
                  <a:schemeClr val="accent3">
                    <a:lumMod val="75000"/>
                  </a:schemeClr>
                </a:solidFill>
                <a:latin typeface="Tahoma"/>
                <a:cs typeface="Tahoma"/>
              </a:rPr>
              <a:t>من عبارات جان جاك روسو الشهيرة </a:t>
            </a:r>
          </a:p>
        </p:txBody>
      </p:sp>
    </p:spTree>
    <p:extLst>
      <p:ext uri="{BB962C8B-B14F-4D97-AF65-F5344CB8AC3E}">
        <p14:creationId xmlns:p14="http://schemas.microsoft.com/office/powerpoint/2010/main" val="1114430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13"/>
          </p:nvPr>
        </p:nvSpPr>
        <p:spPr/>
        <p:txBody>
          <a:bodyPr/>
          <a:lstStyle/>
          <a:p>
            <a:pPr marL="342900" indent="-342900" rtl="1">
              <a:buFont typeface="Arial"/>
              <a:buChar char="•"/>
            </a:pPr>
            <a:r>
              <a:rPr lang="ar-SA" dirty="0" smtClean="0">
                <a:solidFill>
                  <a:schemeClr val="tx1">
                    <a:lumMod val="75000"/>
                  </a:schemeClr>
                </a:solidFill>
              </a:rPr>
              <a:t>الفراعنة اهتموا بالتربية اهتماماً مستمراً.</a:t>
            </a:r>
          </a:p>
          <a:p>
            <a:pPr marL="342900" indent="-342900" rtl="1">
              <a:buFont typeface="Arial"/>
              <a:buChar char="•"/>
            </a:pPr>
            <a:r>
              <a:rPr lang="ar-SA" dirty="0" smtClean="0">
                <a:solidFill>
                  <a:schemeClr val="tx1">
                    <a:lumMod val="75000"/>
                  </a:schemeClr>
                </a:solidFill>
              </a:rPr>
              <a:t>أكثروا من المدارس واستخدام المرضعات في قصور الفراعنة.</a:t>
            </a:r>
          </a:p>
          <a:p>
            <a:pPr marL="342900" indent="-342900" rtl="1">
              <a:buFont typeface="Arial"/>
              <a:buChar char="•"/>
            </a:pPr>
            <a:r>
              <a:rPr lang="ar-SA" dirty="0" smtClean="0">
                <a:solidFill>
                  <a:schemeClr val="tx1">
                    <a:lumMod val="75000"/>
                  </a:schemeClr>
                </a:solidFill>
              </a:rPr>
              <a:t>دعت التعاليم المصرية إلى احترام الصغار وتوقير الابن لأبيه.</a:t>
            </a:r>
          </a:p>
          <a:p>
            <a:pPr marL="342900" indent="-342900" rtl="1">
              <a:buFont typeface="Arial"/>
              <a:buChar char="•"/>
            </a:pPr>
            <a:r>
              <a:rPr lang="ar-SA" dirty="0" smtClean="0">
                <a:solidFill>
                  <a:schemeClr val="tx1">
                    <a:lumMod val="75000"/>
                  </a:schemeClr>
                </a:solidFill>
              </a:rPr>
              <a:t>كانت تربية هؤلاء الأطفال تهدف إلى بث روح الولاء للفرعون وأسرته.</a:t>
            </a:r>
          </a:p>
          <a:p>
            <a:pPr marL="342900" indent="-342900" rtl="1">
              <a:buFont typeface="Arial"/>
              <a:buChar char="•"/>
            </a:pPr>
            <a:endParaRPr lang="ar-SA" dirty="0" smtClean="0"/>
          </a:p>
          <a:p>
            <a:pPr rtl="1"/>
            <a:r>
              <a:rPr lang="ar-SA" dirty="0" smtClean="0">
                <a:solidFill>
                  <a:srgbClr val="EA9B7C"/>
                </a:solidFill>
              </a:rPr>
              <a:t>ولا يزال صدى هذه التربية باقية في الريف المصري.</a:t>
            </a:r>
          </a:p>
          <a:p>
            <a:pPr rtl="1"/>
            <a:endParaRPr lang="en-US" dirty="0"/>
          </a:p>
        </p:txBody>
      </p:sp>
      <p:sp>
        <p:nvSpPr>
          <p:cNvPr id="6" name="Title 5"/>
          <p:cNvSpPr>
            <a:spLocks noGrp="1"/>
          </p:cNvSpPr>
          <p:nvPr>
            <p:ph type="title"/>
          </p:nvPr>
        </p:nvSpPr>
        <p:spPr/>
        <p:txBody>
          <a:bodyPr/>
          <a:lstStyle/>
          <a:p>
            <a:pPr rtl="1"/>
            <a:r>
              <a:rPr lang="ar-SA" spc="0" dirty="0" smtClean="0">
                <a:latin typeface="Tahoma"/>
                <a:cs typeface="Tahoma"/>
              </a:rPr>
              <a:t>١- مصر القديمة</a:t>
            </a:r>
            <a:endParaRPr lang="en-US" spc="0" dirty="0">
              <a:latin typeface="Tahoma"/>
              <a:cs typeface="Tahoma"/>
            </a:endParaRPr>
          </a:p>
        </p:txBody>
      </p:sp>
    </p:spTree>
    <p:extLst>
      <p:ext uri="{BB962C8B-B14F-4D97-AF65-F5344CB8AC3E}">
        <p14:creationId xmlns:p14="http://schemas.microsoft.com/office/powerpoint/2010/main" val="1522803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rtl="1"/>
            <a:r>
              <a:rPr lang="ar-SA" sz="2400" dirty="0">
                <a:solidFill>
                  <a:schemeClr val="accent6">
                    <a:lumMod val="75000"/>
                  </a:schemeClr>
                </a:solidFill>
              </a:rPr>
              <a:t>٣- </a:t>
            </a:r>
            <a:r>
              <a:rPr lang="ar-SA" sz="2400" dirty="0" smtClean="0">
                <a:solidFill>
                  <a:schemeClr val="accent6">
                    <a:lumMod val="75000"/>
                  </a:schemeClr>
                </a:solidFill>
              </a:rPr>
              <a:t>بستالوتزي</a:t>
            </a:r>
            <a:endParaRPr lang="en-US" sz="2400" dirty="0"/>
          </a:p>
        </p:txBody>
      </p:sp>
      <p:sp>
        <p:nvSpPr>
          <p:cNvPr id="3" name="Subtitle 2"/>
          <p:cNvSpPr>
            <a:spLocks noGrp="1"/>
          </p:cNvSpPr>
          <p:nvPr>
            <p:ph type="subTitle" idx="1"/>
          </p:nvPr>
        </p:nvSpPr>
        <p:spPr/>
        <p:txBody>
          <a:bodyPr>
            <a:normAutofit lnSpcReduction="10000"/>
          </a:bodyPr>
          <a:lstStyle/>
          <a:p>
            <a:pPr rtl="1"/>
            <a:r>
              <a:rPr lang="en-US" dirty="0" smtClean="0"/>
              <a:t>Zürich - 1746 </a:t>
            </a:r>
            <a:endParaRPr lang="en-US" dirty="0"/>
          </a:p>
        </p:txBody>
      </p:sp>
      <p:pic>
        <p:nvPicPr>
          <p:cNvPr id="4" name="Picture 3"/>
          <p:cNvPicPr>
            <a:picLocks noChangeAspect="1"/>
          </p:cNvPicPr>
          <p:nvPr/>
        </p:nvPicPr>
        <p:blipFill>
          <a:blip r:embed="rId2"/>
          <a:stretch>
            <a:fillRect/>
          </a:stretch>
        </p:blipFill>
        <p:spPr>
          <a:xfrm>
            <a:off x="3468242" y="141887"/>
            <a:ext cx="2068092" cy="305513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549981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2693868" y="932177"/>
            <a:ext cx="4114800" cy="701675"/>
          </a:xfrm>
        </p:spPr>
        <p:txBody>
          <a:bodyPr>
            <a:normAutofit/>
          </a:bodyPr>
          <a:lstStyle/>
          <a:p>
            <a:pPr rtl="1"/>
            <a:r>
              <a:rPr lang="ar-SA" sz="2400" dirty="0">
                <a:solidFill>
                  <a:schemeClr val="accent6">
                    <a:lumMod val="75000"/>
                  </a:schemeClr>
                </a:solidFill>
              </a:rPr>
              <a:t>٣- بستالوتزي</a:t>
            </a:r>
            <a:endParaRPr lang="en-US" sz="2400" dirty="0"/>
          </a:p>
        </p:txBody>
      </p:sp>
      <p:sp>
        <p:nvSpPr>
          <p:cNvPr id="6" name="Content Placeholder 5"/>
          <p:cNvSpPr>
            <a:spLocks noGrp="1"/>
          </p:cNvSpPr>
          <p:nvPr>
            <p:ph sz="quarter" idx="4294967295"/>
          </p:nvPr>
        </p:nvSpPr>
        <p:spPr>
          <a:xfrm>
            <a:off x="2156681" y="1928674"/>
            <a:ext cx="4951061" cy="4005262"/>
          </a:xfrm>
        </p:spPr>
        <p:style>
          <a:lnRef idx="2">
            <a:schemeClr val="accent6"/>
          </a:lnRef>
          <a:fillRef idx="1">
            <a:schemeClr val="lt1"/>
          </a:fillRef>
          <a:effectRef idx="0">
            <a:schemeClr val="accent6"/>
          </a:effectRef>
          <a:fontRef idx="minor">
            <a:schemeClr val="dk1"/>
          </a:fontRef>
        </p:style>
        <p:txBody>
          <a:bodyPr/>
          <a:lstStyle/>
          <a:p>
            <a:pPr algn="ctr" rtl="1"/>
            <a:r>
              <a:rPr lang="ar-SA" b="1" dirty="0">
                <a:latin typeface="Tahoma"/>
                <a:cs typeface="Tahoma"/>
              </a:rPr>
              <a:t>نشأ في بيئة نسائية مع أ</a:t>
            </a:r>
            <a:r>
              <a:rPr lang="ar-SA" b="1" dirty="0" smtClean="0">
                <a:latin typeface="Tahoma"/>
                <a:cs typeface="Tahoma"/>
              </a:rPr>
              <a:t>مه </a:t>
            </a:r>
            <a:r>
              <a:rPr lang="ar-SA" b="1" dirty="0">
                <a:latin typeface="Tahoma"/>
                <a:cs typeface="Tahoma"/>
              </a:rPr>
              <a:t>مما أبعده عن أصدقاء سنه فأثر ذلك عليه وأبعده عن الخشونة وقوة التحمل وكان ثائرا على الرجال ويتهيب المجالس والمجتمعات.</a:t>
            </a:r>
            <a:endParaRPr lang="en-US" dirty="0">
              <a:latin typeface="Tahoma"/>
              <a:cs typeface="Tahoma"/>
            </a:endParaRPr>
          </a:p>
        </p:txBody>
      </p:sp>
      <p:pic>
        <p:nvPicPr>
          <p:cNvPr id="2" name="Pictur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64410" y="518898"/>
            <a:ext cx="1160679" cy="1714639"/>
          </a:xfrm>
          <a:prstGeom prst="rect">
            <a:avLst/>
          </a:prstGeom>
        </p:spPr>
      </p:pic>
    </p:spTree>
    <p:extLst>
      <p:ext uri="{BB962C8B-B14F-4D97-AF65-F5344CB8AC3E}">
        <p14:creationId xmlns:p14="http://schemas.microsoft.com/office/powerpoint/2010/main" val="4052321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3"/>
          </p:nvPr>
        </p:nvSpPr>
        <p:spPr>
          <a:xfrm>
            <a:off x="457200" y="2020824"/>
            <a:ext cx="8229600" cy="4075176"/>
          </a:xfrm>
        </p:spPr>
        <p:style>
          <a:lnRef idx="2">
            <a:schemeClr val="accent6"/>
          </a:lnRef>
          <a:fillRef idx="1">
            <a:schemeClr val="lt1"/>
          </a:fillRef>
          <a:effectRef idx="0">
            <a:schemeClr val="accent6"/>
          </a:effectRef>
          <a:fontRef idx="minor">
            <a:schemeClr val="dk1"/>
          </a:fontRef>
        </p:style>
        <p:txBody>
          <a:bodyPr>
            <a:normAutofit/>
          </a:bodyPr>
          <a:lstStyle/>
          <a:p>
            <a:pPr marL="342900" indent="-342900" rtl="1">
              <a:buFont typeface="Arial"/>
              <a:buChar char="•"/>
            </a:pPr>
            <a:r>
              <a:rPr lang="ar-SA" sz="2400" b="1" dirty="0">
                <a:solidFill>
                  <a:schemeClr val="accent6">
                    <a:lumMod val="75000"/>
                  </a:schemeClr>
                </a:solidFill>
                <a:latin typeface="Tahoma"/>
                <a:cs typeface="Tahoma"/>
              </a:rPr>
              <a:t>يري </a:t>
            </a:r>
            <a:r>
              <a:rPr lang="ar-SA" sz="2400" b="1" dirty="0" smtClean="0">
                <a:solidFill>
                  <a:schemeClr val="accent6">
                    <a:lumMod val="75000"/>
                  </a:schemeClr>
                </a:solidFill>
                <a:latin typeface="Tahoma"/>
                <a:cs typeface="Tahoma"/>
              </a:rPr>
              <a:t>بستالوتز</a:t>
            </a:r>
            <a:r>
              <a:rPr lang="ar-SA" sz="2400" b="1" dirty="0">
                <a:solidFill>
                  <a:schemeClr val="accent6">
                    <a:lumMod val="75000"/>
                  </a:schemeClr>
                </a:solidFill>
                <a:latin typeface="Tahoma"/>
                <a:cs typeface="Tahoma"/>
              </a:rPr>
              <a:t>ي</a:t>
            </a:r>
            <a:r>
              <a:rPr lang="ar-SA" sz="2400" b="1" dirty="0" smtClean="0">
                <a:solidFill>
                  <a:schemeClr val="accent6">
                    <a:lumMod val="75000"/>
                  </a:schemeClr>
                </a:solidFill>
                <a:latin typeface="Tahoma"/>
                <a:cs typeface="Tahoma"/>
              </a:rPr>
              <a:t> </a:t>
            </a:r>
            <a:r>
              <a:rPr lang="ar-SA" sz="2400" b="1" dirty="0">
                <a:solidFill>
                  <a:schemeClr val="accent6">
                    <a:lumMod val="75000"/>
                  </a:schemeClr>
                </a:solidFill>
                <a:latin typeface="Tahoma"/>
                <a:cs typeface="Tahoma"/>
              </a:rPr>
              <a:t>أن الهدف من التربية هو مساعدة الطفل على تنمية قواه العقلية وإيقاظ مواهبه وليس ملء رأسه بالعلوم التي قد لا يحبها ولا يحتاجها في حياته .</a:t>
            </a:r>
            <a:endParaRPr lang="en-US" sz="2400" dirty="0">
              <a:solidFill>
                <a:schemeClr val="accent6">
                  <a:lumMod val="75000"/>
                </a:schemeClr>
              </a:solidFill>
              <a:latin typeface="Tahoma"/>
              <a:cs typeface="Tahoma"/>
            </a:endParaRPr>
          </a:p>
        </p:txBody>
      </p:sp>
      <p:sp>
        <p:nvSpPr>
          <p:cNvPr id="4" name="Title 3"/>
          <p:cNvSpPr>
            <a:spLocks noGrp="1"/>
          </p:cNvSpPr>
          <p:nvPr>
            <p:ph type="title"/>
          </p:nvPr>
        </p:nvSpPr>
        <p:spPr/>
        <p:txBody>
          <a:bodyPr>
            <a:normAutofit/>
          </a:bodyPr>
          <a:lstStyle/>
          <a:p>
            <a:pPr rtl="1"/>
            <a:r>
              <a:rPr lang="ar-SA" sz="2400" dirty="0">
                <a:solidFill>
                  <a:schemeClr val="accent6">
                    <a:lumMod val="75000"/>
                  </a:schemeClr>
                </a:solidFill>
              </a:rPr>
              <a:t>٣- بستالوتزي</a:t>
            </a:r>
            <a:endParaRPr lang="en-US" sz="2400" dirty="0"/>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64410" y="518898"/>
            <a:ext cx="1160679" cy="1714639"/>
          </a:xfrm>
          <a:prstGeom prst="rect">
            <a:avLst/>
          </a:prstGeom>
        </p:spPr>
      </p:pic>
    </p:spTree>
    <p:extLst>
      <p:ext uri="{BB962C8B-B14F-4D97-AF65-F5344CB8AC3E}">
        <p14:creationId xmlns:p14="http://schemas.microsoft.com/office/powerpoint/2010/main" val="758022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3"/>
          </p:nvPr>
        </p:nvSpPr>
        <p:spPr>
          <a:xfrm>
            <a:off x="457200" y="2020824"/>
            <a:ext cx="8114787" cy="4075176"/>
          </a:xfrm>
        </p:spPr>
        <p:style>
          <a:lnRef idx="2">
            <a:schemeClr val="accent6"/>
          </a:lnRef>
          <a:fillRef idx="1">
            <a:schemeClr val="lt1"/>
          </a:fillRef>
          <a:effectRef idx="0">
            <a:schemeClr val="accent6"/>
          </a:effectRef>
          <a:fontRef idx="minor">
            <a:schemeClr val="dk1"/>
          </a:fontRef>
        </p:style>
        <p:txBody>
          <a:bodyPr/>
          <a:lstStyle/>
          <a:p>
            <a:pPr marL="342900" indent="-342900" rtl="1">
              <a:buFont typeface="Arial"/>
              <a:buChar char="•"/>
            </a:pPr>
            <a:r>
              <a:rPr lang="ar-SA" b="1" dirty="0">
                <a:solidFill>
                  <a:srgbClr val="4E75A3"/>
                </a:solidFill>
                <a:latin typeface="Tahoma"/>
                <a:cs typeface="Tahoma"/>
              </a:rPr>
              <a:t>حواس الطفل المختلفة وعمله هي أبوابه إلى المعرفة والعلم لذلك جعل الملاحظة هي أساس التعليم الصحيح من خلال عمل الطفل وإشراك حواسه ومن هنا نادي بأهمية الملاحظة من خلال التجارب العملية وتوجيه نظر الأطفال إلى ما حولهم من مناظر الطبيعة حتى يتفاعلوا معها ويشاركوا في فحصها وفي التعرف على أجزاءها وألوانها ثم التعبير عنها .</a:t>
            </a:r>
            <a:endParaRPr lang="en-US" dirty="0">
              <a:solidFill>
                <a:srgbClr val="4E75A3"/>
              </a:solidFill>
              <a:latin typeface="Tahoma"/>
              <a:cs typeface="Tahoma"/>
            </a:endParaRPr>
          </a:p>
        </p:txBody>
      </p:sp>
      <p:sp>
        <p:nvSpPr>
          <p:cNvPr id="4" name="Title 3"/>
          <p:cNvSpPr>
            <a:spLocks noGrp="1"/>
          </p:cNvSpPr>
          <p:nvPr>
            <p:ph type="title"/>
          </p:nvPr>
        </p:nvSpPr>
        <p:spPr/>
        <p:txBody>
          <a:bodyPr>
            <a:normAutofit/>
          </a:bodyPr>
          <a:lstStyle/>
          <a:p>
            <a:pPr rtl="1"/>
            <a:r>
              <a:rPr lang="ar-SA" sz="2400" dirty="0">
                <a:solidFill>
                  <a:schemeClr val="accent6">
                    <a:lumMod val="75000"/>
                  </a:schemeClr>
                </a:solidFill>
              </a:rPr>
              <a:t>٣- بستالوتزي</a:t>
            </a:r>
            <a:endParaRPr lang="en-US" sz="2400" dirty="0"/>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64410" y="518898"/>
            <a:ext cx="1160679" cy="1714639"/>
          </a:xfrm>
          <a:prstGeom prst="rect">
            <a:avLst/>
          </a:prstGeom>
        </p:spPr>
      </p:pic>
    </p:spTree>
    <p:extLst>
      <p:ext uri="{BB962C8B-B14F-4D97-AF65-F5344CB8AC3E}">
        <p14:creationId xmlns:p14="http://schemas.microsoft.com/office/powerpoint/2010/main" val="758022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style>
          <a:lnRef idx="2">
            <a:schemeClr val="accent6"/>
          </a:lnRef>
          <a:fillRef idx="1">
            <a:schemeClr val="lt1"/>
          </a:fillRef>
          <a:effectRef idx="0">
            <a:schemeClr val="accent6"/>
          </a:effectRef>
          <a:fontRef idx="minor">
            <a:schemeClr val="dk1"/>
          </a:fontRef>
        </p:style>
        <p:txBody>
          <a:bodyPr/>
          <a:lstStyle/>
          <a:p>
            <a:pPr marL="342900" indent="-342900" rtl="1">
              <a:buFont typeface="Arial"/>
              <a:buChar char="•"/>
            </a:pPr>
            <a:r>
              <a:rPr lang="ar-SA" b="1" dirty="0">
                <a:solidFill>
                  <a:srgbClr val="4E75A3"/>
                </a:solidFill>
                <a:latin typeface="Tahoma"/>
                <a:cs typeface="Tahoma"/>
              </a:rPr>
              <a:t>نادى باستخدام المحسوسات في تعليم الحساب ، من خلال قطع الأحجار او الحلوى .</a:t>
            </a:r>
            <a:endParaRPr lang="ar-SA" dirty="0">
              <a:solidFill>
                <a:srgbClr val="4E75A3"/>
              </a:solidFill>
              <a:latin typeface="Tahoma"/>
              <a:cs typeface="Tahoma"/>
            </a:endParaRPr>
          </a:p>
          <a:p>
            <a:pPr marL="342900" indent="-342900" rtl="1">
              <a:buFont typeface="Arial"/>
              <a:buChar char="•"/>
            </a:pPr>
            <a:r>
              <a:rPr lang="ar-SA" b="1" dirty="0">
                <a:solidFill>
                  <a:srgbClr val="4E75A3"/>
                </a:solidFill>
                <a:latin typeface="Tahoma"/>
                <a:cs typeface="Tahoma"/>
              </a:rPr>
              <a:t>الجغرافيا يمكن تعلمها من خلال تعرف الطفل على بيئته المحلية أولا وملاحظة ما فيها ومعالمها ، ثم عمل النماذج لما حوله من بحار وأشجار.. وما إلى ذلك و عمل النماذج من الطين .</a:t>
            </a:r>
            <a:endParaRPr lang="ar-SA" dirty="0">
              <a:solidFill>
                <a:srgbClr val="4E75A3"/>
              </a:solidFill>
              <a:latin typeface="Tahoma"/>
              <a:cs typeface="Tahoma"/>
            </a:endParaRPr>
          </a:p>
          <a:p>
            <a:pPr marL="342900" indent="-342900" rtl="1">
              <a:buFont typeface="Arial"/>
              <a:buChar char="•"/>
            </a:pPr>
            <a:r>
              <a:rPr lang="ar-SA" b="1" dirty="0">
                <a:solidFill>
                  <a:srgbClr val="4E75A3"/>
                </a:solidFill>
                <a:latin typeface="Tahoma"/>
                <a:cs typeface="Tahoma"/>
              </a:rPr>
              <a:t> الانتقال إلى عمل أو الخرائط وإدخال الألعاب والجولات والرحلات للأطفال في المدارس</a:t>
            </a:r>
            <a:r>
              <a:rPr lang="ar-SA" b="1" dirty="0"/>
              <a:t>.</a:t>
            </a:r>
            <a:endParaRPr lang="en-US" dirty="0"/>
          </a:p>
        </p:txBody>
      </p:sp>
      <p:sp>
        <p:nvSpPr>
          <p:cNvPr id="3" name="Title 2"/>
          <p:cNvSpPr>
            <a:spLocks noGrp="1"/>
          </p:cNvSpPr>
          <p:nvPr>
            <p:ph type="title"/>
          </p:nvPr>
        </p:nvSpPr>
        <p:spPr/>
        <p:txBody>
          <a:bodyPr>
            <a:normAutofit/>
          </a:bodyPr>
          <a:lstStyle/>
          <a:p>
            <a:pPr rtl="1"/>
            <a:r>
              <a:rPr lang="ar-SA" sz="2400" dirty="0">
                <a:solidFill>
                  <a:schemeClr val="accent6">
                    <a:lumMod val="75000"/>
                  </a:schemeClr>
                </a:solidFill>
              </a:rPr>
              <a:t>٣- بستالوتزي</a:t>
            </a:r>
            <a:endParaRPr lang="en-US" sz="2400" dirty="0"/>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64410" y="518898"/>
            <a:ext cx="1160679" cy="1714639"/>
          </a:xfrm>
          <a:prstGeom prst="rect">
            <a:avLst/>
          </a:prstGeom>
        </p:spPr>
      </p:pic>
    </p:spTree>
    <p:extLst>
      <p:ext uri="{BB962C8B-B14F-4D97-AF65-F5344CB8AC3E}">
        <p14:creationId xmlns:p14="http://schemas.microsoft.com/office/powerpoint/2010/main" val="1360651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3"/>
          </p:nvPr>
        </p:nvSpPr>
        <p:spPr/>
        <p:style>
          <a:lnRef idx="2">
            <a:schemeClr val="accent6"/>
          </a:lnRef>
          <a:fillRef idx="1">
            <a:schemeClr val="lt1"/>
          </a:fillRef>
          <a:effectRef idx="0">
            <a:schemeClr val="accent6"/>
          </a:effectRef>
          <a:fontRef idx="minor">
            <a:schemeClr val="dk1"/>
          </a:fontRef>
        </p:style>
        <p:txBody>
          <a:bodyPr/>
          <a:lstStyle/>
          <a:p>
            <a:pPr marL="342900" indent="-342900" algn="l" rtl="1">
              <a:buFont typeface="Arial"/>
              <a:buChar char="•"/>
            </a:pPr>
            <a:r>
              <a:rPr lang="ar-SA" b="1" dirty="0">
                <a:latin typeface="Tahoma"/>
                <a:cs typeface="Tahoma"/>
              </a:rPr>
              <a:t>وكان يري ضرورة تعليم الطفل التفكير والملاحظة وكشف قواه الذاتية </a:t>
            </a:r>
            <a:r>
              <a:rPr lang="ar-SA" b="1" dirty="0" smtClean="0">
                <a:latin typeface="Tahoma"/>
                <a:cs typeface="Tahoma"/>
              </a:rPr>
              <a:t>.</a:t>
            </a:r>
            <a:endParaRPr lang="en-US" b="1" dirty="0" smtClean="0">
              <a:latin typeface="Tahoma"/>
              <a:cs typeface="Tahoma"/>
            </a:endParaRPr>
          </a:p>
          <a:p>
            <a:pPr marL="342900" indent="-342900" algn="l" rtl="1">
              <a:buFont typeface="Arial"/>
              <a:buChar char="•"/>
            </a:pPr>
            <a:r>
              <a:rPr lang="ar-SA" b="1" dirty="0">
                <a:latin typeface="Tahoma"/>
                <a:cs typeface="Tahoma"/>
              </a:rPr>
              <a:t>ويرى ضرورة التسلسل في عملية التعلم إذ يجب أن يبدأ الطفل بالسهل ثم ينتقل بعد ذلك إلى الصعب ثم الأصعب ، ومن البسيط إلى المركب ، وأن يبدأ ببيئة الطفل وما حوله مع مراعاة حاجاته ، ثم بعد ذلك ينتقل إلى غيرها.</a:t>
            </a:r>
            <a:endParaRPr lang="ar-SA" dirty="0">
              <a:latin typeface="Tahoma"/>
              <a:cs typeface="Tahoma"/>
            </a:endParaRPr>
          </a:p>
          <a:p>
            <a:pPr marL="342900" indent="-342900" algn="l" rtl="1">
              <a:buFont typeface="Arial"/>
              <a:buChar char="•"/>
            </a:pPr>
            <a:r>
              <a:rPr lang="ar-SA" b="1" dirty="0">
                <a:latin typeface="Tahoma"/>
                <a:cs typeface="Tahoma"/>
              </a:rPr>
              <a:t> يجب أن ينتقل المعلم في التعليم بعد أن يتأكد من استيعاب الطفل له .</a:t>
            </a:r>
            <a:endParaRPr lang="en-US" dirty="0">
              <a:solidFill>
                <a:srgbClr val="4E75A3"/>
              </a:solidFill>
              <a:latin typeface="Tahoma"/>
              <a:cs typeface="Tahoma"/>
            </a:endParaRPr>
          </a:p>
        </p:txBody>
      </p:sp>
      <p:sp>
        <p:nvSpPr>
          <p:cNvPr id="4" name="Title 3"/>
          <p:cNvSpPr>
            <a:spLocks noGrp="1"/>
          </p:cNvSpPr>
          <p:nvPr>
            <p:ph type="title"/>
          </p:nvPr>
        </p:nvSpPr>
        <p:spPr/>
        <p:txBody>
          <a:bodyPr>
            <a:normAutofit/>
          </a:bodyPr>
          <a:lstStyle/>
          <a:p>
            <a:pPr rtl="1"/>
            <a:r>
              <a:rPr lang="ar-SA" sz="2400" dirty="0">
                <a:solidFill>
                  <a:schemeClr val="accent6">
                    <a:lumMod val="75000"/>
                  </a:schemeClr>
                </a:solidFill>
              </a:rPr>
              <a:t>٣- بستالوتزي</a:t>
            </a:r>
            <a:endParaRPr lang="en-US" sz="2400" dirty="0"/>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64410" y="518898"/>
            <a:ext cx="1160679" cy="1714639"/>
          </a:xfrm>
          <a:prstGeom prst="rect">
            <a:avLst/>
          </a:prstGeom>
        </p:spPr>
      </p:pic>
    </p:spTree>
    <p:extLst>
      <p:ext uri="{BB962C8B-B14F-4D97-AF65-F5344CB8AC3E}">
        <p14:creationId xmlns:p14="http://schemas.microsoft.com/office/powerpoint/2010/main" val="28767266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3"/>
          </p:nvPr>
        </p:nvSpPr>
        <p:spPr/>
        <p:style>
          <a:lnRef idx="2">
            <a:schemeClr val="accent6"/>
          </a:lnRef>
          <a:fillRef idx="1">
            <a:schemeClr val="lt1"/>
          </a:fillRef>
          <a:effectRef idx="0">
            <a:schemeClr val="accent6"/>
          </a:effectRef>
          <a:fontRef idx="minor">
            <a:schemeClr val="dk1"/>
          </a:fontRef>
        </p:style>
        <p:txBody>
          <a:bodyPr/>
          <a:lstStyle/>
          <a:p>
            <a:pPr marL="342900" indent="-342900" rtl="1">
              <a:buFont typeface="Arial"/>
              <a:buChar char="•"/>
            </a:pPr>
            <a:r>
              <a:rPr lang="ar-SA" b="1" dirty="0">
                <a:latin typeface="Tahoma"/>
                <a:cs typeface="Tahoma"/>
              </a:rPr>
              <a:t>ويري أن الحب والتعاطف والتواد هو الرابطة الأساسية التي تتيح للطفل التعلم ، أما القسوة فهي تشوه العملية التربوية ، وتنفر الطفل منها وتطفئ في نفسه العواطف وتوقف التفكير، وتفسد الطبيعة الفطرية الحسنة في الطفل .  </a:t>
            </a:r>
            <a:endParaRPr lang="en-US" dirty="0">
              <a:solidFill>
                <a:srgbClr val="4E75A3"/>
              </a:solidFill>
              <a:latin typeface="Tahoma"/>
              <a:cs typeface="Tahoma"/>
            </a:endParaRPr>
          </a:p>
        </p:txBody>
      </p:sp>
      <p:sp>
        <p:nvSpPr>
          <p:cNvPr id="4" name="Title 3"/>
          <p:cNvSpPr>
            <a:spLocks noGrp="1"/>
          </p:cNvSpPr>
          <p:nvPr>
            <p:ph type="title"/>
          </p:nvPr>
        </p:nvSpPr>
        <p:spPr/>
        <p:txBody>
          <a:bodyPr>
            <a:normAutofit/>
          </a:bodyPr>
          <a:lstStyle/>
          <a:p>
            <a:pPr rtl="1"/>
            <a:r>
              <a:rPr lang="ar-SA" sz="2400" dirty="0">
                <a:solidFill>
                  <a:schemeClr val="accent6">
                    <a:lumMod val="75000"/>
                  </a:schemeClr>
                </a:solidFill>
              </a:rPr>
              <a:t>٣- بستالوتزي</a:t>
            </a:r>
            <a:endParaRPr lang="en-US" sz="2400" dirty="0"/>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64410" y="518898"/>
            <a:ext cx="1160679" cy="1714639"/>
          </a:xfrm>
          <a:prstGeom prst="rect">
            <a:avLst/>
          </a:prstGeom>
        </p:spPr>
      </p:pic>
    </p:spTree>
    <p:extLst>
      <p:ext uri="{BB962C8B-B14F-4D97-AF65-F5344CB8AC3E}">
        <p14:creationId xmlns:p14="http://schemas.microsoft.com/office/powerpoint/2010/main" val="28767266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3"/>
          </p:nvPr>
        </p:nvSpPr>
        <p:spPr/>
        <p:style>
          <a:lnRef idx="2">
            <a:schemeClr val="accent6"/>
          </a:lnRef>
          <a:fillRef idx="1">
            <a:schemeClr val="lt1"/>
          </a:fillRef>
          <a:effectRef idx="0">
            <a:schemeClr val="accent6"/>
          </a:effectRef>
          <a:fontRef idx="minor">
            <a:schemeClr val="dk1"/>
          </a:fontRef>
        </p:style>
        <p:txBody>
          <a:bodyPr/>
          <a:lstStyle/>
          <a:p>
            <a:pPr marL="342900" indent="-342900" rtl="1">
              <a:buFont typeface="Arial"/>
              <a:buChar char="•"/>
            </a:pPr>
            <a:r>
              <a:rPr lang="ar-SA" b="1" dirty="0">
                <a:latin typeface="Tahoma"/>
                <a:cs typeface="Tahoma"/>
              </a:rPr>
              <a:t>ويري أن الحب والتعاطف والتواد هو الرابطة الأساسية التي تتيح للطفل التعلم ، أما القسوة فهي تشوه العملية التربوية ، وتنفر الطفل منها وتطفئ في نفسه العواطف وتوقف التفكير، وتفسد الطبيعة الفطرية الحسنة في الطفل .  </a:t>
            </a:r>
            <a:endParaRPr lang="en-US" dirty="0">
              <a:solidFill>
                <a:srgbClr val="4E75A3"/>
              </a:solidFill>
              <a:latin typeface="Tahoma"/>
              <a:cs typeface="Tahoma"/>
            </a:endParaRPr>
          </a:p>
        </p:txBody>
      </p:sp>
      <p:sp>
        <p:nvSpPr>
          <p:cNvPr id="4" name="Title 3"/>
          <p:cNvSpPr>
            <a:spLocks noGrp="1"/>
          </p:cNvSpPr>
          <p:nvPr>
            <p:ph type="title"/>
          </p:nvPr>
        </p:nvSpPr>
        <p:spPr/>
        <p:txBody>
          <a:bodyPr>
            <a:normAutofit/>
          </a:bodyPr>
          <a:lstStyle/>
          <a:p>
            <a:pPr rtl="1"/>
            <a:r>
              <a:rPr lang="ar-SA" sz="2400" dirty="0">
                <a:solidFill>
                  <a:schemeClr val="accent6">
                    <a:lumMod val="75000"/>
                  </a:schemeClr>
                </a:solidFill>
              </a:rPr>
              <a:t>٣- بستالوتزي</a:t>
            </a:r>
            <a:endParaRPr lang="en-US" sz="2400" dirty="0"/>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64410" y="518898"/>
            <a:ext cx="1160679" cy="1714639"/>
          </a:xfrm>
          <a:prstGeom prst="rect">
            <a:avLst/>
          </a:prstGeom>
        </p:spPr>
      </p:pic>
    </p:spTree>
    <p:extLst>
      <p:ext uri="{BB962C8B-B14F-4D97-AF65-F5344CB8AC3E}">
        <p14:creationId xmlns:p14="http://schemas.microsoft.com/office/powerpoint/2010/main" val="3022048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3"/>
          </p:nvPr>
        </p:nvSpPr>
        <p:spPr/>
        <p:style>
          <a:lnRef idx="2">
            <a:schemeClr val="accent6"/>
          </a:lnRef>
          <a:fillRef idx="1">
            <a:schemeClr val="lt1"/>
          </a:fillRef>
          <a:effectRef idx="0">
            <a:schemeClr val="accent6"/>
          </a:effectRef>
          <a:fontRef idx="minor">
            <a:schemeClr val="dk1"/>
          </a:fontRef>
        </p:style>
        <p:txBody>
          <a:bodyPr/>
          <a:lstStyle/>
          <a:p>
            <a:pPr marL="342900" indent="-342900" rtl="1">
              <a:buFont typeface="Arial"/>
              <a:buChar char="•"/>
            </a:pPr>
            <a:r>
              <a:rPr lang="ar-SA" b="1" dirty="0">
                <a:solidFill>
                  <a:srgbClr val="4E75A3"/>
                </a:solidFill>
                <a:latin typeface="Tahoma"/>
                <a:cs typeface="Tahoma"/>
              </a:rPr>
              <a:t>وأهتم بستالوتزى أيضا بالتربية المنزلية وكان يري أنها أساس سعادة الأفراد والشعوب ولذا كان يري أن المدرسة لابد وأن تكون صورة من الأسرة المتحابة والسوية  ، و أبرز بستالوتزى أهمية وجود الود والحب والإخلاص والتفاهم مع الثقة والاحترام المتبادلين بين الزوجين حيث أن ذلك على يؤثر على الطفل وعلى سعادته وتحصيله .</a:t>
            </a:r>
            <a:endParaRPr lang="en-US" dirty="0">
              <a:solidFill>
                <a:srgbClr val="4E75A3"/>
              </a:solidFill>
              <a:latin typeface="Tahoma"/>
              <a:cs typeface="Tahoma"/>
            </a:endParaRPr>
          </a:p>
        </p:txBody>
      </p:sp>
      <p:sp>
        <p:nvSpPr>
          <p:cNvPr id="4" name="Title 3"/>
          <p:cNvSpPr>
            <a:spLocks noGrp="1"/>
          </p:cNvSpPr>
          <p:nvPr>
            <p:ph type="title"/>
          </p:nvPr>
        </p:nvSpPr>
        <p:spPr/>
        <p:txBody>
          <a:bodyPr>
            <a:normAutofit/>
          </a:bodyPr>
          <a:lstStyle/>
          <a:p>
            <a:pPr rtl="1"/>
            <a:r>
              <a:rPr lang="ar-SA" sz="2400" dirty="0">
                <a:solidFill>
                  <a:schemeClr val="accent6">
                    <a:lumMod val="75000"/>
                  </a:schemeClr>
                </a:solidFill>
              </a:rPr>
              <a:t>٣- بستالوتزي</a:t>
            </a:r>
            <a:endParaRPr lang="en-US" sz="2400" dirty="0"/>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64410" y="518898"/>
            <a:ext cx="1160679" cy="1714639"/>
          </a:xfrm>
          <a:prstGeom prst="rect">
            <a:avLst/>
          </a:prstGeom>
        </p:spPr>
      </p:pic>
    </p:spTree>
    <p:extLst>
      <p:ext uri="{BB962C8B-B14F-4D97-AF65-F5344CB8AC3E}">
        <p14:creationId xmlns:p14="http://schemas.microsoft.com/office/powerpoint/2010/main" val="2749032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3"/>
          </p:nvPr>
        </p:nvSpPr>
        <p:spPr/>
        <p:style>
          <a:lnRef idx="2">
            <a:schemeClr val="accent6"/>
          </a:lnRef>
          <a:fillRef idx="1">
            <a:schemeClr val="lt1"/>
          </a:fillRef>
          <a:effectRef idx="0">
            <a:schemeClr val="accent6"/>
          </a:effectRef>
          <a:fontRef idx="minor">
            <a:schemeClr val="dk1"/>
          </a:fontRef>
        </p:style>
        <p:txBody>
          <a:bodyPr/>
          <a:lstStyle/>
          <a:p>
            <a:pPr marL="342900" indent="-342900" rtl="1">
              <a:buFont typeface="Arial"/>
              <a:buChar char="•"/>
            </a:pPr>
            <a:r>
              <a:rPr lang="ar-SA" b="1" dirty="0">
                <a:solidFill>
                  <a:srgbClr val="4E75A3"/>
                </a:solidFill>
                <a:latin typeface="Tahoma"/>
                <a:cs typeface="Tahoma"/>
              </a:rPr>
              <a:t>ومن آرائه أن التربية لا بد وأن تستهدف العقل والقلب واليد معا أي أنها تقوى مدارك الطفل وتقوم خلقه وتدربه على مهنة تكفل له الحياة . </a:t>
            </a:r>
            <a:endParaRPr lang="en-US" dirty="0">
              <a:solidFill>
                <a:srgbClr val="4E75A3"/>
              </a:solidFill>
              <a:latin typeface="Tahoma"/>
              <a:cs typeface="Tahoma"/>
            </a:endParaRPr>
          </a:p>
        </p:txBody>
      </p:sp>
      <p:sp>
        <p:nvSpPr>
          <p:cNvPr id="4" name="Title 3"/>
          <p:cNvSpPr>
            <a:spLocks noGrp="1"/>
          </p:cNvSpPr>
          <p:nvPr>
            <p:ph type="title"/>
          </p:nvPr>
        </p:nvSpPr>
        <p:spPr/>
        <p:txBody>
          <a:bodyPr>
            <a:normAutofit/>
          </a:bodyPr>
          <a:lstStyle/>
          <a:p>
            <a:pPr rtl="1"/>
            <a:r>
              <a:rPr lang="ar-SA" sz="2400" dirty="0">
                <a:solidFill>
                  <a:schemeClr val="accent6">
                    <a:lumMod val="75000"/>
                  </a:schemeClr>
                </a:solidFill>
              </a:rPr>
              <a:t>٣- بستالوتزي</a:t>
            </a:r>
            <a:endParaRPr lang="en-US" sz="2400" dirty="0"/>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64410" y="518898"/>
            <a:ext cx="1160679" cy="1714639"/>
          </a:xfrm>
          <a:prstGeom prst="rect">
            <a:avLst/>
          </a:prstGeom>
        </p:spPr>
      </p:pic>
    </p:spTree>
    <p:extLst>
      <p:ext uri="{BB962C8B-B14F-4D97-AF65-F5344CB8AC3E}">
        <p14:creationId xmlns:p14="http://schemas.microsoft.com/office/powerpoint/2010/main" val="2749032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0" y="1657844"/>
            <a:ext cx="8487006" cy="5095257"/>
          </a:xfrm>
        </p:spPr>
        <p:txBody>
          <a:bodyPr>
            <a:normAutofit lnSpcReduction="10000"/>
          </a:bodyPr>
          <a:lstStyle/>
          <a:p>
            <a:pPr rtl="1"/>
            <a:r>
              <a:rPr lang="ar-SA" dirty="0" smtClean="0">
                <a:solidFill>
                  <a:schemeClr val="tx1">
                    <a:lumMod val="75000"/>
                  </a:schemeClr>
                </a:solidFill>
              </a:rPr>
              <a:t>تقع مسؤولية التربية على الوالدين حتى سن السابعة.</a:t>
            </a:r>
          </a:p>
          <a:p>
            <a:pPr rtl="1"/>
            <a:r>
              <a:rPr lang="ar-SA" sz="1800" u="sng" dirty="0" smtClean="0">
                <a:solidFill>
                  <a:schemeClr val="tx1">
                    <a:lumMod val="75000"/>
                  </a:schemeClr>
                </a:solidFill>
              </a:rPr>
              <a:t>أهم سماتها : </a:t>
            </a:r>
          </a:p>
          <a:p>
            <a:pPr rtl="1"/>
            <a:r>
              <a:rPr lang="ar-SA" dirty="0" smtClean="0">
                <a:solidFill>
                  <a:schemeClr val="tx1">
                    <a:lumMod val="75000"/>
                  </a:schemeClr>
                </a:solidFill>
              </a:rPr>
              <a:t>تعويد الطفل على تحمل المسؤولية </a:t>
            </a:r>
          </a:p>
          <a:p>
            <a:pPr rtl="1"/>
            <a:r>
              <a:rPr lang="ar-SA" dirty="0" smtClean="0">
                <a:solidFill>
                  <a:schemeClr val="tx1">
                    <a:lumMod val="75000"/>
                  </a:schemeClr>
                </a:solidFill>
              </a:rPr>
              <a:t>و ممارسة الألعاب الرياضية</a:t>
            </a:r>
          </a:p>
          <a:p>
            <a:pPr rtl="1"/>
            <a:r>
              <a:rPr lang="ar-SA" dirty="0" smtClean="0">
                <a:solidFill>
                  <a:schemeClr val="tx1">
                    <a:lumMod val="75000"/>
                  </a:schemeClr>
                </a:solidFill>
              </a:rPr>
              <a:t>والتعود على روح التجديد .</a:t>
            </a:r>
          </a:p>
          <a:p>
            <a:pPr rtl="1"/>
            <a:r>
              <a:rPr lang="ar-SA" sz="1800" u="sng" dirty="0" smtClean="0">
                <a:solidFill>
                  <a:schemeClr val="tx1">
                    <a:lumMod val="75000"/>
                  </a:schemeClr>
                </a:solidFill>
              </a:rPr>
              <a:t>ارتكز المنهج الفلسفي على:</a:t>
            </a:r>
          </a:p>
          <a:p>
            <a:pPr rtl="1"/>
            <a:r>
              <a:rPr lang="ar-SA" dirty="0" smtClean="0">
                <a:solidFill>
                  <a:schemeClr val="tx1">
                    <a:lumMod val="75000"/>
                  </a:schemeClr>
                </a:solidFill>
              </a:rPr>
              <a:t>“ تعليم الطفل مبادئ الحساب ومبادئ القراءة والكتابة”</a:t>
            </a:r>
          </a:p>
          <a:p>
            <a:pPr rtl="1"/>
            <a:r>
              <a:rPr lang="ar-SA" sz="1800" u="sng" dirty="0" smtClean="0">
                <a:solidFill>
                  <a:schemeClr val="tx1">
                    <a:lumMod val="75000"/>
                  </a:schemeClr>
                </a:solidFill>
              </a:rPr>
              <a:t>وكان أفلاطون يقول:</a:t>
            </a:r>
          </a:p>
          <a:p>
            <a:pPr rtl="1"/>
            <a:r>
              <a:rPr lang="ar-SA" dirty="0" smtClean="0">
                <a:solidFill>
                  <a:schemeClr val="accent5">
                    <a:lumMod val="60000"/>
                    <a:lumOff val="40000"/>
                  </a:schemeClr>
                </a:solidFill>
              </a:rPr>
              <a:t>“ أنه يمكن للطفل أن يهيأ لحياة لحياة الكبار بصورة مبكرة فيما بين الثالثة والسادسة أذا كان المفهوم السائد عن الطفل أنه صورة من الكبير الراشد.”</a:t>
            </a:r>
            <a:endParaRPr lang="ar-SA" dirty="0">
              <a:solidFill>
                <a:schemeClr val="accent5">
                  <a:lumMod val="60000"/>
                  <a:lumOff val="40000"/>
                </a:schemeClr>
              </a:solidFill>
            </a:endParaRPr>
          </a:p>
        </p:txBody>
      </p:sp>
      <p:sp>
        <p:nvSpPr>
          <p:cNvPr id="2" name="Title 1"/>
          <p:cNvSpPr>
            <a:spLocks noGrp="1"/>
          </p:cNvSpPr>
          <p:nvPr>
            <p:ph type="title"/>
          </p:nvPr>
        </p:nvSpPr>
        <p:spPr/>
        <p:txBody>
          <a:bodyPr/>
          <a:lstStyle/>
          <a:p>
            <a:pPr rtl="1"/>
            <a:r>
              <a:rPr lang="ar-SA" dirty="0" smtClean="0">
                <a:latin typeface="Tahoma"/>
                <a:cs typeface="Tahoma"/>
              </a:rPr>
              <a:t>٢- الإغريق</a:t>
            </a:r>
            <a:endParaRPr lang="en-US" dirty="0">
              <a:latin typeface="Tahoma"/>
              <a:cs typeface="Tahoma"/>
            </a:endParaRPr>
          </a:p>
        </p:txBody>
      </p:sp>
    </p:spTree>
    <p:extLst>
      <p:ext uri="{BB962C8B-B14F-4D97-AF65-F5344CB8AC3E}">
        <p14:creationId xmlns:p14="http://schemas.microsoft.com/office/powerpoint/2010/main" val="27096439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2867" y="2414457"/>
            <a:ext cx="7181639" cy="1349087"/>
          </a:xfrm>
          <a:prstGeom prst="rect">
            <a:avLst/>
          </a:prstGeom>
        </p:spPr>
        <p:style>
          <a:lnRef idx="1">
            <a:schemeClr val="accent6"/>
          </a:lnRef>
          <a:fillRef idx="2">
            <a:schemeClr val="accent6"/>
          </a:fillRef>
          <a:effectRef idx="1">
            <a:schemeClr val="accent6"/>
          </a:effectRef>
          <a:fontRef idx="minor">
            <a:schemeClr val="dk1"/>
          </a:fontRef>
        </p:style>
        <p:txBody>
          <a:bodyPr wrap="square" anchor="ctr">
            <a:spAutoFit/>
          </a:bodyPr>
          <a:lstStyle/>
          <a:p>
            <a:pPr algn="ctr">
              <a:lnSpc>
                <a:spcPct val="150000"/>
              </a:lnSpc>
            </a:pPr>
            <a:r>
              <a:rPr lang="ar-SA" sz="2800" dirty="0">
                <a:latin typeface="Tahoma"/>
                <a:cs typeface="Tahoma"/>
              </a:rPr>
              <a:t> </a:t>
            </a:r>
            <a:r>
              <a:rPr lang="ar-SA" sz="2800" b="1" dirty="0">
                <a:latin typeface="Tahoma"/>
                <a:cs typeface="Tahoma"/>
              </a:rPr>
              <a:t>" على المعلم أن يعلم الطفل أن يحب قبل أن يفكر ويعمل  "</a:t>
            </a:r>
            <a:endParaRPr lang="en-US" sz="2800" dirty="0">
              <a:latin typeface="Tahoma"/>
              <a:cs typeface="Tahoma"/>
            </a:endParaRPr>
          </a:p>
        </p:txBody>
      </p:sp>
      <p:sp>
        <p:nvSpPr>
          <p:cNvPr id="2" name="TextBox 1"/>
          <p:cNvSpPr txBox="1"/>
          <p:nvPr/>
        </p:nvSpPr>
        <p:spPr>
          <a:xfrm>
            <a:off x="2539848" y="766410"/>
            <a:ext cx="4258624" cy="830997"/>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ar-SA" sz="2400" b="1" dirty="0" smtClean="0">
                <a:solidFill>
                  <a:schemeClr val="accent3">
                    <a:lumMod val="75000"/>
                  </a:schemeClr>
                </a:solidFill>
                <a:latin typeface="Tahoma"/>
                <a:cs typeface="Tahoma"/>
              </a:rPr>
              <a:t>من عبارات بستالوتزي المدرسية الشهيرة </a:t>
            </a:r>
          </a:p>
        </p:txBody>
      </p:sp>
    </p:spTree>
    <p:extLst>
      <p:ext uri="{BB962C8B-B14F-4D97-AF65-F5344CB8AC3E}">
        <p14:creationId xmlns:p14="http://schemas.microsoft.com/office/powerpoint/2010/main" val="3426326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rtl="1"/>
            <a:r>
              <a:rPr lang="ar-SA" sz="2800" dirty="0">
                <a:solidFill>
                  <a:srgbClr val="660066"/>
                </a:solidFill>
              </a:rPr>
              <a:t>٤- فروبل</a:t>
            </a:r>
          </a:p>
        </p:txBody>
      </p:sp>
      <p:sp>
        <p:nvSpPr>
          <p:cNvPr id="3" name="Subtitle 2"/>
          <p:cNvSpPr>
            <a:spLocks noGrp="1"/>
          </p:cNvSpPr>
          <p:nvPr>
            <p:ph type="subTitle" idx="1"/>
          </p:nvPr>
        </p:nvSpPr>
        <p:spPr/>
        <p:txBody>
          <a:bodyPr>
            <a:normAutofit lnSpcReduction="10000"/>
          </a:bodyPr>
          <a:lstStyle/>
          <a:p>
            <a:pPr rtl="1"/>
            <a:r>
              <a:rPr lang="en-US" dirty="0" smtClean="0"/>
              <a:t>1782 - Germany</a:t>
            </a:r>
            <a:endParaRPr lang="en-US" dirty="0"/>
          </a:p>
        </p:txBody>
      </p:sp>
      <p:pic>
        <p:nvPicPr>
          <p:cNvPr id="4" name="Picture 3"/>
          <p:cNvPicPr>
            <a:picLocks noChangeAspect="1"/>
          </p:cNvPicPr>
          <p:nvPr/>
        </p:nvPicPr>
        <p:blipFill>
          <a:blip r:embed="rId2"/>
          <a:stretch>
            <a:fillRect/>
          </a:stretch>
        </p:blipFill>
        <p:spPr>
          <a:xfrm>
            <a:off x="3415658" y="120436"/>
            <a:ext cx="2126574" cy="2966012"/>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Tree>
    <p:extLst>
      <p:ext uri="{BB962C8B-B14F-4D97-AF65-F5344CB8AC3E}">
        <p14:creationId xmlns:p14="http://schemas.microsoft.com/office/powerpoint/2010/main" val="2416843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457200" y="2020823"/>
            <a:ext cx="8229600" cy="4263737"/>
          </a:xfrm>
        </p:spPr>
        <p:style>
          <a:lnRef idx="1">
            <a:schemeClr val="accent5"/>
          </a:lnRef>
          <a:fillRef idx="2">
            <a:schemeClr val="accent5"/>
          </a:fillRef>
          <a:effectRef idx="1">
            <a:schemeClr val="accent5"/>
          </a:effectRef>
          <a:fontRef idx="minor">
            <a:schemeClr val="dk1"/>
          </a:fontRef>
        </p:style>
        <p:txBody>
          <a:bodyPr anchor="ctr"/>
          <a:lstStyle/>
          <a:p>
            <a:pPr marL="342900" indent="-342900" rtl="1">
              <a:buFont typeface="Arial"/>
              <a:buChar char="•"/>
            </a:pPr>
            <a:r>
              <a:rPr lang="ar-SA" dirty="0">
                <a:latin typeface="Tahoma"/>
                <a:cs typeface="Tahoma"/>
              </a:rPr>
              <a:t>رأى أن الطفل في هذا العمر يحب الحركة واللعب وتدفعه غريزة حب الاستطلاع إلى استخدام حواسه في اللمس والمعرفة </a:t>
            </a:r>
            <a:r>
              <a:rPr lang="ar-SA" dirty="0" smtClean="0">
                <a:latin typeface="Tahoma"/>
                <a:cs typeface="Tahoma"/>
              </a:rPr>
              <a:t>.</a:t>
            </a:r>
            <a:endParaRPr lang="en-US" dirty="0" smtClean="0">
              <a:latin typeface="Tahoma"/>
              <a:cs typeface="Tahoma"/>
            </a:endParaRPr>
          </a:p>
          <a:p>
            <a:pPr marL="342900" indent="-342900" rtl="1">
              <a:buFont typeface="Arial"/>
              <a:buChar char="•"/>
            </a:pPr>
            <a:r>
              <a:rPr lang="ar-SA" dirty="0">
                <a:latin typeface="Tahoma"/>
                <a:cs typeface="Tahoma"/>
              </a:rPr>
              <a:t>رأى أهمية تعويد الطفل على الغناء وحفظ التراتيل الدينية البسيطة التي تبعث على التدين وترقى بالأخلاق </a:t>
            </a:r>
            <a:r>
              <a:rPr lang="ar-SA" dirty="0" smtClean="0">
                <a:latin typeface="Tahoma"/>
                <a:cs typeface="Tahoma"/>
              </a:rPr>
              <a:t>.</a:t>
            </a:r>
            <a:endParaRPr lang="en-US" dirty="0" smtClean="0">
              <a:latin typeface="Tahoma"/>
              <a:cs typeface="Tahoma"/>
            </a:endParaRPr>
          </a:p>
          <a:p>
            <a:pPr marL="342900" indent="-342900" rtl="1">
              <a:buFont typeface="Arial"/>
              <a:buChar char="•"/>
            </a:pPr>
            <a:r>
              <a:rPr lang="ar-SA" dirty="0">
                <a:latin typeface="Tahoma"/>
                <a:cs typeface="Tahoma"/>
              </a:rPr>
              <a:t>رأى أهمية تعلم اللغة من خلال المحادثات مع الأطفال أثناء تعلمهم</a:t>
            </a:r>
            <a:r>
              <a:rPr lang="ar-SA" dirty="0" smtClean="0">
                <a:latin typeface="Tahoma"/>
                <a:cs typeface="Tahoma"/>
              </a:rPr>
              <a:t>.</a:t>
            </a:r>
            <a:endParaRPr lang="en-US" dirty="0" smtClean="0">
              <a:latin typeface="Tahoma"/>
              <a:cs typeface="Tahoma"/>
            </a:endParaRPr>
          </a:p>
          <a:p>
            <a:pPr marL="342900" indent="-342900" rtl="1">
              <a:buFont typeface="Arial"/>
              <a:buChar char="•"/>
            </a:pPr>
            <a:r>
              <a:rPr lang="ar-SA" dirty="0">
                <a:latin typeface="Tahoma"/>
                <a:cs typeface="Tahoma"/>
              </a:rPr>
              <a:t>اهتم فروبل بتعليم الأطفال القوالب القصصية على لسان الطيور والحيوانات ، حيث يتعلم الأطفال فيها الحب والأخلاق الحميدة ويتطبعون بها ، ويحتقرون الصفات الشريرة ويبتعدون عنها وعن أصحابها.</a:t>
            </a:r>
            <a:endParaRPr lang="en-US" dirty="0" smtClean="0">
              <a:latin typeface="Tahoma"/>
              <a:cs typeface="Tahoma"/>
            </a:endParaRPr>
          </a:p>
          <a:p>
            <a:pPr rtl="1"/>
            <a:endParaRPr lang="en-US" dirty="0"/>
          </a:p>
        </p:txBody>
      </p:sp>
      <p:sp>
        <p:nvSpPr>
          <p:cNvPr id="3" name="Title 2"/>
          <p:cNvSpPr>
            <a:spLocks noGrp="1"/>
          </p:cNvSpPr>
          <p:nvPr>
            <p:ph type="title"/>
          </p:nvPr>
        </p:nvSpPr>
        <p:spPr/>
        <p:txBody>
          <a:bodyPr>
            <a:normAutofit/>
          </a:bodyPr>
          <a:lstStyle/>
          <a:p>
            <a:pPr rtl="1"/>
            <a:r>
              <a:rPr lang="ar-SA" sz="2400" dirty="0">
                <a:solidFill>
                  <a:srgbClr val="660066"/>
                </a:solidFill>
              </a:rPr>
              <a:t>٤- فروبل</a:t>
            </a:r>
            <a:endParaRPr lang="en-US" sz="2400" dirty="0"/>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04832" y="208477"/>
            <a:ext cx="1099681" cy="1533765"/>
          </a:xfrm>
          <a:prstGeom prst="rect">
            <a:avLst/>
          </a:prstGeom>
        </p:spPr>
      </p:pic>
    </p:spTree>
    <p:extLst>
      <p:ext uri="{BB962C8B-B14F-4D97-AF65-F5344CB8AC3E}">
        <p14:creationId xmlns:p14="http://schemas.microsoft.com/office/powerpoint/2010/main" val="1217505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457200" y="1894127"/>
            <a:ext cx="8229600" cy="4201873"/>
          </a:xfrm>
        </p:spPr>
        <p:style>
          <a:lnRef idx="1">
            <a:schemeClr val="accent5"/>
          </a:lnRef>
          <a:fillRef idx="2">
            <a:schemeClr val="accent5"/>
          </a:fillRef>
          <a:effectRef idx="1">
            <a:schemeClr val="accent5"/>
          </a:effectRef>
          <a:fontRef idx="minor">
            <a:schemeClr val="dk1"/>
          </a:fontRef>
        </p:style>
        <p:txBody>
          <a:bodyPr>
            <a:normAutofit fontScale="70000" lnSpcReduction="20000"/>
          </a:bodyPr>
          <a:lstStyle/>
          <a:p>
            <a:pPr marL="342900" indent="-342900" algn="l" rtl="1">
              <a:buFont typeface="Arial"/>
              <a:buChar char="•"/>
            </a:pPr>
            <a:r>
              <a:rPr lang="ar-SA" sz="2400" dirty="0">
                <a:latin typeface="Tahoma"/>
                <a:cs typeface="Tahoma"/>
              </a:rPr>
              <a:t>رأى فروبل أن أهم وسائل نمو الأطفال في المرحلة من 3-6 سنوات هي الألعاب ، لذا لا بد من شغلهم بالألعاب المختلفة والمتنوعة والمناسبة لميولهم والصالحة لتنمية حواسهم وتمرين أياديهم وإظهار قواهم وقدراتهم وتعويدهم على العمل </a:t>
            </a:r>
            <a:r>
              <a:rPr lang="ar-SA" sz="2400" dirty="0" smtClean="0">
                <a:latin typeface="Tahoma"/>
                <a:cs typeface="Tahoma"/>
              </a:rPr>
              <a:t>والابتكار</a:t>
            </a:r>
            <a:r>
              <a:rPr lang="en-US" sz="2400" dirty="0" smtClean="0">
                <a:latin typeface="Tahoma"/>
                <a:cs typeface="Tahoma"/>
              </a:rPr>
              <a:t>.</a:t>
            </a:r>
          </a:p>
          <a:p>
            <a:pPr marL="342900" indent="-342900" algn="l" rtl="1">
              <a:buFont typeface="Arial"/>
              <a:buChar char="•"/>
            </a:pPr>
            <a:r>
              <a:rPr lang="ar-SA" sz="2400" dirty="0">
                <a:latin typeface="Tahoma"/>
                <a:cs typeface="Tahoma"/>
              </a:rPr>
              <a:t>ابتكر فروبل عشرون لعبة لتوظيف ميول الأطفال وطبائعهم ولتسهيل عملية التعلم ، أطلق عليها اسم "الهدايا" </a:t>
            </a:r>
            <a:r>
              <a:rPr lang="en-US" sz="2400" dirty="0" smtClean="0">
                <a:latin typeface="Tahoma"/>
                <a:cs typeface="Tahoma"/>
              </a:rPr>
              <a:t>.</a:t>
            </a:r>
          </a:p>
          <a:p>
            <a:pPr marL="342900" indent="-342900" algn="l" rtl="1">
              <a:buFont typeface="Arial"/>
              <a:buChar char="•"/>
            </a:pPr>
            <a:r>
              <a:rPr lang="ar-SA" sz="2400" dirty="0">
                <a:latin typeface="Tahoma"/>
                <a:cs typeface="Tahoma"/>
              </a:rPr>
              <a:t>قسم فروبل الألعاب والتمارين والأشغال إلى أربعة أقسام أصلية هي</a:t>
            </a:r>
            <a:r>
              <a:rPr lang="ar-SA" sz="2400" dirty="0" smtClean="0">
                <a:latin typeface="Tahoma"/>
                <a:cs typeface="Tahoma"/>
              </a:rPr>
              <a:t>:</a:t>
            </a:r>
            <a:endParaRPr lang="en-US" sz="2400" dirty="0" smtClean="0">
              <a:latin typeface="Tahoma"/>
              <a:cs typeface="Tahoma"/>
            </a:endParaRPr>
          </a:p>
          <a:p>
            <a:pPr marL="457200" indent="-457200" algn="l" rtl="1">
              <a:buFont typeface="+mj-lt"/>
              <a:buAutoNum type="arabicPeriod"/>
            </a:pPr>
            <a:r>
              <a:rPr lang="ar-SA" dirty="0" smtClean="0">
                <a:latin typeface="Tahoma"/>
                <a:cs typeface="Tahoma"/>
              </a:rPr>
              <a:t>ألعاب</a:t>
            </a:r>
            <a:r>
              <a:rPr lang="ar-SA" sz="1900" dirty="0" smtClean="0">
                <a:latin typeface="Tahoma"/>
                <a:cs typeface="Tahoma"/>
              </a:rPr>
              <a:t> </a:t>
            </a:r>
            <a:r>
              <a:rPr lang="ar-SA" sz="1900" dirty="0">
                <a:latin typeface="Tahoma"/>
                <a:cs typeface="Tahoma"/>
              </a:rPr>
              <a:t>رياضية بمرافقة الأناشيد الملحنة </a:t>
            </a:r>
          </a:p>
          <a:p>
            <a:pPr marL="457200" indent="-457200" algn="l" rtl="1">
              <a:buFont typeface="+mj-lt"/>
              <a:buAutoNum type="arabicPeriod"/>
            </a:pPr>
            <a:r>
              <a:rPr lang="ar-SA" sz="1900" dirty="0">
                <a:latin typeface="Tahoma"/>
                <a:cs typeface="Tahoma"/>
              </a:rPr>
              <a:t>أشغال وتمرينات يدوية </a:t>
            </a:r>
          </a:p>
          <a:p>
            <a:pPr marL="457200" indent="-457200" algn="l" rtl="1">
              <a:buFont typeface="+mj-lt"/>
              <a:buAutoNum type="arabicPeriod"/>
            </a:pPr>
            <a:r>
              <a:rPr lang="ar-SA" sz="1900" dirty="0">
                <a:latin typeface="Tahoma"/>
                <a:cs typeface="Tahoma"/>
              </a:rPr>
              <a:t>القصص المسلية</a:t>
            </a:r>
          </a:p>
          <a:p>
            <a:pPr marL="457200" indent="-457200" algn="l" rtl="1">
              <a:buFont typeface="+mj-lt"/>
              <a:buAutoNum type="arabicPeriod"/>
            </a:pPr>
            <a:r>
              <a:rPr lang="ar-SA" sz="1900" dirty="0">
                <a:latin typeface="Tahoma"/>
                <a:cs typeface="Tahoma"/>
              </a:rPr>
              <a:t>أعمال في الحديقة</a:t>
            </a:r>
            <a:endParaRPr lang="en-US" sz="1900" dirty="0">
              <a:latin typeface="Tahoma"/>
              <a:cs typeface="Tahoma"/>
            </a:endParaRPr>
          </a:p>
        </p:txBody>
      </p:sp>
      <p:sp>
        <p:nvSpPr>
          <p:cNvPr id="3" name="Title 2"/>
          <p:cNvSpPr>
            <a:spLocks noGrp="1"/>
          </p:cNvSpPr>
          <p:nvPr>
            <p:ph type="title"/>
          </p:nvPr>
        </p:nvSpPr>
        <p:spPr/>
        <p:txBody>
          <a:bodyPr>
            <a:normAutofit/>
          </a:bodyPr>
          <a:lstStyle/>
          <a:p>
            <a:pPr rtl="1"/>
            <a:r>
              <a:rPr lang="ar-SA" sz="2400" dirty="0">
                <a:solidFill>
                  <a:srgbClr val="660066"/>
                </a:solidFill>
              </a:rPr>
              <a:t>٤- فروبل</a:t>
            </a:r>
            <a:endParaRPr lang="en-US" sz="2400" dirty="0"/>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04832" y="208477"/>
            <a:ext cx="1099681" cy="1533765"/>
          </a:xfrm>
          <a:prstGeom prst="rect">
            <a:avLst/>
          </a:prstGeom>
        </p:spPr>
      </p:pic>
    </p:spTree>
    <p:extLst>
      <p:ext uri="{BB962C8B-B14F-4D97-AF65-F5344CB8AC3E}">
        <p14:creationId xmlns:p14="http://schemas.microsoft.com/office/powerpoint/2010/main" val="1286912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style>
          <a:lnRef idx="1">
            <a:schemeClr val="accent5"/>
          </a:lnRef>
          <a:fillRef idx="2">
            <a:schemeClr val="accent5"/>
          </a:fillRef>
          <a:effectRef idx="1">
            <a:schemeClr val="accent5"/>
          </a:effectRef>
          <a:fontRef idx="minor">
            <a:schemeClr val="dk1"/>
          </a:fontRef>
        </p:style>
        <p:txBody>
          <a:bodyPr>
            <a:normAutofit/>
          </a:bodyPr>
          <a:lstStyle/>
          <a:p>
            <a:pPr marL="342900" indent="-342900" algn="l" rtl="1">
              <a:buFont typeface="Arial"/>
              <a:buChar char="•"/>
            </a:pPr>
            <a:r>
              <a:rPr lang="ar-SA" sz="2400" dirty="0">
                <a:latin typeface="Tahoma"/>
                <a:cs typeface="Tahoma"/>
              </a:rPr>
              <a:t>رأى أن المرأة هي أنسب إنسان لتعليم الطفل وتربيته </a:t>
            </a:r>
            <a:r>
              <a:rPr lang="ar-SA" sz="2400" dirty="0" smtClean="0">
                <a:latin typeface="Tahoma"/>
                <a:cs typeface="Tahoma"/>
              </a:rPr>
              <a:t>.</a:t>
            </a:r>
          </a:p>
          <a:p>
            <a:pPr marL="342900" indent="-342900" algn="l" rtl="1">
              <a:buFont typeface="Arial"/>
              <a:buChar char="•"/>
            </a:pPr>
            <a:r>
              <a:rPr lang="ar-SA" sz="2400" dirty="0">
                <a:latin typeface="Tahoma"/>
                <a:cs typeface="Tahoma"/>
              </a:rPr>
              <a:t>رأى بضرورة دخول الطفل الروضة لأن تعليمه في المنزل لن يغنيه عن الروضة التي تربي فيه الجوانب الاجتماعية عند اختلاطه برفاق سنه ، فعندما يشاركهم ويتفاعل معهم في أعمالهم وألعابهم يكتسب قيما واتجاهات جديدة </a:t>
            </a:r>
            <a:r>
              <a:rPr lang="ar-SA" sz="2400" dirty="0" smtClean="0">
                <a:latin typeface="Tahoma"/>
                <a:cs typeface="Tahoma"/>
              </a:rPr>
              <a:t>.</a:t>
            </a:r>
          </a:p>
          <a:p>
            <a:pPr algn="l" rtl="1"/>
            <a:endParaRPr lang="en-US" dirty="0">
              <a:latin typeface="Tahoma"/>
              <a:cs typeface="Tahoma"/>
            </a:endParaRPr>
          </a:p>
        </p:txBody>
      </p:sp>
      <p:sp>
        <p:nvSpPr>
          <p:cNvPr id="3" name="Title 2"/>
          <p:cNvSpPr>
            <a:spLocks noGrp="1"/>
          </p:cNvSpPr>
          <p:nvPr>
            <p:ph type="title"/>
          </p:nvPr>
        </p:nvSpPr>
        <p:spPr/>
        <p:txBody>
          <a:bodyPr>
            <a:normAutofit/>
          </a:bodyPr>
          <a:lstStyle/>
          <a:p>
            <a:pPr rtl="1"/>
            <a:r>
              <a:rPr lang="ar-SA" sz="2400" dirty="0">
                <a:solidFill>
                  <a:srgbClr val="660066"/>
                </a:solidFill>
              </a:rPr>
              <a:t>٤- فروبل</a:t>
            </a:r>
            <a:endParaRPr lang="en-US" sz="2400" dirty="0"/>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04832" y="208477"/>
            <a:ext cx="1099681" cy="1533765"/>
          </a:xfrm>
          <a:prstGeom prst="rect">
            <a:avLst/>
          </a:prstGeom>
        </p:spPr>
      </p:pic>
    </p:spTree>
    <p:extLst>
      <p:ext uri="{BB962C8B-B14F-4D97-AF65-F5344CB8AC3E}">
        <p14:creationId xmlns:p14="http://schemas.microsoft.com/office/powerpoint/2010/main" val="1286912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style>
          <a:lnRef idx="1">
            <a:schemeClr val="accent5"/>
          </a:lnRef>
          <a:fillRef idx="2">
            <a:schemeClr val="accent5"/>
          </a:fillRef>
          <a:effectRef idx="1">
            <a:schemeClr val="accent5"/>
          </a:effectRef>
          <a:fontRef idx="minor">
            <a:schemeClr val="dk1"/>
          </a:fontRef>
        </p:style>
        <p:txBody>
          <a:bodyPr/>
          <a:lstStyle/>
          <a:p>
            <a:pPr marL="342900" indent="-342900" rtl="1">
              <a:buFont typeface="Arial"/>
              <a:buChar char="•"/>
            </a:pPr>
            <a:r>
              <a:rPr lang="ar-SA" dirty="0">
                <a:latin typeface="Tahoma"/>
                <a:cs typeface="Tahoma"/>
              </a:rPr>
              <a:t>يرى بأن العقل وحده متكاملة وليس مقسما إلى ملكات أو قوى مستقلة منفردة وأبرز فروبل أهمية السعادة والسرور في تكامل الأرواح والأبدان عند تعلمها من أجل نموها. </a:t>
            </a:r>
          </a:p>
          <a:p>
            <a:pPr marL="342900" indent="-342900" rtl="1">
              <a:buFont typeface="Arial"/>
              <a:buChar char="•"/>
            </a:pPr>
            <a:r>
              <a:rPr lang="ar-SA" dirty="0">
                <a:latin typeface="Tahoma"/>
                <a:cs typeface="Tahoma"/>
              </a:rPr>
              <a:t>أكد على أهمية اختيار الطفل لأعماله ، وضرورة ارتباطها بالطبيعة وبالخالق وبالإنسان .</a:t>
            </a:r>
          </a:p>
          <a:p>
            <a:pPr marL="342900" indent="-342900" rtl="1">
              <a:buFont typeface="Arial"/>
              <a:buChar char="•"/>
            </a:pPr>
            <a:r>
              <a:rPr lang="ar-SA" dirty="0">
                <a:latin typeface="Tahoma"/>
                <a:cs typeface="Tahoma"/>
              </a:rPr>
              <a:t>رأى بأهمية تعليم الطفل في مراحل الطفولة الأولى من خلال المشاهدة والاستنتاج  في بناء الفرد .</a:t>
            </a:r>
            <a:endParaRPr lang="en-US" dirty="0">
              <a:latin typeface="Tahoma"/>
              <a:cs typeface="Tahoma"/>
            </a:endParaRPr>
          </a:p>
          <a:p>
            <a:pPr rtl="1"/>
            <a:endParaRPr lang="en-US" dirty="0"/>
          </a:p>
        </p:txBody>
      </p:sp>
      <p:sp>
        <p:nvSpPr>
          <p:cNvPr id="3" name="Title 2"/>
          <p:cNvSpPr>
            <a:spLocks noGrp="1"/>
          </p:cNvSpPr>
          <p:nvPr>
            <p:ph type="title"/>
          </p:nvPr>
        </p:nvSpPr>
        <p:spPr/>
        <p:txBody>
          <a:bodyPr>
            <a:normAutofit/>
          </a:bodyPr>
          <a:lstStyle/>
          <a:p>
            <a:pPr rtl="1"/>
            <a:r>
              <a:rPr lang="ar-SA" sz="2400" dirty="0">
                <a:solidFill>
                  <a:srgbClr val="660066"/>
                </a:solidFill>
              </a:rPr>
              <a:t>٤- فروبل</a:t>
            </a:r>
            <a:endParaRPr lang="en-US" sz="2400" dirty="0"/>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04832" y="208477"/>
            <a:ext cx="1099681" cy="1533765"/>
          </a:xfrm>
          <a:prstGeom prst="rect">
            <a:avLst/>
          </a:prstGeom>
        </p:spPr>
      </p:pic>
    </p:spTree>
    <p:extLst>
      <p:ext uri="{BB962C8B-B14F-4D97-AF65-F5344CB8AC3E}">
        <p14:creationId xmlns:p14="http://schemas.microsoft.com/office/powerpoint/2010/main" val="1286912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2867" y="2526506"/>
            <a:ext cx="7181639" cy="1124988"/>
          </a:xfrm>
          <a:prstGeom prst="rect">
            <a:avLst/>
          </a:prstGeom>
        </p:spPr>
        <p:style>
          <a:lnRef idx="1">
            <a:schemeClr val="accent5"/>
          </a:lnRef>
          <a:fillRef idx="2">
            <a:schemeClr val="accent5"/>
          </a:fillRef>
          <a:effectRef idx="1">
            <a:schemeClr val="accent5"/>
          </a:effectRef>
          <a:fontRef idx="minor">
            <a:schemeClr val="dk1"/>
          </a:fontRef>
        </p:style>
        <p:txBody>
          <a:bodyPr wrap="square" anchor="ctr">
            <a:spAutoFit/>
          </a:bodyPr>
          <a:lstStyle/>
          <a:p>
            <a:pPr algn="ctr">
              <a:lnSpc>
                <a:spcPct val="150000"/>
              </a:lnSpc>
            </a:pPr>
            <a:r>
              <a:rPr lang="ar-SA" sz="2400" dirty="0">
                <a:latin typeface="Tahoma"/>
                <a:cs typeface="Tahoma"/>
              </a:rPr>
              <a:t>"أن الأصل في طريقة التعليم ليست اللعبة ولا التمرين بل هو كيفية استعمالها كوسائط تنمي الطفل "</a:t>
            </a:r>
            <a:endParaRPr lang="en-US" sz="2400" dirty="0">
              <a:latin typeface="Tahoma"/>
              <a:cs typeface="Tahoma"/>
            </a:endParaRPr>
          </a:p>
        </p:txBody>
      </p:sp>
      <p:sp>
        <p:nvSpPr>
          <p:cNvPr id="2" name="TextBox 1"/>
          <p:cNvSpPr txBox="1"/>
          <p:nvPr/>
        </p:nvSpPr>
        <p:spPr>
          <a:xfrm>
            <a:off x="2539848" y="766410"/>
            <a:ext cx="4258624" cy="461665"/>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ar-SA" sz="2400" b="1" dirty="0" smtClean="0">
                <a:solidFill>
                  <a:schemeClr val="accent5">
                    <a:lumMod val="50000"/>
                  </a:schemeClr>
                </a:solidFill>
                <a:latin typeface="Tahoma"/>
                <a:cs typeface="Tahoma"/>
              </a:rPr>
              <a:t>من عبارات فروبل الشهيرة</a:t>
            </a:r>
          </a:p>
        </p:txBody>
      </p:sp>
    </p:spTree>
    <p:extLst>
      <p:ext uri="{BB962C8B-B14F-4D97-AF65-F5344CB8AC3E}">
        <p14:creationId xmlns:p14="http://schemas.microsoft.com/office/powerpoint/2010/main" val="3340764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r>
              <a:rPr lang="ar-SA" sz="2400" dirty="0">
                <a:solidFill>
                  <a:schemeClr val="accent2">
                    <a:lumMod val="75000"/>
                  </a:schemeClr>
                </a:solidFill>
              </a:rPr>
              <a:t>٥-ماريا منتسوري</a:t>
            </a:r>
          </a:p>
        </p:txBody>
      </p:sp>
      <p:sp>
        <p:nvSpPr>
          <p:cNvPr id="3" name="Subtitle 2"/>
          <p:cNvSpPr>
            <a:spLocks noGrp="1"/>
          </p:cNvSpPr>
          <p:nvPr>
            <p:ph type="subTitle" idx="1"/>
          </p:nvPr>
        </p:nvSpPr>
        <p:spPr/>
        <p:txBody>
          <a:bodyPr>
            <a:normAutofit lnSpcReduction="10000"/>
          </a:bodyPr>
          <a:lstStyle/>
          <a:p>
            <a:pPr rtl="1"/>
            <a:r>
              <a:rPr lang="en-US" dirty="0" smtClean="0"/>
              <a:t>Italy - 1861</a:t>
            </a:r>
            <a:endParaRPr lang="en-US" dirty="0"/>
          </a:p>
        </p:txBody>
      </p:sp>
      <p:pic>
        <p:nvPicPr>
          <p:cNvPr id="5" name="Picture 4"/>
          <p:cNvPicPr>
            <a:picLocks noChangeAspect="1"/>
          </p:cNvPicPr>
          <p:nvPr/>
        </p:nvPicPr>
        <p:blipFill>
          <a:blip r:embed="rId2"/>
          <a:stretch>
            <a:fillRect/>
          </a:stretch>
        </p:blipFill>
        <p:spPr>
          <a:xfrm>
            <a:off x="3311506" y="167878"/>
            <a:ext cx="2251546" cy="3017536"/>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Tree>
    <p:extLst>
      <p:ext uri="{BB962C8B-B14F-4D97-AF65-F5344CB8AC3E}">
        <p14:creationId xmlns:p14="http://schemas.microsoft.com/office/powerpoint/2010/main" val="1248562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style>
          <a:lnRef idx="1">
            <a:schemeClr val="accent2"/>
          </a:lnRef>
          <a:fillRef idx="2">
            <a:schemeClr val="accent2"/>
          </a:fillRef>
          <a:effectRef idx="1">
            <a:schemeClr val="accent2"/>
          </a:effectRef>
          <a:fontRef idx="minor">
            <a:schemeClr val="dk1"/>
          </a:fontRef>
        </p:style>
        <p:txBody>
          <a:bodyPr>
            <a:normAutofit/>
          </a:bodyPr>
          <a:lstStyle/>
          <a:p>
            <a:pPr algn="ctr" rtl="1"/>
            <a:r>
              <a:rPr lang="ar-SA" sz="2800" dirty="0">
                <a:solidFill>
                  <a:schemeClr val="bg1">
                    <a:lumMod val="85000"/>
                    <a:lumOff val="15000"/>
                  </a:schemeClr>
                </a:solidFill>
                <a:latin typeface="Tahoma"/>
                <a:cs typeface="Tahoma"/>
              </a:rPr>
              <a:t>تعد ماريا مونتسوري من زعماء الحركة العلمية الحديثة التي يرى البعض أنها قلبت أساليب تربية الأطفال رأسا على عقب .</a:t>
            </a:r>
            <a:endParaRPr lang="en-US" sz="2800" dirty="0">
              <a:solidFill>
                <a:schemeClr val="bg1">
                  <a:lumMod val="85000"/>
                  <a:lumOff val="15000"/>
                </a:schemeClr>
              </a:solidFill>
              <a:latin typeface="Tahoma"/>
              <a:cs typeface="Tahoma"/>
            </a:endParaRPr>
          </a:p>
        </p:txBody>
      </p:sp>
      <p:sp>
        <p:nvSpPr>
          <p:cNvPr id="3" name="Title 2"/>
          <p:cNvSpPr>
            <a:spLocks noGrp="1"/>
          </p:cNvSpPr>
          <p:nvPr>
            <p:ph type="title"/>
          </p:nvPr>
        </p:nvSpPr>
        <p:spPr/>
        <p:txBody>
          <a:bodyPr>
            <a:normAutofit/>
          </a:bodyPr>
          <a:lstStyle/>
          <a:p>
            <a:pPr rtl="1"/>
            <a:r>
              <a:rPr lang="ar-SA" sz="2400" dirty="0">
                <a:solidFill>
                  <a:schemeClr val="accent2">
                    <a:lumMod val="75000"/>
                  </a:schemeClr>
                </a:solidFill>
              </a:rPr>
              <a:t>٥-ماريا منتسوري</a:t>
            </a:r>
            <a:endParaRPr lang="en-US" sz="2400" dirty="0"/>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56882" y="453206"/>
            <a:ext cx="993455" cy="1331434"/>
          </a:xfrm>
          <a:prstGeom prst="rect">
            <a:avLst/>
          </a:prstGeom>
        </p:spPr>
      </p:pic>
    </p:spTree>
    <p:extLst>
      <p:ext uri="{BB962C8B-B14F-4D97-AF65-F5344CB8AC3E}">
        <p14:creationId xmlns:p14="http://schemas.microsoft.com/office/powerpoint/2010/main" val="1286912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style>
          <a:lnRef idx="1">
            <a:schemeClr val="accent2"/>
          </a:lnRef>
          <a:fillRef idx="2">
            <a:schemeClr val="accent2"/>
          </a:fillRef>
          <a:effectRef idx="1">
            <a:schemeClr val="accent2"/>
          </a:effectRef>
          <a:fontRef idx="minor">
            <a:schemeClr val="dk1"/>
          </a:fontRef>
        </p:style>
        <p:txBody>
          <a:bodyPr>
            <a:normAutofit fontScale="92500" lnSpcReduction="20000"/>
          </a:bodyPr>
          <a:lstStyle/>
          <a:p>
            <a:pPr marL="342900" indent="-342900" rtl="1">
              <a:buFont typeface="Arial"/>
              <a:buChar char="•"/>
            </a:pPr>
            <a:r>
              <a:rPr lang="ar-SA" b="1" dirty="0">
                <a:latin typeface="Tahoma" charset="0"/>
                <a:cs typeface="Tahoma" charset="0"/>
              </a:rPr>
              <a:t>اهتمت بأطفال ذوي الاحتياجات الخاصة وصممت لهم وسائل حسية، بعدها فكرت أن تطبقها مع العاديين ونجحت نجاحا باهرا.</a:t>
            </a:r>
          </a:p>
          <a:p>
            <a:pPr marL="342900" indent="-342900" rtl="1">
              <a:buFont typeface="Arial"/>
              <a:buChar char="•"/>
            </a:pPr>
            <a:r>
              <a:rPr lang="ar-SA" b="1" dirty="0">
                <a:latin typeface="Tahoma" charset="0"/>
                <a:cs typeface="Tahoma" charset="0"/>
              </a:rPr>
              <a:t>لها فلسفة خاصة بها ونظام يطبق بكل دقه.</a:t>
            </a:r>
          </a:p>
          <a:p>
            <a:pPr marL="342900" indent="-342900" rtl="1">
              <a:buFont typeface="Arial"/>
              <a:buChar char="•"/>
            </a:pPr>
            <a:r>
              <a:rPr lang="ar-SA" b="1" dirty="0">
                <a:latin typeface="Tahoma" charset="0"/>
                <a:cs typeface="Tahoma" charset="0"/>
              </a:rPr>
              <a:t>يجب أن توجد وسائلها عند تطبيق برنامجها لأنها وضعت لها طريقة لاستخدامها.</a:t>
            </a:r>
          </a:p>
          <a:p>
            <a:pPr marL="342900" indent="-342900" rtl="1">
              <a:buFont typeface="Arial"/>
              <a:buChar char="•"/>
            </a:pPr>
            <a:r>
              <a:rPr lang="ar-SA" b="1" dirty="0">
                <a:latin typeface="Tahoma" charset="0"/>
                <a:cs typeface="Tahoma" charset="0"/>
              </a:rPr>
              <a:t>الوسيلة الواحدة يستخدمها أطفال في أعمار مختلفة، فهي تتعقد أكثر كلما زاد عمر الطفل.</a:t>
            </a:r>
          </a:p>
          <a:p>
            <a:pPr marL="342900" indent="-342900" rtl="1">
              <a:buFont typeface="Arial"/>
              <a:buChar char="•"/>
            </a:pPr>
            <a:r>
              <a:rPr lang="ar-SA" b="1" dirty="0">
                <a:latin typeface="Tahoma" charset="0"/>
                <a:cs typeface="Tahoma" charset="0"/>
              </a:rPr>
              <a:t>الأطفال عند منتسوري لهم طريقة في احضار الوسيلة.</a:t>
            </a:r>
          </a:p>
          <a:p>
            <a:pPr marL="342900" indent="-342900" rtl="1">
              <a:buFont typeface="Arial"/>
              <a:buChar char="•"/>
            </a:pPr>
            <a:r>
              <a:rPr lang="ar-SA" b="1" dirty="0">
                <a:latin typeface="Tahoma" charset="0"/>
                <a:cs typeface="Tahoma" charset="0"/>
              </a:rPr>
              <a:t>مثلا: تعليمه على السكب يكون بالتدرج المواد الصلبة ثم السائلة</a:t>
            </a:r>
            <a:r>
              <a:rPr lang="ar-SA" b="1" dirty="0">
                <a:solidFill>
                  <a:schemeClr val="bg1"/>
                </a:solidFill>
                <a:latin typeface="Tahoma" charset="0"/>
                <a:cs typeface="Tahoma" charset="0"/>
              </a:rPr>
              <a:t>.</a:t>
            </a:r>
          </a:p>
          <a:p>
            <a:pPr rtl="1"/>
            <a:endParaRPr lang="en-US" dirty="0"/>
          </a:p>
        </p:txBody>
      </p:sp>
      <p:sp>
        <p:nvSpPr>
          <p:cNvPr id="3" name="Title 2"/>
          <p:cNvSpPr>
            <a:spLocks noGrp="1"/>
          </p:cNvSpPr>
          <p:nvPr>
            <p:ph type="title"/>
          </p:nvPr>
        </p:nvSpPr>
        <p:spPr/>
        <p:txBody>
          <a:bodyPr>
            <a:normAutofit/>
          </a:bodyPr>
          <a:lstStyle/>
          <a:p>
            <a:pPr rtl="1"/>
            <a:r>
              <a:rPr lang="ar-SA" sz="2400" dirty="0">
                <a:solidFill>
                  <a:schemeClr val="accent2">
                    <a:lumMod val="75000"/>
                  </a:schemeClr>
                </a:solidFill>
              </a:rPr>
              <a:t>٥-ماريا منتسوري</a:t>
            </a:r>
            <a:endParaRPr lang="en-US" sz="2400" dirty="0"/>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56882" y="453206"/>
            <a:ext cx="993455" cy="1331434"/>
          </a:xfrm>
          <a:prstGeom prst="rect">
            <a:avLst/>
          </a:prstGeom>
        </p:spPr>
      </p:pic>
    </p:spTree>
    <p:extLst>
      <p:ext uri="{BB962C8B-B14F-4D97-AF65-F5344CB8AC3E}">
        <p14:creationId xmlns:p14="http://schemas.microsoft.com/office/powerpoint/2010/main" val="747188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lstStyle/>
          <a:p>
            <a:pPr rtl="1"/>
            <a:r>
              <a:rPr lang="ar-SA" dirty="0" smtClean="0"/>
              <a:t>مشابهة لحد كبير مع التربية الإغريقية ..</a:t>
            </a:r>
          </a:p>
          <a:p>
            <a:pPr rtl="1"/>
            <a:endParaRPr lang="ar-SA" dirty="0"/>
          </a:p>
          <a:p>
            <a:pPr rtl="1"/>
            <a:r>
              <a:rPr lang="ar-SA" dirty="0" smtClean="0"/>
              <a:t>تقع على عاتق الوالدين قبل السابعة.</a:t>
            </a:r>
          </a:p>
          <a:p>
            <a:pPr rtl="1"/>
            <a:r>
              <a:rPr lang="ar-SA" dirty="0" smtClean="0"/>
              <a:t>الأم تقوم بالتربية مباشرة بدون خدم.</a:t>
            </a:r>
          </a:p>
          <a:p>
            <a:pPr rtl="1"/>
            <a:r>
              <a:rPr lang="ar-SA" dirty="0" smtClean="0"/>
              <a:t>تشجيع ألعاب النشاط الجسمي كالمراجيح واللعب بالحبل.</a:t>
            </a:r>
            <a:endParaRPr lang="en-US" dirty="0"/>
          </a:p>
        </p:txBody>
      </p:sp>
      <p:sp>
        <p:nvSpPr>
          <p:cNvPr id="2" name="Title 1"/>
          <p:cNvSpPr>
            <a:spLocks noGrp="1"/>
          </p:cNvSpPr>
          <p:nvPr>
            <p:ph type="title"/>
          </p:nvPr>
        </p:nvSpPr>
        <p:spPr/>
        <p:txBody>
          <a:bodyPr>
            <a:normAutofit/>
          </a:bodyPr>
          <a:lstStyle/>
          <a:p>
            <a:pPr rtl="1"/>
            <a:r>
              <a:rPr lang="ar-SA" dirty="0" smtClean="0">
                <a:latin typeface="Tahoma"/>
                <a:cs typeface="Tahoma"/>
              </a:rPr>
              <a:t>٣- الرومان</a:t>
            </a:r>
            <a:endParaRPr lang="en-US" dirty="0">
              <a:latin typeface="Tahoma"/>
              <a:cs typeface="Tahoma"/>
            </a:endParaRPr>
          </a:p>
        </p:txBody>
      </p:sp>
    </p:spTree>
    <p:extLst>
      <p:ext uri="{BB962C8B-B14F-4D97-AF65-F5344CB8AC3E}">
        <p14:creationId xmlns:p14="http://schemas.microsoft.com/office/powerpoint/2010/main" val="3161549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style>
          <a:lnRef idx="1">
            <a:schemeClr val="accent2"/>
          </a:lnRef>
          <a:fillRef idx="2">
            <a:schemeClr val="accent2"/>
          </a:fillRef>
          <a:effectRef idx="1">
            <a:schemeClr val="accent2"/>
          </a:effectRef>
          <a:fontRef idx="minor">
            <a:schemeClr val="dk1"/>
          </a:fontRef>
        </p:style>
        <p:txBody>
          <a:bodyPr>
            <a:normAutofit fontScale="70000" lnSpcReduction="20000"/>
          </a:bodyPr>
          <a:lstStyle/>
          <a:p>
            <a:pPr rtl="1"/>
            <a:r>
              <a:rPr lang="ar-SA" b="1" dirty="0">
                <a:solidFill>
                  <a:srgbClr val="C00000"/>
                </a:solidFill>
                <a:latin typeface="Tahoma" charset="0"/>
                <a:cs typeface="Tahoma" charset="0"/>
              </a:rPr>
              <a:t>أهم الأفكار التربوية:</a:t>
            </a:r>
          </a:p>
          <a:p>
            <a:pPr rtl="1"/>
            <a:r>
              <a:rPr lang="ar-SA" b="1" dirty="0">
                <a:latin typeface="Tahoma" charset="0"/>
                <a:cs typeface="Tahoma" charset="0"/>
              </a:rPr>
              <a:t>1- التعلم الذاتي </a:t>
            </a:r>
            <a:r>
              <a:rPr lang="ar-SA" b="1" dirty="0" smtClean="0">
                <a:latin typeface="Tahoma" charset="0"/>
                <a:cs typeface="Tahoma" charset="0"/>
              </a:rPr>
              <a:t>)يشبه </a:t>
            </a:r>
            <a:r>
              <a:rPr lang="ar-SA" b="1" dirty="0">
                <a:latin typeface="Tahoma" charset="0"/>
                <a:cs typeface="Tahoma" charset="0"/>
              </a:rPr>
              <a:t>النشاط الذاتي عند </a:t>
            </a:r>
            <a:r>
              <a:rPr lang="ar-SA" b="1" dirty="0" smtClean="0">
                <a:latin typeface="Tahoma" charset="0"/>
                <a:cs typeface="Tahoma" charset="0"/>
              </a:rPr>
              <a:t>فروبل( </a:t>
            </a:r>
            <a:r>
              <a:rPr lang="ar-SA" b="1" dirty="0">
                <a:latin typeface="Tahoma" charset="0"/>
                <a:cs typeface="Tahoma" charset="0"/>
              </a:rPr>
              <a:t>وتكون بذلك دعمت </a:t>
            </a:r>
            <a:r>
              <a:rPr lang="ar-SA" b="1" dirty="0" smtClean="0">
                <a:latin typeface="Tahoma" charset="0"/>
                <a:cs typeface="Tahoma" charset="0"/>
              </a:rPr>
              <a:t>)استقلالية الطفل(.</a:t>
            </a:r>
            <a:endParaRPr lang="ar-SA" b="1" dirty="0">
              <a:latin typeface="Tahoma" charset="0"/>
              <a:cs typeface="Tahoma" charset="0"/>
            </a:endParaRPr>
          </a:p>
          <a:p>
            <a:pPr rtl="1"/>
            <a:r>
              <a:rPr lang="ar-SA" b="1" dirty="0">
                <a:latin typeface="Tahoma" charset="0"/>
                <a:cs typeface="Tahoma" charset="0"/>
              </a:rPr>
              <a:t>2- احترمت استقلالية الطفل وحدت من تدخل </a:t>
            </a:r>
            <a:r>
              <a:rPr lang="ar-SA" b="1" dirty="0" smtClean="0">
                <a:latin typeface="Tahoma" charset="0"/>
                <a:cs typeface="Tahoma" charset="0"/>
              </a:rPr>
              <a:t>المعلمة)المعلمة </a:t>
            </a:r>
            <a:r>
              <a:rPr lang="ar-SA" b="1" dirty="0">
                <a:latin typeface="Tahoma" charset="0"/>
                <a:cs typeface="Tahoma" charset="0"/>
              </a:rPr>
              <a:t>لا </a:t>
            </a:r>
            <a:r>
              <a:rPr lang="ar-SA" b="1" dirty="0" smtClean="0">
                <a:latin typeface="Tahoma" charset="0"/>
                <a:cs typeface="Tahoma" charset="0"/>
              </a:rPr>
              <a:t>تتدخل(.</a:t>
            </a:r>
            <a:endParaRPr lang="ar-SA" b="1" dirty="0">
              <a:latin typeface="Tahoma" charset="0"/>
              <a:cs typeface="Tahoma" charset="0"/>
            </a:endParaRPr>
          </a:p>
          <a:p>
            <a:pPr rtl="1"/>
            <a:r>
              <a:rPr lang="ar-SA" b="1" dirty="0">
                <a:latin typeface="Tahoma" charset="0"/>
                <a:cs typeface="Tahoma" charset="0"/>
              </a:rPr>
              <a:t>3- حددت دور المعلمة في توفير الوسائل والتأكد من أن الطفل يستخدمها حسب طريقة منتسوري.</a:t>
            </a:r>
          </a:p>
          <a:p>
            <a:pPr rtl="1"/>
            <a:r>
              <a:rPr lang="ar-SA" b="1" dirty="0">
                <a:latin typeface="Tahoma" charset="0"/>
                <a:cs typeface="Tahoma" charset="0"/>
              </a:rPr>
              <a:t>4- عندما يتعلم ذاتيا فإنه كالوردة تتفتح قدراته.</a:t>
            </a:r>
          </a:p>
          <a:p>
            <a:pPr rtl="1"/>
            <a:r>
              <a:rPr lang="ar-SA" b="1" dirty="0">
                <a:latin typeface="Tahoma" charset="0"/>
                <a:cs typeface="Tahoma" charset="0"/>
              </a:rPr>
              <a:t>5- المعلمة حلقة الوصل بين الطفل والوسيلة.</a:t>
            </a:r>
          </a:p>
          <a:p>
            <a:pPr rtl="1"/>
            <a:r>
              <a:rPr lang="ar-SA" b="1" dirty="0">
                <a:latin typeface="Tahoma" charset="0"/>
                <a:cs typeface="Tahoma" charset="0"/>
              </a:rPr>
              <a:t>6- وسائلها سميت وسائل منتسوري.</a:t>
            </a:r>
          </a:p>
          <a:p>
            <a:pPr rtl="1"/>
            <a:r>
              <a:rPr lang="ar-SA" b="1" dirty="0">
                <a:latin typeface="Tahoma" charset="0"/>
                <a:cs typeface="Tahoma" charset="0"/>
              </a:rPr>
              <a:t>7- اهتمت بتربية الحواس في التعلم. </a:t>
            </a:r>
            <a:endParaRPr lang="en-US" b="1" dirty="0" smtClean="0">
              <a:latin typeface="Tahoma" charset="0"/>
              <a:cs typeface="Tahoma" charset="0"/>
            </a:endParaRPr>
          </a:p>
          <a:p>
            <a:pPr rtl="1"/>
            <a:r>
              <a:rPr lang="en-US" b="1" dirty="0" smtClean="0">
                <a:latin typeface="Tahoma"/>
                <a:cs typeface="Tahoma"/>
              </a:rPr>
              <a:t>8- </a:t>
            </a:r>
            <a:r>
              <a:rPr lang="ar-SA" b="1" dirty="0" smtClean="0">
                <a:latin typeface="Tahoma"/>
                <a:cs typeface="Tahoma"/>
              </a:rPr>
              <a:t>ألغت </a:t>
            </a:r>
            <a:r>
              <a:rPr lang="ar-SA" b="1" dirty="0">
                <a:latin typeface="Tahoma"/>
                <a:cs typeface="Tahoma"/>
              </a:rPr>
              <a:t>التعليم الجمعي الذي يهمل الفروق الفردية بين </a:t>
            </a:r>
            <a:r>
              <a:rPr lang="ar-SA" b="1" dirty="0" smtClean="0">
                <a:latin typeface="Tahoma"/>
                <a:cs typeface="Tahoma"/>
              </a:rPr>
              <a:t>الأطفال</a:t>
            </a:r>
            <a:r>
              <a:rPr lang="en-US" b="1" dirty="0" smtClean="0">
                <a:latin typeface="Tahoma" charset="0"/>
                <a:cs typeface="Tahoma" charset="0"/>
              </a:rPr>
              <a:t> </a:t>
            </a:r>
            <a:endParaRPr lang="en-US" b="1" dirty="0">
              <a:latin typeface="Tahoma" charset="0"/>
              <a:cs typeface="Tahoma" charset="0"/>
            </a:endParaRPr>
          </a:p>
        </p:txBody>
      </p:sp>
      <p:sp>
        <p:nvSpPr>
          <p:cNvPr id="3" name="Title 2"/>
          <p:cNvSpPr>
            <a:spLocks noGrp="1"/>
          </p:cNvSpPr>
          <p:nvPr>
            <p:ph type="title"/>
          </p:nvPr>
        </p:nvSpPr>
        <p:spPr/>
        <p:txBody>
          <a:bodyPr>
            <a:normAutofit/>
          </a:bodyPr>
          <a:lstStyle/>
          <a:p>
            <a:pPr rtl="1"/>
            <a:r>
              <a:rPr lang="ar-SA" sz="2400" dirty="0">
                <a:solidFill>
                  <a:schemeClr val="accent2">
                    <a:lumMod val="75000"/>
                  </a:schemeClr>
                </a:solidFill>
              </a:rPr>
              <a:t>٥-ماريا منتسوري</a:t>
            </a:r>
            <a:endParaRPr lang="en-US" sz="2400" dirty="0"/>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56882" y="453206"/>
            <a:ext cx="993455" cy="1331434"/>
          </a:xfrm>
          <a:prstGeom prst="rect">
            <a:avLst/>
          </a:prstGeom>
        </p:spPr>
      </p:pic>
    </p:spTree>
    <p:extLst>
      <p:ext uri="{BB962C8B-B14F-4D97-AF65-F5344CB8AC3E}">
        <p14:creationId xmlns:p14="http://schemas.microsoft.com/office/powerpoint/2010/main" val="747188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492642" y="911124"/>
            <a:ext cx="8246295" cy="5329642"/>
          </a:xfrm>
          <a:prstGeom prst="rect">
            <a:avLst/>
          </a:prstGeom>
          <a:solidFill>
            <a:srgbClr val="FFCCFF"/>
          </a:solidFill>
        </p:spPr>
        <p:txBody>
          <a:bodyPr rtlCol="0">
            <a:normAutofit fontScale="85000" lnSpcReduction="20000"/>
          </a:bodyPr>
          <a:lstStyle>
            <a:lvl1pPr marL="0" indent="0" algn="r" defTabSz="914400" rtl="0" eaLnBrk="1" latinLnBrk="0" hangingPunct="1">
              <a:lnSpc>
                <a:spcPct val="150000"/>
              </a:lnSpc>
              <a:spcBef>
                <a:spcPts val="600"/>
              </a:spcBef>
              <a:spcAft>
                <a:spcPts val="0"/>
              </a:spcAft>
              <a:buClr>
                <a:schemeClr val="accent1"/>
              </a:buClr>
              <a:buFontTx/>
              <a:buNone/>
              <a:defRPr sz="2000" b="0" i="0" kern="1200" cap="none" spc="30" baseline="0">
                <a:solidFill>
                  <a:schemeClr val="tx1">
                    <a:lumMod val="65000"/>
                  </a:schemeClr>
                </a:solidFill>
                <a:latin typeface="Tahoma"/>
                <a:ea typeface="+mn-ea"/>
                <a:cs typeface="Tahoma"/>
              </a:defRPr>
            </a:lvl1pPr>
            <a:lvl2pPr marL="0" indent="0" algn="r" defTabSz="914400" rtl="0" eaLnBrk="1" latinLnBrk="0" hangingPunct="1">
              <a:lnSpc>
                <a:spcPct val="100000"/>
              </a:lnSpc>
              <a:spcBef>
                <a:spcPts val="1200"/>
              </a:spcBef>
              <a:buClr>
                <a:schemeClr val="accent1"/>
              </a:buClr>
              <a:buFontTx/>
              <a:buNone/>
              <a:defRPr sz="1800" kern="1200">
                <a:solidFill>
                  <a:schemeClr val="accent5">
                    <a:lumMod val="75000"/>
                  </a:schemeClr>
                </a:solidFill>
                <a:latin typeface="Tahoma"/>
                <a:ea typeface="+mn-ea"/>
                <a:cs typeface="Tahoma"/>
              </a:defRPr>
            </a:lvl2pPr>
            <a:lvl3pPr marL="0" indent="0" algn="r" defTabSz="914400" rtl="0" eaLnBrk="1" latinLnBrk="0" hangingPunct="1">
              <a:lnSpc>
                <a:spcPct val="100000"/>
              </a:lnSpc>
              <a:spcBef>
                <a:spcPts val="1200"/>
              </a:spcBef>
              <a:buClr>
                <a:schemeClr val="accent1"/>
              </a:buClr>
              <a:buFontTx/>
              <a:buNone/>
              <a:defRPr sz="1600" kern="1200">
                <a:solidFill>
                  <a:schemeClr val="tx1"/>
                </a:solidFill>
                <a:latin typeface="Tahoma"/>
                <a:ea typeface="+mn-ea"/>
                <a:cs typeface="Tahoma"/>
              </a:defRPr>
            </a:lvl3pPr>
            <a:lvl4pPr marL="0" indent="0" algn="r" defTabSz="914400" rtl="0" eaLnBrk="1" latinLnBrk="0" hangingPunct="1">
              <a:lnSpc>
                <a:spcPct val="100000"/>
              </a:lnSpc>
              <a:spcBef>
                <a:spcPts val="1200"/>
              </a:spcBef>
              <a:buClr>
                <a:schemeClr val="accent1"/>
              </a:buClr>
              <a:buFontTx/>
              <a:buNone/>
              <a:defRPr sz="1400" kern="1200">
                <a:solidFill>
                  <a:schemeClr val="tx2"/>
                </a:solidFill>
                <a:latin typeface="Tahoma"/>
                <a:ea typeface="+mn-ea"/>
                <a:cs typeface="Tahoma"/>
              </a:defRPr>
            </a:lvl4pPr>
            <a:lvl5pPr marL="0" indent="0" algn="r" defTabSz="914400" rtl="0" eaLnBrk="1" latinLnBrk="0" hangingPunct="1">
              <a:lnSpc>
                <a:spcPct val="100000"/>
              </a:lnSpc>
              <a:spcBef>
                <a:spcPts val="1200"/>
              </a:spcBef>
              <a:buClr>
                <a:schemeClr val="accent1"/>
              </a:buClr>
              <a:buFontTx/>
              <a:buNone/>
              <a:defRPr sz="1400" kern="1200" baseline="0">
                <a:solidFill>
                  <a:schemeClr val="tx1"/>
                </a:solidFill>
                <a:latin typeface="Tahoma"/>
                <a:ea typeface="+mn-ea"/>
                <a:cs typeface="Tahoma"/>
              </a:defRPr>
            </a:lvl5pPr>
            <a:lvl6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a:lstStyle>
          <a:p>
            <a:pPr>
              <a:lnSpc>
                <a:spcPct val="140000"/>
              </a:lnSpc>
              <a:buClr>
                <a:schemeClr val="accent1">
                  <a:lumMod val="60000"/>
                  <a:lumOff val="40000"/>
                </a:schemeClr>
              </a:buClr>
              <a:defRPr/>
            </a:pPr>
            <a:r>
              <a:rPr lang="ar-SA" b="1" dirty="0" smtClean="0">
                <a:solidFill>
                  <a:srgbClr val="7C354D"/>
                </a:solidFill>
              </a:rPr>
              <a:t>1- ؟؟</a:t>
            </a:r>
          </a:p>
          <a:p>
            <a:pPr>
              <a:lnSpc>
                <a:spcPct val="140000"/>
              </a:lnSpc>
              <a:buClr>
                <a:schemeClr val="accent1">
                  <a:lumMod val="60000"/>
                  <a:lumOff val="40000"/>
                </a:schemeClr>
              </a:buClr>
              <a:defRPr/>
            </a:pPr>
            <a:r>
              <a:rPr lang="ar-SA" b="1" dirty="0" smtClean="0">
                <a:solidFill>
                  <a:srgbClr val="4E75A3"/>
                </a:solidFill>
              </a:rPr>
              <a:t>اهتمامه بميول الطفل الطبيعية وتأكيده على إطلاق حريته ليمارس الأنشطة التي تتماشى مع الطبيعة.</a:t>
            </a:r>
          </a:p>
          <a:p>
            <a:pPr>
              <a:lnSpc>
                <a:spcPct val="140000"/>
              </a:lnSpc>
              <a:buClr>
                <a:schemeClr val="accent1">
                  <a:lumMod val="60000"/>
                  <a:lumOff val="40000"/>
                </a:schemeClr>
              </a:buClr>
              <a:defRPr/>
            </a:pPr>
            <a:r>
              <a:rPr lang="ar-SA" b="1" dirty="0" smtClean="0">
                <a:solidFill>
                  <a:srgbClr val="7C354D"/>
                </a:solidFill>
              </a:rPr>
              <a:t>2- ؟؟</a:t>
            </a:r>
          </a:p>
          <a:p>
            <a:pPr>
              <a:lnSpc>
                <a:spcPct val="140000"/>
              </a:lnSpc>
              <a:buClr>
                <a:schemeClr val="accent1">
                  <a:lumMod val="60000"/>
                  <a:lumOff val="40000"/>
                </a:schemeClr>
              </a:buClr>
              <a:defRPr/>
            </a:pPr>
            <a:r>
              <a:rPr lang="ar-SA" b="1" dirty="0" smtClean="0">
                <a:solidFill>
                  <a:srgbClr val="4E75A3"/>
                </a:solidFill>
              </a:rPr>
              <a:t>اهتمامه بنشاط الطفل وتربيته تربية عقلية وخلقية وجسمية شاملة واهتمامه بمبدأ الحب والمودة.</a:t>
            </a:r>
          </a:p>
          <a:p>
            <a:pPr>
              <a:lnSpc>
                <a:spcPct val="140000"/>
              </a:lnSpc>
              <a:buClr>
                <a:schemeClr val="accent1">
                  <a:lumMod val="60000"/>
                  <a:lumOff val="40000"/>
                </a:schemeClr>
              </a:buClr>
              <a:defRPr/>
            </a:pPr>
            <a:r>
              <a:rPr lang="ar-SA" b="1" dirty="0" smtClean="0">
                <a:solidFill>
                  <a:srgbClr val="7C354D"/>
                </a:solidFill>
              </a:rPr>
              <a:t>3- ؟؟</a:t>
            </a:r>
          </a:p>
          <a:p>
            <a:pPr>
              <a:lnSpc>
                <a:spcPct val="140000"/>
              </a:lnSpc>
              <a:buClr>
                <a:schemeClr val="accent1">
                  <a:lumMod val="60000"/>
                  <a:lumOff val="40000"/>
                </a:schemeClr>
              </a:buClr>
              <a:defRPr/>
            </a:pPr>
            <a:r>
              <a:rPr lang="ar-SA" b="1" dirty="0" smtClean="0">
                <a:solidFill>
                  <a:srgbClr val="4E75A3"/>
                </a:solidFill>
              </a:rPr>
              <a:t>التركيز على النشاط الذاتي، والاهتمام بالهدايا </a:t>
            </a:r>
            <a:r>
              <a:rPr lang="ja-JP" altLang="ar-SA" b="1" dirty="0" smtClean="0">
                <a:solidFill>
                  <a:srgbClr val="4E75A3"/>
                </a:solidFill>
              </a:rPr>
              <a:t>”</a:t>
            </a:r>
            <a:r>
              <a:rPr lang="ar-SA" b="1" dirty="0" smtClean="0">
                <a:solidFill>
                  <a:srgbClr val="4E75A3"/>
                </a:solidFill>
              </a:rPr>
              <a:t>الوسائل التعليمية</a:t>
            </a:r>
            <a:r>
              <a:rPr lang="ja-JP" altLang="ar-SA" b="1" dirty="0" smtClean="0">
                <a:solidFill>
                  <a:srgbClr val="4E75A3"/>
                </a:solidFill>
              </a:rPr>
              <a:t>“</a:t>
            </a:r>
            <a:endParaRPr lang="ar-SA" altLang="ja-JP" b="1" dirty="0" smtClean="0">
              <a:solidFill>
                <a:srgbClr val="4E75A3"/>
              </a:solidFill>
            </a:endParaRPr>
          </a:p>
          <a:p>
            <a:pPr>
              <a:lnSpc>
                <a:spcPct val="140000"/>
              </a:lnSpc>
              <a:buClr>
                <a:schemeClr val="accent1">
                  <a:lumMod val="60000"/>
                  <a:lumOff val="40000"/>
                </a:schemeClr>
              </a:buClr>
              <a:defRPr/>
            </a:pPr>
            <a:r>
              <a:rPr lang="en-US" b="1" dirty="0" smtClean="0">
                <a:solidFill>
                  <a:schemeClr val="accent4">
                    <a:lumMod val="50000"/>
                  </a:schemeClr>
                </a:solidFill>
              </a:rPr>
              <a:t>4- </a:t>
            </a:r>
            <a:r>
              <a:rPr lang="ar-SA" b="1" dirty="0" smtClean="0">
                <a:solidFill>
                  <a:schemeClr val="accent4">
                    <a:lumMod val="50000"/>
                  </a:schemeClr>
                </a:solidFill>
              </a:rPr>
              <a:t>؟؟</a:t>
            </a:r>
            <a:endParaRPr lang="ar-SA" b="1" dirty="0">
              <a:solidFill>
                <a:schemeClr val="accent4">
                  <a:lumMod val="50000"/>
                </a:schemeClr>
              </a:solidFill>
            </a:endParaRPr>
          </a:p>
          <a:p>
            <a:pPr>
              <a:lnSpc>
                <a:spcPct val="140000"/>
              </a:lnSpc>
              <a:buClr>
                <a:schemeClr val="accent1">
                  <a:lumMod val="60000"/>
                  <a:lumOff val="40000"/>
                </a:schemeClr>
              </a:buClr>
              <a:defRPr/>
            </a:pPr>
            <a:r>
              <a:rPr lang="ar-SA" b="1" dirty="0" smtClean="0">
                <a:solidFill>
                  <a:srgbClr val="4E75A3"/>
                </a:solidFill>
              </a:rPr>
              <a:t>الاهتمام بتنمية </a:t>
            </a:r>
            <a:r>
              <a:rPr lang="ar-SA" b="1" dirty="0">
                <a:solidFill>
                  <a:srgbClr val="4E75A3"/>
                </a:solidFill>
              </a:rPr>
              <a:t>الحواس ونادت بضرورة إعطاء الطفل فرصة للاعتماد على نقسه</a:t>
            </a:r>
            <a:r>
              <a:rPr lang="ja-JP" altLang="ar-SA" b="1" dirty="0">
                <a:solidFill>
                  <a:srgbClr val="4E75A3"/>
                </a:solidFill>
              </a:rPr>
              <a:t>“</a:t>
            </a:r>
            <a:r>
              <a:rPr lang="ar-SA" b="1" dirty="0">
                <a:solidFill>
                  <a:srgbClr val="4E75A3"/>
                </a:solidFill>
              </a:rPr>
              <a:t>التعلم الذاتي</a:t>
            </a:r>
            <a:r>
              <a:rPr lang="ja-JP" altLang="ar-SA" b="1" dirty="0">
                <a:solidFill>
                  <a:srgbClr val="4E75A3"/>
                </a:solidFill>
              </a:rPr>
              <a:t>“</a:t>
            </a:r>
            <a:r>
              <a:rPr lang="ar-SA" b="1" dirty="0">
                <a:solidFill>
                  <a:srgbClr val="4E75A3"/>
                </a:solidFill>
              </a:rPr>
              <a:t> وحدت من تدخل المعلمة</a:t>
            </a:r>
            <a:r>
              <a:rPr lang="ar-SA" b="1" dirty="0" smtClean="0">
                <a:solidFill>
                  <a:srgbClr val="4E75A3"/>
                </a:solidFill>
              </a:rPr>
              <a:t>.</a:t>
            </a:r>
          </a:p>
          <a:p>
            <a:pPr>
              <a:lnSpc>
                <a:spcPct val="140000"/>
              </a:lnSpc>
              <a:buClr>
                <a:schemeClr val="accent1">
                  <a:lumMod val="60000"/>
                  <a:lumOff val="40000"/>
                </a:schemeClr>
              </a:buClr>
              <a:defRPr/>
            </a:pPr>
            <a:r>
              <a:rPr lang="ar-SA" b="1" dirty="0" smtClean="0">
                <a:solidFill>
                  <a:srgbClr val="7C354D"/>
                </a:solidFill>
              </a:rPr>
              <a:t>5-؟؟</a:t>
            </a:r>
          </a:p>
          <a:p>
            <a:pPr>
              <a:lnSpc>
                <a:spcPct val="140000"/>
              </a:lnSpc>
              <a:buClr>
                <a:schemeClr val="accent1">
                  <a:lumMod val="60000"/>
                  <a:lumOff val="40000"/>
                </a:schemeClr>
              </a:buClr>
              <a:defRPr/>
            </a:pPr>
            <a:r>
              <a:rPr lang="ar-SA" b="1" dirty="0">
                <a:solidFill>
                  <a:schemeClr val="accent6">
                    <a:lumMod val="75000"/>
                  </a:schemeClr>
                </a:solidFill>
              </a:rPr>
              <a:t>رأى أن الحرية التامة </a:t>
            </a:r>
            <a:r>
              <a:rPr lang="en-US" b="1" dirty="0">
                <a:solidFill>
                  <a:schemeClr val="accent6">
                    <a:lumMod val="75000"/>
                  </a:schemeClr>
                </a:solidFill>
              </a:rPr>
              <a:t>)</a:t>
            </a:r>
            <a:r>
              <a:rPr lang="ar-SA" b="1" dirty="0">
                <a:solidFill>
                  <a:schemeClr val="accent6">
                    <a:lumMod val="75000"/>
                  </a:schemeClr>
                </a:solidFill>
              </a:rPr>
              <a:t>مراعاة ميول الأطفال</a:t>
            </a:r>
            <a:r>
              <a:rPr lang="en-US" b="1" dirty="0">
                <a:solidFill>
                  <a:schemeClr val="accent6">
                    <a:lumMod val="75000"/>
                  </a:schemeClr>
                </a:solidFill>
              </a:rPr>
              <a:t>(</a:t>
            </a:r>
            <a:r>
              <a:rPr lang="ar-SA" b="1" dirty="0">
                <a:solidFill>
                  <a:schemeClr val="accent6">
                    <a:lumMod val="75000"/>
                  </a:schemeClr>
                </a:solidFill>
              </a:rPr>
              <a:t> أحد الدعائم الهامة في تعليم الطفل لأنها تدفعه إلى معرفة أكثر في وقت أقصر وبمجهود أقل .</a:t>
            </a:r>
          </a:p>
          <a:p>
            <a:pPr>
              <a:lnSpc>
                <a:spcPct val="140000"/>
              </a:lnSpc>
              <a:buClr>
                <a:schemeClr val="accent1">
                  <a:lumMod val="60000"/>
                  <a:lumOff val="40000"/>
                </a:schemeClr>
              </a:buClr>
              <a:buFont typeface="Wingdings 2" pitchFamily="18" charset="2"/>
              <a:buChar char=""/>
              <a:defRPr/>
            </a:pPr>
            <a:endParaRPr lang="ar-SA" b="1" dirty="0">
              <a:solidFill>
                <a:srgbClr val="4E75A3"/>
              </a:solidFill>
            </a:endParaRPr>
          </a:p>
          <a:p>
            <a:pPr>
              <a:lnSpc>
                <a:spcPct val="140000"/>
              </a:lnSpc>
              <a:buClr>
                <a:schemeClr val="accent1">
                  <a:lumMod val="60000"/>
                  <a:lumOff val="40000"/>
                </a:schemeClr>
              </a:buClr>
              <a:buFont typeface="Wingdings 2" pitchFamily="18" charset="2"/>
              <a:buChar char=""/>
              <a:defRPr/>
            </a:pPr>
            <a:endParaRPr lang="ar-SA" b="1" dirty="0" smtClean="0">
              <a:solidFill>
                <a:srgbClr val="0033CC"/>
              </a:solidFill>
            </a:endParaRPr>
          </a:p>
        </p:txBody>
      </p:sp>
    </p:spTree>
    <p:extLst>
      <p:ext uri="{BB962C8B-B14F-4D97-AF65-F5344CB8AC3E}">
        <p14:creationId xmlns:p14="http://schemas.microsoft.com/office/powerpoint/2010/main" val="3657359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492642" y="911124"/>
            <a:ext cx="8246295" cy="5329642"/>
          </a:xfrm>
          <a:prstGeom prst="rect">
            <a:avLst/>
          </a:prstGeom>
          <a:solidFill>
            <a:srgbClr val="FFCCFF"/>
          </a:solidFill>
        </p:spPr>
        <p:txBody>
          <a:bodyPr rtlCol="0">
            <a:normAutofit fontScale="85000" lnSpcReduction="20000"/>
          </a:bodyPr>
          <a:lstStyle>
            <a:lvl1pPr marL="0" indent="0" algn="r" defTabSz="914400" rtl="0" eaLnBrk="1" latinLnBrk="0" hangingPunct="1">
              <a:lnSpc>
                <a:spcPct val="150000"/>
              </a:lnSpc>
              <a:spcBef>
                <a:spcPts val="600"/>
              </a:spcBef>
              <a:spcAft>
                <a:spcPts val="0"/>
              </a:spcAft>
              <a:buClr>
                <a:schemeClr val="accent1"/>
              </a:buClr>
              <a:buFontTx/>
              <a:buNone/>
              <a:defRPr sz="2000" b="0" i="0" kern="1200" cap="none" spc="30" baseline="0">
                <a:solidFill>
                  <a:schemeClr val="tx1">
                    <a:lumMod val="65000"/>
                  </a:schemeClr>
                </a:solidFill>
                <a:latin typeface="Tahoma"/>
                <a:ea typeface="+mn-ea"/>
                <a:cs typeface="Tahoma"/>
              </a:defRPr>
            </a:lvl1pPr>
            <a:lvl2pPr marL="0" indent="0" algn="r" defTabSz="914400" rtl="0" eaLnBrk="1" latinLnBrk="0" hangingPunct="1">
              <a:lnSpc>
                <a:spcPct val="100000"/>
              </a:lnSpc>
              <a:spcBef>
                <a:spcPts val="1200"/>
              </a:spcBef>
              <a:buClr>
                <a:schemeClr val="accent1"/>
              </a:buClr>
              <a:buFontTx/>
              <a:buNone/>
              <a:defRPr sz="1800" kern="1200">
                <a:solidFill>
                  <a:schemeClr val="accent5">
                    <a:lumMod val="75000"/>
                  </a:schemeClr>
                </a:solidFill>
                <a:latin typeface="Tahoma"/>
                <a:ea typeface="+mn-ea"/>
                <a:cs typeface="Tahoma"/>
              </a:defRPr>
            </a:lvl2pPr>
            <a:lvl3pPr marL="0" indent="0" algn="r" defTabSz="914400" rtl="0" eaLnBrk="1" latinLnBrk="0" hangingPunct="1">
              <a:lnSpc>
                <a:spcPct val="100000"/>
              </a:lnSpc>
              <a:spcBef>
                <a:spcPts val="1200"/>
              </a:spcBef>
              <a:buClr>
                <a:schemeClr val="accent1"/>
              </a:buClr>
              <a:buFontTx/>
              <a:buNone/>
              <a:defRPr sz="1600" kern="1200">
                <a:solidFill>
                  <a:schemeClr val="tx1"/>
                </a:solidFill>
                <a:latin typeface="Tahoma"/>
                <a:ea typeface="+mn-ea"/>
                <a:cs typeface="Tahoma"/>
              </a:defRPr>
            </a:lvl3pPr>
            <a:lvl4pPr marL="0" indent="0" algn="r" defTabSz="914400" rtl="0" eaLnBrk="1" latinLnBrk="0" hangingPunct="1">
              <a:lnSpc>
                <a:spcPct val="100000"/>
              </a:lnSpc>
              <a:spcBef>
                <a:spcPts val="1200"/>
              </a:spcBef>
              <a:buClr>
                <a:schemeClr val="accent1"/>
              </a:buClr>
              <a:buFontTx/>
              <a:buNone/>
              <a:defRPr sz="1400" kern="1200">
                <a:solidFill>
                  <a:schemeClr val="tx2"/>
                </a:solidFill>
                <a:latin typeface="Tahoma"/>
                <a:ea typeface="+mn-ea"/>
                <a:cs typeface="Tahoma"/>
              </a:defRPr>
            </a:lvl4pPr>
            <a:lvl5pPr marL="0" indent="0" algn="r" defTabSz="914400" rtl="0" eaLnBrk="1" latinLnBrk="0" hangingPunct="1">
              <a:lnSpc>
                <a:spcPct val="100000"/>
              </a:lnSpc>
              <a:spcBef>
                <a:spcPts val="1200"/>
              </a:spcBef>
              <a:buClr>
                <a:schemeClr val="accent1"/>
              </a:buClr>
              <a:buFontTx/>
              <a:buNone/>
              <a:defRPr sz="1400" kern="1200" baseline="0">
                <a:solidFill>
                  <a:schemeClr val="tx1"/>
                </a:solidFill>
                <a:latin typeface="Tahoma"/>
                <a:ea typeface="+mn-ea"/>
                <a:cs typeface="Tahoma"/>
              </a:defRPr>
            </a:lvl5pPr>
            <a:lvl6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a:lstStyle>
          <a:p>
            <a:pPr>
              <a:lnSpc>
                <a:spcPct val="140000"/>
              </a:lnSpc>
              <a:buClr>
                <a:schemeClr val="accent1">
                  <a:lumMod val="60000"/>
                  <a:lumOff val="40000"/>
                </a:schemeClr>
              </a:buClr>
              <a:defRPr/>
            </a:pPr>
            <a:r>
              <a:rPr lang="ar-SA" b="1" dirty="0" smtClean="0">
                <a:solidFill>
                  <a:srgbClr val="7C354D"/>
                </a:solidFill>
              </a:rPr>
              <a:t>1- روسو:</a:t>
            </a:r>
          </a:p>
          <a:p>
            <a:pPr>
              <a:lnSpc>
                <a:spcPct val="140000"/>
              </a:lnSpc>
              <a:buClr>
                <a:schemeClr val="accent1">
                  <a:lumMod val="60000"/>
                  <a:lumOff val="40000"/>
                </a:schemeClr>
              </a:buClr>
              <a:defRPr/>
            </a:pPr>
            <a:r>
              <a:rPr lang="ar-SA" b="1" dirty="0" smtClean="0">
                <a:solidFill>
                  <a:srgbClr val="4E75A3"/>
                </a:solidFill>
              </a:rPr>
              <a:t>اهتمامه بميول الطفل الطبيعية وتأكيده على إطلاق حريته ليمارس الأنشطة التي تتماشى مع الطبيعة.</a:t>
            </a:r>
          </a:p>
          <a:p>
            <a:pPr>
              <a:lnSpc>
                <a:spcPct val="140000"/>
              </a:lnSpc>
              <a:buClr>
                <a:schemeClr val="accent1">
                  <a:lumMod val="60000"/>
                  <a:lumOff val="40000"/>
                </a:schemeClr>
              </a:buClr>
              <a:defRPr/>
            </a:pPr>
            <a:r>
              <a:rPr lang="ar-SA" b="1" dirty="0" smtClean="0">
                <a:solidFill>
                  <a:srgbClr val="7C354D"/>
                </a:solidFill>
              </a:rPr>
              <a:t>2- بستالوتزي:</a:t>
            </a:r>
          </a:p>
          <a:p>
            <a:pPr>
              <a:lnSpc>
                <a:spcPct val="140000"/>
              </a:lnSpc>
              <a:buClr>
                <a:schemeClr val="accent1">
                  <a:lumMod val="60000"/>
                  <a:lumOff val="40000"/>
                </a:schemeClr>
              </a:buClr>
              <a:defRPr/>
            </a:pPr>
            <a:r>
              <a:rPr lang="ar-SA" b="1" dirty="0" smtClean="0">
                <a:solidFill>
                  <a:srgbClr val="4E75A3"/>
                </a:solidFill>
              </a:rPr>
              <a:t>اهتمامه بنشاط الطفل وتربيته تربية عقلية وخلقية وجسمية شاملة واهتمامه بمبدأ الحب والمودة.</a:t>
            </a:r>
          </a:p>
          <a:p>
            <a:pPr>
              <a:lnSpc>
                <a:spcPct val="140000"/>
              </a:lnSpc>
              <a:buClr>
                <a:schemeClr val="accent1">
                  <a:lumMod val="60000"/>
                  <a:lumOff val="40000"/>
                </a:schemeClr>
              </a:buClr>
              <a:defRPr/>
            </a:pPr>
            <a:r>
              <a:rPr lang="ar-SA" b="1" dirty="0" smtClean="0">
                <a:solidFill>
                  <a:srgbClr val="7C354D"/>
                </a:solidFill>
              </a:rPr>
              <a:t>3- فروبل:</a:t>
            </a:r>
          </a:p>
          <a:p>
            <a:pPr>
              <a:lnSpc>
                <a:spcPct val="140000"/>
              </a:lnSpc>
              <a:buClr>
                <a:schemeClr val="accent1">
                  <a:lumMod val="60000"/>
                  <a:lumOff val="40000"/>
                </a:schemeClr>
              </a:buClr>
              <a:defRPr/>
            </a:pPr>
            <a:r>
              <a:rPr lang="ar-SA" b="1" dirty="0" smtClean="0">
                <a:solidFill>
                  <a:srgbClr val="4E75A3"/>
                </a:solidFill>
              </a:rPr>
              <a:t>التركيز على النشاط الذاتي، والاهتمام بالهدايا </a:t>
            </a:r>
            <a:r>
              <a:rPr lang="ja-JP" altLang="ar-SA" b="1" dirty="0" smtClean="0">
                <a:solidFill>
                  <a:srgbClr val="4E75A3"/>
                </a:solidFill>
              </a:rPr>
              <a:t>”</a:t>
            </a:r>
            <a:r>
              <a:rPr lang="ar-SA" b="1" dirty="0" smtClean="0">
                <a:solidFill>
                  <a:srgbClr val="4E75A3"/>
                </a:solidFill>
              </a:rPr>
              <a:t>الوسائل التعليمية</a:t>
            </a:r>
            <a:r>
              <a:rPr lang="ja-JP" altLang="ar-SA" b="1" dirty="0" smtClean="0">
                <a:solidFill>
                  <a:srgbClr val="4E75A3"/>
                </a:solidFill>
              </a:rPr>
              <a:t>“</a:t>
            </a:r>
            <a:endParaRPr lang="ar-SA" altLang="ja-JP" b="1" dirty="0" smtClean="0">
              <a:solidFill>
                <a:srgbClr val="4E75A3"/>
              </a:solidFill>
            </a:endParaRPr>
          </a:p>
          <a:p>
            <a:pPr>
              <a:lnSpc>
                <a:spcPct val="140000"/>
              </a:lnSpc>
              <a:buClr>
                <a:schemeClr val="accent1">
                  <a:lumMod val="60000"/>
                  <a:lumOff val="40000"/>
                </a:schemeClr>
              </a:buClr>
              <a:defRPr/>
            </a:pPr>
            <a:r>
              <a:rPr lang="en-US" b="1" dirty="0" smtClean="0">
                <a:solidFill>
                  <a:schemeClr val="accent4">
                    <a:lumMod val="50000"/>
                  </a:schemeClr>
                </a:solidFill>
              </a:rPr>
              <a:t>4- </a:t>
            </a:r>
            <a:r>
              <a:rPr lang="ar-SA" b="1" dirty="0">
                <a:solidFill>
                  <a:schemeClr val="accent4">
                    <a:lumMod val="50000"/>
                  </a:schemeClr>
                </a:solidFill>
              </a:rPr>
              <a:t>منتسوري:</a:t>
            </a:r>
          </a:p>
          <a:p>
            <a:pPr>
              <a:lnSpc>
                <a:spcPct val="140000"/>
              </a:lnSpc>
              <a:buClr>
                <a:schemeClr val="accent1">
                  <a:lumMod val="60000"/>
                  <a:lumOff val="40000"/>
                </a:schemeClr>
              </a:buClr>
              <a:defRPr/>
            </a:pPr>
            <a:r>
              <a:rPr lang="ar-SA" b="1" dirty="0" smtClean="0">
                <a:solidFill>
                  <a:srgbClr val="4E75A3"/>
                </a:solidFill>
              </a:rPr>
              <a:t>الاهتمام بتنمية </a:t>
            </a:r>
            <a:r>
              <a:rPr lang="ar-SA" b="1" dirty="0">
                <a:solidFill>
                  <a:srgbClr val="4E75A3"/>
                </a:solidFill>
              </a:rPr>
              <a:t>الحواس ونادت بضرورة إعطاء الطفل فرصة للاعتماد على نقسه</a:t>
            </a:r>
            <a:r>
              <a:rPr lang="ja-JP" altLang="ar-SA" b="1" dirty="0">
                <a:solidFill>
                  <a:srgbClr val="4E75A3"/>
                </a:solidFill>
              </a:rPr>
              <a:t>“</a:t>
            </a:r>
            <a:r>
              <a:rPr lang="ar-SA" b="1" dirty="0">
                <a:solidFill>
                  <a:srgbClr val="4E75A3"/>
                </a:solidFill>
              </a:rPr>
              <a:t>التعلم الذاتي</a:t>
            </a:r>
            <a:r>
              <a:rPr lang="ja-JP" altLang="ar-SA" b="1" dirty="0">
                <a:solidFill>
                  <a:srgbClr val="4E75A3"/>
                </a:solidFill>
              </a:rPr>
              <a:t>“</a:t>
            </a:r>
            <a:r>
              <a:rPr lang="ar-SA" b="1" dirty="0">
                <a:solidFill>
                  <a:srgbClr val="4E75A3"/>
                </a:solidFill>
              </a:rPr>
              <a:t> وحدت من تدخل المعلمة</a:t>
            </a:r>
            <a:r>
              <a:rPr lang="ar-SA" b="1" dirty="0" smtClean="0">
                <a:solidFill>
                  <a:srgbClr val="4E75A3"/>
                </a:solidFill>
              </a:rPr>
              <a:t>.</a:t>
            </a:r>
          </a:p>
          <a:p>
            <a:pPr>
              <a:lnSpc>
                <a:spcPct val="140000"/>
              </a:lnSpc>
              <a:buClr>
                <a:schemeClr val="accent1">
                  <a:lumMod val="60000"/>
                  <a:lumOff val="40000"/>
                </a:schemeClr>
              </a:buClr>
              <a:defRPr/>
            </a:pPr>
            <a:r>
              <a:rPr lang="ar-SA" b="1" dirty="0" smtClean="0">
                <a:solidFill>
                  <a:srgbClr val="7C354D"/>
                </a:solidFill>
              </a:rPr>
              <a:t>5-</a:t>
            </a:r>
            <a:r>
              <a:rPr lang="ar-SA" b="1" dirty="0">
                <a:solidFill>
                  <a:srgbClr val="7C354D"/>
                </a:solidFill>
              </a:rPr>
              <a:t>جون لوك</a:t>
            </a:r>
            <a:r>
              <a:rPr lang="ar-SA" b="1" dirty="0" smtClean="0">
                <a:solidFill>
                  <a:srgbClr val="7C354D"/>
                </a:solidFill>
              </a:rPr>
              <a:t>:</a:t>
            </a:r>
          </a:p>
          <a:p>
            <a:pPr>
              <a:lnSpc>
                <a:spcPct val="140000"/>
              </a:lnSpc>
              <a:buClr>
                <a:schemeClr val="accent1">
                  <a:lumMod val="60000"/>
                  <a:lumOff val="40000"/>
                </a:schemeClr>
              </a:buClr>
              <a:defRPr/>
            </a:pPr>
            <a:r>
              <a:rPr lang="ar-SA" b="1" dirty="0">
                <a:solidFill>
                  <a:schemeClr val="accent6">
                    <a:lumMod val="75000"/>
                  </a:schemeClr>
                </a:solidFill>
              </a:rPr>
              <a:t>رأى أن الحرية التامة </a:t>
            </a:r>
            <a:r>
              <a:rPr lang="en-US" b="1" dirty="0">
                <a:solidFill>
                  <a:schemeClr val="accent6">
                    <a:lumMod val="75000"/>
                  </a:schemeClr>
                </a:solidFill>
              </a:rPr>
              <a:t>)</a:t>
            </a:r>
            <a:r>
              <a:rPr lang="ar-SA" b="1" dirty="0">
                <a:solidFill>
                  <a:schemeClr val="accent6">
                    <a:lumMod val="75000"/>
                  </a:schemeClr>
                </a:solidFill>
              </a:rPr>
              <a:t>مراعاة ميول الأطفال</a:t>
            </a:r>
            <a:r>
              <a:rPr lang="en-US" b="1" dirty="0">
                <a:solidFill>
                  <a:schemeClr val="accent6">
                    <a:lumMod val="75000"/>
                  </a:schemeClr>
                </a:solidFill>
              </a:rPr>
              <a:t>(</a:t>
            </a:r>
            <a:r>
              <a:rPr lang="ar-SA" b="1" dirty="0">
                <a:solidFill>
                  <a:schemeClr val="accent6">
                    <a:lumMod val="75000"/>
                  </a:schemeClr>
                </a:solidFill>
              </a:rPr>
              <a:t> أحد الدعائم الهامة في تعليم الطفل لأنها تدفعه إلى معرفة أكثر في وقت أقصر وبمجهود أقل .</a:t>
            </a:r>
          </a:p>
          <a:p>
            <a:pPr>
              <a:lnSpc>
                <a:spcPct val="140000"/>
              </a:lnSpc>
              <a:buClr>
                <a:schemeClr val="accent1">
                  <a:lumMod val="60000"/>
                  <a:lumOff val="40000"/>
                </a:schemeClr>
              </a:buClr>
              <a:buFont typeface="Wingdings 2" pitchFamily="18" charset="2"/>
              <a:buChar char=""/>
              <a:defRPr/>
            </a:pPr>
            <a:endParaRPr lang="ar-SA" b="1" dirty="0">
              <a:solidFill>
                <a:srgbClr val="4E75A3"/>
              </a:solidFill>
            </a:endParaRPr>
          </a:p>
          <a:p>
            <a:pPr>
              <a:lnSpc>
                <a:spcPct val="140000"/>
              </a:lnSpc>
              <a:buClr>
                <a:schemeClr val="accent1">
                  <a:lumMod val="60000"/>
                  <a:lumOff val="40000"/>
                </a:schemeClr>
              </a:buClr>
              <a:buFont typeface="Wingdings 2" pitchFamily="18" charset="2"/>
              <a:buChar char=""/>
              <a:defRPr/>
            </a:pPr>
            <a:endParaRPr lang="ar-SA" b="1" dirty="0" smtClean="0">
              <a:solidFill>
                <a:srgbClr val="0033CC"/>
              </a:solidFill>
            </a:endParaRPr>
          </a:p>
        </p:txBody>
      </p:sp>
    </p:spTree>
    <p:extLst>
      <p:ext uri="{BB962C8B-B14F-4D97-AF65-F5344CB8AC3E}">
        <p14:creationId xmlns:p14="http://schemas.microsoft.com/office/powerpoint/2010/main" val="3481439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chor="ctr"/>
          <a:lstStyle/>
          <a:p>
            <a:pPr rtl="1">
              <a:lnSpc>
                <a:spcPct val="150000"/>
              </a:lnSpc>
            </a:pPr>
            <a:r>
              <a:rPr lang="ar-SA" dirty="0" smtClean="0"/>
              <a:t>ركزت على التربية الدينية.</a:t>
            </a:r>
          </a:p>
          <a:p>
            <a:pPr rtl="1">
              <a:lnSpc>
                <a:spcPct val="150000"/>
              </a:lnSpc>
            </a:pPr>
            <a:r>
              <a:rPr lang="ar-SA" dirty="0" smtClean="0"/>
              <a:t>المسؤولية على الوالدين قبل السابعة.</a:t>
            </a:r>
          </a:p>
          <a:p>
            <a:pPr rtl="1">
              <a:lnSpc>
                <a:spcPct val="150000"/>
              </a:lnSpc>
            </a:pPr>
            <a:r>
              <a:rPr lang="ar-SA" dirty="0" smtClean="0"/>
              <a:t>تخصيص أماكن في الكنائس لرعاية الصغار وخاصة الأيتام والفقراء.</a:t>
            </a:r>
          </a:p>
          <a:p>
            <a:pPr rtl="1"/>
            <a:endParaRPr lang="ar-SA" dirty="0" smtClean="0"/>
          </a:p>
          <a:p>
            <a:pPr rtl="1"/>
            <a:endParaRPr lang="ar-SA" dirty="0" smtClean="0"/>
          </a:p>
          <a:p>
            <a:pPr rtl="1"/>
            <a:endParaRPr lang="en-US" dirty="0"/>
          </a:p>
        </p:txBody>
      </p:sp>
      <p:sp>
        <p:nvSpPr>
          <p:cNvPr id="2" name="Title 1"/>
          <p:cNvSpPr>
            <a:spLocks noGrp="1"/>
          </p:cNvSpPr>
          <p:nvPr>
            <p:ph type="title"/>
          </p:nvPr>
        </p:nvSpPr>
        <p:spPr/>
        <p:txBody>
          <a:bodyPr/>
          <a:lstStyle/>
          <a:p>
            <a:pPr rtl="1"/>
            <a:r>
              <a:rPr lang="ar-SA" dirty="0" smtClean="0"/>
              <a:t>٤- المسيحية</a:t>
            </a:r>
            <a:endParaRPr lang="en-US" dirty="0"/>
          </a:p>
        </p:txBody>
      </p:sp>
    </p:spTree>
    <p:extLst>
      <p:ext uri="{BB962C8B-B14F-4D97-AF65-F5344CB8AC3E}">
        <p14:creationId xmlns:p14="http://schemas.microsoft.com/office/powerpoint/2010/main" val="2998289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0" y="2032699"/>
            <a:ext cx="8229600" cy="4075176"/>
          </a:xfrm>
        </p:spPr>
        <p:txBody>
          <a:bodyPr/>
          <a:lstStyle/>
          <a:p>
            <a:pPr marL="342900" indent="-342900" rtl="1">
              <a:buFont typeface="Arial"/>
              <a:buChar char="•"/>
            </a:pPr>
            <a:r>
              <a:rPr lang="ar-SA" dirty="0" smtClean="0"/>
              <a:t>كانت الأم تقوم بتربية أطفالها بحنان.</a:t>
            </a:r>
          </a:p>
          <a:p>
            <a:pPr marL="342900" indent="-342900" rtl="1">
              <a:buFont typeface="Arial"/>
              <a:buChar char="•"/>
            </a:pPr>
            <a:r>
              <a:rPr lang="ar-SA" dirty="0" smtClean="0"/>
              <a:t>يرسل أبناء الأغنياء إلى البادية لينشؤوا في رعاية مرضعات البادية ويتعلموا اللغة ويشبوا على الفصاحة والشجاعة.</a:t>
            </a:r>
          </a:p>
          <a:p>
            <a:pPr marL="342900" indent="-342900" rtl="1">
              <a:buFont typeface="Arial"/>
              <a:buChar char="•"/>
            </a:pPr>
            <a:r>
              <a:rPr lang="ar-SA" dirty="0" smtClean="0"/>
              <a:t>يتضح أن العرب يهتمون بتنشئة الطفل في أحضان الطبيعة ولا يعود الطفل لذويه قبل الخامسة من العمر.</a:t>
            </a:r>
            <a:endParaRPr lang="en-US" dirty="0"/>
          </a:p>
        </p:txBody>
      </p:sp>
      <p:sp>
        <p:nvSpPr>
          <p:cNvPr id="2" name="Title 1"/>
          <p:cNvSpPr>
            <a:spLocks noGrp="1"/>
          </p:cNvSpPr>
          <p:nvPr>
            <p:ph type="title"/>
          </p:nvPr>
        </p:nvSpPr>
        <p:spPr/>
        <p:txBody>
          <a:bodyPr/>
          <a:lstStyle/>
          <a:p>
            <a:pPr rtl="1"/>
            <a:r>
              <a:rPr lang="ar-SA" dirty="0" smtClean="0"/>
              <a:t>٥- العرب ما قبل الإسلام</a:t>
            </a:r>
            <a:endParaRPr lang="en-US" dirty="0"/>
          </a:p>
        </p:txBody>
      </p:sp>
    </p:spTree>
    <p:extLst>
      <p:ext uri="{BB962C8B-B14F-4D97-AF65-F5344CB8AC3E}">
        <p14:creationId xmlns:p14="http://schemas.microsoft.com/office/powerpoint/2010/main" val="1219460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lstStyle/>
          <a:p>
            <a:pPr rtl="1"/>
            <a:r>
              <a:rPr lang="ar-SA" u="sng" dirty="0" smtClean="0">
                <a:solidFill>
                  <a:srgbClr val="EA9B7C"/>
                </a:solidFill>
              </a:rPr>
              <a:t>اهتمت النظرية الإسلامية لثلاثة أبعاد أساسية في تربية الطفل:</a:t>
            </a:r>
          </a:p>
          <a:p>
            <a:pPr rtl="1"/>
            <a:endParaRPr lang="ar-SA" u="sng" dirty="0" smtClean="0">
              <a:solidFill>
                <a:srgbClr val="EA9B7C"/>
              </a:solidFill>
            </a:endParaRPr>
          </a:p>
          <a:p>
            <a:pPr rtl="1"/>
            <a:r>
              <a:rPr lang="ar-SA" dirty="0" smtClean="0"/>
              <a:t>١- النظرية التكاملية لطبيعة الطفل.</a:t>
            </a:r>
          </a:p>
          <a:p>
            <a:pPr rtl="1"/>
            <a:r>
              <a:rPr lang="ar-SA" dirty="0" smtClean="0"/>
              <a:t>٢- التنشئة الاجتماعية.</a:t>
            </a:r>
          </a:p>
          <a:p>
            <a:pPr rtl="1"/>
            <a:r>
              <a:rPr lang="ar-SA" dirty="0" smtClean="0"/>
              <a:t>٣- التربية الخلقية.</a:t>
            </a:r>
          </a:p>
          <a:p>
            <a:pPr rtl="1"/>
            <a:endParaRPr lang="ar-SA" dirty="0"/>
          </a:p>
          <a:p>
            <a:pPr rtl="1"/>
            <a:r>
              <a:rPr lang="ar-SA" dirty="0" smtClean="0"/>
              <a:t>اهتمت بالجانب الديني والدنيوي معاً..</a:t>
            </a:r>
          </a:p>
          <a:p>
            <a:pPr rtl="1"/>
            <a:endParaRPr lang="ar-SA" dirty="0" smtClean="0"/>
          </a:p>
        </p:txBody>
      </p:sp>
      <p:sp>
        <p:nvSpPr>
          <p:cNvPr id="2" name="Title 1"/>
          <p:cNvSpPr>
            <a:spLocks noGrp="1"/>
          </p:cNvSpPr>
          <p:nvPr>
            <p:ph type="title"/>
          </p:nvPr>
        </p:nvSpPr>
        <p:spPr/>
        <p:txBody>
          <a:bodyPr>
            <a:normAutofit/>
          </a:bodyPr>
          <a:lstStyle/>
          <a:p>
            <a:pPr rtl="1"/>
            <a:r>
              <a:rPr lang="ar-SA" dirty="0" smtClean="0"/>
              <a:t>٦- الإسلام</a:t>
            </a:r>
            <a:endParaRPr lang="en-US" dirty="0"/>
          </a:p>
        </p:txBody>
      </p:sp>
    </p:spTree>
    <p:extLst>
      <p:ext uri="{BB962C8B-B14F-4D97-AF65-F5344CB8AC3E}">
        <p14:creationId xmlns:p14="http://schemas.microsoft.com/office/powerpoint/2010/main" val="915612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974725"/>
            <a:ext cx="4114800" cy="701675"/>
          </a:xfrm>
        </p:spPr>
        <p:txBody>
          <a:bodyPr>
            <a:normAutofit/>
          </a:bodyPr>
          <a:lstStyle/>
          <a:p>
            <a:pPr rtl="1"/>
            <a:r>
              <a:rPr lang="ar-SA" sz="2400" dirty="0" smtClean="0">
                <a:solidFill>
                  <a:srgbClr val="660066"/>
                </a:solidFill>
              </a:rPr>
              <a:t>أهم المربين في الإسلام</a:t>
            </a:r>
            <a:endParaRPr lang="en-US" sz="2400" dirty="0">
              <a:solidFill>
                <a:srgbClr val="660066"/>
              </a:solidFill>
            </a:endParaRPr>
          </a:p>
        </p:txBody>
      </p:sp>
    </p:spTree>
    <p:extLst>
      <p:ext uri="{BB962C8B-B14F-4D97-AF65-F5344CB8AC3E}">
        <p14:creationId xmlns:p14="http://schemas.microsoft.com/office/powerpoint/2010/main" val="1218604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ackTie">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ppt/theme/theme2.xml><?xml version="1.0" encoding="utf-8"?>
<a:theme xmlns:a="http://schemas.openxmlformats.org/drawingml/2006/main" name="Custom Design">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Black Tie.thmx</Template>
  <TotalTime>1799</TotalTime>
  <Words>2162</Words>
  <Application>Microsoft Office PowerPoint</Application>
  <PresentationFormat>On-screen Show (4:3)</PresentationFormat>
  <Paragraphs>207</Paragraphs>
  <Slides>52</Slides>
  <Notes>0</Notes>
  <HiddenSlides>0</HiddenSlides>
  <MMClips>0</MMClips>
  <ScaleCrop>false</ScaleCrop>
  <HeadingPairs>
    <vt:vector size="4" baseType="variant">
      <vt:variant>
        <vt:lpstr>Theme</vt:lpstr>
      </vt:variant>
      <vt:variant>
        <vt:i4>2</vt:i4>
      </vt:variant>
      <vt:variant>
        <vt:lpstr>Slide Titles</vt:lpstr>
      </vt:variant>
      <vt:variant>
        <vt:i4>52</vt:i4>
      </vt:variant>
    </vt:vector>
  </HeadingPairs>
  <TitlesOfParts>
    <vt:vector size="54" baseType="lpstr">
      <vt:lpstr>BlackTie</vt:lpstr>
      <vt:lpstr>Custom Design</vt:lpstr>
      <vt:lpstr>أهم المربين لمرحلة ما قبل المدرسة</vt:lpstr>
      <vt:lpstr>نبذة تاريخية عن التربية عبر العصور </vt:lpstr>
      <vt:lpstr>١- مصر القديمة</vt:lpstr>
      <vt:lpstr>٢- الإغريق</vt:lpstr>
      <vt:lpstr>٣- الرومان</vt:lpstr>
      <vt:lpstr>٤- المسيحية</vt:lpstr>
      <vt:lpstr>٥- العرب ما قبل الإسلام</vt:lpstr>
      <vt:lpstr>٦- الإسلام</vt:lpstr>
      <vt:lpstr>أهم المربين في الإسلام</vt:lpstr>
      <vt:lpstr>١- الغزالي</vt:lpstr>
      <vt:lpstr>٢- ابن خلدون</vt:lpstr>
      <vt:lpstr>علماء التربية ونشأة رياض الأطفال</vt:lpstr>
      <vt:lpstr>علماء التربية ونشأة رياض الأطفال</vt:lpstr>
      <vt:lpstr>١- جون لوك</vt:lpstr>
      <vt:lpstr>١- جون لوك</vt:lpstr>
      <vt:lpstr>١- جون لوك</vt:lpstr>
      <vt:lpstr>١- جون لوك</vt:lpstr>
      <vt:lpstr>١- جون لوك</vt:lpstr>
      <vt:lpstr>١- جون لوك</vt:lpstr>
      <vt:lpstr>PowerPoint Presentation</vt:lpstr>
      <vt:lpstr>٢-جان جاك روسو </vt:lpstr>
      <vt:lpstr>٢-جان جاك روسو </vt:lpstr>
      <vt:lpstr>٢-جان جاك روسو </vt:lpstr>
      <vt:lpstr>٢-جان جاك روسو </vt:lpstr>
      <vt:lpstr>٢-جان جاك روسو </vt:lpstr>
      <vt:lpstr>٢-جان جاك روسو </vt:lpstr>
      <vt:lpstr>٢-جان جاك روسو </vt:lpstr>
      <vt:lpstr>نقد آراء روسو</vt:lpstr>
      <vt:lpstr>PowerPoint Presentation</vt:lpstr>
      <vt:lpstr>٣- بستالوتزي</vt:lpstr>
      <vt:lpstr>٣- بستالوتزي</vt:lpstr>
      <vt:lpstr>٣- بستالوتزي</vt:lpstr>
      <vt:lpstr>٣- بستالوتزي</vt:lpstr>
      <vt:lpstr>٣- بستالوتزي</vt:lpstr>
      <vt:lpstr>٣- بستالوتزي</vt:lpstr>
      <vt:lpstr>٣- بستالوتزي</vt:lpstr>
      <vt:lpstr>٣- بستالوتزي</vt:lpstr>
      <vt:lpstr>٣- بستالوتزي</vt:lpstr>
      <vt:lpstr>٣- بستالوتزي</vt:lpstr>
      <vt:lpstr>PowerPoint Presentation</vt:lpstr>
      <vt:lpstr>٤- فروبل</vt:lpstr>
      <vt:lpstr>٤- فروبل</vt:lpstr>
      <vt:lpstr>٤- فروبل</vt:lpstr>
      <vt:lpstr>٤- فروبل</vt:lpstr>
      <vt:lpstr>٤- فروبل</vt:lpstr>
      <vt:lpstr>PowerPoint Presentation</vt:lpstr>
      <vt:lpstr>٥-ماريا منتسوري</vt:lpstr>
      <vt:lpstr>٥-ماريا منتسوري</vt:lpstr>
      <vt:lpstr>٥-ماريا منتسوري</vt:lpstr>
      <vt:lpstr>٥-ماريا منتسوري</vt:lpstr>
      <vt:lpstr>PowerPoint Presentation</vt:lpstr>
      <vt:lpstr>PowerPoint Presentation</vt:lpstr>
    </vt:vector>
  </TitlesOfParts>
  <Company>King saud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أهم المربين لمرحلة ما قبل المدرسة</dc:title>
  <dc:creator>Maha Alhagabani</dc:creator>
  <cp:lastModifiedBy>Maha</cp:lastModifiedBy>
  <cp:revision>53</cp:revision>
  <cp:lastPrinted>2013-09-24T11:00:22Z</cp:lastPrinted>
  <dcterms:created xsi:type="dcterms:W3CDTF">2013-09-24T08:35:40Z</dcterms:created>
  <dcterms:modified xsi:type="dcterms:W3CDTF">2016-02-09T20:16:28Z</dcterms:modified>
</cp:coreProperties>
</file>