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70" r:id="rId3"/>
    <p:sldId id="257" r:id="rId4"/>
    <p:sldId id="269" r:id="rId5"/>
    <p:sldId id="273" r:id="rId6"/>
    <p:sldId id="272" r:id="rId7"/>
    <p:sldId id="260" r:id="rId8"/>
    <p:sldId id="261" r:id="rId9"/>
    <p:sldId id="263" r:id="rId10"/>
    <p:sldId id="264" r:id="rId11"/>
    <p:sldId id="265" r:id="rId12"/>
    <p:sldId id="266" r:id="rId13"/>
    <p:sldId id="267" r:id="rId1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3676" autoAdjust="0"/>
    <p:restoredTop sz="94660"/>
  </p:normalViewPr>
  <p:slideViewPr>
    <p:cSldViewPr>
      <p:cViewPr varScale="1">
        <p:scale>
          <a:sx n="110" d="100"/>
          <a:sy n="110" d="100"/>
        </p:scale>
        <p:origin x="-164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E89D0E97-3EA8-43FB-8405-9AD4E2E25708}" type="datetimeFigureOut">
              <a:rPr lang="ar-SA" smtClean="0"/>
              <a:pPr/>
              <a:t>29/12/36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8EB1DCF-F6D1-4B9D-A765-25A86A64BF56}"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89D0E97-3EA8-43FB-8405-9AD4E2E25708}" type="datetimeFigureOut">
              <a:rPr lang="ar-SA" smtClean="0"/>
              <a:pPr/>
              <a:t>29/12/36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8EB1DCF-F6D1-4B9D-A765-25A86A64BF56}"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89D0E97-3EA8-43FB-8405-9AD4E2E25708}" type="datetimeFigureOut">
              <a:rPr lang="ar-SA" smtClean="0"/>
              <a:pPr/>
              <a:t>29/12/36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8EB1DCF-F6D1-4B9D-A765-25A86A64BF56}"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89D0E97-3EA8-43FB-8405-9AD4E2E25708}" type="datetimeFigureOut">
              <a:rPr lang="ar-SA" smtClean="0"/>
              <a:pPr/>
              <a:t>29/12/36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8EB1DCF-F6D1-4B9D-A765-25A86A64BF56}"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E89D0E97-3EA8-43FB-8405-9AD4E2E25708}" type="datetimeFigureOut">
              <a:rPr lang="ar-SA" smtClean="0"/>
              <a:pPr/>
              <a:t>29/12/36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8EB1DCF-F6D1-4B9D-A765-25A86A64BF56}"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E89D0E97-3EA8-43FB-8405-9AD4E2E25708}" type="datetimeFigureOut">
              <a:rPr lang="ar-SA" smtClean="0"/>
              <a:pPr/>
              <a:t>29/12/36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8EB1DCF-F6D1-4B9D-A765-25A86A64BF56}"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E89D0E97-3EA8-43FB-8405-9AD4E2E25708}" type="datetimeFigureOut">
              <a:rPr lang="ar-SA" smtClean="0"/>
              <a:pPr/>
              <a:t>29/12/36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A8EB1DCF-F6D1-4B9D-A765-25A86A64BF56}"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E89D0E97-3EA8-43FB-8405-9AD4E2E25708}" type="datetimeFigureOut">
              <a:rPr lang="ar-SA" smtClean="0"/>
              <a:pPr/>
              <a:t>29/12/36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A8EB1DCF-F6D1-4B9D-A765-25A86A64BF56}"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89D0E97-3EA8-43FB-8405-9AD4E2E25708}" type="datetimeFigureOut">
              <a:rPr lang="ar-SA" smtClean="0"/>
              <a:pPr/>
              <a:t>29/12/36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A8EB1DCF-F6D1-4B9D-A765-25A86A64BF56}"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89D0E97-3EA8-43FB-8405-9AD4E2E25708}" type="datetimeFigureOut">
              <a:rPr lang="ar-SA" smtClean="0"/>
              <a:pPr/>
              <a:t>29/12/36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8EB1DCF-F6D1-4B9D-A765-25A86A64BF56}"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89D0E97-3EA8-43FB-8405-9AD4E2E25708}" type="datetimeFigureOut">
              <a:rPr lang="ar-SA" smtClean="0"/>
              <a:pPr/>
              <a:t>29/12/36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8EB1DCF-F6D1-4B9D-A765-25A86A64BF56}"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89D0E97-3EA8-43FB-8405-9AD4E2E25708}" type="datetimeFigureOut">
              <a:rPr lang="ar-SA" smtClean="0"/>
              <a:pPr/>
              <a:t>29/12/36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8EB1DCF-F6D1-4B9D-A765-25A86A64BF56}"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youtube.com/watch?v=sJZ16KsCSoo&amp;feature=share&amp;list=PLyVR-kN9eC8aWe71lqT2iyZK_o1XvhuEx"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صر نائب للنص 6"/>
          <p:cNvSpPr>
            <a:spLocks noGrp="1"/>
          </p:cNvSpPr>
          <p:nvPr>
            <p:ph type="body" idx="4294967295"/>
          </p:nvPr>
        </p:nvSpPr>
        <p:spPr>
          <a:xfrm>
            <a:off x="1371600" y="2906713"/>
            <a:ext cx="7160840" cy="1500187"/>
          </a:xfrm>
        </p:spPr>
        <p:txBody>
          <a:bodyPr/>
          <a:lstStyle/>
          <a:p>
            <a:pPr algn="ctr"/>
            <a:endParaRPr lang="ar-SA" dirty="0"/>
          </a:p>
        </p:txBody>
      </p:sp>
      <p:pic>
        <p:nvPicPr>
          <p:cNvPr id="4" name="صورة 3" descr="images (2).jpg"/>
          <p:cNvPicPr>
            <a:picLocks noChangeAspect="1"/>
          </p:cNvPicPr>
          <p:nvPr/>
        </p:nvPicPr>
        <p:blipFill>
          <a:blip r:embed="rId2" cstate="print"/>
          <a:stretch>
            <a:fillRect/>
          </a:stretch>
        </p:blipFill>
        <p:spPr>
          <a:xfrm>
            <a:off x="251520" y="332656"/>
            <a:ext cx="8712968" cy="6336704"/>
          </a:xfrm>
          <a:prstGeom prst="rect">
            <a:avLst/>
          </a:prstGeom>
        </p:spPr>
      </p:pic>
      <p:sp>
        <p:nvSpPr>
          <p:cNvPr id="5" name="مربع نص 4"/>
          <p:cNvSpPr txBox="1"/>
          <p:nvPr/>
        </p:nvSpPr>
        <p:spPr>
          <a:xfrm>
            <a:off x="2915816" y="404664"/>
            <a:ext cx="2664296" cy="430887"/>
          </a:xfrm>
          <a:prstGeom prst="rect">
            <a:avLst/>
          </a:prstGeom>
          <a:noFill/>
        </p:spPr>
        <p:txBody>
          <a:bodyPr wrap="square" rtlCol="1">
            <a:spAutoFit/>
          </a:bodyPr>
          <a:lstStyle/>
          <a:p>
            <a:pPr algn="ctr"/>
            <a:r>
              <a:rPr lang="ar-SA" sz="2200" b="1" dirty="0" smtClean="0"/>
              <a:t>المحاضرة الثالثة</a:t>
            </a:r>
            <a:endParaRPr lang="ar-SA" sz="22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0" y="764687"/>
            <a:ext cx="9144000" cy="4739759"/>
          </a:xfrm>
          <a:prstGeom prst="rect">
            <a:avLst/>
          </a:prstGeom>
          <a:noFill/>
          <a:ln w="9525">
            <a:noFill/>
            <a:miter lim="800000"/>
            <a:headEnd/>
            <a:tailEnd/>
          </a:ln>
          <a:effectLst/>
        </p:spPr>
        <p:txBody>
          <a:bodyPr vert="horz" wrap="square" lIns="91440" tIns="45720" rIns="457056" bIns="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endParaRPr kumimoji="0" lang="ar-SA" sz="2800" b="0" i="1"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defTabSz="914400" rtl="1" eaLnBrk="1" fontAlgn="base" latinLnBrk="0" hangingPunct="1">
              <a:lnSpc>
                <a:spcPct val="100000"/>
              </a:lnSpc>
              <a:spcBef>
                <a:spcPct val="0"/>
              </a:spcBef>
              <a:spcAft>
                <a:spcPct val="0"/>
              </a:spcAft>
              <a:buClrTx/>
              <a:buSzTx/>
              <a:buFontTx/>
              <a:buNone/>
              <a:tabLst/>
            </a:pPr>
            <a:r>
              <a:rPr kumimoji="0" lang="ar-SA" sz="2800" b="0" i="1" u="none" strike="noStrike" cap="none" normalizeH="0" baseline="0" dirty="0" smtClean="0">
                <a:ln>
                  <a:noFill/>
                </a:ln>
                <a:solidFill>
                  <a:schemeClr val="tx1"/>
                </a:solidFill>
                <a:effectLst/>
                <a:latin typeface="Calibri" pitchFamily="34" charset="0"/>
                <a:ea typeface="Calibri" pitchFamily="34" charset="0"/>
                <a:cs typeface="Arial" pitchFamily="34" charset="0"/>
              </a:rPr>
              <a:t>ماهي المنظمات التي تستخدم الاتصالات التسويقية المتكاملة في مسار أعمالها؟</a:t>
            </a:r>
            <a:endParaRPr kumimoji="0" lang="en-US" sz="2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Char char="•"/>
              <a:tabLst/>
            </a:pPr>
            <a:r>
              <a:rPr kumimoji="0" lang="ar-SA" sz="28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المنظمات الصغيرة</a:t>
            </a:r>
            <a:endParaRPr lang="ar-SA" sz="2800" b="1" dirty="0">
              <a:solidFill>
                <a:schemeClr val="accent1"/>
              </a:solidFill>
              <a:latin typeface="Arial" pitchFamily="34" charset="0"/>
              <a:ea typeface="Calibri"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Char char="•"/>
              <a:tabLst/>
            </a:pPr>
            <a:r>
              <a:rPr kumimoji="0" lang="ar-SA" sz="28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المنظمات المسوقة للخدمات</a:t>
            </a:r>
            <a:endParaRPr kumimoji="0" lang="en-US" sz="2800" b="1" i="0" u="none" strike="noStrike" cap="none" normalizeH="0" baseline="0" dirty="0" smtClean="0">
              <a:ln>
                <a:noFill/>
              </a:ln>
              <a:solidFill>
                <a:schemeClr val="accent1"/>
              </a:solidFill>
              <a:effectLst/>
              <a:latin typeface="Arial" pitchFamily="34" charset="0"/>
              <a:ea typeface="Times New Roman" pitchFamily="18"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Char char="•"/>
              <a:tabLst/>
            </a:pPr>
            <a:r>
              <a:rPr kumimoji="0" lang="ar-SA" sz="28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منظمات الأعمال المتعاملة مع المستهلك</a:t>
            </a:r>
            <a:endParaRPr lang="ar-SA" sz="2800" b="1" dirty="0">
              <a:solidFill>
                <a:schemeClr val="accent1"/>
              </a:solidFill>
              <a:latin typeface="Arial" pitchFamily="34" charset="0"/>
              <a:ea typeface="Calibri"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tabLst/>
            </a:pPr>
            <a:r>
              <a:rPr kumimoji="0" lang="ar-SA" sz="28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المنظمات التي تخصص موازنة مالية للاتصالات التسويقية ويكون </a:t>
            </a:r>
            <a:r>
              <a:rPr lang="ar-SA" sz="2800" dirty="0" smtClean="0">
                <a:solidFill>
                  <a:schemeClr val="accent1"/>
                </a:solidFill>
                <a:latin typeface="Calibri" pitchFamily="34" charset="0"/>
                <a:ea typeface="Calibri" pitchFamily="34" charset="0"/>
                <a:cs typeface="Arial" pitchFamily="34" charset="0"/>
              </a:rPr>
              <a:t>ا</a:t>
            </a:r>
            <a:r>
              <a:rPr kumimoji="0" lang="ar-SA" sz="28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لسائد</a:t>
            </a:r>
            <a:r>
              <a:rPr kumimoji="0" lang="ar-SA" sz="2800" b="0" i="0" u="none" strike="noStrike" cap="none" normalizeH="0" dirty="0" smtClean="0">
                <a:ln>
                  <a:noFill/>
                </a:ln>
                <a:solidFill>
                  <a:schemeClr val="accent1"/>
                </a:solidFill>
                <a:effectLst/>
                <a:latin typeface="Calibri" pitchFamily="34" charset="0"/>
                <a:ea typeface="Calibri" pitchFamily="34" charset="0"/>
                <a:cs typeface="Arial" pitchFamily="34" charset="0"/>
              </a:rPr>
              <a:t> فيها هو الإعلان</a:t>
            </a:r>
            <a:r>
              <a:rPr kumimoji="0" lang="en-US" sz="2800" b="0" i="0" u="none" strike="noStrike" cap="none" normalizeH="0" baseline="0" dirty="0" smtClean="0">
                <a:ln>
                  <a:noFill/>
                </a:ln>
                <a:solidFill>
                  <a:schemeClr val="accent1"/>
                </a:solidFill>
                <a:effectLst/>
                <a:latin typeface="Arial" pitchFamily="34" charset="0"/>
                <a:ea typeface="Calibri" pitchFamily="34" charset="0"/>
                <a:cs typeface="Arial" pitchFamily="34" charset="0"/>
              </a:rPr>
              <a:t>.</a:t>
            </a:r>
            <a:endParaRPr kumimoji="0" lang="en-US" sz="2800" b="1" i="0" u="none" strike="noStrike" cap="none" normalizeH="0" baseline="0" dirty="0" smtClean="0">
              <a:ln>
                <a:noFill/>
              </a:ln>
              <a:solidFill>
                <a:schemeClr val="accent1"/>
              </a:solidFill>
              <a:effectLst/>
              <a:latin typeface="Arial" pitchFamily="34" charset="0"/>
              <a:ea typeface="Times New Roman" pitchFamily="18"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Char char="•"/>
              <a:tabLst/>
            </a:pPr>
            <a:r>
              <a:rPr kumimoji="0" lang="ar-SA" sz="28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المنظمات المستحوذة على حصة سوقية أكبر وتحقق ربح أكثر تكون هي المستخدمة لهذا المفهوم</a:t>
            </a:r>
            <a:r>
              <a:rPr kumimoji="0" lang="en-US" sz="2800" b="0" i="0" u="none" strike="noStrike" cap="none" normalizeH="0" baseline="0" dirty="0" smtClean="0">
                <a:ln>
                  <a:noFill/>
                </a:ln>
                <a:solidFill>
                  <a:schemeClr val="accent1"/>
                </a:solidFill>
                <a:effectLst/>
                <a:latin typeface="Arial" pitchFamily="34" charset="0"/>
                <a:ea typeface="Calibri" pitchFamily="34" charset="0"/>
                <a:cs typeface="Arial" pitchFamily="34" charset="0"/>
              </a:rPr>
              <a:t>.</a:t>
            </a:r>
            <a:endParaRPr kumimoji="0" lang="en-US" sz="2800" b="1" i="0" u="none" strike="noStrike" cap="none" normalizeH="0" baseline="0" dirty="0" smtClean="0">
              <a:ln>
                <a:noFill/>
              </a:ln>
              <a:solidFill>
                <a:schemeClr val="accent1"/>
              </a:solidFill>
              <a:effectLst/>
              <a:latin typeface="Arial" pitchFamily="34" charset="0"/>
              <a:ea typeface="Times New Roman" pitchFamily="18"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en-US" sz="25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JO" sz="3300" dirty="0"/>
              <a:t>الاختلاف بين الاتصالات التقليدية والاتصالات المتكاملة</a:t>
            </a:r>
            <a:r>
              <a:rPr lang="ar-JO" dirty="0"/>
              <a:t>:</a:t>
            </a:r>
            <a:r>
              <a:rPr lang="en-US" b="1" dirty="0"/>
              <a:t/>
            </a:r>
            <a:br>
              <a:rPr lang="en-US" b="1" dirty="0"/>
            </a:br>
            <a:endParaRPr lang="ar-SA" dirty="0"/>
          </a:p>
        </p:txBody>
      </p:sp>
      <p:graphicFrame>
        <p:nvGraphicFramePr>
          <p:cNvPr id="4" name="عنصر نائب للمحتوى 3"/>
          <p:cNvGraphicFramePr>
            <a:graphicFrameLocks noGrp="1"/>
          </p:cNvGraphicFramePr>
          <p:nvPr>
            <p:ph idx="1"/>
          </p:nvPr>
        </p:nvGraphicFramePr>
        <p:xfrm>
          <a:off x="457200" y="908723"/>
          <a:ext cx="8229600" cy="6018276"/>
        </p:xfrm>
        <a:graphic>
          <a:graphicData uri="http://schemas.openxmlformats.org/drawingml/2006/table">
            <a:tbl>
              <a:tblPr rtl="1" firstRow="1" bandRow="1">
                <a:tableStyleId>{5C22544A-7EE6-4342-B048-85BDC9FD1C3A}</a:tableStyleId>
              </a:tblPr>
              <a:tblGrid>
                <a:gridCol w="4114800"/>
                <a:gridCol w="4114800"/>
              </a:tblGrid>
              <a:tr h="443638">
                <a:tc>
                  <a:txBody>
                    <a:bodyPr/>
                    <a:lstStyle/>
                    <a:p>
                      <a:pPr algn="ctr" rtl="1">
                        <a:lnSpc>
                          <a:spcPct val="115000"/>
                        </a:lnSpc>
                        <a:spcAft>
                          <a:spcPts val="0"/>
                        </a:spcAft>
                      </a:pPr>
                      <a:r>
                        <a:rPr lang="ar-JO" sz="2200" b="0" dirty="0">
                          <a:latin typeface="Calibri"/>
                          <a:ea typeface="Times New Roman"/>
                          <a:cs typeface="Simplified Arabic"/>
                        </a:rPr>
                        <a:t>الاتصالات التقليدية</a:t>
                      </a:r>
                      <a:endParaRPr lang="en-US" sz="2200" b="1" dirty="0">
                        <a:latin typeface="Calibri"/>
                        <a:ea typeface="Times New Roman"/>
                      </a:endParaRPr>
                    </a:p>
                  </a:txBody>
                  <a:tcPr anchor="ctr"/>
                </a:tc>
                <a:tc>
                  <a:txBody>
                    <a:bodyPr/>
                    <a:lstStyle/>
                    <a:p>
                      <a:pPr algn="ctr" rtl="1">
                        <a:lnSpc>
                          <a:spcPct val="115000"/>
                        </a:lnSpc>
                        <a:spcAft>
                          <a:spcPts val="0"/>
                        </a:spcAft>
                      </a:pPr>
                      <a:r>
                        <a:rPr lang="ar-JO" sz="2200" b="0" dirty="0">
                          <a:latin typeface="Calibri"/>
                          <a:ea typeface="Times New Roman"/>
                          <a:cs typeface="Simplified Arabic"/>
                        </a:rPr>
                        <a:t>الاتصالات المتكاملة</a:t>
                      </a:r>
                      <a:endParaRPr lang="en-US" sz="2200" b="1" dirty="0">
                        <a:latin typeface="Calibri"/>
                        <a:ea typeface="Times New Roman"/>
                      </a:endParaRPr>
                    </a:p>
                  </a:txBody>
                  <a:tcPr anchor="ctr"/>
                </a:tc>
              </a:tr>
              <a:tr h="811941">
                <a:tc>
                  <a:txBody>
                    <a:bodyPr/>
                    <a:lstStyle/>
                    <a:p>
                      <a:pPr algn="ctr" rtl="1">
                        <a:lnSpc>
                          <a:spcPct val="115000"/>
                        </a:lnSpc>
                        <a:spcAft>
                          <a:spcPts val="0"/>
                        </a:spcAft>
                      </a:pPr>
                      <a:r>
                        <a:rPr lang="ar-JO" sz="2200" b="0" dirty="0">
                          <a:latin typeface="Calibri"/>
                          <a:ea typeface="Times New Roman"/>
                          <a:cs typeface="Simplified Arabic"/>
                        </a:rPr>
                        <a:t>تهدف إلى كسب الأطراف المقابلة</a:t>
                      </a:r>
                      <a:endParaRPr lang="en-US" sz="2200" b="1" dirty="0">
                        <a:latin typeface="Calibri"/>
                        <a:ea typeface="Times New Roman"/>
                      </a:endParaRPr>
                    </a:p>
                  </a:txBody>
                  <a:tcPr anchor="ctr"/>
                </a:tc>
                <a:tc>
                  <a:txBody>
                    <a:bodyPr/>
                    <a:lstStyle/>
                    <a:p>
                      <a:pPr algn="ctr" rtl="1">
                        <a:lnSpc>
                          <a:spcPct val="115000"/>
                        </a:lnSpc>
                        <a:spcAft>
                          <a:spcPts val="0"/>
                        </a:spcAft>
                      </a:pPr>
                      <a:r>
                        <a:rPr lang="ar-JO" sz="2200" b="0">
                          <a:latin typeface="Calibri"/>
                          <a:ea typeface="Times New Roman"/>
                          <a:cs typeface="Simplified Arabic"/>
                        </a:rPr>
                        <a:t>تهدف إلى المحافظة في العلاقة مع الأطراف المقابلة</a:t>
                      </a:r>
                      <a:endParaRPr lang="en-US" sz="2200" b="1">
                        <a:latin typeface="Calibri"/>
                        <a:ea typeface="Times New Roman"/>
                      </a:endParaRPr>
                    </a:p>
                  </a:txBody>
                  <a:tcPr anchor="ctr"/>
                </a:tc>
              </a:tr>
              <a:tr h="443638">
                <a:tc>
                  <a:txBody>
                    <a:bodyPr/>
                    <a:lstStyle/>
                    <a:p>
                      <a:pPr algn="ctr" rtl="1">
                        <a:lnSpc>
                          <a:spcPct val="115000"/>
                        </a:lnSpc>
                        <a:spcAft>
                          <a:spcPts val="0"/>
                        </a:spcAft>
                      </a:pPr>
                      <a:r>
                        <a:rPr lang="ar-JO" sz="2200" b="0" dirty="0" err="1">
                          <a:latin typeface="Calibri"/>
                          <a:ea typeface="Times New Roman"/>
                          <a:cs typeface="Simplified Arabic"/>
                        </a:rPr>
                        <a:t>إتصالات</a:t>
                      </a:r>
                      <a:r>
                        <a:rPr lang="ar-JO" sz="2200" b="0" dirty="0">
                          <a:latin typeface="Calibri"/>
                          <a:ea typeface="Times New Roman"/>
                          <a:cs typeface="Simplified Arabic"/>
                        </a:rPr>
                        <a:t> شاملة وواسعة</a:t>
                      </a:r>
                      <a:endParaRPr lang="en-US" sz="2200" b="1" dirty="0">
                        <a:latin typeface="Calibri"/>
                        <a:ea typeface="Times New Roman"/>
                      </a:endParaRPr>
                    </a:p>
                  </a:txBody>
                  <a:tcPr anchor="ctr"/>
                </a:tc>
                <a:tc>
                  <a:txBody>
                    <a:bodyPr/>
                    <a:lstStyle/>
                    <a:p>
                      <a:pPr algn="ctr" rtl="1">
                        <a:lnSpc>
                          <a:spcPct val="115000"/>
                        </a:lnSpc>
                        <a:spcAft>
                          <a:spcPts val="0"/>
                        </a:spcAft>
                      </a:pPr>
                      <a:r>
                        <a:rPr lang="ar-JO" sz="2200" b="0" dirty="0">
                          <a:latin typeface="Calibri"/>
                          <a:ea typeface="Times New Roman"/>
                          <a:cs typeface="Simplified Arabic"/>
                        </a:rPr>
                        <a:t>اتصالات مختارة ومنتقاة</a:t>
                      </a:r>
                      <a:endParaRPr lang="en-US" sz="2200" b="1" dirty="0">
                        <a:latin typeface="Calibri"/>
                        <a:ea typeface="Times New Roman"/>
                      </a:endParaRPr>
                    </a:p>
                  </a:txBody>
                  <a:tcPr anchor="ctr"/>
                </a:tc>
              </a:tr>
              <a:tr h="443638">
                <a:tc>
                  <a:txBody>
                    <a:bodyPr/>
                    <a:lstStyle/>
                    <a:p>
                      <a:pPr algn="ctr" rtl="1">
                        <a:lnSpc>
                          <a:spcPct val="115000"/>
                        </a:lnSpc>
                        <a:spcAft>
                          <a:spcPts val="0"/>
                        </a:spcAft>
                      </a:pPr>
                      <a:r>
                        <a:rPr lang="ar-SA" sz="2200" b="0" dirty="0">
                          <a:latin typeface="Calibri"/>
                          <a:ea typeface="Times New Roman"/>
                          <a:cs typeface="Simplified Arabic"/>
                        </a:rPr>
                        <a:t>المرسل يأخذ المبادرة بالاتصال </a:t>
                      </a:r>
                      <a:endParaRPr lang="en-US" sz="2200" b="1" dirty="0">
                        <a:latin typeface="Calibri"/>
                        <a:ea typeface="Times New Roman"/>
                      </a:endParaRPr>
                    </a:p>
                  </a:txBody>
                  <a:tcPr anchor="ctr"/>
                </a:tc>
                <a:tc>
                  <a:txBody>
                    <a:bodyPr/>
                    <a:lstStyle/>
                    <a:p>
                      <a:pPr algn="ctr" rtl="1">
                        <a:lnSpc>
                          <a:spcPct val="115000"/>
                        </a:lnSpc>
                        <a:spcAft>
                          <a:spcPts val="0"/>
                        </a:spcAft>
                      </a:pPr>
                      <a:r>
                        <a:rPr lang="ar-JO" sz="2200" b="0" dirty="0">
                          <a:latin typeface="Calibri"/>
                          <a:ea typeface="Times New Roman"/>
                          <a:cs typeface="Simplified Arabic"/>
                        </a:rPr>
                        <a:t>المستلم يأخذ المبادرة بالاتصال</a:t>
                      </a:r>
                      <a:endParaRPr lang="en-US" sz="2200" b="1" dirty="0">
                        <a:latin typeface="Calibri"/>
                        <a:ea typeface="Times New Roman"/>
                      </a:endParaRPr>
                    </a:p>
                  </a:txBody>
                  <a:tcPr anchor="ctr"/>
                </a:tc>
              </a:tr>
              <a:tr h="811941">
                <a:tc>
                  <a:txBody>
                    <a:bodyPr/>
                    <a:lstStyle/>
                    <a:p>
                      <a:pPr algn="ctr" rtl="1">
                        <a:lnSpc>
                          <a:spcPct val="115000"/>
                        </a:lnSpc>
                        <a:spcAft>
                          <a:spcPts val="0"/>
                        </a:spcAft>
                      </a:pPr>
                      <a:r>
                        <a:rPr lang="ar-SA" sz="2200" b="0" dirty="0">
                          <a:latin typeface="Calibri"/>
                          <a:ea typeface="Times New Roman"/>
                          <a:cs typeface="Simplified Arabic"/>
                        </a:rPr>
                        <a:t>التأثير على المتلقي من خلال تكرار الاتصال</a:t>
                      </a:r>
                      <a:endParaRPr lang="en-US" sz="2200" b="1" dirty="0">
                        <a:latin typeface="Calibri"/>
                        <a:ea typeface="Times New Roman"/>
                      </a:endParaRPr>
                    </a:p>
                  </a:txBody>
                  <a:tcPr anchor="ctr"/>
                </a:tc>
                <a:tc>
                  <a:txBody>
                    <a:bodyPr/>
                    <a:lstStyle/>
                    <a:p>
                      <a:pPr algn="ctr" rtl="1">
                        <a:lnSpc>
                          <a:spcPct val="115000"/>
                        </a:lnSpc>
                        <a:spcAft>
                          <a:spcPts val="0"/>
                        </a:spcAft>
                      </a:pPr>
                      <a:r>
                        <a:rPr lang="ar-SA" sz="2200" b="0" dirty="0">
                          <a:latin typeface="Calibri"/>
                          <a:ea typeface="Times New Roman"/>
                          <a:cs typeface="Simplified Arabic"/>
                        </a:rPr>
                        <a:t>التأثير على المتلقي من خلال صلته الوثيقة بالموضوع</a:t>
                      </a:r>
                      <a:endParaRPr lang="en-US" sz="2200" b="1" dirty="0">
                        <a:latin typeface="Calibri"/>
                        <a:ea typeface="Times New Roman"/>
                      </a:endParaRPr>
                    </a:p>
                  </a:txBody>
                  <a:tcPr anchor="ctr"/>
                </a:tc>
              </a:tr>
              <a:tr h="443638">
                <a:tc>
                  <a:txBody>
                    <a:bodyPr/>
                    <a:lstStyle/>
                    <a:p>
                      <a:pPr algn="ctr" rtl="1">
                        <a:lnSpc>
                          <a:spcPct val="115000"/>
                        </a:lnSpc>
                        <a:spcAft>
                          <a:spcPts val="0"/>
                        </a:spcAft>
                      </a:pPr>
                      <a:r>
                        <a:rPr lang="ar-SA" sz="2200" b="0" dirty="0">
                          <a:latin typeface="Calibri"/>
                          <a:ea typeface="Times New Roman"/>
                          <a:cs typeface="Simplified Arabic"/>
                        </a:rPr>
                        <a:t>ممارسة الضغط في تحقيق عملية البيع</a:t>
                      </a:r>
                      <a:endParaRPr lang="en-US" sz="2200" b="1" dirty="0">
                        <a:latin typeface="Calibri"/>
                        <a:ea typeface="Times New Roman"/>
                      </a:endParaRPr>
                    </a:p>
                  </a:txBody>
                  <a:tcPr anchor="ctr"/>
                </a:tc>
                <a:tc>
                  <a:txBody>
                    <a:bodyPr/>
                    <a:lstStyle/>
                    <a:p>
                      <a:pPr algn="ctr" rtl="1">
                        <a:lnSpc>
                          <a:spcPct val="115000"/>
                        </a:lnSpc>
                        <a:spcAft>
                          <a:spcPts val="0"/>
                        </a:spcAft>
                      </a:pPr>
                      <a:r>
                        <a:rPr lang="ar-SA" sz="2200" b="0" dirty="0">
                          <a:latin typeface="Calibri"/>
                          <a:ea typeface="Times New Roman"/>
                          <a:cs typeface="Simplified Arabic"/>
                        </a:rPr>
                        <a:t>ممارسة اللطف </a:t>
                      </a:r>
                      <a:r>
                        <a:rPr lang="ar-SA" sz="2200" b="0" dirty="0" err="1" smtClean="0">
                          <a:latin typeface="Calibri"/>
                          <a:ea typeface="Times New Roman"/>
                          <a:cs typeface="Simplified Arabic"/>
                        </a:rPr>
                        <a:t>والاقناع</a:t>
                      </a:r>
                      <a:r>
                        <a:rPr lang="ar-SA" sz="2200" b="0" dirty="0" smtClean="0">
                          <a:latin typeface="Calibri"/>
                          <a:ea typeface="Times New Roman"/>
                          <a:cs typeface="Simplified Arabic"/>
                        </a:rPr>
                        <a:t> في </a:t>
                      </a:r>
                      <a:r>
                        <a:rPr lang="ar-SA" sz="2200" b="0" dirty="0">
                          <a:latin typeface="Calibri"/>
                          <a:ea typeface="Times New Roman"/>
                          <a:cs typeface="Simplified Arabic"/>
                        </a:rPr>
                        <a:t>عملية البيع</a:t>
                      </a:r>
                      <a:endParaRPr lang="en-US" sz="2200" b="1" dirty="0">
                        <a:latin typeface="Calibri"/>
                        <a:ea typeface="Times New Roman"/>
                      </a:endParaRPr>
                    </a:p>
                  </a:txBody>
                  <a:tcPr anchor="ctr"/>
                </a:tc>
              </a:tr>
              <a:tr h="443638">
                <a:tc>
                  <a:txBody>
                    <a:bodyPr/>
                    <a:lstStyle/>
                    <a:p>
                      <a:pPr algn="ctr" rtl="1">
                        <a:lnSpc>
                          <a:spcPct val="115000"/>
                        </a:lnSpc>
                        <a:spcAft>
                          <a:spcPts val="0"/>
                        </a:spcAft>
                      </a:pPr>
                      <a:r>
                        <a:rPr lang="ar-JO" sz="2200" b="0" dirty="0">
                          <a:latin typeface="Calibri"/>
                          <a:ea typeface="Times New Roman"/>
                          <a:cs typeface="Simplified Arabic"/>
                        </a:rPr>
                        <a:t>حديث أحادي الاتجاه</a:t>
                      </a:r>
                      <a:endParaRPr lang="en-US" sz="2200" b="1" dirty="0">
                        <a:latin typeface="Calibri"/>
                        <a:ea typeface="Times New Roman"/>
                      </a:endParaRPr>
                    </a:p>
                  </a:txBody>
                  <a:tcPr anchor="ctr"/>
                </a:tc>
                <a:tc>
                  <a:txBody>
                    <a:bodyPr/>
                    <a:lstStyle/>
                    <a:p>
                      <a:pPr algn="ctr" rtl="1">
                        <a:lnSpc>
                          <a:spcPct val="115000"/>
                        </a:lnSpc>
                        <a:spcAft>
                          <a:spcPts val="0"/>
                        </a:spcAft>
                      </a:pPr>
                      <a:r>
                        <a:rPr lang="ar-JO" sz="2200" b="0" dirty="0">
                          <a:latin typeface="Calibri"/>
                          <a:ea typeface="Times New Roman"/>
                          <a:cs typeface="Simplified Arabic"/>
                        </a:rPr>
                        <a:t>حوار تفاعلي متبادل</a:t>
                      </a:r>
                      <a:endParaRPr lang="en-US" sz="2200" b="1" dirty="0">
                        <a:latin typeface="Calibri"/>
                        <a:ea typeface="Times New Roman"/>
                      </a:endParaRPr>
                    </a:p>
                  </a:txBody>
                  <a:tcPr anchor="ctr"/>
                </a:tc>
              </a:tr>
              <a:tr h="443638">
                <a:tc>
                  <a:txBody>
                    <a:bodyPr/>
                    <a:lstStyle/>
                    <a:p>
                      <a:pPr algn="ctr" rtl="1">
                        <a:lnSpc>
                          <a:spcPct val="115000"/>
                        </a:lnSpc>
                        <a:spcAft>
                          <a:spcPts val="0"/>
                        </a:spcAft>
                      </a:pPr>
                      <a:r>
                        <a:rPr lang="ar-JO" sz="2200" b="0" dirty="0">
                          <a:latin typeface="Calibri"/>
                          <a:ea typeface="Times New Roman"/>
                          <a:cs typeface="Simplified Arabic"/>
                        </a:rPr>
                        <a:t>تجاوز العلامة التجارية</a:t>
                      </a:r>
                      <a:endParaRPr lang="en-US" sz="2200" b="1" dirty="0">
                        <a:latin typeface="Calibri"/>
                        <a:ea typeface="Times New Roman"/>
                      </a:endParaRPr>
                    </a:p>
                  </a:txBody>
                  <a:tcPr anchor="ctr"/>
                </a:tc>
                <a:tc>
                  <a:txBody>
                    <a:bodyPr/>
                    <a:lstStyle/>
                    <a:p>
                      <a:pPr algn="ctr" rtl="1">
                        <a:lnSpc>
                          <a:spcPct val="115000"/>
                        </a:lnSpc>
                        <a:spcAft>
                          <a:spcPts val="0"/>
                        </a:spcAft>
                      </a:pPr>
                      <a:r>
                        <a:rPr lang="ar-JO" sz="2200" b="0" dirty="0">
                          <a:latin typeface="Calibri"/>
                          <a:ea typeface="Times New Roman"/>
                          <a:cs typeface="Simplified Arabic"/>
                        </a:rPr>
                        <a:t>التعويل على العلامة التجارية</a:t>
                      </a:r>
                      <a:endParaRPr lang="en-US" sz="2200" b="1" dirty="0">
                        <a:latin typeface="Calibri"/>
                        <a:ea typeface="Times New Roman"/>
                      </a:endParaRPr>
                    </a:p>
                  </a:txBody>
                  <a:tcPr anchor="ctr"/>
                </a:tc>
              </a:tr>
              <a:tr h="443638">
                <a:tc>
                  <a:txBody>
                    <a:bodyPr/>
                    <a:lstStyle/>
                    <a:p>
                      <a:pPr algn="ctr" rtl="1">
                        <a:lnSpc>
                          <a:spcPct val="115000"/>
                        </a:lnSpc>
                        <a:spcAft>
                          <a:spcPts val="0"/>
                        </a:spcAft>
                      </a:pPr>
                      <a:r>
                        <a:rPr lang="ar-JO" sz="2200" b="0" dirty="0">
                          <a:latin typeface="Calibri"/>
                          <a:ea typeface="Times New Roman"/>
                          <a:cs typeface="Simplified Arabic"/>
                        </a:rPr>
                        <a:t>تسعى إلى تغيير الاتجاهات</a:t>
                      </a:r>
                      <a:endParaRPr lang="en-US" sz="2200" b="1" dirty="0">
                        <a:latin typeface="Calibri"/>
                        <a:ea typeface="Times New Roman"/>
                      </a:endParaRPr>
                    </a:p>
                  </a:txBody>
                  <a:tcPr anchor="ctr"/>
                </a:tc>
                <a:tc>
                  <a:txBody>
                    <a:bodyPr/>
                    <a:lstStyle/>
                    <a:p>
                      <a:pPr algn="ctr" rtl="1">
                        <a:lnSpc>
                          <a:spcPct val="115000"/>
                        </a:lnSpc>
                        <a:spcAft>
                          <a:spcPts val="0"/>
                        </a:spcAft>
                      </a:pPr>
                      <a:r>
                        <a:rPr lang="ar-JO" sz="2200" b="0" dirty="0">
                          <a:latin typeface="Calibri"/>
                          <a:ea typeface="Times New Roman"/>
                          <a:cs typeface="Simplified Arabic"/>
                        </a:rPr>
                        <a:t>تحقيق الاقناع والقبول</a:t>
                      </a:r>
                      <a:endParaRPr lang="en-US" sz="2200" b="1" dirty="0">
                        <a:latin typeface="Calibri"/>
                        <a:ea typeface="Times New Roman"/>
                      </a:endParaRPr>
                    </a:p>
                  </a:txBody>
                  <a:tcPr anchor="ctr"/>
                </a:tc>
              </a:tr>
              <a:tr h="443638">
                <a:tc>
                  <a:txBody>
                    <a:bodyPr/>
                    <a:lstStyle/>
                    <a:p>
                      <a:pPr algn="ctr" rtl="1">
                        <a:lnSpc>
                          <a:spcPct val="115000"/>
                        </a:lnSpc>
                        <a:spcAft>
                          <a:spcPts val="0"/>
                        </a:spcAft>
                      </a:pPr>
                      <a:r>
                        <a:rPr lang="ar-JO" sz="2200" b="0" dirty="0">
                          <a:latin typeface="Calibri"/>
                          <a:ea typeface="Times New Roman"/>
                          <a:cs typeface="Simplified Arabic"/>
                        </a:rPr>
                        <a:t>المعلومات ترسل</a:t>
                      </a:r>
                      <a:endParaRPr lang="en-US" sz="2200" b="1" dirty="0">
                        <a:latin typeface="Calibri"/>
                        <a:ea typeface="Times New Roman"/>
                      </a:endParaRPr>
                    </a:p>
                  </a:txBody>
                  <a:tcPr anchor="ctr"/>
                </a:tc>
                <a:tc>
                  <a:txBody>
                    <a:bodyPr/>
                    <a:lstStyle/>
                    <a:p>
                      <a:pPr algn="ctr" rtl="1">
                        <a:lnSpc>
                          <a:spcPct val="115000"/>
                        </a:lnSpc>
                        <a:spcAft>
                          <a:spcPts val="0"/>
                        </a:spcAft>
                      </a:pPr>
                      <a:r>
                        <a:rPr lang="ar-JO" sz="2200" b="0" dirty="0">
                          <a:latin typeface="Calibri"/>
                          <a:ea typeface="Times New Roman"/>
                          <a:cs typeface="Simplified Arabic"/>
                        </a:rPr>
                        <a:t>المعلومة </a:t>
                      </a:r>
                      <a:r>
                        <a:rPr lang="ar-JO" sz="2200" b="0" dirty="0" err="1">
                          <a:latin typeface="Calibri"/>
                          <a:ea typeface="Times New Roman"/>
                          <a:cs typeface="Simplified Arabic"/>
                        </a:rPr>
                        <a:t>مطلوبة </a:t>
                      </a:r>
                      <a:r>
                        <a:rPr lang="ar-JO" sz="2200" b="0" dirty="0">
                          <a:latin typeface="Calibri"/>
                          <a:ea typeface="Times New Roman"/>
                          <a:cs typeface="Simplified Arabic"/>
                        </a:rPr>
                        <a:t>(تستقبل</a:t>
                      </a:r>
                      <a:r>
                        <a:rPr lang="ar-JO" sz="2200" b="0" dirty="0" err="1">
                          <a:latin typeface="Calibri"/>
                          <a:ea typeface="Times New Roman"/>
                          <a:cs typeface="Simplified Arabic"/>
                        </a:rPr>
                        <a:t>)</a:t>
                      </a:r>
                      <a:endParaRPr lang="en-US" sz="2200" b="1" dirty="0">
                        <a:latin typeface="Calibri"/>
                        <a:ea typeface="Times New Roman"/>
                      </a:endParaRPr>
                    </a:p>
                  </a:txBody>
                  <a:tcPr anchor="ctr"/>
                </a:tc>
              </a:tr>
              <a:tr h="443638">
                <a:tc>
                  <a:txBody>
                    <a:bodyPr/>
                    <a:lstStyle/>
                    <a:p>
                      <a:pPr algn="ctr" rtl="1">
                        <a:lnSpc>
                          <a:spcPct val="115000"/>
                        </a:lnSpc>
                        <a:spcAft>
                          <a:spcPts val="0"/>
                        </a:spcAft>
                      </a:pPr>
                      <a:r>
                        <a:rPr lang="ar-JO" sz="2200" b="0" dirty="0">
                          <a:latin typeface="Calibri"/>
                          <a:ea typeface="Times New Roman"/>
                          <a:cs typeface="Simplified Arabic"/>
                        </a:rPr>
                        <a:t>التوجه نحو عقد صفقة تجارية</a:t>
                      </a:r>
                      <a:endParaRPr lang="en-US" sz="2200" b="1" dirty="0">
                        <a:latin typeface="Calibri"/>
                        <a:ea typeface="Times New Roman"/>
                      </a:endParaRPr>
                    </a:p>
                  </a:txBody>
                  <a:tcPr anchor="ctr"/>
                </a:tc>
                <a:tc>
                  <a:txBody>
                    <a:bodyPr/>
                    <a:lstStyle/>
                    <a:p>
                      <a:pPr algn="ctr" rtl="1">
                        <a:lnSpc>
                          <a:spcPct val="115000"/>
                        </a:lnSpc>
                        <a:spcAft>
                          <a:spcPts val="0"/>
                        </a:spcAft>
                      </a:pPr>
                      <a:r>
                        <a:rPr lang="ar-JO" sz="2200" b="0" dirty="0">
                          <a:latin typeface="Calibri"/>
                          <a:ea typeface="Times New Roman"/>
                          <a:cs typeface="Simplified Arabic"/>
                        </a:rPr>
                        <a:t>التوجه نحو تحقيق علاقة مشتركة</a:t>
                      </a:r>
                      <a:endParaRPr lang="en-US" sz="2200" b="1" dirty="0">
                        <a:latin typeface="Calibri"/>
                        <a:ea typeface="Times New Roman"/>
                      </a:endParaRPr>
                    </a:p>
                  </a:txBody>
                  <a:tcPr anchor="ct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260648"/>
            <a:ext cx="8229600" cy="1143000"/>
          </a:xfrm>
        </p:spPr>
        <p:txBody>
          <a:bodyPr>
            <a:normAutofit fontScale="90000"/>
          </a:bodyPr>
          <a:lstStyle/>
          <a:p>
            <a:r>
              <a:rPr lang="ar-JO" b="1" dirty="0"/>
              <a:t>إستراتيجية الاتصالات </a:t>
            </a:r>
            <a:r>
              <a:rPr lang="ar-JO" b="1" dirty="0" smtClean="0"/>
              <a:t>التسويقية</a:t>
            </a:r>
            <a:r>
              <a:rPr lang="en-US" b="1" dirty="0"/>
              <a:t/>
            </a:r>
            <a:br>
              <a:rPr lang="en-US" b="1" dirty="0"/>
            </a:br>
            <a:endParaRPr lang="ar-SA" b="1" dirty="0"/>
          </a:p>
        </p:txBody>
      </p:sp>
      <p:sp>
        <p:nvSpPr>
          <p:cNvPr id="3" name="عنصر نائب للمحتوى 2"/>
          <p:cNvSpPr>
            <a:spLocks noGrp="1"/>
          </p:cNvSpPr>
          <p:nvPr>
            <p:ph idx="1"/>
          </p:nvPr>
        </p:nvSpPr>
        <p:spPr/>
        <p:txBody>
          <a:bodyPr>
            <a:normAutofit/>
          </a:bodyPr>
          <a:lstStyle/>
          <a:p>
            <a:pPr lvl="0">
              <a:buNone/>
            </a:pPr>
            <a:r>
              <a:rPr lang="en-US" dirty="0" smtClean="0"/>
              <a:t>1- </a:t>
            </a:r>
            <a:r>
              <a:rPr lang="ar-SA" dirty="0"/>
              <a:t>استراتيجية </a:t>
            </a:r>
            <a:r>
              <a:rPr lang="ar-SA" dirty="0" err="1"/>
              <a:t>الدفع </a:t>
            </a:r>
            <a:r>
              <a:rPr lang="ar-SA" dirty="0"/>
              <a:t>(عبر </a:t>
            </a:r>
            <a:r>
              <a:rPr lang="ar-SA" dirty="0" smtClean="0"/>
              <a:t>قنوات </a:t>
            </a:r>
            <a:r>
              <a:rPr lang="ar-SA" dirty="0"/>
              <a:t>التوزيع</a:t>
            </a:r>
            <a:r>
              <a:rPr lang="ar-SA" dirty="0" err="1" smtClean="0"/>
              <a:t>)</a:t>
            </a:r>
            <a:endParaRPr lang="ar-SA" dirty="0" smtClean="0"/>
          </a:p>
          <a:p>
            <a:pPr lvl="0">
              <a:buNone/>
            </a:pPr>
            <a:endParaRPr lang="ar-SA" dirty="0" smtClean="0"/>
          </a:p>
          <a:p>
            <a:pPr lvl="0">
              <a:buNone/>
            </a:pPr>
            <a:endParaRPr lang="ar-SA" dirty="0" smtClean="0"/>
          </a:p>
          <a:p>
            <a:pPr lvl="0">
              <a:buNone/>
            </a:pPr>
            <a:endParaRPr lang="ar-SA" dirty="0" smtClean="0"/>
          </a:p>
          <a:p>
            <a:pPr lvl="0">
              <a:buNone/>
            </a:pPr>
            <a:endParaRPr lang="ar-SA" dirty="0" smtClean="0"/>
          </a:p>
          <a:p>
            <a:pPr lvl="0">
              <a:buNone/>
            </a:pPr>
            <a:endParaRPr lang="ar-SA" dirty="0" smtClean="0"/>
          </a:p>
          <a:p>
            <a:pPr lvl="0">
              <a:buNone/>
            </a:pPr>
            <a:endParaRPr lang="ar-SA" dirty="0" smtClean="0"/>
          </a:p>
          <a:p>
            <a:pPr lvl="0">
              <a:buNone/>
            </a:pPr>
            <a:r>
              <a:rPr lang="ar-SA" sz="2200" dirty="0" smtClean="0"/>
              <a:t>تستخدم هذه الاستراتيجية بناء على طبيعة السلعة وخصوصيتها والأبعاد الجغرافية الضيقة.</a:t>
            </a:r>
            <a:endParaRPr lang="en-US" sz="2200" dirty="0"/>
          </a:p>
        </p:txBody>
      </p:sp>
      <p:sp>
        <p:nvSpPr>
          <p:cNvPr id="4" name="مستطيل 3"/>
          <p:cNvSpPr/>
          <p:nvPr/>
        </p:nvSpPr>
        <p:spPr>
          <a:xfrm>
            <a:off x="611560" y="3356992"/>
            <a:ext cx="1440160"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t>المنتج</a:t>
            </a:r>
            <a:endParaRPr lang="ar-SA" dirty="0"/>
          </a:p>
        </p:txBody>
      </p:sp>
      <p:cxnSp>
        <p:nvCxnSpPr>
          <p:cNvPr id="6" name="رابط كسهم مستقيم 5"/>
          <p:cNvCxnSpPr/>
          <p:nvPr/>
        </p:nvCxnSpPr>
        <p:spPr>
          <a:xfrm>
            <a:off x="2051720" y="3861048"/>
            <a:ext cx="100811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 name="مربع نص 6"/>
          <p:cNvSpPr txBox="1"/>
          <p:nvPr/>
        </p:nvSpPr>
        <p:spPr>
          <a:xfrm>
            <a:off x="2267744" y="3356992"/>
            <a:ext cx="648072" cy="369332"/>
          </a:xfrm>
          <a:prstGeom prst="rect">
            <a:avLst/>
          </a:prstGeom>
          <a:noFill/>
        </p:spPr>
        <p:txBody>
          <a:bodyPr wrap="square" rtlCol="1">
            <a:spAutoFit/>
          </a:bodyPr>
          <a:lstStyle/>
          <a:p>
            <a:r>
              <a:rPr lang="ar-SA" dirty="0" smtClean="0"/>
              <a:t>تدفق</a:t>
            </a:r>
            <a:endParaRPr lang="ar-SA" dirty="0"/>
          </a:p>
        </p:txBody>
      </p:sp>
      <p:sp>
        <p:nvSpPr>
          <p:cNvPr id="8" name="مربع نص 7"/>
          <p:cNvSpPr txBox="1"/>
          <p:nvPr/>
        </p:nvSpPr>
        <p:spPr>
          <a:xfrm>
            <a:off x="2267744" y="3933056"/>
            <a:ext cx="688787" cy="369332"/>
          </a:xfrm>
          <a:prstGeom prst="rect">
            <a:avLst/>
          </a:prstGeom>
          <a:noFill/>
        </p:spPr>
        <p:txBody>
          <a:bodyPr wrap="square" rtlCol="1">
            <a:spAutoFit/>
          </a:bodyPr>
          <a:lstStyle/>
          <a:p>
            <a:r>
              <a:rPr lang="ar-SA" dirty="0" smtClean="0"/>
              <a:t>سلع</a:t>
            </a:r>
            <a:endParaRPr lang="ar-SA" dirty="0"/>
          </a:p>
        </p:txBody>
      </p:sp>
      <p:sp>
        <p:nvSpPr>
          <p:cNvPr id="9" name="مستطيل 8"/>
          <p:cNvSpPr/>
          <p:nvPr/>
        </p:nvSpPr>
        <p:spPr>
          <a:xfrm>
            <a:off x="3275856" y="3356992"/>
            <a:ext cx="1368152"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t>الجملة</a:t>
            </a:r>
            <a:endParaRPr lang="ar-SA" dirty="0"/>
          </a:p>
        </p:txBody>
      </p:sp>
      <p:cxnSp>
        <p:nvCxnSpPr>
          <p:cNvPr id="11" name="رابط كسهم مستقيم 10"/>
          <p:cNvCxnSpPr/>
          <p:nvPr/>
        </p:nvCxnSpPr>
        <p:spPr>
          <a:xfrm>
            <a:off x="4644008" y="3933056"/>
            <a:ext cx="93610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مستطيل 14"/>
          <p:cNvSpPr/>
          <p:nvPr/>
        </p:nvSpPr>
        <p:spPr>
          <a:xfrm>
            <a:off x="5724128" y="3429000"/>
            <a:ext cx="1224136"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t>التجزئة</a:t>
            </a:r>
            <a:endParaRPr lang="ar-SA" dirty="0"/>
          </a:p>
        </p:txBody>
      </p:sp>
      <p:cxnSp>
        <p:nvCxnSpPr>
          <p:cNvPr id="17" name="رابط كسهم مستقيم 16"/>
          <p:cNvCxnSpPr>
            <a:stCxn id="15" idx="3"/>
          </p:cNvCxnSpPr>
          <p:nvPr/>
        </p:nvCxnSpPr>
        <p:spPr>
          <a:xfrm>
            <a:off x="6948264" y="3861048"/>
            <a:ext cx="64807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مستطيل 19"/>
          <p:cNvSpPr/>
          <p:nvPr/>
        </p:nvSpPr>
        <p:spPr>
          <a:xfrm>
            <a:off x="7740352" y="3429000"/>
            <a:ext cx="1152128"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t>المستهلك</a:t>
            </a:r>
            <a:endParaRPr lang="ar-SA" dirty="0"/>
          </a:p>
        </p:txBody>
      </p:sp>
      <p:cxnSp>
        <p:nvCxnSpPr>
          <p:cNvPr id="24" name="رابط مستقيم 23"/>
          <p:cNvCxnSpPr>
            <a:stCxn id="4" idx="2"/>
          </p:cNvCxnSpPr>
          <p:nvPr/>
        </p:nvCxnSpPr>
        <p:spPr>
          <a:xfrm>
            <a:off x="1331640" y="4365104"/>
            <a:ext cx="0" cy="7920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رابط مستقيم 27"/>
          <p:cNvCxnSpPr/>
          <p:nvPr/>
        </p:nvCxnSpPr>
        <p:spPr>
          <a:xfrm>
            <a:off x="1403648" y="5157192"/>
            <a:ext cx="21602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رابط كسهم مستقيم 29"/>
          <p:cNvCxnSpPr/>
          <p:nvPr/>
        </p:nvCxnSpPr>
        <p:spPr>
          <a:xfrm flipV="1">
            <a:off x="3635896" y="4293096"/>
            <a:ext cx="0" cy="8640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رابط مستقيم 31"/>
          <p:cNvCxnSpPr/>
          <p:nvPr/>
        </p:nvCxnSpPr>
        <p:spPr>
          <a:xfrm>
            <a:off x="4067944" y="4365104"/>
            <a:ext cx="0" cy="7920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رابط مستقيم 33"/>
          <p:cNvCxnSpPr/>
          <p:nvPr/>
        </p:nvCxnSpPr>
        <p:spPr>
          <a:xfrm>
            <a:off x="4067944" y="5157192"/>
            <a:ext cx="21602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رابط كسهم مستقيم 35"/>
          <p:cNvCxnSpPr/>
          <p:nvPr/>
        </p:nvCxnSpPr>
        <p:spPr>
          <a:xfrm flipV="1">
            <a:off x="6228184" y="4365104"/>
            <a:ext cx="0" cy="8640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رابط مستقيم 39"/>
          <p:cNvCxnSpPr/>
          <p:nvPr/>
        </p:nvCxnSpPr>
        <p:spPr>
          <a:xfrm>
            <a:off x="6732240" y="4365104"/>
            <a:ext cx="0" cy="864096"/>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رابط مستقيم 43"/>
          <p:cNvCxnSpPr/>
          <p:nvPr/>
        </p:nvCxnSpPr>
        <p:spPr>
          <a:xfrm>
            <a:off x="6732240" y="5229200"/>
            <a:ext cx="151216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رابط كسهم مستقيم 45"/>
          <p:cNvCxnSpPr/>
          <p:nvPr/>
        </p:nvCxnSpPr>
        <p:spPr>
          <a:xfrm flipV="1">
            <a:off x="8244408" y="4365104"/>
            <a:ext cx="72008" cy="8640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7" name="مربع نص 46"/>
          <p:cNvSpPr txBox="1"/>
          <p:nvPr/>
        </p:nvSpPr>
        <p:spPr>
          <a:xfrm>
            <a:off x="4572000" y="4653136"/>
            <a:ext cx="995851" cy="369332"/>
          </a:xfrm>
          <a:prstGeom prst="rect">
            <a:avLst/>
          </a:prstGeom>
          <a:noFill/>
        </p:spPr>
        <p:txBody>
          <a:bodyPr wrap="square" rtlCol="1">
            <a:spAutoFit/>
          </a:bodyPr>
          <a:lstStyle/>
          <a:p>
            <a:r>
              <a:rPr lang="ar-SA" dirty="0" smtClean="0"/>
              <a:t>اتصالات</a:t>
            </a:r>
            <a:endParaRPr lang="ar-S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JO" b="1" dirty="0" smtClean="0"/>
              <a:t>إستراتيجية الاتصالات التسويقية</a:t>
            </a:r>
            <a:r>
              <a:rPr lang="en-US" b="1" dirty="0" smtClean="0"/>
              <a:t/>
            </a:r>
            <a:br>
              <a:rPr lang="en-US" b="1" dirty="0" smtClean="0"/>
            </a:br>
            <a:endParaRPr lang="ar-SA" dirty="0"/>
          </a:p>
        </p:txBody>
      </p:sp>
      <p:sp>
        <p:nvSpPr>
          <p:cNvPr id="3" name="عنصر نائب للمحتوى 2"/>
          <p:cNvSpPr>
            <a:spLocks noGrp="1"/>
          </p:cNvSpPr>
          <p:nvPr>
            <p:ph idx="1"/>
          </p:nvPr>
        </p:nvSpPr>
        <p:spPr/>
        <p:txBody>
          <a:bodyPr>
            <a:normAutofit lnSpcReduction="10000"/>
          </a:bodyPr>
          <a:lstStyle/>
          <a:p>
            <a:pPr lvl="0">
              <a:buNone/>
            </a:pPr>
            <a:r>
              <a:rPr lang="en-US" dirty="0" smtClean="0"/>
              <a:t>2- </a:t>
            </a:r>
            <a:r>
              <a:rPr lang="ar-SA" dirty="0" smtClean="0"/>
              <a:t>استراتيجية السحب(عبر قنوات الترويج</a:t>
            </a:r>
            <a:r>
              <a:rPr lang="ar-SA" dirty="0" err="1" smtClean="0"/>
              <a:t>)</a:t>
            </a:r>
            <a:endParaRPr lang="ar-SA" dirty="0" smtClean="0"/>
          </a:p>
          <a:p>
            <a:pPr lvl="0">
              <a:buNone/>
            </a:pPr>
            <a:endParaRPr lang="ar-SA" dirty="0"/>
          </a:p>
          <a:p>
            <a:pPr lvl="0">
              <a:buNone/>
            </a:pPr>
            <a:endParaRPr lang="ar-SA" dirty="0" smtClean="0"/>
          </a:p>
          <a:p>
            <a:pPr lvl="0">
              <a:buNone/>
            </a:pPr>
            <a:endParaRPr lang="ar-SA" dirty="0" smtClean="0"/>
          </a:p>
          <a:p>
            <a:pPr lvl="0">
              <a:buNone/>
            </a:pPr>
            <a:endParaRPr lang="ar-SA" dirty="0" smtClean="0"/>
          </a:p>
          <a:p>
            <a:pPr lvl="0">
              <a:buNone/>
            </a:pPr>
            <a:endParaRPr lang="ar-SA" dirty="0" smtClean="0"/>
          </a:p>
          <a:p>
            <a:pPr lvl="0">
              <a:buNone/>
            </a:pPr>
            <a:r>
              <a:rPr lang="ar-SA" dirty="0" smtClean="0"/>
              <a:t>تستخدم هذه الاستراتيجية في الغالب للسلع الاستهلاكية ذات الهامش الربحي القليل وسرعة دوران السلعة </a:t>
            </a:r>
            <a:endParaRPr lang="en-US" dirty="0"/>
          </a:p>
        </p:txBody>
      </p:sp>
      <p:sp>
        <p:nvSpPr>
          <p:cNvPr id="4" name="مستطيل 3"/>
          <p:cNvSpPr/>
          <p:nvPr/>
        </p:nvSpPr>
        <p:spPr>
          <a:xfrm>
            <a:off x="251520" y="2852936"/>
            <a:ext cx="1368152"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t>المنتج</a:t>
            </a:r>
            <a:endParaRPr lang="ar-SA" dirty="0"/>
          </a:p>
        </p:txBody>
      </p:sp>
      <p:sp>
        <p:nvSpPr>
          <p:cNvPr id="5" name="مستطيل 4"/>
          <p:cNvSpPr/>
          <p:nvPr/>
        </p:nvSpPr>
        <p:spPr>
          <a:xfrm>
            <a:off x="2339752" y="2852936"/>
            <a:ext cx="1368152"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t>الجملة</a:t>
            </a:r>
            <a:endParaRPr lang="ar-SA" dirty="0"/>
          </a:p>
        </p:txBody>
      </p:sp>
      <p:sp>
        <p:nvSpPr>
          <p:cNvPr id="6" name="مستطيل 5"/>
          <p:cNvSpPr/>
          <p:nvPr/>
        </p:nvSpPr>
        <p:spPr>
          <a:xfrm>
            <a:off x="4427984" y="2852936"/>
            <a:ext cx="1368152"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t>التجزئة</a:t>
            </a:r>
            <a:endParaRPr lang="ar-SA" dirty="0"/>
          </a:p>
        </p:txBody>
      </p:sp>
      <p:sp>
        <p:nvSpPr>
          <p:cNvPr id="7" name="مستطيل 6"/>
          <p:cNvSpPr/>
          <p:nvPr/>
        </p:nvSpPr>
        <p:spPr>
          <a:xfrm>
            <a:off x="6660232" y="2852936"/>
            <a:ext cx="1440160"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t>المستهلك</a:t>
            </a:r>
            <a:endParaRPr lang="ar-SA" dirty="0"/>
          </a:p>
        </p:txBody>
      </p:sp>
      <p:cxnSp>
        <p:nvCxnSpPr>
          <p:cNvPr id="9" name="رابط كسهم مستقيم 8"/>
          <p:cNvCxnSpPr>
            <a:stCxn id="4" idx="3"/>
          </p:cNvCxnSpPr>
          <p:nvPr/>
        </p:nvCxnSpPr>
        <p:spPr>
          <a:xfrm flipV="1">
            <a:off x="1619672" y="3212976"/>
            <a:ext cx="720080" cy="360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رابط كسهم مستقيم 10"/>
          <p:cNvCxnSpPr>
            <a:stCxn id="5" idx="3"/>
            <a:endCxn id="6" idx="1"/>
          </p:cNvCxnSpPr>
          <p:nvPr/>
        </p:nvCxnSpPr>
        <p:spPr>
          <a:xfrm>
            <a:off x="3707904" y="3248980"/>
            <a:ext cx="72008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رابط كسهم مستقيم 12"/>
          <p:cNvCxnSpPr>
            <a:stCxn id="6" idx="3"/>
            <a:endCxn id="7" idx="1"/>
          </p:cNvCxnSpPr>
          <p:nvPr/>
        </p:nvCxnSpPr>
        <p:spPr>
          <a:xfrm>
            <a:off x="5796136" y="3248980"/>
            <a:ext cx="86409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رابط مستقيم 14"/>
          <p:cNvCxnSpPr>
            <a:stCxn id="4" idx="2"/>
          </p:cNvCxnSpPr>
          <p:nvPr/>
        </p:nvCxnSpPr>
        <p:spPr>
          <a:xfrm flipH="1">
            <a:off x="899592" y="3645024"/>
            <a:ext cx="36004" cy="7920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رابط مستقيم 16"/>
          <p:cNvCxnSpPr/>
          <p:nvPr/>
        </p:nvCxnSpPr>
        <p:spPr>
          <a:xfrm>
            <a:off x="1043608" y="4437112"/>
            <a:ext cx="655272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رابط كسهم مستقيم 18"/>
          <p:cNvCxnSpPr/>
          <p:nvPr/>
        </p:nvCxnSpPr>
        <p:spPr>
          <a:xfrm flipV="1">
            <a:off x="7668344" y="3717032"/>
            <a:ext cx="0" cy="7920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0" name="رابط مستقيم 59"/>
          <p:cNvCxnSpPr>
            <a:stCxn id="7" idx="0"/>
          </p:cNvCxnSpPr>
          <p:nvPr/>
        </p:nvCxnSpPr>
        <p:spPr>
          <a:xfrm flipV="1">
            <a:off x="7380312" y="2420888"/>
            <a:ext cx="0" cy="432048"/>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رابط مستقيم 67"/>
          <p:cNvCxnSpPr/>
          <p:nvPr/>
        </p:nvCxnSpPr>
        <p:spPr>
          <a:xfrm flipH="1">
            <a:off x="5292080" y="2348880"/>
            <a:ext cx="20162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رابط كسهم مستقيم 69"/>
          <p:cNvCxnSpPr/>
          <p:nvPr/>
        </p:nvCxnSpPr>
        <p:spPr>
          <a:xfrm>
            <a:off x="5292080" y="2420888"/>
            <a:ext cx="0"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2" name="رابط مستقيم 71"/>
          <p:cNvCxnSpPr/>
          <p:nvPr/>
        </p:nvCxnSpPr>
        <p:spPr>
          <a:xfrm flipV="1">
            <a:off x="4788024" y="2348880"/>
            <a:ext cx="0" cy="432048"/>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رابط كسهم مستقيم 73"/>
          <p:cNvCxnSpPr/>
          <p:nvPr/>
        </p:nvCxnSpPr>
        <p:spPr>
          <a:xfrm flipH="1">
            <a:off x="3203848" y="2348880"/>
            <a:ext cx="151216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6" name="رابط كسهم مستقيم 75"/>
          <p:cNvCxnSpPr/>
          <p:nvPr/>
        </p:nvCxnSpPr>
        <p:spPr>
          <a:xfrm>
            <a:off x="3131840" y="2420888"/>
            <a:ext cx="0"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8" name="رابط مستقيم 77"/>
          <p:cNvCxnSpPr/>
          <p:nvPr/>
        </p:nvCxnSpPr>
        <p:spPr>
          <a:xfrm flipV="1">
            <a:off x="2699792" y="2348880"/>
            <a:ext cx="0" cy="432048"/>
          </a:xfrm>
          <a:prstGeom prst="line">
            <a:avLst/>
          </a:prstGeom>
        </p:spPr>
        <p:style>
          <a:lnRef idx="1">
            <a:schemeClr val="accent1"/>
          </a:lnRef>
          <a:fillRef idx="0">
            <a:schemeClr val="accent1"/>
          </a:fillRef>
          <a:effectRef idx="0">
            <a:schemeClr val="accent1"/>
          </a:effectRef>
          <a:fontRef idx="minor">
            <a:schemeClr val="tx1"/>
          </a:fontRef>
        </p:style>
      </p:cxnSp>
      <p:cxnSp>
        <p:nvCxnSpPr>
          <p:cNvPr id="80" name="رابط كسهم مستقيم 79"/>
          <p:cNvCxnSpPr/>
          <p:nvPr/>
        </p:nvCxnSpPr>
        <p:spPr>
          <a:xfrm flipH="1">
            <a:off x="899592" y="2348880"/>
            <a:ext cx="1728192" cy="720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2" name="رابط كسهم مستقيم 81"/>
          <p:cNvCxnSpPr/>
          <p:nvPr/>
        </p:nvCxnSpPr>
        <p:spPr>
          <a:xfrm>
            <a:off x="899592" y="2348880"/>
            <a:ext cx="0"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4" name="مربع نص 83"/>
          <p:cNvSpPr txBox="1"/>
          <p:nvPr/>
        </p:nvSpPr>
        <p:spPr>
          <a:xfrm>
            <a:off x="1619672" y="2708920"/>
            <a:ext cx="616779" cy="369332"/>
          </a:xfrm>
          <a:prstGeom prst="rect">
            <a:avLst/>
          </a:prstGeom>
          <a:noFill/>
        </p:spPr>
        <p:txBody>
          <a:bodyPr wrap="square" rtlCol="1">
            <a:spAutoFit/>
          </a:bodyPr>
          <a:lstStyle/>
          <a:p>
            <a:r>
              <a:rPr lang="ar-SA" dirty="0" smtClean="0"/>
              <a:t>تدفق</a:t>
            </a:r>
            <a:endParaRPr lang="ar-SA" dirty="0"/>
          </a:p>
        </p:txBody>
      </p:sp>
      <p:sp>
        <p:nvSpPr>
          <p:cNvPr id="85" name="مربع نص 84"/>
          <p:cNvSpPr txBox="1"/>
          <p:nvPr/>
        </p:nvSpPr>
        <p:spPr>
          <a:xfrm>
            <a:off x="1705663" y="3573016"/>
            <a:ext cx="458780" cy="369332"/>
          </a:xfrm>
          <a:prstGeom prst="rect">
            <a:avLst/>
          </a:prstGeom>
          <a:noFill/>
        </p:spPr>
        <p:txBody>
          <a:bodyPr wrap="none" rtlCol="1">
            <a:spAutoFit/>
          </a:bodyPr>
          <a:lstStyle/>
          <a:p>
            <a:r>
              <a:rPr lang="ar-SA" dirty="0" smtClean="0"/>
              <a:t>سلع</a:t>
            </a:r>
            <a:endParaRPr lang="ar-SA" dirty="0"/>
          </a:p>
        </p:txBody>
      </p:sp>
      <p:sp>
        <p:nvSpPr>
          <p:cNvPr id="86" name="مربع نص 85"/>
          <p:cNvSpPr txBox="1"/>
          <p:nvPr/>
        </p:nvSpPr>
        <p:spPr>
          <a:xfrm>
            <a:off x="3779912" y="4005064"/>
            <a:ext cx="1152128" cy="369332"/>
          </a:xfrm>
          <a:prstGeom prst="rect">
            <a:avLst/>
          </a:prstGeom>
          <a:noFill/>
        </p:spPr>
        <p:txBody>
          <a:bodyPr wrap="square" rtlCol="1">
            <a:spAutoFit/>
          </a:bodyPr>
          <a:lstStyle/>
          <a:p>
            <a:r>
              <a:rPr lang="ar-SA" dirty="0" err="1" smtClean="0"/>
              <a:t>التصالات</a:t>
            </a:r>
            <a:endParaRPr lang="ar-SA" dirty="0"/>
          </a:p>
        </p:txBody>
      </p:sp>
      <p:sp>
        <p:nvSpPr>
          <p:cNvPr id="87" name="مربع نص 86"/>
          <p:cNvSpPr txBox="1"/>
          <p:nvPr/>
        </p:nvSpPr>
        <p:spPr>
          <a:xfrm>
            <a:off x="5724128" y="2420888"/>
            <a:ext cx="792088" cy="369332"/>
          </a:xfrm>
          <a:prstGeom prst="rect">
            <a:avLst/>
          </a:prstGeom>
          <a:noFill/>
        </p:spPr>
        <p:txBody>
          <a:bodyPr wrap="square" rtlCol="1">
            <a:spAutoFit/>
          </a:bodyPr>
          <a:lstStyle/>
          <a:p>
            <a:r>
              <a:rPr lang="ar-SA" dirty="0" smtClean="0"/>
              <a:t>طلب</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2286000" y="2967335"/>
            <a:ext cx="4572000" cy="923330"/>
          </a:xfrm>
          <a:prstGeom prst="rect">
            <a:avLst/>
          </a:prstGeom>
        </p:spPr>
        <p:txBody>
          <a:bodyPr>
            <a:spAutoFit/>
          </a:bodyPr>
          <a:lstStyle/>
          <a:p>
            <a:pPr algn="l"/>
            <a:r>
              <a:rPr lang="en-US" dirty="0">
                <a:hlinkClick r:id="rId2"/>
              </a:rPr>
              <a:t>http://www.youtube.com/watch?v=sJZ16KsCSoo&amp;feature=share&amp;list=PLyVR-kN9eC8aWe71lqT2iyZK_o1XvhuEx</a:t>
            </a:r>
            <a:endParaRPr lang="en-US" dirty="0"/>
          </a:p>
        </p:txBody>
      </p:sp>
      <p:sp>
        <p:nvSpPr>
          <p:cNvPr id="5" name="عنوان 4"/>
          <p:cNvSpPr>
            <a:spLocks noGrp="1"/>
          </p:cNvSpPr>
          <p:nvPr>
            <p:ph type="title"/>
          </p:nvPr>
        </p:nvSpPr>
        <p:spPr/>
        <p:txBody>
          <a:bodyPr/>
          <a:lstStyle/>
          <a:p>
            <a:r>
              <a:rPr lang="ar-SA" dirty="0"/>
              <a:t>فيديو توضيحي </a:t>
            </a:r>
            <a:endParaRPr lang="en-US" dirty="0"/>
          </a:p>
        </p:txBody>
      </p:sp>
      <p:sp>
        <p:nvSpPr>
          <p:cNvPr id="6" name="عنصر نائب للمحتوى 5"/>
          <p:cNvSpPr>
            <a:spLocks noGrp="1"/>
          </p:cNvSpPr>
          <p:nvPr>
            <p:ph idx="1"/>
          </p:nvPr>
        </p:nvSpPr>
        <p:spPr/>
        <p:txBody>
          <a:bodyPr/>
          <a:lstStyle/>
          <a:p>
            <a:endParaRPr lang="en-US" dirty="0"/>
          </a:p>
        </p:txBody>
      </p:sp>
    </p:spTree>
    <p:extLst>
      <p:ext uri="{BB962C8B-B14F-4D97-AF65-F5344CB8AC3E}">
        <p14:creationId xmlns:p14="http://schemas.microsoft.com/office/powerpoint/2010/main" val="30784682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323528" y="332657"/>
            <a:ext cx="8424936" cy="443198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3300" b="0" i="0" u="sng" strike="noStrike" cap="none" normalizeH="0" baseline="0" dirty="0" smtClean="0">
                <a:ln>
                  <a:noFill/>
                </a:ln>
                <a:solidFill>
                  <a:schemeClr val="tx1"/>
                </a:solidFill>
                <a:effectLst/>
                <a:latin typeface="Calibri" pitchFamily="34" charset="0"/>
                <a:ea typeface="Calibri" pitchFamily="34" charset="0"/>
                <a:cs typeface="Arial" pitchFamily="34" charset="0"/>
              </a:rPr>
              <a:t>مفهوم الاتصالات التسويقية </a:t>
            </a:r>
            <a:r>
              <a:rPr kumimoji="0" lang="ar-SA" sz="3300" b="0" i="0" u="sng" strike="noStrike" cap="none" normalizeH="0" baseline="0" dirty="0" err="1" smtClean="0">
                <a:ln>
                  <a:noFill/>
                </a:ln>
                <a:solidFill>
                  <a:schemeClr val="tx1"/>
                </a:solidFill>
                <a:effectLst/>
                <a:latin typeface="Calibri" pitchFamily="34" charset="0"/>
                <a:ea typeface="Calibri" pitchFamily="34" charset="0"/>
                <a:cs typeface="Arial" pitchFamily="34" charset="0"/>
              </a:rPr>
              <a:t>المتكاملة</a:t>
            </a:r>
            <a:r>
              <a:rPr kumimoji="0" lang="ar-SA" sz="3300" b="0" i="0" u="sng" strike="noStrike" cap="none" normalizeH="0" dirty="0" err="1" smtClean="0">
                <a:ln>
                  <a:noFill/>
                </a:ln>
                <a:solidFill>
                  <a:schemeClr val="tx1"/>
                </a:solidFill>
                <a:effectLst/>
                <a:latin typeface="Calibri" pitchFamily="34" charset="0"/>
                <a:ea typeface="Calibri" pitchFamily="34" charset="0"/>
                <a:cs typeface="Arial" pitchFamily="34" charset="0"/>
              </a:rPr>
              <a:t> :</a:t>
            </a:r>
            <a:endParaRPr kumimoji="0" lang="ar-SA" sz="3300" b="0" i="0" u="sng" strike="noStrike" cap="none" normalizeH="0" dirty="0" smtClean="0">
              <a:ln>
                <a:noFill/>
              </a:ln>
              <a:solidFill>
                <a:schemeClr val="tx1"/>
              </a:solidFill>
              <a:effectLst/>
              <a:latin typeface="Calibri" pitchFamily="34" charset="0"/>
              <a:ea typeface="Calibri"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en-US"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800" b="0" i="0" u="none" strike="noStrike" cap="none" normalizeH="0" baseline="0" dirty="0" smtClean="0">
                <a:ln>
                  <a:noFill/>
                </a:ln>
                <a:solidFill>
                  <a:schemeClr val="tx2"/>
                </a:solidFill>
                <a:effectLst/>
                <a:latin typeface="Calibri" pitchFamily="34" charset="0"/>
                <a:ea typeface="Calibri" pitchFamily="34" charset="0"/>
                <a:cs typeface="Arial" pitchFamily="34" charset="0"/>
              </a:rPr>
              <a:t>نتيجة للتنوع في مزيج الاتصالات التسويقية و وسائل المنافسة في السوق أصبح من ا</a:t>
            </a:r>
            <a:r>
              <a:rPr lang="ar-SA" sz="2800" dirty="0">
                <a:solidFill>
                  <a:schemeClr val="tx2"/>
                </a:solidFill>
                <a:latin typeface="Calibri" pitchFamily="34" charset="0"/>
                <a:ea typeface="Calibri" pitchFamily="34" charset="0"/>
                <a:cs typeface="Arial" pitchFamily="34" charset="0"/>
              </a:rPr>
              <a:t>ل</a:t>
            </a:r>
            <a:r>
              <a:rPr kumimoji="0" lang="ar-SA" sz="2800" b="0" i="0" u="none" strike="noStrike" cap="none" normalizeH="0" baseline="0" dirty="0" smtClean="0">
                <a:ln>
                  <a:noFill/>
                </a:ln>
                <a:solidFill>
                  <a:schemeClr val="tx2"/>
                </a:solidFill>
                <a:effectLst/>
                <a:latin typeface="Calibri" pitchFamily="34" charset="0"/>
                <a:ea typeface="Calibri" pitchFamily="34" charset="0"/>
                <a:cs typeface="Arial" pitchFamily="34" charset="0"/>
              </a:rPr>
              <a:t>واجب أن يتبلور مفهوم جديد تحت اسم الاتصالات التسويقية المتكاملة </a:t>
            </a:r>
          </a:p>
          <a:p>
            <a:pPr marL="0" marR="0" lvl="0" indent="0" algn="r" defTabSz="914400" rtl="1" eaLnBrk="0" fontAlgn="base" latinLnBrk="0" hangingPunct="0">
              <a:lnSpc>
                <a:spcPct val="100000"/>
              </a:lnSpc>
              <a:spcBef>
                <a:spcPct val="0"/>
              </a:spcBef>
              <a:spcAft>
                <a:spcPct val="0"/>
              </a:spcAft>
              <a:buClrTx/>
              <a:buSzTx/>
              <a:buFontTx/>
              <a:buNone/>
              <a:tabLst/>
            </a:pPr>
            <a:endParaRPr lang="ar-SA" sz="2800" dirty="0" smtClean="0">
              <a:solidFill>
                <a:schemeClr val="tx2"/>
              </a:solidFill>
              <a:latin typeface="Calibri" pitchFamily="34" charset="0"/>
              <a:ea typeface="Calibri"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800" b="0" i="0" u="none" strike="noStrike" cap="none" normalizeH="0" baseline="0" dirty="0" smtClean="0">
                <a:ln>
                  <a:noFill/>
                </a:ln>
                <a:solidFill>
                  <a:schemeClr val="tx2"/>
                </a:solidFill>
                <a:effectLst/>
                <a:latin typeface="Calibri" pitchFamily="34" charset="0"/>
                <a:ea typeface="Calibri" pitchFamily="34" charset="0"/>
                <a:cs typeface="Arial" pitchFamily="34" charset="0"/>
              </a:rPr>
              <a:t>(تنسيق الجهود</a:t>
            </a:r>
            <a:r>
              <a:rPr kumimoji="0" lang="ar-SA" sz="2800" b="0" i="0" u="none" strike="noStrike" cap="none" normalizeH="0" dirty="0" smtClean="0">
                <a:ln>
                  <a:noFill/>
                </a:ln>
                <a:solidFill>
                  <a:schemeClr val="tx2"/>
                </a:solidFill>
                <a:effectLst/>
                <a:latin typeface="Calibri" pitchFamily="34" charset="0"/>
                <a:ea typeface="Calibri" pitchFamily="34" charset="0"/>
                <a:cs typeface="Arial" pitchFamily="34" charset="0"/>
              </a:rPr>
              <a:t> الخارجية التي تتم عبر وسائل الاتصال المختلفة مع الجمهور من جانب, وعملية تخطيط مبرمج للتفاعل مع المستهلك ضمن استراتيجية تسويقية فاعلة من جانب آخر من خلال بناء قاعدة بيانات للمستهلك وصياغة استراتيجية اتصالات وتقييم النتائج</a:t>
            </a:r>
            <a:r>
              <a:rPr kumimoji="0" lang="ar-SA" sz="2800" b="0" i="0" u="none" strike="noStrike" cap="none" normalizeH="0" baseline="0" dirty="0" smtClean="0">
                <a:ln>
                  <a:noFill/>
                </a:ln>
                <a:solidFill>
                  <a:schemeClr val="tx2"/>
                </a:solidFill>
                <a:effectLst/>
                <a:latin typeface="Calibri" pitchFamily="34" charset="0"/>
                <a:ea typeface="Calibri" pitchFamily="34" charset="0"/>
                <a:cs typeface="Arial" pitchFamily="34" charset="0"/>
              </a:rPr>
              <a:t>) </a:t>
            </a:r>
            <a:endParaRPr kumimoji="0" lang="ar-SA" sz="2800" b="0" i="0" u="none" strike="noStrike" cap="none" normalizeH="0" baseline="0" dirty="0" smtClean="0">
              <a:ln>
                <a:noFill/>
              </a:ln>
              <a:solidFill>
                <a:schemeClr val="tx2"/>
              </a:solidFill>
              <a:effectLst/>
              <a:latin typeface="Arial" pitchFamily="34" charset="0"/>
              <a:cs typeface="Arial" pitchFamily="34" charset="0"/>
            </a:endParaRPr>
          </a:p>
        </p:txBody>
      </p:sp>
      <p:pic>
        <p:nvPicPr>
          <p:cNvPr id="3" name="صورة 2" descr="images.jpg"/>
          <p:cNvPicPr>
            <a:picLocks noChangeAspect="1"/>
          </p:cNvPicPr>
          <p:nvPr/>
        </p:nvPicPr>
        <p:blipFill>
          <a:blip r:embed="rId2" cstate="print"/>
          <a:stretch>
            <a:fillRect/>
          </a:stretch>
        </p:blipFill>
        <p:spPr>
          <a:xfrm>
            <a:off x="0" y="5445224"/>
            <a:ext cx="5580112" cy="1412776"/>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458956"/>
            <a:ext cx="8964488" cy="5847755"/>
          </a:xfrm>
          <a:prstGeom prst="rect">
            <a:avLst/>
          </a:prstGeom>
        </p:spPr>
        <p:txBody>
          <a:bodyPr wrap="square">
            <a:spAutoFit/>
          </a:bodyPr>
          <a:lstStyle/>
          <a:p>
            <a:pPr lvl="0" fontAlgn="base">
              <a:spcBef>
                <a:spcPct val="0"/>
              </a:spcBef>
              <a:spcAft>
                <a:spcPct val="0"/>
              </a:spcAft>
            </a:pPr>
            <a:endParaRPr lang="ar-SA" sz="2200" u="sng" dirty="0" smtClean="0">
              <a:latin typeface="Calibri" pitchFamily="34" charset="0"/>
              <a:ea typeface="Calibri" pitchFamily="34" charset="0"/>
              <a:cs typeface="Arial" pitchFamily="34" charset="0"/>
            </a:endParaRPr>
          </a:p>
          <a:p>
            <a:pPr lvl="0" fontAlgn="base">
              <a:spcBef>
                <a:spcPct val="0"/>
              </a:spcBef>
              <a:spcAft>
                <a:spcPct val="0"/>
              </a:spcAft>
            </a:pPr>
            <a:r>
              <a:rPr lang="ar-SA" sz="2200" b="1" u="sng" dirty="0" smtClean="0">
                <a:latin typeface="Calibri" pitchFamily="34" charset="0"/>
                <a:ea typeface="Calibri" pitchFamily="34" charset="0"/>
                <a:cs typeface="Arial" pitchFamily="34" charset="0"/>
              </a:rPr>
              <a:t>عناصر الاتصالات التسويقية  </a:t>
            </a:r>
            <a:r>
              <a:rPr lang="ar-SA" sz="2200" b="1" u="sng" dirty="0" err="1" smtClean="0">
                <a:latin typeface="Calibri" pitchFamily="34" charset="0"/>
                <a:ea typeface="Calibri" pitchFamily="34" charset="0"/>
                <a:cs typeface="Arial" pitchFamily="34" charset="0"/>
              </a:rPr>
              <a:t>المتكاملة :</a:t>
            </a:r>
            <a:endParaRPr lang="ar-SA" sz="2200" b="1" u="sng" dirty="0" smtClean="0">
              <a:latin typeface="Calibri" pitchFamily="34" charset="0"/>
              <a:ea typeface="Calibri" pitchFamily="34" charset="0"/>
              <a:cs typeface="Arial" pitchFamily="34" charset="0"/>
            </a:endParaRPr>
          </a:p>
          <a:p>
            <a:pPr lvl="0" fontAlgn="base">
              <a:spcBef>
                <a:spcPct val="0"/>
              </a:spcBef>
              <a:spcAft>
                <a:spcPct val="0"/>
              </a:spcAft>
            </a:pPr>
            <a:endParaRPr lang="en-US" sz="2200" u="sng" dirty="0" smtClean="0">
              <a:latin typeface="Arial" pitchFamily="34" charset="0"/>
              <a:cs typeface="Arial" pitchFamily="34" charset="0"/>
            </a:endParaRPr>
          </a:p>
          <a:p>
            <a:pPr lvl="0" eaLnBrk="0" fontAlgn="base" hangingPunct="0">
              <a:spcBef>
                <a:spcPct val="0"/>
              </a:spcBef>
              <a:spcAft>
                <a:spcPct val="0"/>
              </a:spcAft>
              <a:buFontTx/>
              <a:buChar char="•"/>
            </a:pPr>
            <a:r>
              <a:rPr lang="ar-SA" sz="2200" dirty="0" smtClean="0">
                <a:solidFill>
                  <a:schemeClr val="tx2"/>
                </a:solidFill>
                <a:latin typeface="Calibri" pitchFamily="34" charset="0"/>
                <a:ea typeface="Calibri" pitchFamily="34" charset="0"/>
                <a:cs typeface="Arial" pitchFamily="34" charset="0"/>
              </a:rPr>
              <a:t>الإعلان</a:t>
            </a:r>
          </a:p>
          <a:p>
            <a:pPr eaLnBrk="0" fontAlgn="base" hangingPunct="0">
              <a:spcBef>
                <a:spcPct val="0"/>
              </a:spcBef>
              <a:spcAft>
                <a:spcPct val="0"/>
              </a:spcAft>
              <a:buFontTx/>
              <a:buChar char="•"/>
            </a:pPr>
            <a:r>
              <a:rPr lang="ar-SA" sz="2200" dirty="0" smtClean="0">
                <a:solidFill>
                  <a:schemeClr val="tx2"/>
                </a:solidFill>
                <a:latin typeface="Calibri" pitchFamily="34" charset="0"/>
                <a:ea typeface="Calibri" pitchFamily="34" charset="0"/>
                <a:cs typeface="Arial" pitchFamily="34" charset="0"/>
              </a:rPr>
              <a:t>المعارض</a:t>
            </a:r>
          </a:p>
          <a:p>
            <a:pPr lvl="0" eaLnBrk="0" fontAlgn="base" hangingPunct="0">
              <a:spcBef>
                <a:spcPct val="0"/>
              </a:spcBef>
              <a:spcAft>
                <a:spcPct val="0"/>
              </a:spcAft>
              <a:buFontTx/>
              <a:buChar char="•"/>
            </a:pPr>
            <a:r>
              <a:rPr lang="ar-SA" sz="2200" dirty="0">
                <a:solidFill>
                  <a:schemeClr val="tx2"/>
                </a:solidFill>
                <a:latin typeface="Calibri" pitchFamily="34" charset="0"/>
                <a:ea typeface="Calibri" pitchFamily="34" charset="0"/>
                <a:cs typeface="Arial" pitchFamily="34" charset="0"/>
              </a:rPr>
              <a:t>التعبئة </a:t>
            </a:r>
            <a:endParaRPr lang="ar-SA" sz="2200" dirty="0" smtClean="0">
              <a:solidFill>
                <a:schemeClr val="tx2"/>
              </a:solidFill>
              <a:latin typeface="Calibri" pitchFamily="34" charset="0"/>
              <a:ea typeface="Calibri" pitchFamily="34" charset="0"/>
              <a:cs typeface="Arial" pitchFamily="34" charset="0"/>
            </a:endParaRPr>
          </a:p>
          <a:p>
            <a:pPr eaLnBrk="0" fontAlgn="base" hangingPunct="0">
              <a:spcBef>
                <a:spcPct val="0"/>
              </a:spcBef>
              <a:spcAft>
                <a:spcPct val="0"/>
              </a:spcAft>
              <a:buFontTx/>
              <a:buChar char="•"/>
            </a:pPr>
            <a:r>
              <a:rPr lang="ar-SA" sz="2200" dirty="0">
                <a:solidFill>
                  <a:schemeClr val="tx2"/>
                </a:solidFill>
                <a:latin typeface="Calibri" pitchFamily="34" charset="0"/>
                <a:ea typeface="Calibri" pitchFamily="34" charset="0"/>
                <a:cs typeface="Arial" pitchFamily="34" charset="0"/>
              </a:rPr>
              <a:t>ترويج </a:t>
            </a:r>
            <a:r>
              <a:rPr lang="ar-SA" sz="2200" dirty="0" smtClean="0">
                <a:solidFill>
                  <a:schemeClr val="tx2"/>
                </a:solidFill>
                <a:latin typeface="Calibri" pitchFamily="34" charset="0"/>
                <a:ea typeface="Calibri" pitchFamily="34" charset="0"/>
                <a:cs typeface="Arial" pitchFamily="34" charset="0"/>
              </a:rPr>
              <a:t>المبيعات</a:t>
            </a:r>
            <a:endParaRPr lang="en-US" sz="2200" dirty="0" smtClean="0">
              <a:solidFill>
                <a:schemeClr val="tx2"/>
              </a:solidFill>
              <a:latin typeface="Arial" pitchFamily="34" charset="0"/>
              <a:cs typeface="Arial" pitchFamily="34" charset="0"/>
            </a:endParaRPr>
          </a:p>
          <a:p>
            <a:pPr lvl="0" eaLnBrk="0" fontAlgn="base" hangingPunct="0">
              <a:spcBef>
                <a:spcPct val="0"/>
              </a:spcBef>
              <a:spcAft>
                <a:spcPct val="0"/>
              </a:spcAft>
              <a:buFontTx/>
              <a:buChar char="•"/>
            </a:pPr>
            <a:r>
              <a:rPr lang="ar-SA" sz="2200" dirty="0" smtClean="0">
                <a:solidFill>
                  <a:schemeClr val="tx2"/>
                </a:solidFill>
                <a:latin typeface="Calibri" pitchFamily="34" charset="0"/>
                <a:ea typeface="Calibri" pitchFamily="34" charset="0"/>
                <a:cs typeface="Arial" pitchFamily="34" charset="0"/>
              </a:rPr>
              <a:t>العلاقات العامة</a:t>
            </a:r>
            <a:endParaRPr lang="en-US" sz="2200" dirty="0" smtClean="0">
              <a:solidFill>
                <a:schemeClr val="tx2"/>
              </a:solidFill>
              <a:latin typeface="Arial" pitchFamily="34" charset="0"/>
              <a:cs typeface="Arial" pitchFamily="34" charset="0"/>
            </a:endParaRPr>
          </a:p>
          <a:p>
            <a:pPr lvl="0" eaLnBrk="0" fontAlgn="base" hangingPunct="0">
              <a:spcBef>
                <a:spcPct val="0"/>
              </a:spcBef>
              <a:spcAft>
                <a:spcPct val="0"/>
              </a:spcAft>
              <a:buFontTx/>
              <a:buChar char="•"/>
            </a:pPr>
            <a:r>
              <a:rPr lang="ar-SA" sz="2200" dirty="0" smtClean="0">
                <a:solidFill>
                  <a:schemeClr val="tx2"/>
                </a:solidFill>
                <a:latin typeface="Calibri" pitchFamily="34" charset="0"/>
                <a:ea typeface="Calibri" pitchFamily="34" charset="0"/>
                <a:cs typeface="Arial" pitchFamily="34" charset="0"/>
              </a:rPr>
              <a:t>العرض عند نقطة الشراء </a:t>
            </a:r>
            <a:endParaRPr lang="en-US" sz="2200" dirty="0" smtClean="0">
              <a:solidFill>
                <a:schemeClr val="tx2"/>
              </a:solidFill>
              <a:latin typeface="Arial" pitchFamily="34" charset="0"/>
              <a:cs typeface="Arial" pitchFamily="34" charset="0"/>
            </a:endParaRPr>
          </a:p>
          <a:p>
            <a:pPr lvl="0" eaLnBrk="0" fontAlgn="base" hangingPunct="0">
              <a:spcBef>
                <a:spcPct val="0"/>
              </a:spcBef>
              <a:spcAft>
                <a:spcPct val="0"/>
              </a:spcAft>
              <a:buFontTx/>
              <a:buChar char="•"/>
            </a:pPr>
            <a:r>
              <a:rPr lang="ar-SA" sz="2200" dirty="0" smtClean="0">
                <a:solidFill>
                  <a:schemeClr val="tx2"/>
                </a:solidFill>
                <a:latin typeface="Calibri" pitchFamily="34" charset="0"/>
                <a:ea typeface="Calibri" pitchFamily="34" charset="0"/>
                <a:cs typeface="Arial" pitchFamily="34" charset="0"/>
              </a:rPr>
              <a:t>البيع الشخصي</a:t>
            </a:r>
            <a:endParaRPr lang="en-US" sz="2200" dirty="0" smtClean="0">
              <a:solidFill>
                <a:schemeClr val="tx2"/>
              </a:solidFill>
              <a:latin typeface="Arial" pitchFamily="34" charset="0"/>
              <a:cs typeface="Arial" pitchFamily="34" charset="0"/>
            </a:endParaRPr>
          </a:p>
          <a:p>
            <a:pPr lvl="0" eaLnBrk="0" fontAlgn="base" hangingPunct="0">
              <a:spcBef>
                <a:spcPct val="0"/>
              </a:spcBef>
              <a:spcAft>
                <a:spcPct val="0"/>
              </a:spcAft>
              <a:buFontTx/>
              <a:buChar char="•"/>
            </a:pPr>
            <a:r>
              <a:rPr lang="ar-SA" sz="2200" dirty="0" smtClean="0">
                <a:solidFill>
                  <a:schemeClr val="tx2"/>
                </a:solidFill>
                <a:latin typeface="Calibri" pitchFamily="34" charset="0"/>
                <a:ea typeface="Calibri" pitchFamily="34" charset="0"/>
                <a:cs typeface="Arial" pitchFamily="34" charset="0"/>
              </a:rPr>
              <a:t>المحادثة الشفهية</a:t>
            </a:r>
            <a:endParaRPr lang="en-US" sz="2200" dirty="0" smtClean="0">
              <a:solidFill>
                <a:schemeClr val="tx2"/>
              </a:solidFill>
              <a:latin typeface="Arial" pitchFamily="34" charset="0"/>
              <a:cs typeface="Arial" pitchFamily="34" charset="0"/>
            </a:endParaRPr>
          </a:p>
          <a:p>
            <a:pPr lvl="0" eaLnBrk="0" fontAlgn="base" hangingPunct="0">
              <a:spcBef>
                <a:spcPct val="0"/>
              </a:spcBef>
              <a:spcAft>
                <a:spcPct val="0"/>
              </a:spcAft>
              <a:buFontTx/>
              <a:buChar char="•"/>
            </a:pPr>
            <a:r>
              <a:rPr lang="ar-SA" sz="2200" dirty="0" smtClean="0">
                <a:solidFill>
                  <a:schemeClr val="tx2"/>
                </a:solidFill>
                <a:latin typeface="Calibri" pitchFamily="34" charset="0"/>
                <a:ea typeface="Calibri" pitchFamily="34" charset="0"/>
                <a:cs typeface="Arial" pitchFamily="34" charset="0"/>
              </a:rPr>
              <a:t>التسويق المباشر</a:t>
            </a:r>
            <a:endParaRPr lang="en-US" sz="2200" dirty="0" smtClean="0">
              <a:solidFill>
                <a:schemeClr val="tx2"/>
              </a:solidFill>
              <a:latin typeface="Arial" pitchFamily="34" charset="0"/>
              <a:cs typeface="Arial" pitchFamily="34" charset="0"/>
            </a:endParaRPr>
          </a:p>
          <a:p>
            <a:pPr lvl="0" eaLnBrk="0" fontAlgn="base" hangingPunct="0">
              <a:spcBef>
                <a:spcPct val="0"/>
              </a:spcBef>
              <a:spcAft>
                <a:spcPct val="0"/>
              </a:spcAft>
              <a:buFontTx/>
              <a:buChar char="•"/>
            </a:pPr>
            <a:r>
              <a:rPr lang="ar-SA" sz="2200" dirty="0" smtClean="0">
                <a:solidFill>
                  <a:schemeClr val="tx2"/>
                </a:solidFill>
                <a:latin typeface="Calibri" pitchFamily="34" charset="0"/>
                <a:ea typeface="Calibri" pitchFamily="34" charset="0"/>
                <a:cs typeface="Arial" pitchFamily="34" charset="0"/>
              </a:rPr>
              <a:t>الإنترنت</a:t>
            </a:r>
            <a:endParaRPr lang="en-US" sz="2200" dirty="0" smtClean="0">
              <a:solidFill>
                <a:schemeClr val="tx2"/>
              </a:solidFill>
              <a:latin typeface="Arial" pitchFamily="34" charset="0"/>
              <a:cs typeface="Arial" pitchFamily="34" charset="0"/>
            </a:endParaRPr>
          </a:p>
          <a:p>
            <a:pPr lvl="0" eaLnBrk="0" fontAlgn="base" hangingPunct="0">
              <a:spcBef>
                <a:spcPct val="0"/>
              </a:spcBef>
              <a:spcAft>
                <a:spcPct val="0"/>
              </a:spcAft>
              <a:buFontTx/>
              <a:buChar char="•"/>
            </a:pPr>
            <a:r>
              <a:rPr lang="ar-SA" sz="2200" dirty="0" smtClean="0">
                <a:solidFill>
                  <a:schemeClr val="tx2"/>
                </a:solidFill>
                <a:latin typeface="Calibri" pitchFamily="34" charset="0"/>
                <a:ea typeface="Calibri" pitchFamily="34" charset="0"/>
                <a:cs typeface="Arial" pitchFamily="34" charset="0"/>
              </a:rPr>
              <a:t>الاعتبارات المادية المساعدة(تصميم </a:t>
            </a:r>
            <a:r>
              <a:rPr lang="ar-SA" sz="2200" dirty="0" err="1" smtClean="0">
                <a:solidFill>
                  <a:schemeClr val="tx2"/>
                </a:solidFill>
                <a:latin typeface="Calibri" pitchFamily="34" charset="0"/>
                <a:ea typeface="Calibri" pitchFamily="34" charset="0"/>
                <a:cs typeface="Arial" pitchFamily="34" charset="0"/>
              </a:rPr>
              <a:t>البناية </a:t>
            </a:r>
            <a:r>
              <a:rPr lang="ar-SA" sz="2200" dirty="0" smtClean="0">
                <a:solidFill>
                  <a:schemeClr val="tx2"/>
                </a:solidFill>
                <a:latin typeface="Calibri" pitchFamily="34" charset="0"/>
                <a:ea typeface="Calibri" pitchFamily="34" charset="0"/>
                <a:cs typeface="Arial" pitchFamily="34" charset="0"/>
              </a:rPr>
              <a:t>, الديكور </a:t>
            </a:r>
            <a:r>
              <a:rPr lang="ar-SA" sz="2200" dirty="0" err="1" smtClean="0">
                <a:solidFill>
                  <a:schemeClr val="tx2"/>
                </a:solidFill>
                <a:latin typeface="Calibri" pitchFamily="34" charset="0"/>
                <a:ea typeface="Calibri" pitchFamily="34" charset="0"/>
                <a:cs typeface="Arial" pitchFamily="34" charset="0"/>
              </a:rPr>
              <a:t>الداخلي </a:t>
            </a:r>
            <a:r>
              <a:rPr lang="ar-SA" sz="2200" dirty="0" smtClean="0">
                <a:solidFill>
                  <a:schemeClr val="tx2"/>
                </a:solidFill>
                <a:latin typeface="Calibri" pitchFamily="34" charset="0"/>
                <a:ea typeface="Calibri" pitchFamily="34" charset="0"/>
                <a:cs typeface="Arial" pitchFamily="34" charset="0"/>
              </a:rPr>
              <a:t>,الملابس الرسمية </a:t>
            </a:r>
            <a:r>
              <a:rPr lang="ar-SA" sz="2200" dirty="0" err="1" smtClean="0">
                <a:solidFill>
                  <a:schemeClr val="tx2"/>
                </a:solidFill>
                <a:latin typeface="Calibri" pitchFamily="34" charset="0"/>
                <a:ea typeface="Calibri" pitchFamily="34" charset="0"/>
                <a:cs typeface="Arial" pitchFamily="34" charset="0"/>
              </a:rPr>
              <a:t>المباعة ,</a:t>
            </a:r>
            <a:endParaRPr lang="en-US" sz="2200" dirty="0" smtClean="0">
              <a:solidFill>
                <a:schemeClr val="tx2"/>
              </a:solidFill>
              <a:latin typeface="Arial" pitchFamily="34" charset="0"/>
              <a:cs typeface="Arial" pitchFamily="34" charset="0"/>
            </a:endParaRPr>
          </a:p>
          <a:p>
            <a:pPr lvl="0" eaLnBrk="0" fontAlgn="base" hangingPunct="0">
              <a:spcBef>
                <a:spcPct val="0"/>
              </a:spcBef>
              <a:spcAft>
                <a:spcPct val="0"/>
              </a:spcAft>
            </a:pPr>
            <a:r>
              <a:rPr lang="ar-SA" sz="2200" dirty="0" smtClean="0">
                <a:solidFill>
                  <a:schemeClr val="tx2"/>
                </a:solidFill>
                <a:latin typeface="Calibri" pitchFamily="34" charset="0"/>
                <a:ea typeface="Calibri" pitchFamily="34" charset="0"/>
                <a:cs typeface="Arial" pitchFamily="34" charset="0"/>
              </a:rPr>
              <a:t>وسائل </a:t>
            </a:r>
            <a:r>
              <a:rPr lang="ar-SA" sz="2200" dirty="0" err="1" smtClean="0">
                <a:solidFill>
                  <a:schemeClr val="tx2"/>
                </a:solidFill>
                <a:latin typeface="Calibri" pitchFamily="34" charset="0"/>
                <a:ea typeface="Calibri" pitchFamily="34" charset="0"/>
                <a:cs typeface="Arial" pitchFamily="34" charset="0"/>
              </a:rPr>
              <a:t>المناقلة</a:t>
            </a:r>
            <a:r>
              <a:rPr lang="ar-SA" sz="2200" dirty="0" smtClean="0">
                <a:solidFill>
                  <a:schemeClr val="tx2"/>
                </a:solidFill>
                <a:latin typeface="Calibri" pitchFamily="34" charset="0"/>
                <a:ea typeface="Calibri" pitchFamily="34" charset="0"/>
                <a:cs typeface="Arial" pitchFamily="34" charset="0"/>
              </a:rPr>
              <a:t> للبضائع</a:t>
            </a:r>
            <a:r>
              <a:rPr lang="ar-SA" sz="2200" dirty="0" err="1" smtClean="0">
                <a:solidFill>
                  <a:schemeClr val="tx2"/>
                </a:solidFill>
                <a:latin typeface="Calibri" pitchFamily="34" charset="0"/>
                <a:ea typeface="Calibri" pitchFamily="34" charset="0"/>
                <a:cs typeface="Arial" pitchFamily="34" charset="0"/>
              </a:rPr>
              <a:t>)</a:t>
            </a:r>
            <a:endParaRPr lang="ar-SA" sz="2200" dirty="0" smtClean="0">
              <a:solidFill>
                <a:schemeClr val="tx2"/>
              </a:solidFill>
              <a:latin typeface="Calibri" pitchFamily="34" charset="0"/>
              <a:ea typeface="Calibri" pitchFamily="34" charset="0"/>
              <a:cs typeface="Arial" pitchFamily="34" charset="0"/>
            </a:endParaRPr>
          </a:p>
          <a:p>
            <a:pPr eaLnBrk="0" fontAlgn="base" hangingPunct="0">
              <a:spcBef>
                <a:spcPct val="0"/>
              </a:spcBef>
              <a:spcAft>
                <a:spcPct val="0"/>
              </a:spcAft>
            </a:pPr>
            <a:endParaRPr lang="ar-SA" sz="2200" dirty="0" smtClean="0">
              <a:solidFill>
                <a:schemeClr val="tx2"/>
              </a:solidFill>
            </a:endParaRPr>
          </a:p>
          <a:p>
            <a:pPr lvl="0" eaLnBrk="0" fontAlgn="base" hangingPunct="0">
              <a:spcBef>
                <a:spcPct val="0"/>
              </a:spcBef>
              <a:spcAft>
                <a:spcPct val="0"/>
              </a:spcAft>
            </a:pPr>
            <a:endParaRPr lang="ar-SA" sz="2200" dirty="0" smtClean="0">
              <a:latin typeface="Arial" pitchFamily="34" charset="0"/>
              <a:cs typeface="Arial" pitchFamily="34" charset="0"/>
            </a:endParaRPr>
          </a:p>
        </p:txBody>
      </p:sp>
      <p:pic>
        <p:nvPicPr>
          <p:cNvPr id="3" name="صورة 2" descr="تنزيل.jpg"/>
          <p:cNvPicPr>
            <a:picLocks noChangeAspect="1"/>
          </p:cNvPicPr>
          <p:nvPr/>
        </p:nvPicPr>
        <p:blipFill>
          <a:blip r:embed="rId2" cstate="print"/>
          <a:stretch>
            <a:fillRect/>
          </a:stretch>
        </p:blipFill>
        <p:spPr>
          <a:xfrm>
            <a:off x="179512" y="332656"/>
            <a:ext cx="3312368" cy="3672408"/>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تكامل الاتصالات التسويقية</a:t>
            </a:r>
            <a:endParaRPr lang="ar-SA" dirty="0"/>
          </a:p>
        </p:txBody>
      </p:sp>
      <p:sp>
        <p:nvSpPr>
          <p:cNvPr id="3" name="عنصر نائب للمحتوى 2"/>
          <p:cNvSpPr>
            <a:spLocks noGrp="1"/>
          </p:cNvSpPr>
          <p:nvPr>
            <p:ph idx="1"/>
          </p:nvPr>
        </p:nvSpPr>
        <p:spPr/>
        <p:txBody>
          <a:bodyPr/>
          <a:lstStyle/>
          <a:p>
            <a:endParaRPr lang="ar-SA" dirty="0"/>
          </a:p>
        </p:txBody>
      </p:sp>
      <p:sp>
        <p:nvSpPr>
          <p:cNvPr id="4" name="مستطيل 3"/>
          <p:cNvSpPr/>
          <p:nvPr/>
        </p:nvSpPr>
        <p:spPr>
          <a:xfrm>
            <a:off x="6444208" y="2564904"/>
            <a:ext cx="1368152"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t>اقتصادية الاتصالات </a:t>
            </a:r>
            <a:r>
              <a:rPr lang="ar-SA" dirty="0" err="1" smtClean="0"/>
              <a:t>التسوقية</a:t>
            </a:r>
            <a:endParaRPr lang="ar-SA" dirty="0"/>
          </a:p>
        </p:txBody>
      </p:sp>
      <p:sp>
        <p:nvSpPr>
          <p:cNvPr id="5" name="مستطيل 4"/>
          <p:cNvSpPr/>
          <p:nvPr/>
        </p:nvSpPr>
        <p:spPr>
          <a:xfrm>
            <a:off x="3779912" y="2564904"/>
            <a:ext cx="1656184"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t>فاعلية الاتصالات التسويقية</a:t>
            </a:r>
            <a:endParaRPr lang="ar-SA" dirty="0"/>
          </a:p>
        </p:txBody>
      </p:sp>
      <p:sp>
        <p:nvSpPr>
          <p:cNvPr id="6" name="مستطيل 5"/>
          <p:cNvSpPr/>
          <p:nvPr/>
        </p:nvSpPr>
        <p:spPr>
          <a:xfrm>
            <a:off x="1115616" y="2573756"/>
            <a:ext cx="1872208" cy="7112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t>كفاءة الاتصالات التسويقية</a:t>
            </a:r>
            <a:endParaRPr lang="ar-SA" dirty="0"/>
          </a:p>
        </p:txBody>
      </p:sp>
      <p:cxnSp>
        <p:nvCxnSpPr>
          <p:cNvPr id="8" name="رابط كسهم مستقيم 7"/>
          <p:cNvCxnSpPr/>
          <p:nvPr/>
        </p:nvCxnSpPr>
        <p:spPr>
          <a:xfrm flipH="1">
            <a:off x="5436096" y="2996952"/>
            <a:ext cx="936104"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0" name="رابط كسهم مستقيم 9"/>
          <p:cNvCxnSpPr/>
          <p:nvPr/>
        </p:nvCxnSpPr>
        <p:spPr>
          <a:xfrm flipH="1" flipV="1">
            <a:off x="3040761" y="2929370"/>
            <a:ext cx="720080" cy="33791"/>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1" name="مستطيل 10"/>
          <p:cNvSpPr/>
          <p:nvPr/>
        </p:nvSpPr>
        <p:spPr>
          <a:xfrm>
            <a:off x="3995936" y="4365104"/>
            <a:ext cx="1368152"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t>تكامل الاتصالات التسويقية</a:t>
            </a:r>
            <a:endParaRPr lang="ar-SA" dirty="0"/>
          </a:p>
        </p:txBody>
      </p:sp>
      <p:cxnSp>
        <p:nvCxnSpPr>
          <p:cNvPr id="19" name="رابط كسهم مستقيم 18"/>
          <p:cNvCxnSpPr/>
          <p:nvPr/>
        </p:nvCxnSpPr>
        <p:spPr>
          <a:xfrm flipH="1">
            <a:off x="5508104" y="3284984"/>
            <a:ext cx="1620180" cy="1584176"/>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1" name="رابط كسهم مستقيم 20"/>
          <p:cNvCxnSpPr/>
          <p:nvPr/>
        </p:nvCxnSpPr>
        <p:spPr>
          <a:xfrm>
            <a:off x="1979712" y="3356992"/>
            <a:ext cx="1800200" cy="1296144"/>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5379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0" y="767790"/>
            <a:ext cx="9144000" cy="517064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lang="ar-SA" sz="2200" dirty="0" smtClean="0">
                <a:latin typeface="Calibri" pitchFamily="34" charset="0"/>
                <a:ea typeface="Calibri" pitchFamily="34" charset="0"/>
                <a:cs typeface="Arial" pitchFamily="34" charset="0"/>
              </a:rPr>
              <a:t>كما يتم </a:t>
            </a:r>
            <a:r>
              <a:rPr lang="ar-SA" sz="2200" dirty="0">
                <a:latin typeface="Calibri" pitchFamily="34" charset="0"/>
                <a:ea typeface="Calibri" pitchFamily="34" charset="0"/>
                <a:cs typeface="Arial" pitchFamily="34" charset="0"/>
              </a:rPr>
              <a:t>تكامل الاتصالات </a:t>
            </a:r>
            <a:r>
              <a:rPr lang="ar-SA" sz="2200" dirty="0" smtClean="0">
                <a:latin typeface="Calibri" pitchFamily="34" charset="0"/>
                <a:ea typeface="Calibri" pitchFamily="34" charset="0"/>
                <a:cs typeface="Arial" pitchFamily="34" charset="0"/>
              </a:rPr>
              <a:t>التسويقية عبر العناصر التالية</a:t>
            </a:r>
            <a:endParaRPr kumimoji="0" lang="ar-SA" sz="22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defTabSz="914400" rtl="1" eaLnBrk="1" fontAlgn="base" latinLnBrk="0" hangingPunct="1">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Char char="•"/>
              <a:tabLst/>
            </a:pPr>
            <a:r>
              <a:rPr kumimoji="0" lang="ar-SA" sz="22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قاعدة بيانات </a:t>
            </a:r>
            <a:r>
              <a:rPr kumimoji="0" lang="ar-SA" sz="22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المستهلك :</a:t>
            </a:r>
            <a:endParaRPr kumimoji="0" lang="en-US" sz="22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22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حيث تعد هي الأساس الذي يبني عليه تخطيط وتنفيذ الاتصالات التسويقية المتكاملة من حيث تقييم وتحليل عادات الشراء.</a:t>
            </a:r>
            <a:endParaRPr kumimoji="0" lang="en-US" sz="2200" b="0" i="0" u="none" strike="noStrike" cap="none" normalizeH="0" baseline="0" dirty="0" smtClean="0">
              <a:ln>
                <a:noFill/>
              </a:ln>
              <a:solidFill>
                <a:schemeClr val="accent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Char char="•"/>
              <a:tabLst/>
            </a:pPr>
            <a:r>
              <a:rPr kumimoji="0" lang="ar-SA" sz="22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الاستراتيجيات :</a:t>
            </a:r>
            <a:endParaRPr kumimoji="0" lang="en-US" sz="2200" b="0" i="0" u="none" strike="noStrike" cap="none" normalizeH="0" baseline="0" dirty="0" smtClean="0">
              <a:ln>
                <a:noFill/>
              </a:ln>
              <a:solidFill>
                <a:schemeClr val="tx1"/>
              </a:solidFill>
              <a:effectLst/>
              <a:latin typeface="Arial" pitchFamily="34" charset="0"/>
              <a:cs typeface="Arial" pitchFamily="34" charset="0"/>
            </a:endParaRPr>
          </a:p>
          <a:p>
            <a:pPr eaLnBrk="0" fontAlgn="base" hangingPunct="0">
              <a:spcBef>
                <a:spcPct val="0"/>
              </a:spcBef>
              <a:spcAft>
                <a:spcPct val="0"/>
              </a:spcAft>
            </a:pPr>
            <a:r>
              <a:rPr lang="ar-SA" sz="2200" dirty="0" smtClean="0">
                <a:solidFill>
                  <a:schemeClr val="accent1"/>
                </a:solidFill>
                <a:latin typeface="Calibri" pitchFamily="34" charset="0"/>
                <a:ea typeface="Calibri" pitchFamily="34" charset="0"/>
                <a:cs typeface="Arial" pitchFamily="34" charset="0"/>
              </a:rPr>
              <a:t>التخطيط لكيفية التعامل مع اسلوب وشكل الشراء المتحقق لدى المستهلك وماهية الاستراتيجيات والإجراءات الممكن اعتمادها في عملية الاتصال </a:t>
            </a:r>
            <a:r>
              <a:rPr lang="ar-SA" sz="2200" dirty="0" err="1" smtClean="0">
                <a:solidFill>
                  <a:schemeClr val="accent1"/>
                </a:solidFill>
                <a:latin typeface="Calibri" pitchFamily="34" charset="0"/>
                <a:ea typeface="Calibri" pitchFamily="34" charset="0"/>
                <a:cs typeface="Arial" pitchFamily="34" charset="0"/>
              </a:rPr>
              <a:t>بهم.</a:t>
            </a:r>
            <a:r>
              <a:rPr lang="ar-SA" sz="2200" dirty="0" smtClean="0">
                <a:solidFill>
                  <a:schemeClr val="accent1"/>
                </a:solidFill>
                <a:latin typeface="Calibri" pitchFamily="34" charset="0"/>
                <a:ea typeface="Calibri" pitchFamily="34" charset="0"/>
                <a:cs typeface="Arial" pitchFamily="34" charset="0"/>
              </a:rPr>
              <a:t>     </a:t>
            </a:r>
            <a:endParaRPr lang="en-US" sz="2200" dirty="0" smtClean="0">
              <a:solidFill>
                <a:schemeClr val="accent1"/>
              </a:solidFill>
              <a:latin typeface="Calibri" pitchFamily="34" charset="0"/>
              <a:ea typeface="Calibri"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Char char="•"/>
              <a:tabLst/>
            </a:pPr>
            <a:r>
              <a:rPr kumimoji="0" lang="ar-SA" sz="22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التكتيك :</a:t>
            </a:r>
            <a:r>
              <a:rPr kumimoji="0" lang="ar-SA" sz="22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2200" b="0" i="0" u="none" strike="noStrike" cap="none" normalizeH="0" baseline="0" dirty="0" smtClean="0">
              <a:ln>
                <a:noFill/>
              </a:ln>
              <a:solidFill>
                <a:schemeClr val="tx1"/>
              </a:solidFill>
              <a:effectLst/>
              <a:latin typeface="Arial" pitchFamily="34" charset="0"/>
              <a:cs typeface="Arial" pitchFamily="34" charset="0"/>
            </a:endParaRPr>
          </a:p>
          <a:p>
            <a:pPr marR="0" lvl="0" indent="0" eaLnBrk="0" fontAlgn="base" hangingPunct="0">
              <a:lnSpc>
                <a:spcPct val="100000"/>
              </a:lnSpc>
              <a:spcBef>
                <a:spcPct val="0"/>
              </a:spcBef>
              <a:spcAft>
                <a:spcPct val="0"/>
              </a:spcAft>
              <a:buClrTx/>
              <a:buSzTx/>
              <a:buFontTx/>
              <a:buNone/>
              <a:tabLst/>
            </a:pPr>
            <a:r>
              <a:rPr lang="ar-SA" sz="2200" dirty="0" smtClean="0">
                <a:solidFill>
                  <a:schemeClr val="accent1"/>
                </a:solidFill>
                <a:latin typeface="Calibri" pitchFamily="34" charset="0"/>
                <a:ea typeface="Calibri" pitchFamily="34" charset="0"/>
                <a:cs typeface="Arial" pitchFamily="34" charset="0"/>
              </a:rPr>
              <a:t>إقرار الأسلوب التنفيذي المتخصص والممكن اعتماده في الاتصال والتفاعل مع المستهلك والسوق المستهدف.</a:t>
            </a:r>
            <a:endParaRPr lang="en-US" sz="2200" dirty="0" smtClean="0">
              <a:solidFill>
                <a:schemeClr val="accent1"/>
              </a:solidFill>
              <a:latin typeface="Calibri" pitchFamily="34" charset="0"/>
              <a:ea typeface="Calibri"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Char char="•"/>
              <a:tabLst/>
            </a:pPr>
            <a:r>
              <a:rPr kumimoji="0" lang="ar-SA" sz="22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تقييم النتائج </a:t>
            </a:r>
            <a:endParaRPr kumimoji="0" lang="en-US" sz="2200" b="0" i="0" u="none" strike="noStrike" cap="none" normalizeH="0" baseline="0" dirty="0" smtClean="0">
              <a:ln>
                <a:noFill/>
              </a:ln>
              <a:solidFill>
                <a:schemeClr val="tx1"/>
              </a:solidFill>
              <a:effectLst/>
              <a:latin typeface="Arial" pitchFamily="34" charset="0"/>
              <a:cs typeface="Arial" pitchFamily="34" charset="0"/>
            </a:endParaRPr>
          </a:p>
          <a:p>
            <a:pPr eaLnBrk="0" fontAlgn="base" hangingPunct="0">
              <a:spcBef>
                <a:spcPct val="0"/>
              </a:spcBef>
              <a:spcAft>
                <a:spcPct val="0"/>
              </a:spcAft>
            </a:pPr>
            <a:r>
              <a:rPr lang="ar-SA" sz="2200" dirty="0" smtClean="0">
                <a:solidFill>
                  <a:schemeClr val="accent1"/>
                </a:solidFill>
                <a:latin typeface="Calibri" pitchFamily="34" charset="0"/>
                <a:ea typeface="Calibri" pitchFamily="34" charset="0"/>
                <a:cs typeface="Arial" pitchFamily="34" charset="0"/>
              </a:rPr>
              <a:t>تتمثل بقياس مدى استجابة المستهلك للمعلومات الجديدة والمقدمة له ولتحديد أي من تلك الأسواق المستهدفة هي الأفضل في التعامل معها.</a:t>
            </a:r>
            <a:endParaRPr lang="en-US" sz="2200" dirty="0" smtClean="0">
              <a:solidFill>
                <a:schemeClr val="accent1"/>
              </a:solidFill>
              <a:latin typeface="Calibri" pitchFamily="34" charset="0"/>
              <a:ea typeface="Calibri"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4444340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nvSpPr>
        <p:spPr bwMode="auto">
          <a:xfrm>
            <a:off x="683568" y="642619"/>
            <a:ext cx="8064896" cy="40010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3300" b="0" i="0" u="sng" strike="noStrike" cap="none" normalizeH="0" baseline="0" dirty="0" smtClean="0">
                <a:ln>
                  <a:noFill/>
                </a:ln>
                <a:solidFill>
                  <a:schemeClr val="tx1"/>
                </a:solidFill>
                <a:effectLst/>
                <a:latin typeface="Calibri" pitchFamily="34" charset="0"/>
                <a:ea typeface="Calibri" pitchFamily="34" charset="0"/>
                <a:cs typeface="Arial" pitchFamily="34" charset="0"/>
              </a:rPr>
              <a:t>تعريف الاتصالات التسويقية </a:t>
            </a:r>
            <a:r>
              <a:rPr kumimoji="0" lang="ar-SA" sz="3300" b="0" i="0" u="sng" strike="noStrike" cap="none" normalizeH="0" baseline="0" dirty="0" err="1" smtClean="0">
                <a:ln>
                  <a:noFill/>
                </a:ln>
                <a:solidFill>
                  <a:schemeClr val="tx1"/>
                </a:solidFill>
                <a:effectLst/>
                <a:latin typeface="Calibri" pitchFamily="34" charset="0"/>
                <a:ea typeface="Calibri" pitchFamily="34" charset="0"/>
                <a:cs typeface="Arial" pitchFamily="34" charset="0"/>
              </a:rPr>
              <a:t>المتكاملة :</a:t>
            </a:r>
            <a:r>
              <a:rPr kumimoji="0" lang="ar-SA" sz="3300" b="0" i="0" u="sng" strike="noStrike" cap="none" normalizeH="0" baseline="0" dirty="0" smtClean="0">
                <a:ln>
                  <a:noFill/>
                </a:ln>
                <a:solidFill>
                  <a:schemeClr val="tx1"/>
                </a:solidFill>
                <a:effectLst/>
                <a:latin typeface="Calibri" pitchFamily="34" charset="0"/>
                <a:ea typeface="Calibri" pitchFamily="34" charset="0"/>
                <a:cs typeface="Arial" pitchFamily="34" charset="0"/>
              </a:rPr>
              <a:t> </a:t>
            </a:r>
          </a:p>
          <a:p>
            <a:pPr marL="0" marR="0" lvl="0" indent="0" algn="r" defTabSz="914400" rtl="1" eaLnBrk="1" fontAlgn="base" latinLnBrk="0" hangingPunct="1">
              <a:lnSpc>
                <a:spcPct val="100000"/>
              </a:lnSpc>
              <a:spcBef>
                <a:spcPct val="0"/>
              </a:spcBef>
              <a:spcAft>
                <a:spcPct val="0"/>
              </a:spcAft>
              <a:buClrTx/>
              <a:buSzTx/>
              <a:buFontTx/>
              <a:buNone/>
              <a:tabLst/>
            </a:pPr>
            <a:endParaRPr kumimoji="0" lang="en-US" sz="2500" b="0" i="0" u="sng"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ar-SA" sz="28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التنسيق بين النشاط الترويجي وبقية الجهود التسويقية الأخرى لتعظيم قيمة المعلومات المقدمة والمؤثرة على المستهلك.</a:t>
            </a:r>
          </a:p>
          <a:p>
            <a:pPr marL="0" marR="0" lvl="0" indent="0" algn="r" defTabSz="914400" rtl="1" eaLnBrk="0" fontAlgn="base" latinLnBrk="0" hangingPunct="0">
              <a:lnSpc>
                <a:spcPct val="100000"/>
              </a:lnSpc>
              <a:spcBef>
                <a:spcPct val="0"/>
              </a:spcBef>
              <a:spcAft>
                <a:spcPct val="0"/>
              </a:spcAft>
              <a:buClrTx/>
              <a:buSzTx/>
              <a:tabLst/>
            </a:pPr>
            <a:endParaRPr kumimoji="0" lang="en-US" sz="2800" b="0"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ar-SA" sz="28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عمليات الاتصالات الناتجة عن التخطيط والتكامل والتنفيذ لعناصر الاتصالات التسويقية </a:t>
            </a:r>
            <a:r>
              <a:rPr kumimoji="0" lang="ar-SA" sz="2800" b="0"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المختلفة </a:t>
            </a:r>
            <a:r>
              <a:rPr kumimoji="0" lang="ar-SA" sz="28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(الإعلان,ترويج </a:t>
            </a:r>
            <a:r>
              <a:rPr kumimoji="0" lang="ar-SA" sz="2800" b="0"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المبيعات </a:t>
            </a:r>
            <a:r>
              <a:rPr kumimoji="0" lang="ar-SA" sz="28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,العلاقات </a:t>
            </a:r>
            <a:r>
              <a:rPr kumimoji="0" lang="ar-SA" sz="2800" b="0"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العامة </a:t>
            </a:r>
            <a:r>
              <a:rPr kumimoji="0" lang="ar-SA" sz="28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...الخ) والتي تقود على مدار الوقت إلى خلق تأثير للعلامة على المستهلك الحالي أو المحتمل.</a:t>
            </a:r>
            <a:endParaRPr kumimoji="0" lang="ar-SA" sz="2800" b="0" i="0" u="none" strike="noStrike" cap="none" normalizeH="0" baseline="0" dirty="0" smtClean="0">
              <a:ln>
                <a:noFill/>
              </a:ln>
              <a:solidFill>
                <a:schemeClr val="accent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0" y="-743409"/>
            <a:ext cx="9144000" cy="6801814"/>
          </a:xfrm>
          <a:prstGeom prst="rect">
            <a:avLst/>
          </a:prstGeom>
          <a:noFill/>
          <a:ln w="9525">
            <a:noFill/>
            <a:miter lim="800000"/>
            <a:headEnd/>
            <a:tailEnd/>
          </a:ln>
          <a:effectLst/>
        </p:spPr>
        <p:txBody>
          <a:bodyPr vert="horz" wrap="square" lIns="91440" tIns="76176" rIns="457056" bIns="76176"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endParaRPr kumimoji="0" lang="ar-SA" sz="2400" b="0" i="0" u="sng"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defTabSz="914400" rtl="1" eaLnBrk="1" fontAlgn="base" latinLnBrk="0" hangingPunct="1">
              <a:lnSpc>
                <a:spcPct val="100000"/>
              </a:lnSpc>
              <a:spcBef>
                <a:spcPct val="0"/>
              </a:spcBef>
              <a:spcAft>
                <a:spcPct val="0"/>
              </a:spcAft>
              <a:buClrTx/>
              <a:buSzTx/>
              <a:buFontTx/>
              <a:buNone/>
              <a:tabLst/>
            </a:pPr>
            <a:endParaRPr kumimoji="0" lang="en-US" sz="2400" b="0" i="0" u="sng"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defTabSz="914400" rtl="1" eaLnBrk="1" fontAlgn="base" latinLnBrk="0" hangingPunct="1">
              <a:lnSpc>
                <a:spcPct val="100000"/>
              </a:lnSpc>
              <a:spcBef>
                <a:spcPct val="0"/>
              </a:spcBef>
              <a:spcAft>
                <a:spcPct val="0"/>
              </a:spcAft>
              <a:buClrTx/>
              <a:buSzTx/>
              <a:buFontTx/>
              <a:buNone/>
              <a:tabLst/>
            </a:pPr>
            <a:endParaRPr lang="en-US" sz="2400" u="sng" dirty="0">
              <a:latin typeface="Calibri" pitchFamily="34" charset="0"/>
              <a:ea typeface="Calibri" pitchFamily="34" charset="0"/>
              <a:cs typeface="Arial" pitchFamily="34" charset="0"/>
            </a:endParaRPr>
          </a:p>
          <a:p>
            <a:pPr marL="0" marR="0" lvl="0" indent="0" defTabSz="914400" rtl="1" eaLnBrk="1" fontAlgn="base" latinLnBrk="0" hangingPunct="1">
              <a:lnSpc>
                <a:spcPct val="100000"/>
              </a:lnSpc>
              <a:spcBef>
                <a:spcPct val="0"/>
              </a:spcBef>
              <a:spcAft>
                <a:spcPct val="0"/>
              </a:spcAft>
              <a:buClrTx/>
              <a:buSzTx/>
              <a:buFontTx/>
              <a:buNone/>
              <a:tabLst/>
            </a:pPr>
            <a:r>
              <a:rPr kumimoji="0" lang="ar-SA" sz="2400" b="0" i="0" u="sng" strike="noStrike" cap="none" normalizeH="0" baseline="0" dirty="0" smtClean="0">
                <a:ln>
                  <a:noFill/>
                </a:ln>
                <a:solidFill>
                  <a:schemeClr val="tx1"/>
                </a:solidFill>
                <a:effectLst/>
                <a:latin typeface="Calibri" pitchFamily="34" charset="0"/>
                <a:ea typeface="Calibri" pitchFamily="34" charset="0"/>
                <a:cs typeface="Arial" pitchFamily="34" charset="0"/>
              </a:rPr>
              <a:t>مبادئ الاتصالات التسويقية المتكاملة:</a:t>
            </a:r>
          </a:p>
          <a:p>
            <a:pPr marL="0" marR="0" lvl="0" indent="0" defTabSz="914400" rtl="1" eaLnBrk="1" fontAlgn="base" latinLnBrk="0" hangingPunct="1">
              <a:lnSpc>
                <a:spcPct val="100000"/>
              </a:lnSpc>
              <a:spcBef>
                <a:spcPct val="0"/>
              </a:spcBef>
              <a:spcAft>
                <a:spcPct val="0"/>
              </a:spcAft>
              <a:buClrTx/>
              <a:buSzTx/>
              <a:buFontTx/>
              <a:buNone/>
              <a:tabLst/>
            </a:pPr>
            <a:endParaRPr kumimoji="0" lang="en-US" sz="2400" b="1" i="0" u="sng"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defTabSz="914400" rtl="1" eaLnBrk="0" fontAlgn="base" latinLnBrk="0" hangingPunct="0">
              <a:lnSpc>
                <a:spcPct val="150000"/>
              </a:lnSpc>
              <a:spcBef>
                <a:spcPct val="0"/>
              </a:spcBef>
              <a:spcAft>
                <a:spcPct val="0"/>
              </a:spcAft>
              <a:buClrTx/>
              <a:buSzTx/>
              <a:buFontTx/>
              <a:buChar char="•"/>
              <a:tabLst/>
            </a:pPr>
            <a:r>
              <a:rPr kumimoji="0" lang="ar-SA" sz="2400" b="1" i="0" strike="noStrike" cap="none" normalizeH="0" baseline="0" dirty="0" smtClean="0">
                <a:ln>
                  <a:noFill/>
                </a:ln>
                <a:solidFill>
                  <a:srgbClr val="FF0000"/>
                </a:solidFill>
                <a:effectLst/>
                <a:latin typeface="Calibri" pitchFamily="34" charset="0"/>
                <a:ea typeface="Calibri" pitchFamily="34" charset="0"/>
                <a:cs typeface="Arial" pitchFamily="34" charset="0"/>
              </a:rPr>
              <a:t>العلامة التجارية </a:t>
            </a:r>
            <a:r>
              <a:rPr kumimoji="0" lang="ar-SA" sz="2400" b="0" i="0" strike="noStrike" cap="none" normalizeH="0" baseline="0" dirty="0" smtClean="0">
                <a:ln>
                  <a:noFill/>
                </a:ln>
                <a:solidFill>
                  <a:schemeClr val="accent1"/>
                </a:solidFill>
                <a:effectLst/>
                <a:latin typeface="Calibri" pitchFamily="34" charset="0"/>
                <a:ea typeface="Calibri" pitchFamily="34" charset="0"/>
                <a:cs typeface="Arial" pitchFamily="34" charset="0"/>
              </a:rPr>
              <a:t>هي الأساس في تحديد السلوك الشرائي للمستهلك وبالتالي بمثابة وسيط بين المستهلك والشركة تجاه تحقيق الخطوة الأولى في عملية الاتصال التسويقي المتكامل.</a:t>
            </a:r>
            <a:endParaRPr kumimoji="0" lang="en-US" sz="2400" b="1" i="0" strike="noStrike" cap="none" normalizeH="0" baseline="0" dirty="0" smtClean="0">
              <a:ln>
                <a:noFill/>
              </a:ln>
              <a:solidFill>
                <a:schemeClr val="accent1"/>
              </a:solidFill>
              <a:effectLst/>
              <a:latin typeface="Arial" pitchFamily="34" charset="0"/>
              <a:ea typeface="Times New Roman" pitchFamily="18" charset="0"/>
              <a:cs typeface="Arial" pitchFamily="34" charset="0"/>
            </a:endParaRPr>
          </a:p>
          <a:p>
            <a:pPr marL="0" marR="0" lvl="0" indent="0" defTabSz="914400" rtl="1" eaLnBrk="0" fontAlgn="base" latinLnBrk="0" hangingPunct="0">
              <a:lnSpc>
                <a:spcPct val="150000"/>
              </a:lnSpc>
              <a:spcBef>
                <a:spcPct val="0"/>
              </a:spcBef>
              <a:spcAft>
                <a:spcPct val="0"/>
              </a:spcAft>
              <a:buClrTx/>
              <a:buSzTx/>
              <a:buFontTx/>
              <a:buChar char="•"/>
              <a:tabLst/>
            </a:pPr>
            <a:r>
              <a:rPr kumimoji="0" lang="ar-SA" sz="2400" b="1" i="0" strike="noStrike" cap="none" normalizeH="0" baseline="0" dirty="0" smtClean="0">
                <a:ln>
                  <a:noFill/>
                </a:ln>
                <a:solidFill>
                  <a:srgbClr val="FF0000"/>
                </a:solidFill>
                <a:effectLst/>
                <a:latin typeface="Calibri" pitchFamily="34" charset="0"/>
                <a:ea typeface="Calibri" pitchFamily="34" charset="0"/>
                <a:cs typeface="Arial" pitchFamily="34" charset="0"/>
              </a:rPr>
              <a:t>توافق</a:t>
            </a:r>
            <a:r>
              <a:rPr kumimoji="0" lang="ar-SA" sz="2400" b="0" i="0" strike="noStrike" cap="none" normalizeH="0" baseline="0" dirty="0" smtClean="0">
                <a:ln>
                  <a:noFill/>
                </a:ln>
                <a:solidFill>
                  <a:schemeClr val="accent1"/>
                </a:solidFill>
                <a:effectLst/>
                <a:latin typeface="Calibri" pitchFamily="34" charset="0"/>
                <a:ea typeface="Calibri" pitchFamily="34" charset="0"/>
                <a:cs typeface="Arial" pitchFamily="34" charset="0"/>
              </a:rPr>
              <a:t> الاتصالات التسويقية المتكاملة مع الشمولية لإستراتيجية المنظمة (اختيار وسيلة الاتصال المناسبة لتعريف المستهلك بالمنتجات</a:t>
            </a:r>
            <a:r>
              <a:rPr kumimoji="0" lang="ar-SA" sz="2400" b="0" i="0" strike="noStrike" cap="none" normalizeH="0" dirty="0" smtClean="0">
                <a:ln>
                  <a:noFill/>
                </a:ln>
                <a:solidFill>
                  <a:schemeClr val="accent1"/>
                </a:solidFill>
                <a:effectLst/>
                <a:latin typeface="Calibri" pitchFamily="34" charset="0"/>
                <a:ea typeface="Calibri" pitchFamily="34" charset="0"/>
                <a:cs typeface="Arial" pitchFamily="34" charset="0"/>
              </a:rPr>
              <a:t> المعروضة</a:t>
            </a:r>
            <a:r>
              <a:rPr kumimoji="0" lang="ar-SA" sz="2400" b="0" i="0" strike="noStrike" cap="none" normalizeH="0" baseline="0" dirty="0" smtClean="0">
                <a:ln>
                  <a:noFill/>
                </a:ln>
                <a:solidFill>
                  <a:schemeClr val="accent1"/>
                </a:solidFill>
                <a:effectLst/>
                <a:latin typeface="Calibri" pitchFamily="34" charset="0"/>
                <a:ea typeface="Calibri" pitchFamily="34" charset="0"/>
                <a:cs typeface="Arial" pitchFamily="34" charset="0"/>
              </a:rPr>
              <a:t>).</a:t>
            </a:r>
            <a:endParaRPr kumimoji="0" lang="en-US" sz="2400" b="1" i="0" strike="noStrike" cap="none" normalizeH="0" baseline="0" dirty="0" smtClean="0">
              <a:ln>
                <a:noFill/>
              </a:ln>
              <a:solidFill>
                <a:schemeClr val="accent1"/>
              </a:solidFill>
              <a:effectLst/>
              <a:latin typeface="Arial" pitchFamily="34" charset="0"/>
              <a:ea typeface="Times New Roman" pitchFamily="18" charset="0"/>
              <a:cs typeface="Arial" pitchFamily="34" charset="0"/>
            </a:endParaRPr>
          </a:p>
          <a:p>
            <a:pPr marL="0" marR="0" lvl="0" indent="0" defTabSz="914400" rtl="1" eaLnBrk="0" fontAlgn="base" latinLnBrk="0" hangingPunct="0">
              <a:lnSpc>
                <a:spcPct val="150000"/>
              </a:lnSpc>
              <a:spcBef>
                <a:spcPct val="0"/>
              </a:spcBef>
              <a:spcAft>
                <a:spcPct val="0"/>
              </a:spcAft>
              <a:buClrTx/>
              <a:buSzTx/>
              <a:buFontTx/>
              <a:buChar char="•"/>
              <a:tabLst/>
            </a:pPr>
            <a:r>
              <a:rPr kumimoji="0" lang="ar-SA" sz="2400" b="1" i="0" strike="noStrike" cap="none" normalizeH="0" baseline="0" dirty="0" smtClean="0">
                <a:ln>
                  <a:noFill/>
                </a:ln>
                <a:solidFill>
                  <a:srgbClr val="FF0000"/>
                </a:solidFill>
                <a:effectLst/>
                <a:latin typeface="Calibri" pitchFamily="34" charset="0"/>
                <a:ea typeface="Calibri" pitchFamily="34" charset="0"/>
                <a:cs typeface="Arial" pitchFamily="34" charset="0"/>
              </a:rPr>
              <a:t>التكامل</a:t>
            </a:r>
            <a:r>
              <a:rPr kumimoji="0" lang="ar-SA" sz="2400" b="0" i="0" strike="noStrike" cap="none" normalizeH="0" baseline="0" dirty="0" smtClean="0">
                <a:ln>
                  <a:noFill/>
                </a:ln>
                <a:solidFill>
                  <a:srgbClr val="FF0000"/>
                </a:solidFill>
                <a:effectLst/>
                <a:latin typeface="Calibri" pitchFamily="34" charset="0"/>
                <a:ea typeface="Calibri" pitchFamily="34" charset="0"/>
                <a:cs typeface="Arial" pitchFamily="34" charset="0"/>
              </a:rPr>
              <a:t> </a:t>
            </a:r>
            <a:r>
              <a:rPr kumimoji="0" lang="ar-SA" sz="2400" b="0" i="0" strike="noStrike" cap="none" normalizeH="0" baseline="0" dirty="0" smtClean="0">
                <a:ln>
                  <a:noFill/>
                </a:ln>
                <a:solidFill>
                  <a:schemeClr val="accent1"/>
                </a:solidFill>
                <a:effectLst/>
                <a:latin typeface="Calibri" pitchFamily="34" charset="0"/>
                <a:ea typeface="Calibri" pitchFamily="34" charset="0"/>
                <a:cs typeface="Arial" pitchFamily="34" charset="0"/>
              </a:rPr>
              <a:t>المنطقي والتنظيمي بين عناصر مزيج الاتصالات التسويقية وعناصر المزيج التسويقي </a:t>
            </a:r>
            <a:r>
              <a:rPr kumimoji="0" lang="ar-SA" sz="24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لتحقيق الهدف المرجو (مضمون الرسالة </a:t>
            </a:r>
            <a:r>
              <a:rPr kumimoji="0" lang="ar-SA" sz="24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وطريقة </a:t>
            </a:r>
            <a:r>
              <a:rPr kumimoji="0" lang="ar-SA" sz="2400" b="0" i="0" u="none" strike="noStrike" cap="none" normalizeH="0" baseline="0" smtClean="0">
                <a:ln>
                  <a:noFill/>
                </a:ln>
                <a:solidFill>
                  <a:schemeClr val="accent1"/>
                </a:solidFill>
                <a:effectLst/>
                <a:latin typeface="Calibri" pitchFamily="34" charset="0"/>
                <a:ea typeface="Calibri" pitchFamily="34" charset="0"/>
                <a:cs typeface="Arial" pitchFamily="34" charset="0"/>
              </a:rPr>
              <a:t>الاتصال ).</a:t>
            </a:r>
            <a:endParaRPr kumimoji="0" lang="en-US" sz="2400" b="1" i="0" u="none" strike="noStrike" cap="none" normalizeH="0" baseline="0" dirty="0" smtClean="0">
              <a:ln>
                <a:noFill/>
              </a:ln>
              <a:solidFill>
                <a:schemeClr val="accent1"/>
              </a:solidFill>
              <a:effectLst/>
              <a:latin typeface="Arial" pitchFamily="34" charset="0"/>
              <a:ea typeface="Times New Roman" pitchFamily="18" charset="0"/>
              <a:cs typeface="Arial" pitchFamily="34" charset="0"/>
            </a:endParaRPr>
          </a:p>
          <a:p>
            <a:pPr marL="0" marR="0" lvl="0" indent="0" defTabSz="914400" rtl="1" eaLnBrk="0" fontAlgn="base" latinLnBrk="0" hangingPunct="0">
              <a:lnSpc>
                <a:spcPct val="150000"/>
              </a:lnSpc>
              <a:spcBef>
                <a:spcPct val="0"/>
              </a:spcBef>
              <a:spcAft>
                <a:spcPct val="0"/>
              </a:spcAft>
              <a:buClrTx/>
              <a:buSzTx/>
              <a:buFontTx/>
              <a:buChar char="•"/>
              <a:tabLst/>
            </a:pPr>
            <a:r>
              <a:rPr kumimoji="0" lang="ar-SA" sz="2400" b="0" i="0" strike="noStrike" cap="none" normalizeH="0" baseline="0" dirty="0" smtClean="0">
                <a:ln>
                  <a:noFill/>
                </a:ln>
                <a:solidFill>
                  <a:schemeClr val="accent1"/>
                </a:solidFill>
                <a:effectLst/>
                <a:latin typeface="Calibri" pitchFamily="34" charset="0"/>
                <a:ea typeface="Calibri" pitchFamily="34" charset="0"/>
                <a:cs typeface="Arial" pitchFamily="34" charset="0"/>
              </a:rPr>
              <a:t>الاستناد إلى </a:t>
            </a:r>
            <a:r>
              <a:rPr kumimoji="0" lang="ar-SA" sz="2400" b="1" i="0" strike="noStrike" cap="none" normalizeH="0" baseline="0" dirty="0" smtClean="0">
                <a:ln>
                  <a:noFill/>
                </a:ln>
                <a:solidFill>
                  <a:srgbClr val="FF0000"/>
                </a:solidFill>
                <a:effectLst/>
                <a:latin typeface="Calibri" pitchFamily="34" charset="0"/>
                <a:ea typeface="Calibri" pitchFamily="34" charset="0"/>
                <a:cs typeface="Arial" pitchFamily="34" charset="0"/>
              </a:rPr>
              <a:t>قاعدة بيانات </a:t>
            </a:r>
            <a:r>
              <a:rPr kumimoji="0" lang="ar-SA" sz="2400" b="0" i="0" strike="noStrike" cap="none" normalizeH="0" baseline="0" dirty="0" smtClean="0">
                <a:ln>
                  <a:noFill/>
                </a:ln>
                <a:solidFill>
                  <a:schemeClr val="accent1"/>
                </a:solidFill>
                <a:effectLst/>
                <a:latin typeface="Calibri" pitchFamily="34" charset="0"/>
                <a:ea typeface="Calibri" pitchFamily="34" charset="0"/>
                <a:cs typeface="Arial" pitchFamily="34" charset="0"/>
              </a:rPr>
              <a:t>محدثة </a:t>
            </a:r>
            <a:r>
              <a:rPr kumimoji="0" lang="ar-SA" sz="24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وباستمرار عن الجهات والأطراف التي يتم التعامل معها.</a:t>
            </a:r>
            <a:endParaRPr kumimoji="0" lang="en-US" sz="2400" b="1" i="0" u="none" strike="noStrike" cap="none" normalizeH="0" baseline="0" dirty="0" smtClean="0">
              <a:ln>
                <a:noFill/>
              </a:ln>
              <a:solidFill>
                <a:schemeClr val="accent1"/>
              </a:solidFill>
              <a:effectLst/>
              <a:latin typeface="Arial" pitchFamily="34" charset="0"/>
              <a:ea typeface="Times New Roman" pitchFamily="18"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Char char="•"/>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0" y="-741329"/>
            <a:ext cx="9144000" cy="7017281"/>
          </a:xfrm>
          <a:prstGeom prst="rect">
            <a:avLst/>
          </a:prstGeom>
          <a:noFill/>
          <a:ln w="9525">
            <a:noFill/>
            <a:miter lim="800000"/>
            <a:headEnd/>
            <a:tailEnd/>
          </a:ln>
          <a:effectLst/>
        </p:spPr>
        <p:txBody>
          <a:bodyPr vert="horz" wrap="square" lIns="91440" tIns="45720" rIns="457056" bIns="76176"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endParaRPr kumimoji="0" lang="ar-SA" sz="2800" b="0" i="0" u="sng"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defTabSz="914400" rtl="1" eaLnBrk="1" fontAlgn="base" latinLnBrk="0" hangingPunct="1">
              <a:lnSpc>
                <a:spcPct val="100000"/>
              </a:lnSpc>
              <a:spcBef>
                <a:spcPct val="0"/>
              </a:spcBef>
              <a:spcAft>
                <a:spcPct val="0"/>
              </a:spcAft>
              <a:buClrTx/>
              <a:buSzTx/>
              <a:buFontTx/>
              <a:buNone/>
              <a:tabLst/>
            </a:pPr>
            <a:endParaRPr lang="ar-SA" sz="2800" u="sng" dirty="0">
              <a:latin typeface="Calibri" pitchFamily="34" charset="0"/>
              <a:ea typeface="Calibri" pitchFamily="34" charset="0"/>
              <a:cs typeface="Arial" pitchFamily="34" charset="0"/>
            </a:endParaRPr>
          </a:p>
          <a:p>
            <a:pPr marL="0" marR="0" lvl="0" indent="0" defTabSz="914400" rtl="1" eaLnBrk="1" fontAlgn="base" latinLnBrk="0" hangingPunct="1">
              <a:lnSpc>
                <a:spcPct val="100000"/>
              </a:lnSpc>
              <a:spcBef>
                <a:spcPct val="0"/>
              </a:spcBef>
              <a:spcAft>
                <a:spcPct val="0"/>
              </a:spcAft>
              <a:buClrTx/>
              <a:buSzTx/>
              <a:buFontTx/>
              <a:buNone/>
              <a:tabLst/>
            </a:pPr>
            <a:r>
              <a:rPr kumimoji="0" lang="ar-SA" sz="2800" b="0" i="0" u="sng" strike="noStrike" cap="none" normalizeH="0" baseline="0" dirty="0" smtClean="0">
                <a:ln>
                  <a:noFill/>
                </a:ln>
                <a:solidFill>
                  <a:schemeClr val="tx1"/>
                </a:solidFill>
                <a:effectLst/>
                <a:latin typeface="Calibri" pitchFamily="34" charset="0"/>
                <a:ea typeface="Calibri" pitchFamily="34" charset="0"/>
                <a:cs typeface="Arial" pitchFamily="34" charset="0"/>
              </a:rPr>
              <a:t>المنافع المتحققة من الاتصالات التسويقية المتكاملة</a:t>
            </a:r>
            <a:r>
              <a:rPr kumimoji="0" lang="en-US" sz="2800" b="0" i="0" u="sng"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ar-SA" sz="2800" b="0" i="0" u="sng"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defTabSz="914400" rtl="1" eaLnBrk="1" fontAlgn="base" latinLnBrk="0" hangingPunct="1">
              <a:lnSpc>
                <a:spcPct val="100000"/>
              </a:lnSpc>
              <a:spcBef>
                <a:spcPct val="0"/>
              </a:spcBef>
              <a:spcAft>
                <a:spcPct val="0"/>
              </a:spcAft>
              <a:buClrTx/>
              <a:buSzTx/>
              <a:buFontTx/>
              <a:buNone/>
              <a:tabLst/>
            </a:pPr>
            <a:endParaRPr kumimoji="0" lang="en-US" sz="2800" b="1" i="0" u="sng" strike="noStrike" cap="none" normalizeH="0" baseline="0" dirty="0" smtClean="0">
              <a:ln>
                <a:noFill/>
              </a:ln>
              <a:solidFill>
                <a:schemeClr val="accent1"/>
              </a:solidFill>
              <a:effectLst/>
              <a:latin typeface="Arial" pitchFamily="34" charset="0"/>
              <a:ea typeface="Times New Roman" pitchFamily="18"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Char char="•"/>
              <a:tabLst/>
            </a:pPr>
            <a:r>
              <a:rPr kumimoji="0" lang="ar-SA" sz="28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المساعدة لتحقيق الميزة التنافسية للمنظمة</a:t>
            </a:r>
            <a:endParaRPr kumimoji="0" lang="en-US" sz="2800" b="1" i="0" u="none" strike="noStrike" cap="none" normalizeH="0" baseline="0" dirty="0" smtClean="0">
              <a:ln>
                <a:noFill/>
              </a:ln>
              <a:solidFill>
                <a:schemeClr val="accent1"/>
              </a:solidFill>
              <a:effectLst/>
              <a:latin typeface="Arial" pitchFamily="34" charset="0"/>
              <a:ea typeface="Times New Roman" pitchFamily="18"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Char char="•"/>
              <a:tabLst/>
            </a:pPr>
            <a:r>
              <a:rPr kumimoji="0" lang="ar-SA" sz="28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مساعدة المستهلك على تقليل الجهد والوقت والكلفة عبر إمداده بالمعلومات</a:t>
            </a:r>
            <a:endParaRPr kumimoji="0" lang="en-US" sz="2800" b="1" i="0" u="none" strike="noStrike" cap="none" normalizeH="0" baseline="0" dirty="0" smtClean="0">
              <a:ln>
                <a:noFill/>
              </a:ln>
              <a:solidFill>
                <a:schemeClr val="accent1"/>
              </a:solidFill>
              <a:effectLst/>
              <a:latin typeface="Arial" pitchFamily="34" charset="0"/>
              <a:ea typeface="Times New Roman" pitchFamily="18"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Char char="•"/>
              <a:tabLst/>
            </a:pPr>
            <a:r>
              <a:rPr kumimoji="0" lang="ar-SA" sz="28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تنسيق الجهود الترويجية داخل المنظمة وللأقسام والوحدات التسويقية المختلفة</a:t>
            </a:r>
            <a:endParaRPr kumimoji="0" lang="en-US" sz="2800" b="1" i="0" u="none" strike="noStrike" cap="none" normalizeH="0" baseline="0" dirty="0" smtClean="0">
              <a:ln>
                <a:noFill/>
              </a:ln>
              <a:solidFill>
                <a:schemeClr val="accent1"/>
              </a:solidFill>
              <a:effectLst/>
              <a:latin typeface="Arial" pitchFamily="34" charset="0"/>
              <a:ea typeface="Times New Roman" pitchFamily="18"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Char char="•"/>
              <a:tabLst/>
            </a:pPr>
            <a:r>
              <a:rPr kumimoji="0" lang="ar-SA" sz="28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الحد من تأثير تشويش المنافسين</a:t>
            </a:r>
            <a:endParaRPr kumimoji="0" lang="en-US" sz="2800" b="1" i="0" u="none" strike="noStrike" cap="none" normalizeH="0" baseline="0" dirty="0" smtClean="0">
              <a:ln>
                <a:noFill/>
              </a:ln>
              <a:solidFill>
                <a:schemeClr val="accent1"/>
              </a:solidFill>
              <a:effectLst/>
              <a:latin typeface="Arial" pitchFamily="34" charset="0"/>
              <a:ea typeface="Times New Roman" pitchFamily="18"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Char char="•"/>
              <a:tabLst/>
            </a:pPr>
            <a:r>
              <a:rPr kumimoji="0" lang="ar-SA" sz="28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تحقيق الاتصال المباشر بالمشتري.</a:t>
            </a:r>
            <a:endParaRPr kumimoji="0" lang="en-US" sz="2800" b="1" i="0" u="none" strike="noStrike" cap="none" normalizeH="0" baseline="0" dirty="0" smtClean="0">
              <a:ln>
                <a:noFill/>
              </a:ln>
              <a:solidFill>
                <a:schemeClr val="accent1"/>
              </a:solidFill>
              <a:effectLst/>
              <a:latin typeface="Arial" pitchFamily="34" charset="0"/>
              <a:ea typeface="Times New Roman" pitchFamily="18"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Char char="•"/>
              <a:tabLst/>
            </a:pPr>
            <a:r>
              <a:rPr kumimoji="0" lang="ar-SA" sz="28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تقليل حجم الضياع الحاصل في مضمون الرسالة نتيجة للانسجام والتوافق الحاصل في </a:t>
            </a:r>
            <a:r>
              <a:rPr kumimoji="0" lang="ar-SA" sz="2800" b="0"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مضون</a:t>
            </a:r>
            <a:r>
              <a:rPr kumimoji="0" lang="ar-SA" sz="28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 الرسالة.</a:t>
            </a:r>
            <a:endParaRPr kumimoji="0" lang="en-US" sz="2800" b="1" i="0" u="none" strike="noStrike" cap="none" normalizeH="0" baseline="0" dirty="0" smtClean="0">
              <a:ln>
                <a:noFill/>
              </a:ln>
              <a:solidFill>
                <a:schemeClr val="accent1"/>
              </a:solidFill>
              <a:effectLst/>
              <a:latin typeface="Arial" pitchFamily="34" charset="0"/>
              <a:ea typeface="Times New Roman" pitchFamily="18"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Char char="•"/>
              <a:tabLst/>
            </a:pPr>
            <a:r>
              <a:rPr kumimoji="0" lang="ar-SA" sz="28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أقل كلفة لأن جهود الاتصال موجهة بشكل فاعل.</a:t>
            </a:r>
            <a:endParaRPr kumimoji="0" lang="en-US" sz="2800" b="1" i="0" u="none" strike="noStrike" cap="none" normalizeH="0" baseline="0" dirty="0" smtClean="0">
              <a:ln>
                <a:noFill/>
              </a:ln>
              <a:solidFill>
                <a:schemeClr val="accent1"/>
              </a:solidFill>
              <a:effectLst/>
              <a:latin typeface="Arial" pitchFamily="34" charset="0"/>
              <a:ea typeface="Times New Roman" pitchFamily="18"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Char char="•"/>
              <a:tabLst/>
            </a:pPr>
            <a:r>
              <a:rPr kumimoji="0" lang="ar-SA" sz="28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التأثير الإيجابي على بقية عناصر المزيج التسويقي(المنافع لا تنحصر خارج المنظمة بل أيضا داخلها)</a:t>
            </a:r>
            <a:endParaRPr kumimoji="0" lang="en-US" sz="2800" b="1" i="0" u="none" strike="noStrike" cap="none" normalizeH="0" baseline="0" dirty="0" smtClean="0">
              <a:ln>
                <a:noFill/>
              </a:ln>
              <a:solidFill>
                <a:schemeClr val="accent1"/>
              </a:solidFill>
              <a:effectLst/>
              <a:latin typeface="Arial" pitchFamily="34" charset="0"/>
              <a:ea typeface="Times New Roman" pitchFamily="18"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268</TotalTime>
  <Words>651</Words>
  <Application>Microsoft Office PowerPoint</Application>
  <PresentationFormat>عرض على الشاشة (3:4)‏</PresentationFormat>
  <Paragraphs>126</Paragraphs>
  <Slides>13</Slides>
  <Notes>0</Notes>
  <HiddenSlides>0</HiddenSlides>
  <MMClips>0</MMClips>
  <ScaleCrop>false</ScaleCrop>
  <HeadingPairs>
    <vt:vector size="4" baseType="variant">
      <vt:variant>
        <vt:lpstr>نسق</vt:lpstr>
      </vt:variant>
      <vt:variant>
        <vt:i4>1</vt:i4>
      </vt:variant>
      <vt:variant>
        <vt:lpstr>عناوين الشرائح</vt:lpstr>
      </vt:variant>
      <vt:variant>
        <vt:i4>13</vt:i4>
      </vt:variant>
    </vt:vector>
  </HeadingPairs>
  <TitlesOfParts>
    <vt:vector size="14" baseType="lpstr">
      <vt:lpstr>سمة Office</vt:lpstr>
      <vt:lpstr>عرض تقديمي في PowerPoint</vt:lpstr>
      <vt:lpstr>فيديو توضيحي </vt:lpstr>
      <vt:lpstr>عرض تقديمي في PowerPoint</vt:lpstr>
      <vt:lpstr>عرض تقديمي في PowerPoint</vt:lpstr>
      <vt:lpstr>تكامل الاتصالات التسويقية</vt:lpstr>
      <vt:lpstr>عرض تقديمي في PowerPoint</vt:lpstr>
      <vt:lpstr>عرض تقديمي في PowerPoint</vt:lpstr>
      <vt:lpstr>عرض تقديمي في PowerPoint</vt:lpstr>
      <vt:lpstr>عرض تقديمي في PowerPoint</vt:lpstr>
      <vt:lpstr>عرض تقديمي في PowerPoint</vt:lpstr>
      <vt:lpstr>الاختلاف بين الاتصالات التقليدية والاتصالات المتكاملة: </vt:lpstr>
      <vt:lpstr>إستراتيجية الاتصالات التسويقية </vt:lpstr>
      <vt:lpstr>إستراتيجية الاتصالات التسويقية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bbb</dc:creator>
  <cp:lastModifiedBy>Nada Nasser Alahmari</cp:lastModifiedBy>
  <cp:revision>57</cp:revision>
  <dcterms:created xsi:type="dcterms:W3CDTF">2014-02-23T18:34:27Z</dcterms:created>
  <dcterms:modified xsi:type="dcterms:W3CDTF">2015-10-12T06:59:28Z</dcterms:modified>
</cp:coreProperties>
</file>