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93" r:id="rId4"/>
    <p:sldId id="276" r:id="rId5"/>
    <p:sldId id="274" r:id="rId6"/>
    <p:sldId id="279" r:id="rId7"/>
    <p:sldId id="278" r:id="rId8"/>
    <p:sldId id="283" r:id="rId9"/>
    <p:sldId id="284" r:id="rId10"/>
    <p:sldId id="271" r:id="rId11"/>
    <p:sldId id="269" r:id="rId12"/>
    <p:sldId id="270" r:id="rId13"/>
    <p:sldId id="272" r:id="rId14"/>
    <p:sldId id="273" r:id="rId15"/>
    <p:sldId id="285" r:id="rId16"/>
    <p:sldId id="286" r:id="rId17"/>
    <p:sldId id="259" r:id="rId18"/>
    <p:sldId id="275" r:id="rId19"/>
    <p:sldId id="287" r:id="rId20"/>
    <p:sldId id="289" r:id="rId21"/>
    <p:sldId id="290" r:id="rId22"/>
    <p:sldId id="288" r:id="rId23"/>
    <p:sldId id="291" r:id="rId24"/>
    <p:sldId id="292" r:id="rId25"/>
    <p:sldId id="282" r:id="rId26"/>
    <p:sldId id="280" r:id="rId27"/>
    <p:sldId id="281" r:id="rId28"/>
    <p:sldId id="26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86384"/>
  </p:normalViewPr>
  <p:slideViewPr>
    <p:cSldViewPr snapToGrid="0" snapToObjects="1">
      <p:cViewPr varScale="1">
        <p:scale>
          <a:sx n="115" d="100"/>
          <a:sy n="115" d="100"/>
        </p:scale>
        <p:origin x="472" y="184"/>
      </p:cViewPr>
      <p:guideLst/>
    </p:cSldViewPr>
  </p:slideViewPr>
  <p:outlineViewPr>
    <p:cViewPr>
      <p:scale>
        <a:sx n="33" d="100"/>
        <a:sy n="33" d="100"/>
      </p:scale>
      <p:origin x="0" y="-14208"/>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2/25/17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2/25/17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2/25/17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2/25/17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2/25/17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2/25/17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2/25/17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2/25/17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2/25/17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2/25/17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2/25/17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2/25/17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المعرفي (٣٦٧ نفس)</a:t>
            </a:r>
            <a:br>
              <a:rPr lang="ar-SA" dirty="0" smtClean="0"/>
            </a:br>
            <a:r>
              <a:rPr lang="ar-SA" dirty="0" smtClean="0"/>
              <a:t>المحاضرة </a:t>
            </a:r>
            <a:r>
              <a:rPr lang="ar-SA" dirty="0"/>
              <a:t>٣</a:t>
            </a:r>
            <a:endParaRPr lang="en-US" dirty="0"/>
          </a:p>
        </p:txBody>
      </p:sp>
    </p:spTree>
    <p:extLst>
      <p:ext uri="{BB962C8B-B14F-4D97-AF65-F5344CB8AC3E}">
        <p14:creationId xmlns:p14="http://schemas.microsoft.com/office/powerpoint/2010/main" val="1019824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51529"/>
            <a:ext cx="9144000" cy="1385046"/>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حاولي تذكر موضوعات</a:t>
            </a:r>
            <a:r>
              <a:rPr lang="en-GB" sz="2800" dirty="0" smtClean="0"/>
              <a:t> </a:t>
            </a:r>
            <a:r>
              <a:rPr lang="ar-SA" sz="2800" dirty="0" smtClean="0"/>
              <a:t>الصور التي ستعرض عليك</a:t>
            </a:r>
            <a:br>
              <a:rPr lang="ar-SA" sz="2800" dirty="0" smtClean="0"/>
            </a:br>
            <a:r>
              <a:rPr lang="ar-SA" sz="2800" dirty="0" smtClean="0"/>
              <a:t>في الشريحة التالية</a:t>
            </a:r>
            <a:endParaRPr lang="en-US" sz="2800" dirty="0"/>
          </a:p>
        </p:txBody>
      </p:sp>
    </p:spTree>
    <p:extLst>
      <p:ext uri="{BB962C8B-B14F-4D97-AF65-F5344CB8AC3E}">
        <p14:creationId xmlns:p14="http://schemas.microsoft.com/office/powerpoint/2010/main" val="126724859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39989" y="1280506"/>
            <a:ext cx="4531658" cy="4531658"/>
          </a:xfrm>
        </p:spPr>
      </p:pic>
    </p:spTree>
    <p:extLst>
      <p:ext uri="{BB962C8B-B14F-4D97-AF65-F5344CB8AC3E}">
        <p14:creationId xmlns:p14="http://schemas.microsoft.com/office/powerpoint/2010/main" val="1168731397"/>
      </p:ext>
    </p:extLst>
  </p:cSld>
  <p:clrMapOvr>
    <a:masterClrMapping/>
  </p:clrMapOvr>
  <mc:AlternateContent xmlns:mc="http://schemas.openxmlformats.org/markup-compatibility/2006" xmlns:p14="http://schemas.microsoft.com/office/powerpoint/2010/main">
    <mc:Choice Requires="p14">
      <p:transition spd="slow" p14:dur="2000" advTm="300"/>
    </mc:Choice>
    <mc:Fallback xmlns="">
      <p:transition spd="slow" advTm="3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0353" y="1452283"/>
            <a:ext cx="4786281" cy="4195482"/>
          </a:xfrm>
        </p:spPr>
      </p:pic>
    </p:spTree>
    <p:extLst>
      <p:ext uri="{BB962C8B-B14F-4D97-AF65-F5344CB8AC3E}">
        <p14:creationId xmlns:p14="http://schemas.microsoft.com/office/powerpoint/2010/main" val="515204530"/>
      </p:ext>
    </p:extLst>
  </p:cSld>
  <p:clrMapOvr>
    <a:masterClrMapping/>
  </p:clrMapOvr>
  <mc:AlternateContent xmlns:mc="http://schemas.openxmlformats.org/markup-compatibility/2006" xmlns:p14="http://schemas.microsoft.com/office/powerpoint/2010/main">
    <mc:Choice Requires="p14">
      <p:transition spd="slow" p14:dur="2000" advTm="300"/>
    </mc:Choice>
    <mc:Fallback xmlns="">
      <p:transition spd="slow" advTm="3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7350" y="1936376"/>
            <a:ext cx="3911226" cy="3832412"/>
          </a:xfrm>
        </p:spPr>
      </p:pic>
    </p:spTree>
    <p:extLst>
      <p:ext uri="{BB962C8B-B14F-4D97-AF65-F5344CB8AC3E}">
        <p14:creationId xmlns:p14="http://schemas.microsoft.com/office/powerpoint/2010/main" val="2145586676"/>
      </p:ext>
    </p:extLst>
  </p:cSld>
  <p:clrMapOvr>
    <a:masterClrMapping/>
  </p:clrMapOvr>
  <mc:AlternateContent xmlns:mc="http://schemas.openxmlformats.org/markup-compatibility/2006" xmlns:p14="http://schemas.microsoft.com/office/powerpoint/2010/main">
    <mc:Choice Requires="p14">
      <p:transition spd="slow" p14:dur="2000" advTm="300"/>
    </mc:Choice>
    <mc:Fallback xmlns="">
      <p:transition spd="slow" advTm="3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1012" y="1734671"/>
            <a:ext cx="4343400" cy="3832411"/>
          </a:xfrm>
        </p:spPr>
      </p:pic>
    </p:spTree>
    <p:extLst>
      <p:ext uri="{BB962C8B-B14F-4D97-AF65-F5344CB8AC3E}">
        <p14:creationId xmlns:p14="http://schemas.microsoft.com/office/powerpoint/2010/main" val="1660760808"/>
      </p:ext>
    </p:extLst>
  </p:cSld>
  <p:clrMapOvr>
    <a:masterClrMapping/>
  </p:clrMapOvr>
  <mc:AlternateContent xmlns:mc="http://schemas.openxmlformats.org/markup-compatibility/2006" xmlns:p14="http://schemas.microsoft.com/office/powerpoint/2010/main">
    <mc:Choice Requires="p14">
      <p:transition spd="slow" p14:dur="2000" advTm="300"/>
    </mc:Choice>
    <mc:Fallback xmlns="">
      <p:transition spd="slow" advTm="3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0999" y="1830999"/>
            <a:ext cx="4334435" cy="3872095"/>
          </a:xfrm>
        </p:spPr>
      </p:pic>
    </p:spTree>
    <p:extLst>
      <p:ext uri="{BB962C8B-B14F-4D97-AF65-F5344CB8AC3E}">
        <p14:creationId xmlns:p14="http://schemas.microsoft.com/office/powerpoint/2010/main" val="1922115011"/>
      </p:ext>
    </p:extLst>
  </p:cSld>
  <p:clrMapOvr>
    <a:masterClrMapping/>
  </p:clrMapOvr>
  <mc:AlternateContent xmlns:mc="http://schemas.openxmlformats.org/markup-compatibility/2006" xmlns:p14="http://schemas.microsoft.com/office/powerpoint/2010/main">
    <mc:Choice Requires="p14">
      <p:transition spd="slow" p14:dur="2000" advTm="300"/>
    </mc:Choice>
    <mc:Fallback xmlns="">
      <p:transition spd="slow" advTm="3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70400" y="1828800"/>
            <a:ext cx="3934012" cy="3798094"/>
          </a:xfrm>
        </p:spPr>
      </p:pic>
    </p:spTree>
    <p:extLst>
      <p:ext uri="{BB962C8B-B14F-4D97-AF65-F5344CB8AC3E}">
        <p14:creationId xmlns:p14="http://schemas.microsoft.com/office/powerpoint/2010/main" val="1798664506"/>
      </p:ext>
    </p:extLst>
  </p:cSld>
  <p:clrMapOvr>
    <a:masterClrMapping/>
  </p:clrMapOvr>
  <mc:AlternateContent xmlns:mc="http://schemas.openxmlformats.org/markup-compatibility/2006" xmlns:p14="http://schemas.microsoft.com/office/powerpoint/2010/main">
    <mc:Choice Requires="p14">
      <p:transition spd="slow" p14:dur="2000" advTm="300"/>
    </mc:Choice>
    <mc:Fallback xmlns="">
      <p:transition spd="slow" advTm="3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58471" y="2030506"/>
            <a:ext cx="9144000" cy="1395214"/>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كم كان عدد الموضوعات التي ظهرت؟</a:t>
            </a:r>
            <a:br>
              <a:rPr lang="ar-SA" sz="2800" dirty="0" smtClean="0"/>
            </a:br>
            <a:r>
              <a:rPr lang="ar-SA" sz="2800" dirty="0" smtClean="0"/>
              <a:t/>
            </a:r>
            <a:br>
              <a:rPr lang="ar-SA" sz="2800" dirty="0" smtClean="0"/>
            </a:br>
            <a:r>
              <a:rPr lang="ar-SA" sz="2800" dirty="0" smtClean="0"/>
              <a:t>هل تستطيعين تسميتها؟</a:t>
            </a:r>
            <a:endParaRPr lang="en-US" sz="2800" dirty="0"/>
          </a:p>
        </p:txBody>
      </p:sp>
      <p:sp>
        <p:nvSpPr>
          <p:cNvPr id="3" name="Subtitle 2"/>
          <p:cNvSpPr>
            <a:spLocks noGrp="1"/>
          </p:cNvSpPr>
          <p:nvPr>
            <p:ph type="subTitle" idx="1"/>
          </p:nvPr>
        </p:nvSpPr>
        <p:spPr>
          <a:xfrm>
            <a:off x="713678" y="2272553"/>
            <a:ext cx="10716322" cy="4397188"/>
          </a:xfrm>
        </p:spPr>
        <p:txBody>
          <a:bodyPr/>
          <a:lstStyle/>
          <a:p>
            <a:pPr algn="r" defTabSz="914400" rtl="1" eaLnBrk="1" latinLnBrk="0" hangingPunct="1">
              <a:lnSpc>
                <a:spcPct val="90000"/>
              </a:lnSpc>
              <a:spcBef>
                <a:spcPts val="1000"/>
              </a:spcBef>
            </a:pPr>
            <a:r>
              <a:rPr lang="ar-SA" dirty="0" smtClean="0"/>
              <a:t>                                                                                                                </a:t>
            </a:r>
          </a:p>
        </p:txBody>
      </p:sp>
    </p:spTree>
    <p:extLst>
      <p:ext uri="{BB962C8B-B14F-4D97-AF65-F5344CB8AC3E}">
        <p14:creationId xmlns:p14="http://schemas.microsoft.com/office/powerpoint/2010/main" val="1092699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dirty="0"/>
              <a:t>مكونات نموذج معالجة المعلومات</a:t>
            </a:r>
            <a:r>
              <a:rPr lang="ar-SA" sz="2800" dirty="0" smtClean="0"/>
              <a:t>: “قصيرة المدى”</a:t>
            </a:r>
            <a:endParaRPr lang="en-US" sz="2800" dirty="0"/>
          </a:p>
        </p:txBody>
      </p:sp>
      <p:sp>
        <p:nvSpPr>
          <p:cNvPr id="3" name="Subtitle 2"/>
          <p:cNvSpPr>
            <a:spLocks noGrp="1"/>
          </p:cNvSpPr>
          <p:nvPr>
            <p:ph type="subTitle" idx="1"/>
          </p:nvPr>
        </p:nvSpPr>
        <p:spPr>
          <a:xfrm>
            <a:off x="713678" y="2272553"/>
            <a:ext cx="10716322" cy="4397188"/>
          </a:xfrm>
        </p:spPr>
        <p:txBody>
          <a:bodyPr/>
          <a:lstStyle/>
          <a:p>
            <a:pPr marL="342900" indent="-342900" algn="r" defTabSz="914400" rtl="1" eaLnBrk="1" latinLnBrk="0" hangingPunct="1">
              <a:lnSpc>
                <a:spcPct val="90000"/>
              </a:lnSpc>
              <a:spcBef>
                <a:spcPts val="1000"/>
              </a:spcBef>
              <a:buFont typeface="Arial" charset="0"/>
              <a:buChar char="•"/>
            </a:pPr>
            <a:r>
              <a:rPr lang="ar-SA" i="1" dirty="0" smtClean="0"/>
              <a:t> </a:t>
            </a:r>
            <a:r>
              <a:rPr lang="ar-SA" dirty="0" smtClean="0"/>
              <a:t>تستقبل المعلومات التي تم الانتباه لها في الذاكرة السابقة</a:t>
            </a:r>
          </a:p>
          <a:p>
            <a:pPr marL="342900" indent="-342900" algn="r" defTabSz="914400" rtl="1" eaLnBrk="1" latinLnBrk="0" hangingPunct="1">
              <a:lnSpc>
                <a:spcPct val="90000"/>
              </a:lnSpc>
              <a:spcBef>
                <a:spcPts val="1000"/>
              </a:spcBef>
              <a:buFont typeface="Arial" charset="0"/>
              <a:buChar char="•"/>
            </a:pPr>
            <a:r>
              <a:rPr lang="ar-SA" dirty="0" smtClean="0"/>
              <a:t>سعتها محدودة بمتوسط ٧ وحدات</a:t>
            </a:r>
          </a:p>
          <a:p>
            <a:pPr marL="342900" indent="-342900" algn="r" defTabSz="914400" rtl="1" eaLnBrk="1" latinLnBrk="0" hangingPunct="1">
              <a:lnSpc>
                <a:spcPct val="90000"/>
              </a:lnSpc>
              <a:spcBef>
                <a:spcPts val="1000"/>
              </a:spcBef>
              <a:buFont typeface="Arial" charset="0"/>
              <a:buChar char="•"/>
            </a:pPr>
            <a:r>
              <a:rPr lang="ar-SA" dirty="0" smtClean="0"/>
              <a:t>يتم الاحتفاظ بالمعلومة من ٥ – ٣٠ ثانية</a:t>
            </a:r>
          </a:p>
          <a:p>
            <a:pPr marL="342900" indent="-342900" algn="r" defTabSz="914400" rtl="1" eaLnBrk="1" latinLnBrk="0" hangingPunct="1">
              <a:lnSpc>
                <a:spcPct val="90000"/>
              </a:lnSpc>
              <a:spcBef>
                <a:spcPts val="1000"/>
              </a:spcBef>
              <a:buFont typeface="Arial" charset="0"/>
              <a:buChar char="•"/>
            </a:pPr>
            <a:r>
              <a:rPr lang="ar-SA" dirty="0" smtClean="0"/>
              <a:t>يتم ترميز المعلومات ومعالجتها على نحو أولي “صوري.. </a:t>
            </a:r>
            <a:r>
              <a:rPr lang="ar-SA" dirty="0" err="1" smtClean="0"/>
              <a:t>سمعي..الخ</a:t>
            </a:r>
            <a:endParaRPr lang="ar-SA" dirty="0" smtClean="0"/>
          </a:p>
          <a:p>
            <a:pPr marL="342900" indent="-342900" algn="r" defTabSz="914400" rtl="1" eaLnBrk="1" latinLnBrk="0" hangingPunct="1">
              <a:lnSpc>
                <a:spcPct val="90000"/>
              </a:lnSpc>
              <a:spcBef>
                <a:spcPts val="1000"/>
              </a:spcBef>
              <a:buFont typeface="Arial" charset="0"/>
              <a:buChar char="•"/>
            </a:pPr>
            <a:r>
              <a:rPr lang="ar-SA" dirty="0" smtClean="0"/>
              <a:t>تشكل حلقة وصل بين الذاكرة الحسية و الذاكرة طويلة المدى حيث تستدعي المعلومات القادمة من طويلة المدى وتجري عليها عمليات معرفية تمكن من استخلاص المعنى وربط المعلومات وتنظيمها</a:t>
            </a:r>
          </a:p>
          <a:p>
            <a:pPr marL="342900" indent="-342900" algn="r" defTabSz="914400" rtl="1" eaLnBrk="1" latinLnBrk="0" hangingPunct="1">
              <a:lnSpc>
                <a:spcPct val="90000"/>
              </a:lnSpc>
              <a:spcBef>
                <a:spcPts val="1000"/>
              </a:spcBef>
              <a:buFont typeface="Arial" charset="0"/>
              <a:buChar char="•"/>
            </a:pPr>
            <a:r>
              <a:rPr lang="ar-SA" dirty="0" smtClean="0"/>
              <a:t>تمثل الجانب الشعوري من النظام المعرفي حيث يكون الفرد هنا على وعي تام بما يحدث بها </a:t>
            </a:r>
          </a:p>
          <a:p>
            <a:pPr marL="342900" indent="-342900" algn="r" defTabSz="914400" rtl="1" eaLnBrk="1" latinLnBrk="0" hangingPunct="1">
              <a:lnSpc>
                <a:spcPct val="90000"/>
              </a:lnSpc>
              <a:spcBef>
                <a:spcPts val="1000"/>
              </a:spcBef>
              <a:buFont typeface="Arial" charset="0"/>
              <a:buChar char="•"/>
            </a:pPr>
            <a:r>
              <a:rPr lang="ar-SA" dirty="0" smtClean="0"/>
              <a:t>معدل النسيان بها عالي.. لماذا؟ وأسبابه التداخل والإحلال/ والإهمال وعدم الممارسة “١٥ ثانية”</a:t>
            </a:r>
          </a:p>
          <a:p>
            <a:pPr marL="342900" indent="-342900" algn="r" defTabSz="914400" rtl="1" eaLnBrk="1" latinLnBrk="0" hangingPunct="1">
              <a:lnSpc>
                <a:spcPct val="90000"/>
              </a:lnSpc>
              <a:spcBef>
                <a:spcPts val="1000"/>
              </a:spcBef>
              <a:buFont typeface="Arial" charset="0"/>
              <a:buChar char="•"/>
            </a:pPr>
            <a:r>
              <a:rPr lang="ar-SA" dirty="0" smtClean="0"/>
              <a:t>لتعزيز الاحتفاظ بالمعلومة يتم تسميعها وتحزيمها إلى وحدات أكبر                                                                                               </a:t>
            </a:r>
          </a:p>
        </p:txBody>
      </p:sp>
    </p:spTree>
    <p:extLst>
      <p:ext uri="{BB962C8B-B14F-4D97-AF65-F5344CB8AC3E}">
        <p14:creationId xmlns:p14="http://schemas.microsoft.com/office/powerpoint/2010/main" val="1304835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GB" sz="3200" dirty="0" smtClean="0"/>
          </a:p>
          <a:p>
            <a:pPr marL="0" marR="0" lvl="0" indent="0" algn="ctr" defTabSz="914400" rtl="1" eaLnBrk="1" fontAlgn="auto" latinLnBrk="0" hangingPunct="1">
              <a:lnSpc>
                <a:spcPct val="100000"/>
              </a:lnSpc>
              <a:spcBef>
                <a:spcPts val="0"/>
              </a:spcBef>
              <a:spcAft>
                <a:spcPts val="0"/>
              </a:spcAft>
              <a:buClrTx/>
              <a:buSzTx/>
              <a:buFontTx/>
              <a:buNone/>
              <a:tabLst/>
              <a:defRPr/>
            </a:pPr>
            <a:endParaRPr lang="en-GB" sz="3200" dirty="0"/>
          </a:p>
          <a:p>
            <a:pPr marL="0" marR="0" lvl="0" indent="0" algn="ctr" defTabSz="914400" rtl="1" eaLnBrk="1" fontAlgn="auto" latinLnBrk="0" hangingPunct="1">
              <a:lnSpc>
                <a:spcPct val="100000"/>
              </a:lnSpc>
              <a:spcBef>
                <a:spcPts val="0"/>
              </a:spcBef>
              <a:spcAft>
                <a:spcPts val="0"/>
              </a:spcAft>
              <a:buClrTx/>
              <a:buSzTx/>
              <a:buFontTx/>
              <a:buNone/>
              <a:tabLst/>
              <a:defRPr/>
            </a:pPr>
            <a:r>
              <a:rPr lang="en-GB" sz="3200" dirty="0" smtClean="0"/>
              <a:t>4365432</a:t>
            </a:r>
            <a:endParaRPr lang="en-US" sz="3200" dirty="0"/>
          </a:p>
        </p:txBody>
      </p:sp>
    </p:spTree>
    <p:extLst>
      <p:ext uri="{BB962C8B-B14F-4D97-AF65-F5344CB8AC3E}">
        <p14:creationId xmlns:p14="http://schemas.microsoft.com/office/powerpoint/2010/main" val="447752922"/>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575931"/>
            <a:ext cx="10716322" cy="3980985"/>
          </a:xfrm>
        </p:spPr>
        <p:txBody>
          <a:bodyPr/>
          <a:lstStyle/>
          <a:p>
            <a:pPr algn="r" defTabSz="914400" rtl="1" eaLnBrk="1" latinLnBrk="0" hangingPunct="1">
              <a:lnSpc>
                <a:spcPct val="90000"/>
              </a:lnSpc>
              <a:spcBef>
                <a:spcPts val="1000"/>
              </a:spcBef>
            </a:pPr>
            <a:r>
              <a:rPr lang="ar-SA" sz="3200" dirty="0" smtClean="0"/>
              <a:t>نموذج معالجة المعلومات:</a:t>
            </a:r>
            <a:r>
              <a:rPr lang="ar-SA" sz="3200" dirty="0"/>
              <a:t> </a:t>
            </a:r>
          </a:p>
          <a:p>
            <a:pPr algn="r" defTabSz="914400" rtl="1" eaLnBrk="1" latinLnBrk="0" hangingPunct="1">
              <a:lnSpc>
                <a:spcPct val="90000"/>
              </a:lnSpc>
              <a:spcBef>
                <a:spcPts val="1000"/>
              </a:spcBef>
            </a:pPr>
            <a:endParaRPr lang="ar-SA" dirty="0"/>
          </a:p>
          <a:p>
            <a:pPr marL="342900" indent="-342900" algn="r" defTabSz="914400" rtl="1" eaLnBrk="1" latinLnBrk="0" hangingPunct="1">
              <a:lnSpc>
                <a:spcPct val="90000"/>
              </a:lnSpc>
              <a:spcBef>
                <a:spcPts val="1000"/>
              </a:spcBef>
              <a:buFont typeface="Arial" charset="0"/>
              <a:buChar char="•"/>
            </a:pPr>
            <a:r>
              <a:rPr lang="ar-SA" dirty="0" smtClean="0"/>
              <a:t>افتراضاته</a:t>
            </a:r>
          </a:p>
          <a:p>
            <a:pPr marL="342900" indent="-342900" algn="r" defTabSz="914400" rtl="1" eaLnBrk="1" latinLnBrk="0" hangingPunct="1">
              <a:lnSpc>
                <a:spcPct val="90000"/>
              </a:lnSpc>
              <a:spcBef>
                <a:spcPts val="1000"/>
              </a:spcBef>
              <a:buFont typeface="Arial" charset="0"/>
              <a:buChar char="•"/>
            </a:pPr>
            <a:r>
              <a:rPr lang="ar-SA" dirty="0" smtClean="0"/>
              <a:t>تعريفه</a:t>
            </a:r>
          </a:p>
          <a:p>
            <a:pPr marL="342900" indent="-342900" algn="r" defTabSz="914400" rtl="1" eaLnBrk="1" latinLnBrk="0" hangingPunct="1">
              <a:lnSpc>
                <a:spcPct val="90000"/>
              </a:lnSpc>
              <a:spcBef>
                <a:spcPts val="1000"/>
              </a:spcBef>
              <a:buFont typeface="Arial" charset="0"/>
              <a:buChar char="•"/>
            </a:pPr>
            <a:r>
              <a:rPr lang="ar-SA" dirty="0" smtClean="0"/>
              <a:t>وظائفه </a:t>
            </a:r>
          </a:p>
          <a:p>
            <a:pPr marL="342900" indent="-342900" algn="r" defTabSz="914400" rtl="1" eaLnBrk="1" latinLnBrk="0" hangingPunct="1">
              <a:lnSpc>
                <a:spcPct val="90000"/>
              </a:lnSpc>
              <a:spcBef>
                <a:spcPts val="1000"/>
              </a:spcBef>
              <a:buFont typeface="Arial" charset="0"/>
              <a:buChar char="•"/>
            </a:pPr>
            <a:r>
              <a:rPr lang="ar-SA" dirty="0" smtClean="0"/>
              <a:t>مكوناته “الذاكرة الحسية/ الذاكرة العاملة/ الذاكرة طويلة المدى” وعمليات التحكم</a:t>
            </a:r>
            <a:endParaRPr lang="ar-SA" dirty="0">
              <a:solidFill>
                <a:srgbClr val="FF0000"/>
              </a:solidFill>
            </a:endParaRPr>
          </a:p>
          <a:p>
            <a:pPr marL="342900" indent="-342900" algn="r" defTabSz="914400" rtl="1" eaLnBrk="1" latinLnBrk="0" hangingPunct="1">
              <a:lnSpc>
                <a:spcPct val="90000"/>
              </a:lnSpc>
              <a:spcBef>
                <a:spcPts val="1000"/>
              </a:spcBef>
              <a:buFontTx/>
              <a:buChar char="-"/>
            </a:pPr>
            <a:endParaRPr lang="ar-SA" dirty="0" smtClean="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3200" dirty="0" smtClean="0"/>
              <a:t>اكتبي سلسلة الأرقام الآن</a:t>
            </a:r>
            <a:endParaRPr lang="en-US" sz="3200" dirty="0" smtClean="0"/>
          </a:p>
        </p:txBody>
      </p:sp>
    </p:spTree>
    <p:extLst>
      <p:ext uri="{BB962C8B-B14F-4D97-AF65-F5344CB8AC3E}">
        <p14:creationId xmlns:p14="http://schemas.microsoft.com/office/powerpoint/2010/main" val="4994486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3200" dirty="0" smtClean="0"/>
              <a:t>الإجابة</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sz="3200" dirty="0"/>
          </a:p>
          <a:p>
            <a:pPr marL="0" marR="0" lvl="0" indent="0" algn="r" defTabSz="914400" rtl="1" eaLnBrk="1" fontAlgn="auto" latinLnBrk="0" hangingPunct="1">
              <a:lnSpc>
                <a:spcPct val="100000"/>
              </a:lnSpc>
              <a:spcBef>
                <a:spcPts val="0"/>
              </a:spcBef>
              <a:spcAft>
                <a:spcPts val="0"/>
              </a:spcAft>
              <a:buClrTx/>
              <a:buSzTx/>
              <a:buFontTx/>
              <a:buNone/>
              <a:tabLst/>
              <a:defRPr/>
            </a:pPr>
            <a:endParaRPr lang="ar-SA" sz="3200" dirty="0" smtClean="0"/>
          </a:p>
          <a:p>
            <a:pPr marL="0" indent="0" algn="ctr" rtl="1">
              <a:lnSpc>
                <a:spcPct val="100000"/>
              </a:lnSpc>
              <a:spcBef>
                <a:spcPts val="0"/>
              </a:spcBef>
              <a:buNone/>
            </a:pPr>
            <a:r>
              <a:rPr lang="en-GB" sz="3200" dirty="0" smtClean="0"/>
              <a:t>4365432</a:t>
            </a:r>
            <a:endParaRPr lang="en-US" sz="3200" dirty="0"/>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3200" dirty="0" smtClean="0"/>
          </a:p>
        </p:txBody>
      </p:sp>
    </p:spTree>
    <p:extLst>
      <p:ext uri="{BB962C8B-B14F-4D97-AF65-F5344CB8AC3E}">
        <p14:creationId xmlns:p14="http://schemas.microsoft.com/office/powerpoint/2010/main" val="19669549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dirty="0" smtClean="0"/>
              <a:t> </a:t>
            </a:r>
            <a:endParaRPr lang="en-GB" dirty="0" smtClean="0"/>
          </a:p>
          <a:p>
            <a:pPr marL="0" marR="0" lvl="0" indent="0" algn="ctr" defTabSz="914400" rtl="1" eaLnBrk="1" fontAlgn="auto" latinLnBrk="0" hangingPunct="1">
              <a:lnSpc>
                <a:spcPct val="100000"/>
              </a:lnSpc>
              <a:spcBef>
                <a:spcPts val="0"/>
              </a:spcBef>
              <a:spcAft>
                <a:spcPts val="0"/>
              </a:spcAft>
              <a:buClrTx/>
              <a:buSzTx/>
              <a:buFontTx/>
              <a:buNone/>
              <a:tabLst/>
              <a:defRPr/>
            </a:pPr>
            <a:endParaRPr lang="en-GB" sz="3200" dirty="0"/>
          </a:p>
          <a:p>
            <a:pPr marL="0" marR="0" lvl="0" indent="0" algn="ctr" defTabSz="914400" rtl="1" eaLnBrk="1" fontAlgn="auto" latinLnBrk="0" hangingPunct="1">
              <a:lnSpc>
                <a:spcPct val="100000"/>
              </a:lnSpc>
              <a:spcBef>
                <a:spcPts val="0"/>
              </a:spcBef>
              <a:spcAft>
                <a:spcPts val="0"/>
              </a:spcAft>
              <a:buClrTx/>
              <a:buSzTx/>
              <a:buFontTx/>
              <a:buNone/>
              <a:tabLst/>
              <a:defRPr/>
            </a:pPr>
            <a:r>
              <a:rPr lang="en-GB" sz="3200" dirty="0" smtClean="0"/>
              <a:t>9782435</a:t>
            </a:r>
            <a:endParaRPr lang="en-US" sz="3200" dirty="0"/>
          </a:p>
        </p:txBody>
      </p:sp>
    </p:spTree>
    <p:extLst>
      <p:ext uri="{BB962C8B-B14F-4D97-AF65-F5344CB8AC3E}">
        <p14:creationId xmlns:p14="http://schemas.microsoft.com/office/powerpoint/2010/main" val="1198527722"/>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3200" dirty="0" smtClean="0"/>
              <a:t>اكتبي سلسلة الأرقام الآن</a:t>
            </a:r>
            <a:endParaRPr lang="en-US" sz="3200" dirty="0" smtClean="0"/>
          </a:p>
        </p:txBody>
      </p:sp>
    </p:spTree>
    <p:extLst>
      <p:ext uri="{BB962C8B-B14F-4D97-AF65-F5344CB8AC3E}">
        <p14:creationId xmlns:p14="http://schemas.microsoft.com/office/powerpoint/2010/main" val="218226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3200" dirty="0" smtClean="0"/>
              <a:t>الإجابة</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sz="3200" dirty="0"/>
          </a:p>
          <a:p>
            <a:pPr marL="0" marR="0" lvl="0" indent="0" algn="r" defTabSz="914400" rtl="1" eaLnBrk="1" fontAlgn="auto" latinLnBrk="0" hangingPunct="1">
              <a:lnSpc>
                <a:spcPct val="100000"/>
              </a:lnSpc>
              <a:spcBef>
                <a:spcPts val="0"/>
              </a:spcBef>
              <a:spcAft>
                <a:spcPts val="0"/>
              </a:spcAft>
              <a:buClrTx/>
              <a:buSzTx/>
              <a:buFontTx/>
              <a:buNone/>
              <a:tabLst/>
              <a:defRPr/>
            </a:pPr>
            <a:endParaRPr lang="ar-SA" sz="3200" dirty="0" smtClean="0"/>
          </a:p>
          <a:p>
            <a:pPr marL="0" indent="0" algn="ctr" rtl="1">
              <a:lnSpc>
                <a:spcPct val="100000"/>
              </a:lnSpc>
              <a:spcBef>
                <a:spcPts val="0"/>
              </a:spcBef>
              <a:buNone/>
            </a:pPr>
            <a:r>
              <a:rPr lang="en-GB" sz="3200" dirty="0"/>
              <a:t>9782435</a:t>
            </a:r>
            <a:endParaRPr lang="en-US" sz="3200" dirty="0"/>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3200" dirty="0" smtClean="0"/>
          </a:p>
        </p:txBody>
      </p:sp>
    </p:spTree>
    <p:extLst>
      <p:ext uri="{BB962C8B-B14F-4D97-AF65-F5344CB8AC3E}">
        <p14:creationId xmlns:p14="http://schemas.microsoft.com/office/powerpoint/2010/main" val="17012938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dirty="0" smtClean="0"/>
              <a:t>الذاكرة العاملة “نموذج بادلي”</a:t>
            </a:r>
            <a:endParaRPr lang="en-US" sz="2800" dirty="0"/>
          </a:p>
        </p:txBody>
      </p:sp>
      <p:sp>
        <p:nvSpPr>
          <p:cNvPr id="3" name="Subtitle 2"/>
          <p:cNvSpPr>
            <a:spLocks noGrp="1"/>
          </p:cNvSpPr>
          <p:nvPr>
            <p:ph type="subTitle" idx="1"/>
          </p:nvPr>
        </p:nvSpPr>
        <p:spPr>
          <a:xfrm>
            <a:off x="713678" y="2272553"/>
            <a:ext cx="10716322" cy="4397188"/>
          </a:xfrm>
        </p:spPr>
        <p:txBody>
          <a:bodyPr/>
          <a:lstStyle/>
          <a:p>
            <a:pPr algn="r" defTabSz="914400" rtl="1" eaLnBrk="1" latinLnBrk="0" hangingPunct="1">
              <a:lnSpc>
                <a:spcPct val="90000"/>
              </a:lnSpc>
              <a:spcBef>
                <a:spcPts val="1000"/>
              </a:spcBef>
            </a:pPr>
            <a:r>
              <a:rPr lang="ar-SA" i="1" dirty="0" smtClean="0"/>
              <a:t> </a:t>
            </a:r>
          </a:p>
          <a:p>
            <a:pPr algn="r" defTabSz="914400" rtl="1" eaLnBrk="1" latinLnBrk="0" hangingPunct="1">
              <a:lnSpc>
                <a:spcPct val="90000"/>
              </a:lnSpc>
              <a:spcBef>
                <a:spcPts val="1000"/>
              </a:spcBef>
            </a:pPr>
            <a:r>
              <a:rPr lang="ar-SA" dirty="0" smtClean="0"/>
              <a:t>       </a:t>
            </a:r>
            <a:r>
              <a:rPr lang="ar-SA" u="sng" dirty="0" smtClean="0"/>
              <a:t>مكونات الذاكرة العاملة في هذا النموذج           </a:t>
            </a:r>
          </a:p>
          <a:p>
            <a:pPr marL="342900" indent="-342900" algn="r" defTabSz="914400" rtl="1" eaLnBrk="1" latinLnBrk="0" hangingPunct="1">
              <a:lnSpc>
                <a:spcPct val="90000"/>
              </a:lnSpc>
              <a:spcBef>
                <a:spcPts val="1000"/>
              </a:spcBef>
              <a:buFont typeface="Arial" charset="0"/>
              <a:buChar char="•"/>
            </a:pPr>
            <a:r>
              <a:rPr lang="ar-SA" dirty="0" smtClean="0"/>
              <a:t>ذاكرة التنشيط اللفظي “ممارسة المعلومات اللفظية لإبقائها نشطة”</a:t>
            </a:r>
          </a:p>
          <a:p>
            <a:pPr marL="342900" indent="-342900" algn="r" defTabSz="914400" rtl="1" eaLnBrk="1" latinLnBrk="0" hangingPunct="1">
              <a:lnSpc>
                <a:spcPct val="90000"/>
              </a:lnSpc>
              <a:spcBef>
                <a:spcPts val="1000"/>
              </a:spcBef>
              <a:buFont typeface="Arial" charset="0"/>
              <a:buChar char="•"/>
            </a:pPr>
            <a:r>
              <a:rPr lang="ar-SA" dirty="0" smtClean="0"/>
              <a:t>ذاكرة التنشيط البصري “الاحتفاظ بالصور البصرية حتى يتم استخلاص المعاني منها”</a:t>
            </a:r>
          </a:p>
          <a:p>
            <a:pPr marL="342900" indent="-342900" algn="r" defTabSz="914400" rtl="1" eaLnBrk="1" latinLnBrk="0" hangingPunct="1">
              <a:lnSpc>
                <a:spcPct val="90000"/>
              </a:lnSpc>
              <a:spcBef>
                <a:spcPts val="1000"/>
              </a:spcBef>
              <a:buFont typeface="Arial" charset="0"/>
              <a:buChar char="•"/>
            </a:pPr>
            <a:r>
              <a:rPr lang="ar-SA" dirty="0" smtClean="0"/>
              <a:t>الذاكرة التنفيذية المركزية وهي مهارة اتخاذ القرار حول أي شكل من أشكال الذاكرة يجب أن يفعل وفقاً للمعطيات (صورة أو مكان/ أو ذاكرة لفظية).</a:t>
            </a:r>
          </a:p>
          <a:p>
            <a:pPr algn="r" defTabSz="914400" rtl="1" eaLnBrk="1" latinLnBrk="0" hangingPunct="1">
              <a:lnSpc>
                <a:spcPct val="90000"/>
              </a:lnSpc>
              <a:spcBef>
                <a:spcPts val="1000"/>
              </a:spcBef>
            </a:pPr>
            <a:r>
              <a:rPr lang="ar-SA" u="sng" dirty="0" smtClean="0"/>
              <a:t>                                                     </a:t>
            </a:r>
          </a:p>
        </p:txBody>
      </p:sp>
    </p:spTree>
    <p:extLst>
      <p:ext uri="{BB962C8B-B14F-4D97-AF65-F5344CB8AC3E}">
        <p14:creationId xmlns:p14="http://schemas.microsoft.com/office/powerpoint/2010/main" val="1384408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dirty="0"/>
              <a:t>مكونات نموذج معالجة المعلومات: </a:t>
            </a:r>
            <a:r>
              <a:rPr lang="ar-SA" sz="2800" dirty="0" smtClean="0"/>
              <a:t>الذاكرة طويلة المدى</a:t>
            </a:r>
            <a:endParaRPr lang="en-US" sz="2800" dirty="0"/>
          </a:p>
        </p:txBody>
      </p:sp>
      <p:sp>
        <p:nvSpPr>
          <p:cNvPr id="3" name="Subtitle 2"/>
          <p:cNvSpPr>
            <a:spLocks noGrp="1"/>
          </p:cNvSpPr>
          <p:nvPr>
            <p:ph type="subTitle" idx="1"/>
          </p:nvPr>
        </p:nvSpPr>
        <p:spPr>
          <a:xfrm>
            <a:off x="713678" y="2272553"/>
            <a:ext cx="10716322" cy="4397188"/>
          </a:xfrm>
        </p:spPr>
        <p:txBody>
          <a:bodyPr/>
          <a:lstStyle/>
          <a:p>
            <a:pPr algn="r" defTabSz="914400" rtl="1" eaLnBrk="1" latinLnBrk="0" hangingPunct="1">
              <a:lnSpc>
                <a:spcPct val="90000"/>
              </a:lnSpc>
              <a:spcBef>
                <a:spcPts val="1000"/>
              </a:spcBef>
            </a:pPr>
            <a:r>
              <a:rPr lang="ar-SA" i="1" dirty="0" smtClean="0"/>
              <a:t> </a:t>
            </a:r>
          </a:p>
          <a:p>
            <a:pPr marL="342900" indent="-342900" algn="r" defTabSz="914400" rtl="1" eaLnBrk="1" latinLnBrk="0" hangingPunct="1">
              <a:lnSpc>
                <a:spcPct val="90000"/>
              </a:lnSpc>
              <a:spcBef>
                <a:spcPts val="1000"/>
              </a:spcBef>
              <a:buFont typeface="Arial" charset="0"/>
              <a:buChar char="•"/>
            </a:pPr>
            <a:r>
              <a:rPr lang="ar-SA" dirty="0" smtClean="0"/>
              <a:t>هي المستودع الأخير للمعلومات التي تمت معالجتها</a:t>
            </a:r>
          </a:p>
          <a:p>
            <a:pPr marL="342900" indent="-342900" algn="r" defTabSz="914400" rtl="1" eaLnBrk="1" latinLnBrk="0" hangingPunct="1">
              <a:lnSpc>
                <a:spcPct val="90000"/>
              </a:lnSpc>
              <a:spcBef>
                <a:spcPts val="1000"/>
              </a:spcBef>
              <a:buFont typeface="Arial" charset="0"/>
              <a:buChar char="•"/>
            </a:pPr>
            <a:r>
              <a:rPr lang="ar-SA" dirty="0" smtClean="0"/>
              <a:t>تمتاز بسعة فائقة أو لا محدودة ومدة احتفاظ طويلة جداً أو مدى الحياة</a:t>
            </a:r>
          </a:p>
          <a:p>
            <a:pPr marL="342900" indent="-342900" algn="r" defTabSz="914400" rtl="1" eaLnBrk="1" latinLnBrk="0" hangingPunct="1">
              <a:lnSpc>
                <a:spcPct val="90000"/>
              </a:lnSpc>
              <a:spcBef>
                <a:spcPts val="1000"/>
              </a:spcBef>
              <a:buFont typeface="Arial" charset="0"/>
              <a:buChar char="•"/>
            </a:pPr>
            <a:r>
              <a:rPr lang="ar-SA" dirty="0" smtClean="0"/>
              <a:t>المعلومات التي يتم تخزينها في هذه الذاكرة هي المعلومات التي تم تعلمها</a:t>
            </a:r>
          </a:p>
          <a:p>
            <a:pPr marL="342900" indent="-342900" algn="r" defTabSz="914400" rtl="1" eaLnBrk="1" latinLnBrk="0" hangingPunct="1">
              <a:lnSpc>
                <a:spcPct val="90000"/>
              </a:lnSpc>
              <a:spcBef>
                <a:spcPts val="1000"/>
              </a:spcBef>
              <a:buFont typeface="Arial" charset="0"/>
              <a:buChar char="•"/>
            </a:pPr>
            <a:r>
              <a:rPr lang="ar-SA" dirty="0" smtClean="0"/>
              <a:t>نسيان المعلومات لا يعني فقدانها في الذاكرة وإنما يعني الفشل في استدعائها</a:t>
            </a:r>
          </a:p>
          <a:p>
            <a:pPr marL="342900" indent="-342900" algn="r" defTabSz="914400" rtl="1" eaLnBrk="1" latinLnBrk="0" hangingPunct="1">
              <a:lnSpc>
                <a:spcPct val="90000"/>
              </a:lnSpc>
              <a:spcBef>
                <a:spcPts val="1000"/>
              </a:spcBef>
              <a:buFont typeface="Arial" charset="0"/>
              <a:buChar char="•"/>
            </a:pPr>
            <a:r>
              <a:rPr lang="ar-SA" dirty="0" smtClean="0"/>
              <a:t>تتنوع أشكال التمثيلات المعرفية فيها ويمكن تقسيمها إلى ٣ مكونات: ذاكرة المعاني/ ذاكرة الأحداث/ والذاكرة الاجرائية</a:t>
            </a:r>
          </a:p>
          <a:p>
            <a:pPr algn="r" defTabSz="914400" rtl="1" eaLnBrk="1" latinLnBrk="0" hangingPunct="1">
              <a:lnSpc>
                <a:spcPct val="90000"/>
              </a:lnSpc>
              <a:spcBef>
                <a:spcPts val="1000"/>
              </a:spcBef>
            </a:pPr>
            <a:r>
              <a:rPr lang="ar-SA" dirty="0" smtClean="0"/>
              <a:t>                                                                                                </a:t>
            </a:r>
          </a:p>
        </p:txBody>
      </p:sp>
    </p:spTree>
    <p:extLst>
      <p:ext uri="{BB962C8B-B14F-4D97-AF65-F5344CB8AC3E}">
        <p14:creationId xmlns:p14="http://schemas.microsoft.com/office/powerpoint/2010/main" val="47783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dirty="0" smtClean="0"/>
              <a:t>نموذج معالجة المعلومات مع عمليات التحكم التنفيذية</a:t>
            </a:r>
            <a:endParaRPr lang="en-US" sz="2800" dirty="0"/>
          </a:p>
        </p:txBody>
      </p:sp>
      <p:sp>
        <p:nvSpPr>
          <p:cNvPr id="3" name="Subtitle 2"/>
          <p:cNvSpPr>
            <a:spLocks noGrp="1"/>
          </p:cNvSpPr>
          <p:nvPr>
            <p:ph type="subTitle" idx="1"/>
          </p:nvPr>
        </p:nvSpPr>
        <p:spPr>
          <a:xfrm>
            <a:off x="713678" y="2272553"/>
            <a:ext cx="10716322" cy="4397188"/>
          </a:xfrm>
        </p:spPr>
        <p:txBody>
          <a:bodyPr/>
          <a:lstStyle/>
          <a:p>
            <a:pPr algn="r" defTabSz="914400" rtl="1" eaLnBrk="1" latinLnBrk="0" hangingPunct="1">
              <a:lnSpc>
                <a:spcPct val="90000"/>
              </a:lnSpc>
              <a:spcBef>
                <a:spcPts val="1000"/>
              </a:spcBef>
            </a:pPr>
            <a:r>
              <a:rPr lang="ar-SA" i="1" dirty="0" smtClean="0"/>
              <a:t> </a:t>
            </a:r>
            <a:r>
              <a:rPr lang="ar-SA" u="sng" dirty="0" smtClean="0"/>
              <a:t>العمليات أو الوظائف التنفيذية</a:t>
            </a:r>
            <a:r>
              <a:rPr lang="ar-SA" dirty="0" smtClean="0"/>
              <a:t> هي العمليات أو الاستراتيجيات التي تسمح للمعلومات بالمعالجة مثل الانتباه والفهم والتكرار والتسميع واستخلاص المعنى والبحث عن المعلومة في الذاكرة واتخاذ القرار</a:t>
            </a:r>
          </a:p>
          <a:p>
            <a:pPr algn="r" defTabSz="914400" rtl="1" eaLnBrk="1" latinLnBrk="0" hangingPunct="1">
              <a:lnSpc>
                <a:spcPct val="90000"/>
              </a:lnSpc>
              <a:spcBef>
                <a:spcPts val="1000"/>
              </a:spcBef>
            </a:pPr>
            <a:endParaRPr lang="ar-SA" u="sng" dirty="0"/>
          </a:p>
          <a:p>
            <a:pPr algn="r" defTabSz="914400" rtl="1" eaLnBrk="1" latinLnBrk="0" hangingPunct="1">
              <a:lnSpc>
                <a:spcPct val="90000"/>
              </a:lnSpc>
              <a:spcBef>
                <a:spcPts val="1000"/>
              </a:spcBef>
            </a:pPr>
            <a:endParaRPr lang="ar-SA" u="sng" dirty="0" smtClean="0"/>
          </a:p>
          <a:p>
            <a:pPr algn="r" defTabSz="914400" rtl="1" eaLnBrk="1" latinLnBrk="0" hangingPunct="1">
              <a:lnSpc>
                <a:spcPct val="90000"/>
              </a:lnSpc>
              <a:spcBef>
                <a:spcPts val="1000"/>
              </a:spcBef>
            </a:pPr>
            <a:r>
              <a:rPr lang="ar-SA" dirty="0" smtClean="0">
                <a:solidFill>
                  <a:srgbClr val="FF0000"/>
                </a:solidFill>
              </a:rPr>
              <a:t> </a:t>
            </a:r>
            <a:r>
              <a:rPr lang="ar-SA" sz="2000" dirty="0" smtClean="0">
                <a:solidFill>
                  <a:srgbClr val="FF0000"/>
                </a:solidFill>
              </a:rPr>
              <a:t>المثير:</a:t>
            </a:r>
            <a:r>
              <a:rPr lang="ar-SA" dirty="0" smtClean="0">
                <a:solidFill>
                  <a:srgbClr val="FF0000"/>
                </a:solidFill>
              </a:rPr>
              <a:t>                                                                                                               </a:t>
            </a:r>
          </a:p>
        </p:txBody>
      </p:sp>
      <p:sp>
        <p:nvSpPr>
          <p:cNvPr id="4" name="Rectangle 3"/>
          <p:cNvSpPr/>
          <p:nvPr/>
        </p:nvSpPr>
        <p:spPr>
          <a:xfrm>
            <a:off x="8736107" y="3765176"/>
            <a:ext cx="1833282" cy="10892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algn="ctr" defTabSz="914400" rtl="1" eaLnBrk="1" latinLnBrk="0" hangingPunct="1"/>
            <a:r>
              <a:rPr lang="ar-SA" dirty="0" smtClean="0"/>
              <a:t>الذاكرة الحسية</a:t>
            </a:r>
            <a:endParaRPr lang="en-US" dirty="0"/>
          </a:p>
        </p:txBody>
      </p:sp>
      <p:sp>
        <p:nvSpPr>
          <p:cNvPr id="5" name="Rectangle 4"/>
          <p:cNvSpPr/>
          <p:nvPr/>
        </p:nvSpPr>
        <p:spPr>
          <a:xfrm>
            <a:off x="5422389" y="3818964"/>
            <a:ext cx="1833282" cy="10892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algn="ctr" defTabSz="914400" rtl="1" eaLnBrk="1" latinLnBrk="0" hangingPunct="1"/>
            <a:r>
              <a:rPr lang="ar-SA" dirty="0" smtClean="0"/>
              <a:t>الذاكرة العاملة/ قصيرة</a:t>
            </a:r>
          </a:p>
          <a:p>
            <a:pPr marL="0" algn="ctr" defTabSz="914400" rtl="1" eaLnBrk="1" latinLnBrk="0" hangingPunct="1"/>
            <a:r>
              <a:rPr lang="ar-SA" dirty="0" smtClean="0"/>
              <a:t>المدى</a:t>
            </a:r>
            <a:endParaRPr lang="en-US" dirty="0"/>
          </a:p>
        </p:txBody>
      </p:sp>
      <p:sp>
        <p:nvSpPr>
          <p:cNvPr id="6" name="Rectangle 5"/>
          <p:cNvSpPr/>
          <p:nvPr/>
        </p:nvSpPr>
        <p:spPr>
          <a:xfrm>
            <a:off x="1094296" y="3765176"/>
            <a:ext cx="1833282" cy="10892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algn="ctr" defTabSz="914400" rtl="1" eaLnBrk="1" latinLnBrk="0" hangingPunct="1"/>
            <a:r>
              <a:rPr lang="ar-SA" dirty="0" smtClean="0"/>
              <a:t>الذاكرة طويلة المدى</a:t>
            </a:r>
            <a:endParaRPr lang="en-US" dirty="0"/>
          </a:p>
        </p:txBody>
      </p:sp>
      <p:cxnSp>
        <p:nvCxnSpPr>
          <p:cNvPr id="8" name="Straight Arrow Connector 7"/>
          <p:cNvCxnSpPr/>
          <p:nvPr/>
        </p:nvCxnSpPr>
        <p:spPr>
          <a:xfrm flipH="1">
            <a:off x="7476565" y="4309782"/>
            <a:ext cx="129944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971800" y="4309782"/>
            <a:ext cx="23128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8244250" y="4602254"/>
            <a:ext cx="1" cy="887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4209092" y="4501700"/>
            <a:ext cx="1" cy="887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974212" y="5615647"/>
            <a:ext cx="2043953" cy="1200329"/>
          </a:xfrm>
          <a:prstGeom prst="rect">
            <a:avLst/>
          </a:prstGeom>
          <a:noFill/>
        </p:spPr>
        <p:txBody>
          <a:bodyPr wrap="square" rtlCol="0">
            <a:spAutoFit/>
          </a:bodyPr>
          <a:lstStyle/>
          <a:p>
            <a:pPr marL="0" algn="r" defTabSz="914400" rtl="1" eaLnBrk="1" latinLnBrk="0" hangingPunct="1"/>
            <a:r>
              <a:rPr lang="ar-SA" dirty="0" smtClean="0"/>
              <a:t>الانتباه للمعلومات</a:t>
            </a:r>
          </a:p>
          <a:p>
            <a:pPr marL="0" algn="r" defTabSz="914400" rtl="1" eaLnBrk="1" latinLnBrk="0" hangingPunct="1"/>
            <a:r>
              <a:rPr lang="ar-SA" dirty="0" smtClean="0"/>
              <a:t>التعرف على المعلومات </a:t>
            </a:r>
          </a:p>
          <a:p>
            <a:pPr marL="0" algn="r" defTabSz="914400" rtl="1" eaLnBrk="1" latinLnBrk="0" hangingPunct="1"/>
            <a:r>
              <a:rPr lang="ar-SA" dirty="0" smtClean="0"/>
              <a:t>وفهمها</a:t>
            </a:r>
          </a:p>
          <a:p>
            <a:pPr marL="0" algn="r" defTabSz="914400" rtl="1" eaLnBrk="1" latinLnBrk="0" hangingPunct="1"/>
            <a:endParaRPr lang="en-US" dirty="0"/>
          </a:p>
        </p:txBody>
      </p:sp>
      <p:sp>
        <p:nvSpPr>
          <p:cNvPr id="16" name="TextBox 15"/>
          <p:cNvSpPr txBox="1"/>
          <p:nvPr/>
        </p:nvSpPr>
        <p:spPr>
          <a:xfrm>
            <a:off x="2084294" y="5499898"/>
            <a:ext cx="3061447" cy="1200329"/>
          </a:xfrm>
          <a:prstGeom prst="rect">
            <a:avLst/>
          </a:prstGeom>
          <a:noFill/>
        </p:spPr>
        <p:txBody>
          <a:bodyPr wrap="square" rtlCol="0">
            <a:spAutoFit/>
          </a:bodyPr>
          <a:lstStyle/>
          <a:p>
            <a:pPr marL="0" algn="r" defTabSz="914400" rtl="1" eaLnBrk="1" latinLnBrk="0" hangingPunct="1"/>
            <a:r>
              <a:rPr lang="ar-SA" dirty="0" smtClean="0"/>
              <a:t>التكرار</a:t>
            </a:r>
          </a:p>
          <a:p>
            <a:pPr marL="0" algn="r" defTabSz="914400" rtl="1" eaLnBrk="1" latinLnBrk="0" hangingPunct="1"/>
            <a:r>
              <a:rPr lang="ar-SA" dirty="0" smtClean="0"/>
              <a:t>الصور الذهنية</a:t>
            </a:r>
          </a:p>
          <a:p>
            <a:pPr marL="0" algn="r" defTabSz="914400" rtl="1" eaLnBrk="1" latinLnBrk="0" hangingPunct="1"/>
            <a:r>
              <a:rPr lang="ar-SA" dirty="0" smtClean="0"/>
              <a:t>تنظيم المعلومات بطريقة تجعل لها معنى</a:t>
            </a:r>
          </a:p>
          <a:p>
            <a:pPr marL="0" algn="r" defTabSz="914400" rtl="1" eaLnBrk="1" latinLnBrk="0" hangingPunct="1"/>
            <a:r>
              <a:rPr lang="ar-SA" dirty="0" smtClean="0"/>
              <a:t>البحث عن المعلومة في الذاكرة</a:t>
            </a:r>
            <a:endParaRPr lang="en-US" dirty="0"/>
          </a:p>
        </p:txBody>
      </p:sp>
      <p:cxnSp>
        <p:nvCxnSpPr>
          <p:cNvPr id="18" name="Straight Arrow Connector 17"/>
          <p:cNvCxnSpPr/>
          <p:nvPr/>
        </p:nvCxnSpPr>
        <p:spPr>
          <a:xfrm>
            <a:off x="3173506" y="4087906"/>
            <a:ext cx="2111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6544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51716"/>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rtl="1"/>
            <a:r>
              <a:rPr lang="ar-SA" sz="2800" dirty="0" smtClean="0"/>
              <a:t>الخاتمة</a:t>
            </a:r>
            <a:endParaRPr lang="en-US" sz="2800" dirty="0"/>
          </a:p>
        </p:txBody>
      </p:sp>
      <p:sp>
        <p:nvSpPr>
          <p:cNvPr id="3" name="Subtitle 2"/>
          <p:cNvSpPr>
            <a:spLocks noGrp="1"/>
          </p:cNvSpPr>
          <p:nvPr>
            <p:ph type="subTitle" idx="1"/>
          </p:nvPr>
        </p:nvSpPr>
        <p:spPr>
          <a:xfrm>
            <a:off x="737839" y="2635624"/>
            <a:ext cx="10716322" cy="1734671"/>
          </a:xfrm>
        </p:spPr>
        <p:txBody>
          <a:bodyPr>
            <a:noAutofit/>
          </a:bodyPr>
          <a:lstStyle/>
          <a:p>
            <a:pPr marL="342900" indent="-342900" algn="r" defTabSz="914400" rtl="1" eaLnBrk="1" latinLnBrk="0" hangingPunct="1">
              <a:lnSpc>
                <a:spcPct val="90000"/>
              </a:lnSpc>
              <a:spcBef>
                <a:spcPts val="1000"/>
              </a:spcBef>
              <a:buFontTx/>
              <a:buChar char="-"/>
            </a:pPr>
            <a:r>
              <a:rPr lang="ar-SA" dirty="0" smtClean="0"/>
              <a:t>نموذج معالجة المعلومات: افتراضاته/ تعريفه/ وظائفه ومكوناته</a:t>
            </a:r>
          </a:p>
          <a:p>
            <a:pPr marL="342900" indent="-342900" algn="r" defTabSz="914400" rtl="1" eaLnBrk="1" latinLnBrk="0" hangingPunct="1">
              <a:lnSpc>
                <a:spcPct val="90000"/>
              </a:lnSpc>
              <a:spcBef>
                <a:spcPts val="1000"/>
              </a:spcBef>
              <a:buFontTx/>
              <a:buChar char="-"/>
            </a:pPr>
            <a:r>
              <a:rPr lang="ar-SA" dirty="0" smtClean="0"/>
              <a:t>الأسبوع القادم: استرجاع المعلومات/ النسيان / العمليات الماورائية/ الأساليب المعرفية</a:t>
            </a:r>
          </a:p>
          <a:p>
            <a:pPr algn="l"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en-GB" dirty="0" smtClean="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smtClean="0"/>
          </a:p>
          <a:p>
            <a:pPr algn="r" defTabSz="914400" rtl="1" eaLnBrk="1" latinLnBrk="0" hangingPunct="1">
              <a:lnSpc>
                <a:spcPct val="90000"/>
              </a:lnSpc>
              <a:spcBef>
                <a:spcPts val="1000"/>
              </a:spcBef>
            </a:pPr>
            <a:r>
              <a:rPr lang="ar-SA" dirty="0" smtClean="0"/>
              <a:t>              </a:t>
            </a:r>
          </a:p>
        </p:txBody>
      </p:sp>
    </p:spTree>
    <p:extLst>
      <p:ext uri="{BB962C8B-B14F-4D97-AF65-F5344CB8AC3E}">
        <p14:creationId xmlns:p14="http://schemas.microsoft.com/office/powerpoint/2010/main" val="1096409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مقدمة: تعريف </a:t>
            </a:r>
            <a:r>
              <a:rPr lang="ar-SA" sz="2800" dirty="0" smtClean="0"/>
              <a:t>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marR="0" lvl="0" indent="-342900" algn="just" defTabSz="914400" rtl="1" eaLnBrk="1" fontAlgn="auto" latinLnBrk="0" hangingPunct="1">
              <a:lnSpc>
                <a:spcPct val="100000"/>
              </a:lnSpc>
              <a:spcBef>
                <a:spcPts val="0"/>
              </a:spcBef>
              <a:spcAft>
                <a:spcPts val="0"/>
              </a:spcAft>
              <a:buClrTx/>
              <a:buSzTx/>
              <a:buFontTx/>
              <a:buNone/>
              <a:tabLst/>
              <a:defRPr/>
            </a:pPr>
            <a:r>
              <a:rPr lang="ar-SA" sz="2800" smtClean="0"/>
              <a:t>    ظهر </a:t>
            </a:r>
            <a:r>
              <a:rPr lang="ar-SA" sz="2800" dirty="0" smtClean="0"/>
              <a:t>هذا النموذج في خمسينيات القرن الماضي وهو يُعني بفهم وتفسير ما يحدث للعقل بين استقبال مثيرات معينة والاستجابة لها٬ كما يحاول أن يفهم كيف يحصل الأفراد على المعلومات وكيف يخزنوها ويسترجعوها٬ وكيف أن خبراتهم ومعلوماتهم السابقة تقود وتحدد ما لذي سيتعلمونه. </a:t>
            </a:r>
          </a:p>
        </p:txBody>
      </p:sp>
    </p:spTree>
    <p:extLst>
      <p:ext uri="{BB962C8B-B14F-4D97-AF65-F5344CB8AC3E}">
        <p14:creationId xmlns:p14="http://schemas.microsoft.com/office/powerpoint/2010/main" val="86115246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مقدمة</a:t>
            </a:r>
            <a:endParaRPr lang="en-US" sz="2800" dirty="0"/>
          </a:p>
        </p:txBody>
      </p:sp>
      <p:sp>
        <p:nvSpPr>
          <p:cNvPr id="4" name="Rectangle 3"/>
          <p:cNvSpPr/>
          <p:nvPr/>
        </p:nvSpPr>
        <p:spPr>
          <a:xfrm>
            <a:off x="5087470" y="2253162"/>
            <a:ext cx="2017059" cy="11967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sz="2800" dirty="0" smtClean="0">
                <a:solidFill>
                  <a:schemeClr val="tx1"/>
                </a:solidFill>
              </a:rPr>
              <a:t>نظريات التعلم</a:t>
            </a:r>
            <a:endParaRPr lang="en-US" sz="2800" dirty="0">
              <a:solidFill>
                <a:schemeClr val="tx1"/>
              </a:solidFill>
            </a:endParaRPr>
          </a:p>
        </p:txBody>
      </p:sp>
      <p:cxnSp>
        <p:nvCxnSpPr>
          <p:cNvPr id="6" name="Straight Arrow Connector 5"/>
          <p:cNvCxnSpPr/>
          <p:nvPr/>
        </p:nvCxnSpPr>
        <p:spPr>
          <a:xfrm>
            <a:off x="7278846" y="2864223"/>
            <a:ext cx="3052482" cy="658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1976963" y="2893672"/>
            <a:ext cx="2936189" cy="8029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085039" y="3523129"/>
            <a:ext cx="21920" cy="733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10109537" y="3832410"/>
            <a:ext cx="1330051" cy="11161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السلوكية</a:t>
            </a:r>
            <a:endParaRPr lang="en-US" dirty="0">
              <a:solidFill>
                <a:schemeClr val="tx1"/>
              </a:solidFill>
            </a:endParaRPr>
          </a:p>
        </p:txBody>
      </p:sp>
      <p:sp>
        <p:nvSpPr>
          <p:cNvPr id="15" name="Subtitle 14"/>
          <p:cNvSpPr>
            <a:spLocks noGrp="1"/>
          </p:cNvSpPr>
          <p:nvPr>
            <p:ph type="subTitle" idx="1"/>
          </p:nvPr>
        </p:nvSpPr>
        <p:spPr>
          <a:xfrm>
            <a:off x="5339961" y="4370608"/>
            <a:ext cx="1533995" cy="13231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defTabSz="914400" rtl="1" eaLnBrk="1" latinLnBrk="0" hangingPunct="1">
              <a:lnSpc>
                <a:spcPct val="90000"/>
              </a:lnSpc>
              <a:spcBef>
                <a:spcPts val="1000"/>
              </a:spcBef>
              <a:buFont typeface="Arial"/>
              <a:buNone/>
            </a:pPr>
            <a:r>
              <a:rPr lang="ar-SA" dirty="0" smtClean="0">
                <a:solidFill>
                  <a:schemeClr val="tx1"/>
                </a:solidFill>
              </a:rPr>
              <a:t>المعرفية</a:t>
            </a:r>
            <a:endParaRPr lang="en-US" dirty="0">
              <a:solidFill>
                <a:schemeClr val="tx1"/>
              </a:solidFill>
            </a:endParaRPr>
          </a:p>
        </p:txBody>
      </p:sp>
      <p:sp>
        <p:nvSpPr>
          <p:cNvPr id="16" name="Oval 15"/>
          <p:cNvSpPr/>
          <p:nvPr/>
        </p:nvSpPr>
        <p:spPr>
          <a:xfrm>
            <a:off x="435688" y="3696587"/>
            <a:ext cx="1668692" cy="11161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المعرفية الاجتماعية</a:t>
            </a:r>
            <a:endParaRPr lang="en-US" dirty="0">
              <a:solidFill>
                <a:schemeClr val="tx1"/>
              </a:solidFill>
            </a:endParaRPr>
          </a:p>
        </p:txBody>
      </p:sp>
      <p:cxnSp>
        <p:nvCxnSpPr>
          <p:cNvPr id="17" name="Straight Arrow Connector 16"/>
          <p:cNvCxnSpPr/>
          <p:nvPr/>
        </p:nvCxnSpPr>
        <p:spPr>
          <a:xfrm flipH="1">
            <a:off x="4699521" y="5270003"/>
            <a:ext cx="593150" cy="4804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945405" y="5270003"/>
            <a:ext cx="571727" cy="423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Bevel 24"/>
          <p:cNvSpPr/>
          <p:nvPr/>
        </p:nvSpPr>
        <p:spPr>
          <a:xfrm>
            <a:off x="8038605" y="5595391"/>
            <a:ext cx="1532964" cy="956609"/>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البنائية</a:t>
            </a:r>
            <a:endParaRPr lang="en-US" dirty="0">
              <a:solidFill>
                <a:schemeClr val="tx1"/>
              </a:solidFill>
            </a:endParaRPr>
          </a:p>
        </p:txBody>
      </p:sp>
      <p:sp>
        <p:nvSpPr>
          <p:cNvPr id="26" name="Bevel 25"/>
          <p:cNvSpPr/>
          <p:nvPr/>
        </p:nvSpPr>
        <p:spPr>
          <a:xfrm>
            <a:off x="2785021" y="5595392"/>
            <a:ext cx="1532964" cy="956609"/>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rgbClr val="C00000"/>
                </a:solidFill>
              </a:rPr>
              <a:t>معالجة المعلومات</a:t>
            </a:r>
            <a:endParaRPr lang="en-US" dirty="0">
              <a:solidFill>
                <a:srgbClr val="C00000"/>
              </a:solidFill>
            </a:endParaRPr>
          </a:p>
        </p:txBody>
      </p:sp>
    </p:spTree>
    <p:extLst>
      <p:ext uri="{BB962C8B-B14F-4D97-AF65-F5344CB8AC3E}">
        <p14:creationId xmlns:p14="http://schemas.microsoft.com/office/powerpoint/2010/main" val="94839879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افتراضاته</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342900" marR="0" lvl="0" indent="-342900" algn="r" defTabSz="914400" rtl="1" eaLnBrk="1" fontAlgn="auto" latinLnBrk="0" hangingPunct="1">
              <a:lnSpc>
                <a:spcPct val="100000"/>
              </a:lnSpc>
              <a:spcBef>
                <a:spcPts val="0"/>
              </a:spcBef>
              <a:spcAft>
                <a:spcPts val="0"/>
              </a:spcAft>
              <a:buClrTx/>
              <a:buSzTx/>
              <a:buFontTx/>
              <a:buNone/>
              <a:tabLst/>
              <a:defRPr/>
            </a:pPr>
            <a:r>
              <a:rPr lang="ar-SA" dirty="0" smtClean="0"/>
              <a:t>- الانسان كائن نشط وفعال أثناء عملية التعلم (يختار ما يتعلمه/ ويبني معناه وفقاً للعمليات المعرفية التي يجريها على المعلومات وخبراته السابقة ومعتقداته).</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العمليات المعرفية وطرق التفكير تلعب دوراً هاماً في عملية التعلم٬ فالاستجابات للمثير هي نتاج سلسلة من المعالجات المعرفية</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المعلومات وفقاً لهذا النموذج تعالج في مراحل وخطوات تتفاعل فيما بينها مع التأكيد على أن هذا النموذج مفهومي فهو لا يشير إلى مناطق معينة في الدماغ تقابل هذه المراحل</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هناك سعات محددة لكم المعلومات التي تستقبل وتعالج في كل مرحلة كما توجد فترات تنشيط مختلفة لكل مرحلة</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العمليات المعرفية العليا تشتمل على عمليات معرفية أبسط لتنفيذها</a:t>
            </a:r>
          </a:p>
        </p:txBody>
      </p:sp>
    </p:spTree>
    <p:extLst>
      <p:ext uri="{BB962C8B-B14F-4D97-AF65-F5344CB8AC3E}">
        <p14:creationId xmlns:p14="http://schemas.microsoft.com/office/powerpoint/2010/main" val="102197935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وظائف نموذج معالجة المعلومات</a:t>
            </a:r>
            <a:endParaRPr lang="en-US" sz="2800" dirty="0"/>
          </a:p>
        </p:txBody>
      </p:sp>
      <p:sp>
        <p:nvSpPr>
          <p:cNvPr id="3" name="Subtitle 2"/>
          <p:cNvSpPr>
            <a:spLocks noGrp="1"/>
          </p:cNvSpPr>
          <p:nvPr>
            <p:ph type="subTitle" idx="1"/>
          </p:nvPr>
        </p:nvSpPr>
        <p:spPr>
          <a:xfrm>
            <a:off x="737839" y="2587083"/>
            <a:ext cx="10716322" cy="3356516"/>
          </a:xfrm>
        </p:spPr>
        <p:txBody>
          <a:bodyPr>
            <a:normAutofit/>
          </a:bodyPr>
          <a:lstStyle/>
          <a:p>
            <a:pPr marL="457200" marR="0" lvl="0" indent="-457200" algn="just" defTabSz="914400" rtl="1" eaLnBrk="1" fontAlgn="auto" latinLnBrk="0" hangingPunct="1">
              <a:lnSpc>
                <a:spcPct val="100000"/>
              </a:lnSpc>
              <a:spcBef>
                <a:spcPts val="0"/>
              </a:spcBef>
              <a:spcAft>
                <a:spcPts val="0"/>
              </a:spcAft>
              <a:buClrTx/>
              <a:buSzTx/>
              <a:buFont typeface="Arial" charset="0"/>
              <a:buChar char="•"/>
              <a:tabLst/>
              <a:defRPr/>
            </a:pPr>
            <a:r>
              <a:rPr lang="ar-SA" sz="2800" dirty="0" smtClean="0"/>
              <a:t> استقبال المعلومات وترميزها</a:t>
            </a:r>
          </a:p>
          <a:p>
            <a:pPr marL="457200" marR="0" lvl="0" indent="-457200" algn="just" defTabSz="914400" rtl="1" eaLnBrk="1" fontAlgn="auto" latinLnBrk="0" hangingPunct="1">
              <a:lnSpc>
                <a:spcPct val="100000"/>
              </a:lnSpc>
              <a:spcBef>
                <a:spcPts val="0"/>
              </a:spcBef>
              <a:spcAft>
                <a:spcPts val="0"/>
              </a:spcAft>
              <a:buClrTx/>
              <a:buSzTx/>
              <a:buFont typeface="Arial" charset="0"/>
              <a:buChar char="•"/>
              <a:tabLst/>
              <a:defRPr/>
            </a:pPr>
            <a:r>
              <a:rPr lang="ar-SA" sz="2800" dirty="0" smtClean="0"/>
              <a:t>التخزين: اتخاذ بعض القرارات حول مدى أهمية بعض المعلومات ومدى الحاجة اللاحقة إليها وتحويلها إلى تمثيلات معرفية يتم تخزينها</a:t>
            </a:r>
          </a:p>
          <a:p>
            <a:pPr marL="457200" marR="0" lvl="0" indent="-457200" algn="just" defTabSz="914400" rtl="1" eaLnBrk="1" fontAlgn="auto" latinLnBrk="0" hangingPunct="1">
              <a:lnSpc>
                <a:spcPct val="100000"/>
              </a:lnSpc>
              <a:spcBef>
                <a:spcPts val="0"/>
              </a:spcBef>
              <a:spcAft>
                <a:spcPts val="0"/>
              </a:spcAft>
              <a:buClrTx/>
              <a:buSzTx/>
              <a:buFont typeface="Arial" charset="0"/>
              <a:buChar char="•"/>
              <a:tabLst/>
              <a:defRPr/>
            </a:pPr>
            <a:r>
              <a:rPr lang="ar-SA" sz="2800" dirty="0" smtClean="0"/>
              <a:t>التعرف على التمثيلات المعرفية واسترجاعها عند الحاجة لها للاستفادة منها في المواقف المناسبة</a:t>
            </a:r>
          </a:p>
        </p:txBody>
      </p:sp>
    </p:spTree>
    <p:extLst>
      <p:ext uri="{BB962C8B-B14F-4D97-AF65-F5344CB8AC3E}">
        <p14:creationId xmlns:p14="http://schemas.microsoft.com/office/powerpoint/2010/main" val="97598495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مكونات نموذج معالجة المعلومات: الذاكرة - المسجلات - الحسية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أول تعامل مع المثيرات الخارجية</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السعة كبيرة جدا حيث يتم استقبال قدر كبير من المعلومات عبر حواسنا</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تتلاشى المعلومات خلال وقت قصير جداً (نصف ثانية- ٤ ثواني)</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في هذه المرحلة يتم نقل صور حقيقية للعالم الخارجي دون تغيير “انطباعات أو صور للمثيرات”</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يصعب في هذه المرحلة استخلاص معاني للمدخلات الحسية٬ لماذا؟</a:t>
            </a:r>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ترجع أسباب النسيان في هذه المرحلة للاضمحلال التلقائي والتداخل والإحلال</a:t>
            </a:r>
          </a:p>
        </p:txBody>
      </p:sp>
    </p:spTree>
    <p:extLst>
      <p:ext uri="{BB962C8B-B14F-4D97-AF65-F5344CB8AC3E}">
        <p14:creationId xmlns:p14="http://schemas.microsoft.com/office/powerpoint/2010/main" val="102079391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مكونات نموذج معالجة المعلومات: الذاكرة - المسجلات - الحسية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342900" marR="0" lvl="0" indent="-342900" algn="r" defTabSz="914400" rtl="1" eaLnBrk="1" fontAlgn="auto" latinLnBrk="0" hangingPunct="1">
              <a:lnSpc>
                <a:spcPct val="100000"/>
              </a:lnSpc>
              <a:spcBef>
                <a:spcPts val="0"/>
              </a:spcBef>
              <a:spcAft>
                <a:spcPts val="0"/>
              </a:spcAft>
              <a:buClrTx/>
              <a:buSzTx/>
              <a:buFontTx/>
              <a:buNone/>
              <a:tabLst/>
              <a:defRPr/>
            </a:pPr>
            <a:r>
              <a:rPr lang="ar-SA" u="sng" dirty="0" smtClean="0"/>
              <a:t>الذاكرة الحسية البصرية  </a:t>
            </a:r>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يتم استقبال الصور الحقيقية للمثيرات الخارجية ويتم الاحتفاظ بها على شكل صورة تعرف باسم ايقونة</a:t>
            </a:r>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على الرغم من أنه في المجمل لا تتم معالجة أية معلومات بصرية إلا أن عدداً من البحوث أشار إلى وجود معالجة على بعض خصائص المثير كاللون والحدة والتشبع بالضوء</a:t>
            </a:r>
            <a:r>
              <a:rPr lang="en-GB" dirty="0" smtClean="0"/>
              <a:t>          </a:t>
            </a:r>
            <a:r>
              <a:rPr lang="ar-SA" dirty="0" smtClean="0"/>
              <a:t> </a:t>
            </a:r>
            <a:r>
              <a:rPr lang="en-GB" dirty="0" smtClean="0"/>
              <a:t>Saliency ma</a:t>
            </a:r>
            <a:r>
              <a:rPr lang="en-GB" dirty="0"/>
              <a:t>p</a:t>
            </a:r>
            <a:endParaRPr lang="ar-SA" dirty="0" smtClean="0"/>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تتلاشى المثيرات البصرية بعد ربع- نصف ثانية</a:t>
            </a:r>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أظهرت بعض الدراسات أن بقاء الحدث البصري في الذاكرة يعتمد على شدته (تجربة الحروف باللون الهادئ/ مقابل الحروف باللون الفاقع)٬ كما أظهرت دراسات أخرى اعتماد بقاء الحدث البصري على ظهور مثيرات جديدة</a:t>
            </a:r>
          </a:p>
        </p:txBody>
      </p:sp>
      <p:cxnSp>
        <p:nvCxnSpPr>
          <p:cNvPr id="5" name="Straight Arrow Connector 4"/>
          <p:cNvCxnSpPr/>
          <p:nvPr/>
        </p:nvCxnSpPr>
        <p:spPr>
          <a:xfrm flipH="1">
            <a:off x="3953436" y="3953435"/>
            <a:ext cx="5782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2731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مكونات نموذج معالجة المعلومات: الذاكرة - المسجلات - الحسية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342900" marR="0" lvl="0" indent="-342900" algn="r" defTabSz="914400" rtl="1" eaLnBrk="1" fontAlgn="auto" latinLnBrk="0" hangingPunct="1">
              <a:lnSpc>
                <a:spcPct val="100000"/>
              </a:lnSpc>
              <a:spcBef>
                <a:spcPts val="0"/>
              </a:spcBef>
              <a:spcAft>
                <a:spcPts val="0"/>
              </a:spcAft>
              <a:buClrTx/>
              <a:buSzTx/>
              <a:buFontTx/>
              <a:buNone/>
              <a:tabLst/>
              <a:defRPr/>
            </a:pPr>
            <a:r>
              <a:rPr lang="ar-SA" u="sng" dirty="0" smtClean="0"/>
              <a:t>الذاكرة الحسية السمعية  </a:t>
            </a:r>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يتم استقبال الصور الحقيقية للخبرات السمعية في العالم الخارجي</a:t>
            </a:r>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تتلاشى المثيرات السمعية بعد ٣- ٤ ثواني</a:t>
            </a:r>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أظهرت بعض الدراسات أن بإمكان الأفراد استقبال عدد كبير من المثيرات السمعية إلا أن بعضها يهمل فلا تتم معالجته. ولكنهم يستطيعون تذكر بعض هذه المعلومات لأن تلاشيها لا يتم إلا بعد ٤ ثواني.</a:t>
            </a:r>
          </a:p>
          <a:p>
            <a:pPr marL="342900" marR="0" lvl="0" indent="-342900" algn="r" defTabSz="914400" rtl="1" eaLnBrk="1" fontAlgn="auto" latinLnBrk="0" hangingPunct="1">
              <a:lnSpc>
                <a:spcPct val="100000"/>
              </a:lnSpc>
              <a:spcBef>
                <a:spcPts val="0"/>
              </a:spcBef>
              <a:spcAft>
                <a:spcPts val="0"/>
              </a:spcAft>
              <a:buClrTx/>
              <a:buSzTx/>
              <a:buFont typeface="Arial" charset="0"/>
              <a:buChar char="•"/>
              <a:tabLst/>
              <a:defRPr/>
            </a:pPr>
            <a:r>
              <a:rPr lang="ar-SA" dirty="0" smtClean="0"/>
              <a:t> الإحلال سبب رئيسي في فقد المدخلات السمعية</a:t>
            </a:r>
          </a:p>
        </p:txBody>
      </p:sp>
    </p:spTree>
    <p:extLst>
      <p:ext uri="{BB962C8B-B14F-4D97-AF65-F5344CB8AC3E}">
        <p14:creationId xmlns:p14="http://schemas.microsoft.com/office/powerpoint/2010/main" val="148888572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525</TotalTime>
  <Words>861</Words>
  <Application>Microsoft Macintosh PowerPoint</Application>
  <PresentationFormat>Widescreen</PresentationFormat>
  <Paragraphs>116</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Calibri</vt:lpstr>
      <vt:lpstr>Calibri Light</vt:lpstr>
      <vt:lpstr>Times New Roman</vt:lpstr>
      <vt:lpstr>Arial</vt:lpstr>
      <vt:lpstr>Office Theme</vt:lpstr>
      <vt:lpstr>علم النفس المعرفي (٣٦٧ نفس) المحاضرة ٣</vt:lpstr>
      <vt:lpstr>خطة المحاضرة</vt:lpstr>
      <vt:lpstr>مقدمة: تعريف نموذج معالجة المعلومات</vt:lpstr>
      <vt:lpstr>مقدمة</vt:lpstr>
      <vt:lpstr>افتراضاته</vt:lpstr>
      <vt:lpstr>وظائف نموذج معالجة المعلومات</vt:lpstr>
      <vt:lpstr>مكونات نموذج معالجة المعلومات: الذاكرة - المسجلات - الحسية</vt:lpstr>
      <vt:lpstr>مكونات نموذج معالجة المعلومات: الذاكرة - المسجلات - الحسية</vt:lpstr>
      <vt:lpstr>مكونات نموذج معالجة المعلومات: الذاكرة - المسجلات - الحسية</vt:lpstr>
      <vt:lpstr>حاولي تذكر موضوعات الصور التي ستعرض عليك في الشريحة التالية</vt:lpstr>
      <vt:lpstr>PowerPoint Presentation</vt:lpstr>
      <vt:lpstr>PowerPoint Presentation</vt:lpstr>
      <vt:lpstr>PowerPoint Presentation</vt:lpstr>
      <vt:lpstr>PowerPoint Presentation</vt:lpstr>
      <vt:lpstr>PowerPoint Presentation</vt:lpstr>
      <vt:lpstr>PowerPoint Presentation</vt:lpstr>
      <vt:lpstr>كم كان عدد الموضوعات التي ظهرت؟  هل تستطيعين تسميتها؟</vt:lpstr>
      <vt:lpstr>مكونات نموذج معالجة المعلومات: “قصيرة المدى”</vt:lpstr>
      <vt:lpstr>PowerPoint Presentation</vt:lpstr>
      <vt:lpstr>PowerPoint Presentation</vt:lpstr>
      <vt:lpstr>PowerPoint Presentation</vt:lpstr>
      <vt:lpstr>PowerPoint Presentation</vt:lpstr>
      <vt:lpstr>PowerPoint Presentation</vt:lpstr>
      <vt:lpstr>PowerPoint Presentation</vt:lpstr>
      <vt:lpstr>الذاكرة العاملة “نموذج بادلي”</vt:lpstr>
      <vt:lpstr>مكونات نموذج معالجة المعلومات: الذاكرة طويلة المدى</vt:lpstr>
      <vt:lpstr>نموذج معالجة المعلومات مع عمليات التحكم التنفيذية</vt:lpstr>
      <vt:lpstr>الخاتمة</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58</cp:revision>
  <dcterms:created xsi:type="dcterms:W3CDTF">2016-10-02T13:19:20Z</dcterms:created>
  <dcterms:modified xsi:type="dcterms:W3CDTF">2017-02-25T12:48:04Z</dcterms:modified>
</cp:coreProperties>
</file>