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0"/>
  </p:notesMasterIdLst>
  <p:handoutMasterIdLst>
    <p:handoutMasterId r:id="rId31"/>
  </p:handoutMasterIdLst>
  <p:sldIdLst>
    <p:sldId id="256" r:id="rId2"/>
    <p:sldId id="261" r:id="rId3"/>
    <p:sldId id="281" r:id="rId4"/>
    <p:sldId id="268" r:id="rId5"/>
    <p:sldId id="269" r:id="rId6"/>
    <p:sldId id="275" r:id="rId7"/>
    <p:sldId id="291" r:id="rId8"/>
    <p:sldId id="294" r:id="rId9"/>
    <p:sldId id="276" r:id="rId10"/>
    <p:sldId id="270" r:id="rId11"/>
    <p:sldId id="278" r:id="rId12"/>
    <p:sldId id="279" r:id="rId13"/>
    <p:sldId id="295" r:id="rId14"/>
    <p:sldId id="259" r:id="rId15"/>
    <p:sldId id="310" r:id="rId16"/>
    <p:sldId id="296" r:id="rId17"/>
    <p:sldId id="300" r:id="rId18"/>
    <p:sldId id="301" r:id="rId19"/>
    <p:sldId id="302" r:id="rId20"/>
    <p:sldId id="303" r:id="rId21"/>
    <p:sldId id="297" r:id="rId22"/>
    <p:sldId id="306" r:id="rId23"/>
    <p:sldId id="304" r:id="rId24"/>
    <p:sldId id="298" r:id="rId25"/>
    <p:sldId id="305" r:id="rId26"/>
    <p:sldId id="299" r:id="rId27"/>
    <p:sldId id="307" r:id="rId28"/>
    <p:sldId id="309" r:id="rId29"/>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Times New Roman" charset="0"/>
      </a:defRPr>
    </a:lvl1pPr>
    <a:lvl2pPr marL="457200" algn="l" rtl="0" fontAlgn="base">
      <a:spcBef>
        <a:spcPct val="0"/>
      </a:spcBef>
      <a:spcAft>
        <a:spcPct val="0"/>
      </a:spcAft>
      <a:defRPr kumimoji="1" sz="2400" kern="1200">
        <a:solidFill>
          <a:schemeClr val="tx1"/>
        </a:solidFill>
        <a:latin typeface="Times New Roman" charset="0"/>
        <a:ea typeface="+mn-ea"/>
        <a:cs typeface="Times New Roman" charset="0"/>
      </a:defRPr>
    </a:lvl2pPr>
    <a:lvl3pPr marL="914400" algn="l" rtl="0" fontAlgn="base">
      <a:spcBef>
        <a:spcPct val="0"/>
      </a:spcBef>
      <a:spcAft>
        <a:spcPct val="0"/>
      </a:spcAft>
      <a:defRPr kumimoji="1" sz="2400" kern="1200">
        <a:solidFill>
          <a:schemeClr val="tx1"/>
        </a:solidFill>
        <a:latin typeface="Times New Roman" charset="0"/>
        <a:ea typeface="+mn-ea"/>
        <a:cs typeface="Times New Roman" charset="0"/>
      </a:defRPr>
    </a:lvl3pPr>
    <a:lvl4pPr marL="1371600" algn="l" rtl="0" fontAlgn="base">
      <a:spcBef>
        <a:spcPct val="0"/>
      </a:spcBef>
      <a:spcAft>
        <a:spcPct val="0"/>
      </a:spcAft>
      <a:defRPr kumimoji="1" sz="2400" kern="1200">
        <a:solidFill>
          <a:schemeClr val="tx1"/>
        </a:solidFill>
        <a:latin typeface="Times New Roman" charset="0"/>
        <a:ea typeface="+mn-ea"/>
        <a:cs typeface="Times New Roman" charset="0"/>
      </a:defRPr>
    </a:lvl4pPr>
    <a:lvl5pPr marL="1828800" algn="l" rtl="0" fontAlgn="base">
      <a:spcBef>
        <a:spcPct val="0"/>
      </a:spcBef>
      <a:spcAft>
        <a:spcPct val="0"/>
      </a:spcAft>
      <a:defRPr kumimoji="1" sz="2400" kern="1200">
        <a:solidFill>
          <a:schemeClr val="tx1"/>
        </a:solidFill>
        <a:latin typeface="Times New Roman" charset="0"/>
        <a:ea typeface="+mn-ea"/>
        <a:cs typeface="Times New Roman" charset="0"/>
      </a:defRPr>
    </a:lvl5pPr>
    <a:lvl6pPr marL="2286000" algn="l" defTabSz="914400" rtl="0" eaLnBrk="1" latinLnBrk="0" hangingPunct="1">
      <a:defRPr kumimoji="1" sz="2400" kern="1200">
        <a:solidFill>
          <a:schemeClr val="tx1"/>
        </a:solidFill>
        <a:latin typeface="Times New Roman" charset="0"/>
        <a:ea typeface="+mn-ea"/>
        <a:cs typeface="Times New Roman" charset="0"/>
      </a:defRPr>
    </a:lvl6pPr>
    <a:lvl7pPr marL="2743200" algn="l" defTabSz="914400" rtl="0" eaLnBrk="1" latinLnBrk="0" hangingPunct="1">
      <a:defRPr kumimoji="1" sz="2400" kern="1200">
        <a:solidFill>
          <a:schemeClr val="tx1"/>
        </a:solidFill>
        <a:latin typeface="Times New Roman" charset="0"/>
        <a:ea typeface="+mn-ea"/>
        <a:cs typeface="Times New Roman" charset="0"/>
      </a:defRPr>
    </a:lvl7pPr>
    <a:lvl8pPr marL="3200400" algn="l" defTabSz="914400" rtl="0" eaLnBrk="1" latinLnBrk="0" hangingPunct="1">
      <a:defRPr kumimoji="1" sz="2400" kern="1200">
        <a:solidFill>
          <a:schemeClr val="tx1"/>
        </a:solidFill>
        <a:latin typeface="Times New Roman" charset="0"/>
        <a:ea typeface="+mn-ea"/>
        <a:cs typeface="Times New Roman" charset="0"/>
      </a:defRPr>
    </a:lvl8pPr>
    <a:lvl9pPr marL="3657600" algn="l" defTabSz="914400" rtl="0" eaLnBrk="1" latinLnBrk="0" hangingPunct="1">
      <a:defRPr kumimoji="1" sz="2400" kern="1200">
        <a:solidFill>
          <a:schemeClr val="tx1"/>
        </a:solidFill>
        <a:latin typeface="Times New Roman" charset="0"/>
        <a:ea typeface="+mn-ea"/>
        <a:cs typeface="Times New Roman"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66"/>
    <a:srgbClr val="FFCC00"/>
    <a:srgbClr val="00CCFF"/>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18" autoAdjust="0"/>
    <p:restoredTop sz="94727" autoAdjust="0"/>
  </p:normalViewPr>
  <p:slideViewPr>
    <p:cSldViewPr>
      <p:cViewPr varScale="1">
        <p:scale>
          <a:sx n="61" d="100"/>
          <a:sy n="61" d="100"/>
        </p:scale>
        <p:origin x="-132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A3EC6019-934A-4DE0-A613-15CA80B3B9E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74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3404F60-892B-4A4B-9BB3-F11072AFFDC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Times New Roman" charset="0"/>
      </a:defRPr>
    </a:lvl1pPr>
    <a:lvl2pPr marL="457200" algn="l" rtl="0" fontAlgn="base">
      <a:spcBef>
        <a:spcPct val="30000"/>
      </a:spcBef>
      <a:spcAft>
        <a:spcPct val="0"/>
      </a:spcAft>
      <a:defRPr kumimoji="1" sz="1200" kern="1200">
        <a:solidFill>
          <a:schemeClr val="tx1"/>
        </a:solidFill>
        <a:latin typeface="Times New Roman" charset="0"/>
        <a:ea typeface="+mn-ea"/>
        <a:cs typeface="Times New Roman" charset="0"/>
      </a:defRPr>
    </a:lvl2pPr>
    <a:lvl3pPr marL="914400" algn="l" rtl="0" fontAlgn="base">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fontAlgn="base">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fontAlgn="base">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1026"/>
          <p:cNvGrpSpPr>
            <a:grpSpLocks/>
          </p:cNvGrpSpPr>
          <p:nvPr/>
        </p:nvGrpSpPr>
        <p:grpSpPr bwMode="auto">
          <a:xfrm>
            <a:off x="-7758113" y="1463675"/>
            <a:ext cx="16902113" cy="10795000"/>
            <a:chOff x="-4887" y="922"/>
            <a:chExt cx="10647" cy="6800"/>
          </a:xfrm>
        </p:grpSpPr>
        <p:sp>
          <p:nvSpPr>
            <p:cNvPr id="20483"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20484"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20487" name="Rectangle 1031"/>
          <p:cNvSpPr>
            <a:spLocks noGrp="1" noChangeArrowheads="1"/>
          </p:cNvSpPr>
          <p:nvPr>
            <p:ph type="dt" sz="quarter" idx="2"/>
          </p:nvPr>
        </p:nvSpPr>
        <p:spPr/>
        <p:txBody>
          <a:bodyPr/>
          <a:lstStyle>
            <a:lvl1pPr>
              <a:defRPr/>
            </a:lvl1pPr>
          </a:lstStyle>
          <a:p>
            <a:endParaRPr lang="en-US"/>
          </a:p>
        </p:txBody>
      </p:sp>
      <p:sp>
        <p:nvSpPr>
          <p:cNvPr id="20488" name="Rectangle 1032"/>
          <p:cNvSpPr>
            <a:spLocks noGrp="1" noChangeArrowheads="1"/>
          </p:cNvSpPr>
          <p:nvPr>
            <p:ph type="ftr" sz="quarter" idx="3"/>
          </p:nvPr>
        </p:nvSpPr>
        <p:spPr>
          <a:xfrm>
            <a:off x="1295400" y="6365875"/>
            <a:ext cx="4267200" cy="457200"/>
          </a:xfrm>
        </p:spPr>
        <p:txBody>
          <a:bodyPr/>
          <a:lstStyle>
            <a:lvl1pPr>
              <a:defRPr/>
            </a:lvl1pPr>
          </a:lstStyle>
          <a:p>
            <a:endParaRPr lang="en-US"/>
          </a:p>
        </p:txBody>
      </p:sp>
      <p:sp>
        <p:nvSpPr>
          <p:cNvPr id="20489" name="Rectangle 1033"/>
          <p:cNvSpPr>
            <a:spLocks noGrp="1" noChangeArrowheads="1"/>
          </p:cNvSpPr>
          <p:nvPr>
            <p:ph type="sldNum" sz="quarter" idx="4"/>
          </p:nvPr>
        </p:nvSpPr>
        <p:spPr/>
        <p:txBody>
          <a:bodyPr/>
          <a:lstStyle>
            <a:lvl2pPr lvl="1">
              <a:defRPr>
                <a:latin typeface="+mn-lt"/>
              </a:defRPr>
            </a:lvl2pPr>
          </a:lstStyle>
          <a:p>
            <a:pPr lvl="1"/>
            <a:fld id="{9665C1BD-DAEB-4FA8-8E07-05FD209BF5B5}" type="slidenum">
              <a:rPr lang="en-US"/>
              <a:pPr lvl="1"/>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99BF4C1-C24A-473E-8A8C-EDD67A1BEDE0}" type="slidenum">
              <a:rPr lang="en-US"/>
              <a:pPr lvl="1"/>
              <a:t>‹#›</a:t>
            </a:fld>
            <a:endParaRPr lang="en-US">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331D8F6B-6825-4C47-9274-ACE2F85595F0}" type="slidenum">
              <a:rPr lang="en-US"/>
              <a:pPr lvl="1"/>
              <a:t>‹#›</a:t>
            </a:fld>
            <a:endParaRPr lang="en-US">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0750BCF-5674-4334-A0E0-23D9DE211180}" type="slidenum">
              <a:rPr lang="en-US"/>
              <a:pPr lvl="1"/>
              <a:t>‹#›</a:t>
            </a:fld>
            <a:endParaRPr lang="en-US">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41FAB0E8-74F8-4AB3-958E-C2291F1D0F3B}" type="slidenum">
              <a:rPr lang="en-US"/>
              <a:pPr lvl="1"/>
              <a:t>‹#›</a:t>
            </a:fld>
            <a:endParaRPr lang="en-US">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F158E0C-5D1C-43B7-B5F8-C705305D3895}" type="slidenum">
              <a:rPr lang="en-US"/>
              <a:pPr lvl="1"/>
              <a:t>‹#›</a:t>
            </a:fld>
            <a:endParaRPr lang="en-US">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2pPr lvl="1">
              <a:defRPr/>
            </a:lvl2pPr>
          </a:lstStyle>
          <a:p>
            <a:pPr lvl="1"/>
            <a:fld id="{3EC4F246-A937-4A69-AE76-A59E0E43B395}" type="slidenum">
              <a:rPr lang="en-US"/>
              <a:pPr lvl="1"/>
              <a:t>‹#›</a:t>
            </a:fld>
            <a:endParaRPr lang="en-US">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2pPr lvl="1">
              <a:defRPr/>
            </a:lvl2pPr>
          </a:lstStyle>
          <a:p>
            <a:pPr lvl="1"/>
            <a:fld id="{FECAA1BC-78F2-4FE8-AF1E-2CE8D7E90934}" type="slidenum">
              <a:rPr lang="en-US"/>
              <a:pPr lvl="1"/>
              <a:t>‹#›</a:t>
            </a:fld>
            <a:endParaRPr lang="en-US">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2pPr lvl="1">
              <a:defRPr/>
            </a:lvl2pPr>
          </a:lstStyle>
          <a:p>
            <a:pPr lvl="1"/>
            <a:fld id="{83DD353A-D17B-4540-B3CC-C87450E57A9D}" type="slidenum">
              <a:rPr lang="en-US"/>
              <a:pPr lvl="1"/>
              <a:t>‹#›</a:t>
            </a:fld>
            <a:endParaRPr lang="en-US">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7F4CAF0-2B9B-4A3A-A3AE-C49C3BBB22D8}" type="slidenum">
              <a:rPr lang="en-US"/>
              <a:pPr lvl="1"/>
              <a:t>‹#›</a:t>
            </a:fld>
            <a:endParaRPr lang="en-US">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4BED16EE-6A92-4F04-9D5E-D20177AA31DF}" type="slidenum">
              <a:rPr lang="en-US"/>
              <a:pPr lvl="1"/>
              <a:t>‹#›</a:t>
            </a:fld>
            <a:endParaRPr lang="en-US">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9458"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endParaRPr lang="en-US"/>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vl1pPr>
          </a:lstStyle>
          <a:p>
            <a:endParaRPr lang="en-US"/>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fld id="{81FB5ECE-F908-47FA-8D31-D9A84E3F14F5}" type="slidenum">
              <a:rPr lang="en-US"/>
              <a:pPr lvl="1"/>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google.com.sa/url?sa=i&amp;rct=j&amp;q=%D8%B7%D8%A8%D9%82%D8%A7%D8%AA+%D8%A7%D9%84%D8%BA%D9%84%D8%A7%D9%81+%D8%A7%D9%84%D8%BA%D8%A7%D8%B2%D9%8A&amp;source=images&amp;cd=&amp;cad=rja&amp;uact=8&amp;docid=yj_HlCEXKfsERM&amp;tbnid=WMQS689KNhuyfM:&amp;ved=0CAcQjRw&amp;url=http://www.esrl.noaa.gov/gmd/education/lesson_plans/&amp;ei=7JIeVI24NpTjavu7gbgB&amp;psig=AFQjCNFOFcvEeMZyhB1TPL11fOuHxXMbfA&amp;ust=1411374443328064"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m.sa/url?sa=i&amp;rct=j&amp;q=%D8%B7%D8%A8%D9%82%D8%A7%D8%AA+%D8%A7%D9%84%D8%BA%D9%84%D8%A7%D9%81+%D8%A7%D9%84%D8%BA%D8%A7%D8%B2%D9%8A&amp;source=images&amp;cd=&amp;cad=rja&amp;uact=8&amp;docid=uM52LM46yRDIyM&amp;tbnid=gkfSyvtgtysdxM:&amp;ved=0CAcQjRw&amp;url=http://www.minhaji.net/classes/printlesson/708&amp;ei=qpEeVJCZBszgaPysgfAN&amp;psig=AFQjCNFOFcvEeMZyhB1TPL11fOuHxXMbfA&amp;ust=1411374443328064" TargetMode="Externa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hyperlink" Target="http://www.google.com.sa/url?sa=i&amp;source=images&amp;cd=&amp;cad=rja&amp;uact=8&amp;docid=2YNkVE0LCqH7fM&amp;tbnid=V047WW58RZ1G9M:&amp;ved=0CAgQjRw&amp;url=http://we3rb.net/t95130/&amp;ei=IZIeVNe4L4niaI3OgugD&amp;psig=AFQjCNEhBFgieba8-IScQrW-3Z9SAP1s3g&amp;ust=1411376033845942"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685800"/>
            <a:ext cx="7620000" cy="1905000"/>
          </a:xfrm>
        </p:spPr>
        <p:txBody>
          <a:bodyPr/>
          <a:lstStyle/>
          <a:p>
            <a:pPr algn="ctr"/>
            <a:r>
              <a:rPr lang="ar-SA" sz="5400" b="1" dirty="0" smtClean="0">
                <a:solidFill>
                  <a:srgbClr val="FFFF00"/>
                </a:solidFill>
              </a:rPr>
              <a:t>بيئة صحراويه حارة </a:t>
            </a:r>
            <a:br>
              <a:rPr lang="ar-SA" sz="5400" b="1" dirty="0" smtClean="0">
                <a:solidFill>
                  <a:srgbClr val="FFFF00"/>
                </a:solidFill>
              </a:rPr>
            </a:br>
            <a:r>
              <a:rPr lang="ar-SA" sz="5400" b="1" dirty="0" smtClean="0">
                <a:solidFill>
                  <a:srgbClr val="FFFF00"/>
                </a:solidFill>
              </a:rPr>
              <a:t>442 نبت</a:t>
            </a:r>
            <a:endParaRPr lang="en-US" sz="5400" b="1" dirty="0">
              <a:solidFill>
                <a:srgbClr val="FFFF00"/>
              </a:solidFill>
            </a:endParaRPr>
          </a:p>
        </p:txBody>
      </p:sp>
      <p:sp>
        <p:nvSpPr>
          <p:cNvPr id="4101" name="Rectangle 5"/>
          <p:cNvSpPr>
            <a:spLocks noGrp="1" noChangeArrowheads="1"/>
          </p:cNvSpPr>
          <p:nvPr>
            <p:ph type="subTitle" idx="1"/>
          </p:nvPr>
        </p:nvSpPr>
        <p:spPr>
          <a:xfrm>
            <a:off x="2514600" y="2895600"/>
            <a:ext cx="5638800" cy="457200"/>
          </a:xfrm>
        </p:spPr>
        <p:txBody>
          <a:bodyPr/>
          <a:lstStyle/>
          <a:p>
            <a:pPr algn="r"/>
            <a:r>
              <a:rPr lang="ar-SA" dirty="0" smtClean="0"/>
              <a:t> د. نجاة عبد الوهاب بخاري</a:t>
            </a:r>
            <a:endParaRPr lang="en-US" dirty="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algn="r"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rgbClr val="FFFF00"/>
                </a:solidFill>
                <a:effectLst/>
                <a:uLnTx/>
                <a:uFillTx/>
                <a:latin typeface="+mn-lt"/>
                <a:ea typeface="+mn-ea"/>
                <a:cs typeface="+mn-cs"/>
              </a:rPr>
              <a:t>قسم النبات والحياء الدقية –</a:t>
            </a:r>
            <a:r>
              <a:rPr kumimoji="0" lang="ar-SA" sz="3200" b="0" i="0" u="none" strike="noStrike" kern="0" cap="none" spc="0" normalizeH="0" noProof="0" dirty="0" smtClean="0">
                <a:ln>
                  <a:noFill/>
                </a:ln>
                <a:solidFill>
                  <a:srgbClr val="FFFF00"/>
                </a:solidFill>
                <a:effectLst/>
                <a:uLnTx/>
                <a:uFillTx/>
                <a:latin typeface="+mn-lt"/>
                <a:ea typeface="+mn-ea"/>
                <a:cs typeface="+mn-cs"/>
              </a:rPr>
              <a:t> جامعة الملك سعود</a:t>
            </a:r>
            <a:endParaRPr kumimoji="0" lang="en-US" sz="3200" b="0" i="0" u="none" strike="noStrike" kern="0" cap="none" spc="0" normalizeH="0" baseline="0" noProof="0" dirty="0">
              <a:ln>
                <a:noFill/>
              </a:ln>
              <a:solidFill>
                <a:srgbClr val="FFFF00"/>
              </a:solidFill>
              <a:effectLst/>
              <a:uLnTx/>
              <a:uFillTx/>
              <a:latin typeface="+mn-lt"/>
              <a:ea typeface="+mn-ea"/>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المحاضرة </a:t>
            </a:r>
            <a:r>
              <a:rPr kumimoji="0" lang="ar-SA" sz="3200" kern="0" dirty="0" smtClean="0">
                <a:latin typeface="+mn-lt"/>
                <a:cs typeface="+mn-cs"/>
              </a:rPr>
              <a:t>الثالثة</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Scale>
                                      <p:cBhvr>
                                        <p:cTn id="7" dur="1000" decel="50000" fill="hold">
                                          <p:stCondLst>
                                            <p:cond delay="0"/>
                                          </p:stCondLst>
                                        </p:cTn>
                                        <p:tgtEl>
                                          <p:spTgt spid="410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100"/>
                                        </p:tgtEl>
                                        <p:attrNameLst>
                                          <p:attrName>ppt_x</p:attrName>
                                          <p:attrName>ppt_y</p:attrName>
                                        </p:attrNameLst>
                                      </p:cBhvr>
                                    </p:animMotion>
                                    <p:animEffect transition="in" filter="fade">
                                      <p:cBhvr>
                                        <p:cTn id="9" dur="1000"/>
                                        <p:tgtEl>
                                          <p:spTgt spid="4100"/>
                                        </p:tgtEl>
                                      </p:cBhvr>
                                    </p:animEffect>
                                  </p:childTnLst>
                                </p:cTn>
                              </p:par>
                            </p:childTnLst>
                          </p:cTn>
                        </p:par>
                        <p:par>
                          <p:cTn id="10" fill="hold">
                            <p:stCondLst>
                              <p:cond delay="1000"/>
                            </p:stCondLst>
                            <p:childTnLst>
                              <p:par>
                                <p:cTn id="11" presetID="9" presetClass="entr" presetSubtype="0" fill="hold" grpId="0" nodeType="afterEffect">
                                  <p:stCondLst>
                                    <p:cond delay="0"/>
                                  </p:stCondLst>
                                  <p:childTnLst>
                                    <p:set>
                                      <p:cBhvr>
                                        <p:cTn id="12" dur="1" fill="hold">
                                          <p:stCondLst>
                                            <p:cond delay="0"/>
                                          </p:stCondLst>
                                        </p:cTn>
                                        <p:tgtEl>
                                          <p:spTgt spid="4101"/>
                                        </p:tgtEl>
                                        <p:attrNameLst>
                                          <p:attrName>style.visibility</p:attrName>
                                        </p:attrNameLst>
                                      </p:cBhvr>
                                      <p:to>
                                        <p:strVal val="visible"/>
                                      </p:to>
                                    </p:set>
                                    <p:animEffect transition="in" filter="dissolve">
                                      <p:cBhvr>
                                        <p:cTn id="13" dur="500"/>
                                        <p:tgtEl>
                                          <p:spTgt spid="4101"/>
                                        </p:tgtEl>
                                      </p:cBhvr>
                                    </p:animEffect>
                                  </p:childTnLst>
                                </p:cTn>
                              </p:par>
                            </p:childTnLst>
                          </p:cTn>
                        </p:par>
                        <p:par>
                          <p:cTn id="14" fill="hold">
                            <p:stCondLst>
                              <p:cond delay="1500"/>
                            </p:stCondLst>
                            <p:childTnLst>
                              <p:par>
                                <p:cTn id="15" presetID="9" presetClass="entr" presetSubtype="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par>
                          <p:cTn id="18" fill="hold">
                            <p:stCondLst>
                              <p:cond delay="2000"/>
                            </p:stCondLst>
                            <p:childTnLst>
                              <p:par>
                                <p:cTn id="19" presetID="9"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dissolve">
                                      <p:cBhvr>
                                        <p:cTn id="2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P spid="4" grpId="0" autoUpdateAnimBg="0"/>
      <p:bldP spid="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228600" y="381000"/>
            <a:ext cx="8610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lang="ar-SA" sz="3600" b="1" dirty="0" smtClean="0">
                <a:solidFill>
                  <a:srgbClr val="FFFF00"/>
                </a:solidFill>
                <a:latin typeface="+mj-lt"/>
                <a:ea typeface="+mj-ea"/>
                <a:cs typeface="+mj-cs"/>
              </a:rPr>
              <a:t>2- طبقة الستراتوسفير</a:t>
            </a:r>
            <a:r>
              <a:rPr lang="en-GB" sz="3600" b="1" dirty="0" smtClean="0">
                <a:solidFill>
                  <a:srgbClr val="FFFF00"/>
                </a:solidFill>
                <a:latin typeface="+mj-lt"/>
                <a:ea typeface="+mj-ea"/>
                <a:cs typeface="+mj-cs"/>
              </a:rPr>
              <a:t>  </a:t>
            </a:r>
            <a:r>
              <a:rPr lang="en-GB" sz="3600" b="1" dirty="0" smtClean="0">
                <a:solidFill>
                  <a:srgbClr val="FF0000"/>
                </a:solidFill>
                <a:latin typeface="+mj-lt"/>
                <a:ea typeface="+mj-ea"/>
                <a:cs typeface="+mj-cs"/>
              </a:rPr>
              <a:t>Stratosphere </a:t>
            </a:r>
            <a:endParaRPr lang="ar-SA" sz="3600" b="1" dirty="0" smtClean="0">
              <a:solidFill>
                <a:srgbClr val="FF0000"/>
              </a:solidFill>
              <a:latin typeface="+mj-lt"/>
              <a:ea typeface="+mj-ea"/>
              <a:cs typeface="+mj-cs"/>
            </a:endParaRPr>
          </a:p>
        </p:txBody>
      </p:sp>
      <p:sp>
        <p:nvSpPr>
          <p:cNvPr id="4" name="Content Placeholder 2"/>
          <p:cNvSpPr>
            <a:spLocks noGrp="1"/>
          </p:cNvSpPr>
          <p:nvPr>
            <p:ph sz="quarter" idx="1"/>
          </p:nvPr>
        </p:nvSpPr>
        <p:spPr>
          <a:xfrm>
            <a:off x="301752" y="1527048"/>
            <a:ext cx="8503920" cy="4949952"/>
          </a:xfrm>
        </p:spPr>
        <p:txBody>
          <a:bodyPr>
            <a:noAutofit/>
          </a:bodyPr>
          <a:lstStyle/>
          <a:p>
            <a:pPr algn="just" rtl="1">
              <a:lnSpc>
                <a:spcPct val="110000"/>
              </a:lnSpc>
              <a:buNone/>
            </a:pPr>
            <a:r>
              <a:rPr lang="ar-SA" sz="2800" dirty="0" smtClean="0">
                <a:solidFill>
                  <a:srgbClr val="FFFF00"/>
                </a:solidFill>
              </a:rPr>
              <a:t>تعلو </a:t>
            </a:r>
            <a:r>
              <a:rPr lang="ar-SA" sz="2800" dirty="0" smtClean="0">
                <a:solidFill>
                  <a:srgbClr val="FFFF00"/>
                </a:solidFill>
              </a:rPr>
              <a:t>هذه طبقة التروبوسفير  ، وتبدا بنهايتها عند خط يعرف بالتروبوبوز </a:t>
            </a:r>
            <a:r>
              <a:rPr lang="en-US" sz="2800" dirty="0" smtClean="0">
                <a:solidFill>
                  <a:srgbClr val="FFFF00"/>
                </a:solidFill>
              </a:rPr>
              <a:t>  </a:t>
            </a:r>
            <a:r>
              <a:rPr lang="ar-SA" sz="2800" dirty="0" smtClean="0">
                <a:solidFill>
                  <a:srgbClr val="FFFF00"/>
                </a:solidFill>
              </a:rPr>
              <a:t> </a:t>
            </a:r>
            <a:r>
              <a:rPr lang="en-US" sz="2800" dirty="0" err="1" smtClean="0">
                <a:solidFill>
                  <a:srgbClr val="FF0000"/>
                </a:solidFill>
              </a:rPr>
              <a:t>Tropopause</a:t>
            </a:r>
            <a:r>
              <a:rPr lang="en-US" sz="2800" dirty="0" smtClean="0">
                <a:solidFill>
                  <a:srgbClr val="FFFF00"/>
                </a:solidFill>
              </a:rPr>
              <a:t> </a:t>
            </a:r>
            <a:r>
              <a:rPr lang="ar-SA" sz="2800" dirty="0" smtClean="0">
                <a:solidFill>
                  <a:srgbClr val="FFFF00"/>
                </a:solidFill>
              </a:rPr>
              <a:t> ، وتمتد من عند هذا الخط الى أعلى حتى ارتفاع يتراوح من 55 الى 80 كلم </a:t>
            </a:r>
            <a:r>
              <a:rPr lang="ar-SA" sz="2800" dirty="0" smtClean="0">
                <a:solidFill>
                  <a:srgbClr val="FFFF00"/>
                </a:solidFill>
              </a:rPr>
              <a:t>.</a:t>
            </a:r>
            <a:endParaRPr lang="en-GB" sz="2800" dirty="0" smtClean="0">
              <a:solidFill>
                <a:srgbClr val="FFFF00"/>
              </a:solidFill>
            </a:endParaRPr>
          </a:p>
          <a:p>
            <a:pPr algn="just" rtl="1">
              <a:lnSpc>
                <a:spcPct val="110000"/>
              </a:lnSpc>
              <a:buNone/>
            </a:pPr>
            <a:r>
              <a:rPr lang="ar-SA" sz="2800" dirty="0" smtClean="0">
                <a:solidFill>
                  <a:srgbClr val="FFFF00"/>
                </a:solidFill>
              </a:rPr>
              <a:t>تتميز </a:t>
            </a:r>
            <a:r>
              <a:rPr lang="ar-SA" sz="2800" dirty="0" smtClean="0">
                <a:solidFill>
                  <a:srgbClr val="FFFF00"/>
                </a:solidFill>
              </a:rPr>
              <a:t>هذه الطبقه </a:t>
            </a:r>
            <a:r>
              <a:rPr lang="ar-SA" sz="2800" dirty="0" smtClean="0">
                <a:solidFill>
                  <a:srgbClr val="FFFF00"/>
                </a:solidFill>
              </a:rPr>
              <a:t>ب</a:t>
            </a:r>
            <a:r>
              <a:rPr lang="ar-SA" sz="2800" dirty="0" smtClean="0"/>
              <a:t>ثبات </a:t>
            </a:r>
            <a:r>
              <a:rPr lang="ar-SA" sz="2800" dirty="0" smtClean="0"/>
              <a:t>حرارتها </a:t>
            </a:r>
            <a:r>
              <a:rPr lang="ar-SA" sz="2800" dirty="0" smtClean="0"/>
              <a:t>و خلوها </a:t>
            </a:r>
            <a:r>
              <a:rPr lang="ar-SA" sz="2800" dirty="0" smtClean="0"/>
              <a:t>من العواصف </a:t>
            </a:r>
            <a:r>
              <a:rPr lang="ar-SA" sz="2800" dirty="0" smtClean="0"/>
              <a:t>.</a:t>
            </a:r>
          </a:p>
          <a:p>
            <a:pPr algn="just" rtl="1">
              <a:lnSpc>
                <a:spcPct val="110000"/>
              </a:lnSpc>
              <a:buNone/>
            </a:pPr>
            <a:endParaRPr lang="ar-SA" sz="2800" dirty="0" smtClean="0"/>
          </a:p>
          <a:p>
            <a:pPr algn="r" rtl="1">
              <a:buNone/>
            </a:pPr>
            <a:r>
              <a:rPr lang="ar-SA" sz="2800" dirty="0" smtClean="0">
                <a:solidFill>
                  <a:srgbClr val="FFFF00"/>
                </a:solidFill>
              </a:rPr>
              <a:t>تتكون </a:t>
            </a:r>
            <a:r>
              <a:rPr lang="ar-SA" sz="2800" dirty="0" smtClean="0">
                <a:solidFill>
                  <a:srgbClr val="FFFF00"/>
                </a:solidFill>
              </a:rPr>
              <a:t>من ثلاث طبقات فرعية:</a:t>
            </a:r>
          </a:p>
          <a:p>
            <a:pPr marL="742950" indent="-742950" algn="r" rtl="1">
              <a:buClr>
                <a:schemeClr val="accent2"/>
              </a:buClr>
              <a:buSzPct val="100000"/>
              <a:buFont typeface="+mj-lt"/>
              <a:buAutoNum type="arabicPeriod"/>
            </a:pPr>
            <a:r>
              <a:rPr lang="ar-SA" sz="2800" dirty="0" smtClean="0">
                <a:solidFill>
                  <a:srgbClr val="FFFF00"/>
                </a:solidFill>
              </a:rPr>
              <a:t>الطبقه السفلية منها </a:t>
            </a:r>
            <a:r>
              <a:rPr lang="ar-SA" sz="2800" dirty="0" smtClean="0">
                <a:solidFill>
                  <a:srgbClr val="FFFF00"/>
                </a:solidFill>
              </a:rPr>
              <a:t>تتميز بصفاء جوها واستقراره .</a:t>
            </a:r>
            <a:endParaRPr lang="ar-SA" sz="2800" dirty="0" smtClean="0">
              <a:solidFill>
                <a:srgbClr val="FFFF00"/>
              </a:solidFill>
            </a:endParaRPr>
          </a:p>
          <a:p>
            <a:pPr marL="742950" indent="-742950" algn="r" rtl="1">
              <a:buClr>
                <a:schemeClr val="accent2"/>
              </a:buClr>
              <a:buSzPct val="100000"/>
              <a:buFont typeface="+mj-lt"/>
              <a:buAutoNum type="arabicPeriod"/>
            </a:pPr>
            <a:r>
              <a:rPr lang="ar-SA" sz="2800" dirty="0" smtClean="0">
                <a:solidFill>
                  <a:srgbClr val="FFFF00"/>
                </a:solidFill>
              </a:rPr>
              <a:t> </a:t>
            </a:r>
            <a:r>
              <a:rPr lang="ar-SA" sz="2800" dirty="0" smtClean="0"/>
              <a:t>طبقة </a:t>
            </a:r>
            <a:r>
              <a:rPr lang="ar-SA" sz="2800" dirty="0" smtClean="0"/>
              <a:t>الاوزون </a:t>
            </a:r>
            <a:r>
              <a:rPr lang="en-GB" sz="2800" dirty="0" smtClean="0"/>
              <a:t> </a:t>
            </a:r>
            <a:r>
              <a:rPr lang="en-GB" sz="2800" dirty="0" smtClean="0">
                <a:solidFill>
                  <a:srgbClr val="FF0000"/>
                </a:solidFill>
              </a:rPr>
              <a:t>Ozone layer  </a:t>
            </a:r>
            <a:r>
              <a:rPr lang="ar-SA" sz="2800" dirty="0" smtClean="0"/>
              <a:t>وهي </a:t>
            </a:r>
            <a:r>
              <a:rPr lang="ar-SA" sz="2800" dirty="0" smtClean="0"/>
              <a:t>طبقة ساخنه تصل الى 95 درجه </a:t>
            </a:r>
            <a:r>
              <a:rPr lang="ar-SA" sz="2800" dirty="0" smtClean="0"/>
              <a:t>مئوية</a:t>
            </a:r>
            <a:r>
              <a:rPr lang="ar-SA" sz="2800" dirty="0" smtClean="0">
                <a:solidFill>
                  <a:srgbClr val="FFFF00"/>
                </a:solidFill>
              </a:rPr>
              <a:t>.</a:t>
            </a:r>
            <a:endParaRPr lang="ar-SA" sz="2800" dirty="0" smtClean="0">
              <a:solidFill>
                <a:srgbClr val="FFFF00"/>
              </a:solidFill>
            </a:endParaRPr>
          </a:p>
          <a:p>
            <a:pPr marL="742950" indent="-742950" algn="r" rtl="1">
              <a:buClr>
                <a:schemeClr val="accent2"/>
              </a:buClr>
              <a:buSzPct val="100000"/>
              <a:buFont typeface="+mj-lt"/>
              <a:buAutoNum type="arabicPeriod"/>
            </a:pPr>
            <a:r>
              <a:rPr lang="ar-SA" sz="2800" dirty="0" smtClean="0">
                <a:solidFill>
                  <a:srgbClr val="FF0000"/>
                </a:solidFill>
              </a:rPr>
              <a:t>الطبقة الفرعية </a:t>
            </a:r>
            <a:r>
              <a:rPr lang="ar-SA" sz="2800" dirty="0" smtClean="0">
                <a:solidFill>
                  <a:srgbClr val="FF0000"/>
                </a:solidFill>
              </a:rPr>
              <a:t>الثالثة التي تعلو الأوزون  </a:t>
            </a:r>
            <a:r>
              <a:rPr lang="ar-SA" sz="2800" dirty="0" smtClean="0">
                <a:solidFill>
                  <a:srgbClr val="FF0000"/>
                </a:solidFill>
              </a:rPr>
              <a:t>تتميز بأنها </a:t>
            </a:r>
            <a:r>
              <a:rPr lang="ar-SA" sz="2800" dirty="0" smtClean="0">
                <a:solidFill>
                  <a:srgbClr val="FF0000"/>
                </a:solidFill>
              </a:rPr>
              <a:t>طبقة مكهربه </a:t>
            </a:r>
            <a:r>
              <a:rPr lang="ar-SA" sz="2800" dirty="0" smtClean="0">
                <a:solidFill>
                  <a:srgbClr val="FF0000"/>
                </a:solidFill>
              </a:rPr>
              <a:t>.</a:t>
            </a:r>
            <a:endParaRPr lang="ar-SA" sz="2800" dirty="0" smtClean="0">
              <a:solidFill>
                <a:srgbClr val="FF0000"/>
              </a:solidFill>
            </a:endParaRPr>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p:cTn id="13"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 calcmode="lin" valueType="num">
                                      <p:cBhvr additive="base">
                                        <p:cTn id="2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7" presetClass="entr" presetSubtype="0" fill="hold" nodeType="click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animEffect transition="in" filter="fade">
                                      <p:cBhvr>
                                        <p:cTn id="26" dur="1000"/>
                                        <p:tgtEl>
                                          <p:spTgt spid="4">
                                            <p:txEl>
                                              <p:pRg st="3" end="3"/>
                                            </p:txEl>
                                          </p:spTgt>
                                        </p:tgtEl>
                                      </p:cBhvr>
                                    </p:animEffect>
                                    <p:anim calcmode="lin" valueType="num">
                                      <p:cBhvr>
                                        <p:cTn id="27"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4">
                                            <p:txEl>
                                              <p:pRg st="3" end="3"/>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4">
                                            <p:txEl>
                                              <p:pRg st="3" end="3"/>
                                            </p:txEl>
                                          </p:spTgt>
                                        </p:tgtEl>
                                        <p:attrNameLst>
                                          <p:attrName>ppt_y</p:attrName>
                                        </p:attrNameLst>
                                      </p:cBhvr>
                                      <p:tavLst>
                                        <p:tav tm="0">
                                          <p:val>
                                            <p:strVal val="#ppt_y-.03"/>
                                          </p:val>
                                        </p:tav>
                                        <p:tav tm="100000">
                                          <p:val>
                                            <p:strVal val="#ppt_y"/>
                                          </p:val>
                                        </p:tav>
                                      </p:tavLst>
                                    </p:anim>
                                  </p:childTnLst>
                                </p:cTn>
                              </p:par>
                              <p:par>
                                <p:cTn id="30" presetID="37" presetClass="entr" presetSubtype="0" fill="hold"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1000"/>
                                        <p:tgtEl>
                                          <p:spTgt spid="4">
                                            <p:txEl>
                                              <p:pRg st="4" end="4"/>
                                            </p:txEl>
                                          </p:spTgt>
                                        </p:tgtEl>
                                      </p:cBhvr>
                                    </p:animEffect>
                                    <p:anim calcmode="lin" valueType="num">
                                      <p:cBhvr>
                                        <p:cTn id="33"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cTn>
                              </p:par>
                              <p:par>
                                <p:cTn id="36" presetID="37" presetClass="entr" presetSubtype="0" fill="hold" nodeType="withEffect">
                                  <p:stCondLst>
                                    <p:cond delay="0"/>
                                  </p:stCondLst>
                                  <p:childTnLst>
                                    <p:set>
                                      <p:cBhvr>
                                        <p:cTn id="37" dur="1" fill="hold">
                                          <p:stCondLst>
                                            <p:cond delay="0"/>
                                          </p:stCondLst>
                                        </p:cTn>
                                        <p:tgtEl>
                                          <p:spTgt spid="4">
                                            <p:txEl>
                                              <p:pRg st="5" end="5"/>
                                            </p:txEl>
                                          </p:spTgt>
                                        </p:tgtEl>
                                        <p:attrNameLst>
                                          <p:attrName>style.visibility</p:attrName>
                                        </p:attrNameLst>
                                      </p:cBhvr>
                                      <p:to>
                                        <p:strVal val="visible"/>
                                      </p:to>
                                    </p:set>
                                    <p:animEffect transition="in" filter="fade">
                                      <p:cBhvr>
                                        <p:cTn id="38" dur="1000"/>
                                        <p:tgtEl>
                                          <p:spTgt spid="4">
                                            <p:txEl>
                                              <p:pRg st="5" end="5"/>
                                            </p:txEl>
                                          </p:spTgt>
                                        </p:tgtEl>
                                      </p:cBhvr>
                                    </p:animEffect>
                                    <p:anim calcmode="lin" valueType="num">
                                      <p:cBhvr>
                                        <p:cTn id="39"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0" dur="900" decel="100000" fill="hold"/>
                                        <p:tgtEl>
                                          <p:spTgt spid="4">
                                            <p:txEl>
                                              <p:pRg st="5" end="5"/>
                                            </p:txEl>
                                          </p:spTgt>
                                        </p:tgtEl>
                                        <p:attrNameLst>
                                          <p:attrName>ppt_y</p:attrName>
                                        </p:attrNameLst>
                                      </p:cBhvr>
                                      <p:tavLst>
                                        <p:tav tm="0">
                                          <p:val>
                                            <p:strVal val="#ppt_y+1"/>
                                          </p:val>
                                        </p:tav>
                                        <p:tav tm="100000">
                                          <p:val>
                                            <p:strVal val="#ppt_y-.03"/>
                                          </p:val>
                                        </p:tav>
                                      </p:tavLst>
                                    </p:anim>
                                    <p:anim calcmode="lin" valueType="num">
                                      <p:cBhvr>
                                        <p:cTn id="41" dur="100" accel="100000" fill="hold">
                                          <p:stCondLst>
                                            <p:cond delay="900"/>
                                          </p:stCondLst>
                                        </p:cTn>
                                        <p:tgtEl>
                                          <p:spTgt spid="4">
                                            <p:txEl>
                                              <p:pRg st="5" end="5"/>
                                            </p:txEl>
                                          </p:spTgt>
                                        </p:tgtEl>
                                        <p:attrNameLst>
                                          <p:attrName>ppt_y</p:attrName>
                                        </p:attrNameLst>
                                      </p:cBhvr>
                                      <p:tavLst>
                                        <p:tav tm="0">
                                          <p:val>
                                            <p:strVal val="#ppt_y-.03"/>
                                          </p:val>
                                        </p:tav>
                                        <p:tav tm="100000">
                                          <p:val>
                                            <p:strVal val="#ppt_y"/>
                                          </p:val>
                                        </p:tav>
                                      </p:tavLst>
                                    </p:anim>
                                  </p:childTnLst>
                                </p:cTn>
                              </p:par>
                              <p:par>
                                <p:cTn id="42" presetID="37" presetClass="entr" presetSubtype="0" fill="hold" nodeType="withEffect">
                                  <p:stCondLst>
                                    <p:cond delay="0"/>
                                  </p:stCondLst>
                                  <p:childTnLst>
                                    <p:set>
                                      <p:cBhvr>
                                        <p:cTn id="43" dur="1" fill="hold">
                                          <p:stCondLst>
                                            <p:cond delay="0"/>
                                          </p:stCondLst>
                                        </p:cTn>
                                        <p:tgtEl>
                                          <p:spTgt spid="4">
                                            <p:txEl>
                                              <p:pRg st="6" end="6"/>
                                            </p:txEl>
                                          </p:spTgt>
                                        </p:tgtEl>
                                        <p:attrNameLst>
                                          <p:attrName>style.visibility</p:attrName>
                                        </p:attrNameLst>
                                      </p:cBhvr>
                                      <p:to>
                                        <p:strVal val="visible"/>
                                      </p:to>
                                    </p:set>
                                    <p:animEffect transition="in" filter="fade">
                                      <p:cBhvr>
                                        <p:cTn id="44" dur="1000"/>
                                        <p:tgtEl>
                                          <p:spTgt spid="4">
                                            <p:txEl>
                                              <p:pRg st="6" end="6"/>
                                            </p:txEl>
                                          </p:spTgt>
                                        </p:tgtEl>
                                      </p:cBhvr>
                                    </p:animEffect>
                                    <p:anim calcmode="lin" valueType="num">
                                      <p:cBhvr>
                                        <p:cTn id="45"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46" dur="900" decel="100000" fill="hold"/>
                                        <p:tgtEl>
                                          <p:spTgt spid="4">
                                            <p:txEl>
                                              <p:pRg st="6" end="6"/>
                                            </p:txEl>
                                          </p:spTgt>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4">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1"/>
          </p:nvPr>
        </p:nvSpPr>
        <p:spPr>
          <a:xfrm>
            <a:off x="381000" y="1981200"/>
            <a:ext cx="8382000" cy="2743200"/>
          </a:xfrm>
        </p:spPr>
        <p:txBody>
          <a:bodyPr/>
          <a:lstStyle/>
          <a:p>
            <a:pPr algn="just" rtl="1">
              <a:buClr>
                <a:srgbClr val="FFFF00"/>
              </a:buClr>
            </a:pPr>
            <a:r>
              <a:rPr lang="ar-SA" sz="3600" dirty="0" smtClean="0"/>
              <a:t>تعلو طبقة الستراتوسفير وتبدأ من ارتفاع 90 كلم.</a:t>
            </a:r>
            <a:endParaRPr lang="ar-SA" sz="3600" dirty="0" smtClean="0"/>
          </a:p>
          <a:p>
            <a:pPr algn="r" rtl="1">
              <a:buClr>
                <a:srgbClr val="FFFF00"/>
              </a:buClr>
            </a:pPr>
            <a:r>
              <a:rPr lang="ar-SA" sz="3600" dirty="0" smtClean="0">
                <a:solidFill>
                  <a:schemeClr val="accent2"/>
                </a:solidFill>
              </a:rPr>
              <a:t>قد يصل إرتفاعها إلى 260 كلم او يزيد.</a:t>
            </a:r>
            <a:endParaRPr lang="ar-SA" sz="3600" dirty="0" smtClean="0"/>
          </a:p>
          <a:p>
            <a:pPr algn="just" rtl="1">
              <a:buClr>
                <a:srgbClr val="FFFF00"/>
              </a:buClr>
            </a:pPr>
            <a:r>
              <a:rPr lang="ar-SA" sz="3600" dirty="0" smtClean="0">
                <a:solidFill>
                  <a:srgbClr val="FF0000"/>
                </a:solidFill>
              </a:rPr>
              <a:t>تتميز بخفة غازاتها كما يسودها غاز الهيدروجين.</a:t>
            </a:r>
            <a:endParaRPr lang="ar-SA" sz="3600" dirty="0" smtClean="0">
              <a:solidFill>
                <a:srgbClr val="FF0000"/>
              </a:solidFill>
            </a:endParaRPr>
          </a:p>
        </p:txBody>
      </p:sp>
      <p:sp>
        <p:nvSpPr>
          <p:cNvPr id="4" name="Title 1"/>
          <p:cNvSpPr txBox="1">
            <a:spLocks/>
          </p:cNvSpPr>
          <p:nvPr/>
        </p:nvSpPr>
        <p:spPr bwMode="auto">
          <a:xfrm>
            <a:off x="228600" y="381000"/>
            <a:ext cx="8610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lang="ar-SA" sz="3600" b="1" dirty="0" smtClean="0">
                <a:solidFill>
                  <a:srgbClr val="FFFF00"/>
                </a:solidFill>
                <a:latin typeface="+mj-lt"/>
                <a:ea typeface="+mj-ea"/>
                <a:cs typeface="+mj-cs"/>
              </a:rPr>
              <a:t>2- طبقة </a:t>
            </a:r>
            <a:r>
              <a:rPr lang="ar-SA" sz="3600" b="1" dirty="0" smtClean="0">
                <a:solidFill>
                  <a:srgbClr val="FFFF00"/>
                </a:solidFill>
                <a:latin typeface="+mj-lt"/>
                <a:ea typeface="+mj-ea"/>
                <a:cs typeface="+mj-cs"/>
              </a:rPr>
              <a:t>الأيونوسفير </a:t>
            </a:r>
            <a:r>
              <a:rPr lang="en-GB" sz="3600" b="1" dirty="0" smtClean="0">
                <a:solidFill>
                  <a:srgbClr val="FF0000"/>
                </a:solidFill>
                <a:latin typeface="+mj-lt"/>
                <a:ea typeface="+mj-ea"/>
                <a:cs typeface="+mj-cs"/>
              </a:rPr>
              <a:t>Ionosphere</a:t>
            </a:r>
            <a:endParaRPr lang="ar-SA" sz="3600" b="1" dirty="0" smtClean="0">
              <a:solidFill>
                <a:srgbClr val="FF0000"/>
              </a:solidFill>
              <a:latin typeface="+mj-lt"/>
              <a:ea typeface="+mj-ea"/>
              <a:cs typeface="+mj-cs"/>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 calcmode="lin" valueType="num">
                                      <p:cBhvr additive="base">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 calcmode="lin" valueType="num">
                                      <p:cBhvr additive="base">
                                        <p:cTn id="1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nodeType="click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Effect transition="in" filter="fade">
                                      <p:cBhvr>
                                        <p:cTn id="25" dur="1000"/>
                                        <p:tgtEl>
                                          <p:spTgt spid="6">
                                            <p:txEl>
                                              <p:pRg st="2" end="2"/>
                                            </p:txEl>
                                          </p:spTgt>
                                        </p:tgtEl>
                                      </p:cBhvr>
                                    </p:animEffect>
                                    <p:anim calcmode="lin" valueType="num">
                                      <p:cBhvr>
                                        <p:cTn id="26"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6">
                                            <p:txEl>
                                              <p:pRg st="2" end="2"/>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6">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1000" y="304800"/>
            <a:ext cx="8229600" cy="1143000"/>
          </a:xfrm>
        </p:spPr>
        <p:txBody>
          <a:bodyPr/>
          <a:lstStyle/>
          <a:p>
            <a:pPr algn="ctr" rtl="1" eaLnBrk="1" hangingPunct="1"/>
            <a:r>
              <a:rPr kumimoji="1" lang="ar-SA" altLang="en-US" b="1" kern="1200" dirty="0" smtClean="0">
                <a:solidFill>
                  <a:srgbClr val="FFFF00"/>
                </a:solidFill>
                <a:effectLst/>
              </a:rPr>
              <a:t>مكونات الهواء الجوي</a:t>
            </a:r>
            <a:r>
              <a:rPr kumimoji="1" lang="en-GB" altLang="en-US" b="1" kern="1200" dirty="0" smtClean="0">
                <a:solidFill>
                  <a:srgbClr val="FFFF00"/>
                </a:solidFill>
                <a:effectLst/>
              </a:rPr>
              <a:t/>
            </a:r>
            <a:br>
              <a:rPr kumimoji="1" lang="en-GB" altLang="en-US" b="1" kern="1200" dirty="0" smtClean="0">
                <a:solidFill>
                  <a:srgbClr val="FFFF00"/>
                </a:solidFill>
                <a:effectLst/>
              </a:rPr>
            </a:br>
            <a:r>
              <a:rPr kumimoji="1" lang="en-GB" altLang="en-US" b="1" kern="1200" dirty="0" smtClean="0">
                <a:solidFill>
                  <a:srgbClr val="FFFF00"/>
                </a:solidFill>
                <a:effectLst/>
              </a:rPr>
              <a:t> </a:t>
            </a:r>
            <a:r>
              <a:rPr kumimoji="1" lang="en-GB" altLang="en-US" b="1" kern="1200" dirty="0" smtClean="0">
                <a:solidFill>
                  <a:srgbClr val="FF0000"/>
                </a:solidFill>
                <a:effectLst/>
              </a:rPr>
              <a:t>Air Components</a:t>
            </a:r>
            <a:endParaRPr kumimoji="1" lang="en-US" altLang="en-US" b="1" kern="1200" dirty="0" smtClean="0">
              <a:solidFill>
                <a:srgbClr val="FF0000"/>
              </a:solidFill>
              <a:effectLst/>
            </a:endParaRPr>
          </a:p>
        </p:txBody>
      </p:sp>
      <p:sp>
        <p:nvSpPr>
          <p:cNvPr id="6" name="Rectangle 3"/>
          <p:cNvSpPr>
            <a:spLocks noGrp="1" noChangeArrowheads="1"/>
          </p:cNvSpPr>
          <p:nvPr>
            <p:ph idx="1"/>
          </p:nvPr>
        </p:nvSpPr>
        <p:spPr>
          <a:xfrm>
            <a:off x="609600" y="1752600"/>
            <a:ext cx="8153400" cy="4648200"/>
          </a:xfrm>
        </p:spPr>
        <p:txBody>
          <a:bodyPr/>
          <a:lstStyle/>
          <a:p>
            <a:pPr marL="742950" indent="-742950" algn="just" rtl="1">
              <a:buClr>
                <a:srgbClr val="FFFF00"/>
              </a:buClr>
              <a:buNone/>
            </a:pPr>
            <a:r>
              <a:rPr lang="ar-SA" altLang="en-US" sz="3600" dirty="0" smtClean="0">
                <a:solidFill>
                  <a:srgbClr val="FFFF00"/>
                </a:solidFill>
              </a:rPr>
              <a:t>يتكون الهواء الجوي من خليط من:</a:t>
            </a:r>
            <a:endParaRPr lang="en-GB" altLang="en-US" sz="3600" dirty="0" smtClean="0">
              <a:solidFill>
                <a:srgbClr val="FFFF00"/>
              </a:solidFill>
            </a:endParaRPr>
          </a:p>
          <a:p>
            <a:pPr marL="742950" indent="-742950" algn="just" rtl="1">
              <a:buClr>
                <a:srgbClr val="FFFF00"/>
              </a:buClr>
              <a:buSzPct val="100000"/>
              <a:buFont typeface="+mj-lt"/>
              <a:buAutoNum type="arabicPeriod"/>
            </a:pPr>
            <a:r>
              <a:rPr lang="ar-SA" altLang="en-US" sz="3600" dirty="0" smtClean="0"/>
              <a:t>غازات </a:t>
            </a:r>
            <a:r>
              <a:rPr lang="ar-SA" altLang="en-US" sz="3600" dirty="0" smtClean="0"/>
              <a:t>تحتفظ بحالتها الغازيه مثل النتروجين </a:t>
            </a:r>
            <a:r>
              <a:rPr lang="ar-SA" altLang="en-US" sz="3600" dirty="0" smtClean="0"/>
              <a:t>والاوكسجين.</a:t>
            </a:r>
          </a:p>
          <a:p>
            <a:pPr marL="742950" indent="-742950" algn="just" rtl="1">
              <a:buClr>
                <a:srgbClr val="FFFF00"/>
              </a:buClr>
              <a:buSzPct val="100000"/>
              <a:buFont typeface="+mj-lt"/>
              <a:buAutoNum type="arabicPeriod"/>
            </a:pPr>
            <a:r>
              <a:rPr lang="ar-SA" altLang="en-US" sz="3600" dirty="0" smtClean="0">
                <a:solidFill>
                  <a:schemeClr val="accent2"/>
                </a:solidFill>
              </a:rPr>
              <a:t>بخار الماء الذي يتقلب بين الحالة الغازية والسائلة والصلبة </a:t>
            </a:r>
            <a:r>
              <a:rPr lang="ar-SA" altLang="en-US" sz="3600" dirty="0" smtClean="0">
                <a:solidFill>
                  <a:schemeClr val="accent2"/>
                </a:solidFill>
              </a:rPr>
              <a:t>.</a:t>
            </a:r>
            <a:endParaRPr lang="ar-SA" altLang="en-US" sz="3600" dirty="0" smtClean="0">
              <a:solidFill>
                <a:schemeClr val="accent2"/>
              </a:solidFill>
            </a:endParaRPr>
          </a:p>
          <a:p>
            <a:pPr marL="742950" indent="-742950" algn="just" rtl="1">
              <a:buClr>
                <a:srgbClr val="FFFF00"/>
              </a:buClr>
              <a:buSzPct val="100000"/>
              <a:buFont typeface="+mj-lt"/>
              <a:buAutoNum type="arabicPeriod"/>
            </a:pPr>
            <a:r>
              <a:rPr lang="ar-SA" altLang="en-US" sz="3600" dirty="0" smtClean="0">
                <a:solidFill>
                  <a:srgbClr val="FF0000"/>
                </a:solidFill>
              </a:rPr>
              <a:t> بعض الاجسام الصلبة مثل ذرات التراب والملح </a:t>
            </a:r>
            <a:r>
              <a:rPr lang="ar-SA" sz="3600" b="1" dirty="0" smtClean="0">
                <a:solidFill>
                  <a:srgbClr val="FF0000"/>
                </a:solidFill>
              </a:rPr>
              <a:t>.</a:t>
            </a:r>
          </a:p>
          <a:p>
            <a:pPr marL="742950" indent="-742950" algn="just" rtl="1">
              <a:buClr>
                <a:srgbClr val="FFFF00"/>
              </a:buClr>
              <a:buSzPct val="100000"/>
              <a:buFont typeface="+mj-lt"/>
              <a:buAutoNum type="arabicPeriod"/>
            </a:pPr>
            <a:r>
              <a:rPr lang="ar-SA" altLang="en-US" sz="3600" dirty="0" smtClean="0"/>
              <a:t>بعض الملوثات الغازية وغيرها نتيجة النشاط البشري الصناعي والعمراني  .</a:t>
            </a:r>
            <a:endParaRPr lang="ar-SA" altLang="en-US" sz="3600" dirty="0" smtClean="0"/>
          </a:p>
          <a:p>
            <a:pPr algn="r" rtl="1" eaLnBrk="1" hangingPunct="1">
              <a:buClr>
                <a:srgbClr val="FFFF00"/>
              </a:buClr>
            </a:pPr>
            <a:endParaRPr lang="ar-SA" altLang="en-US" sz="3600" dirty="0" smtClean="0">
              <a:solidFill>
                <a:srgbClr val="FF0000"/>
              </a:solidFill>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1000"/>
                                        <p:tgtEl>
                                          <p:spTgt spid="6">
                                            <p:txEl>
                                              <p:pRg st="0" end="0"/>
                                            </p:txEl>
                                          </p:spTgt>
                                        </p:tgtEl>
                                      </p:cBhvr>
                                    </p:animEffect>
                                    <p:anim calcmode="lin" valueType="num">
                                      <p:cBhvr>
                                        <p:cTn id="16"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1000"/>
                                        <p:tgtEl>
                                          <p:spTgt spid="6">
                                            <p:txEl>
                                              <p:pRg st="1" end="1"/>
                                            </p:txEl>
                                          </p:spTgt>
                                        </p:tgtEl>
                                      </p:cBhvr>
                                    </p:animEffect>
                                    <p:anim calcmode="lin" valueType="num">
                                      <p:cBhvr>
                                        <p:cTn id="2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Effect transition="in" filter="fade">
                                      <p:cBhvr>
                                        <p:cTn id="29" dur="1000"/>
                                        <p:tgtEl>
                                          <p:spTgt spid="6">
                                            <p:txEl>
                                              <p:pRg st="2" end="2"/>
                                            </p:txEl>
                                          </p:spTgt>
                                        </p:tgtEl>
                                      </p:cBhvr>
                                    </p:animEffect>
                                    <p:anim calcmode="lin" valueType="num">
                                      <p:cBhvr>
                                        <p:cTn id="3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6">
                                            <p:txEl>
                                              <p:pRg st="3" end="3"/>
                                            </p:txEl>
                                          </p:spTgt>
                                        </p:tgtEl>
                                        <p:attrNameLst>
                                          <p:attrName>style.visibility</p:attrName>
                                        </p:attrNameLst>
                                      </p:cBhvr>
                                      <p:to>
                                        <p:strVal val="visible"/>
                                      </p:to>
                                    </p:set>
                                    <p:animEffect transition="in" filter="fade">
                                      <p:cBhvr>
                                        <p:cTn id="36" dur="1000"/>
                                        <p:tgtEl>
                                          <p:spTgt spid="6">
                                            <p:txEl>
                                              <p:pRg st="3" end="3"/>
                                            </p:txEl>
                                          </p:spTgt>
                                        </p:tgtEl>
                                      </p:cBhvr>
                                    </p:animEffect>
                                    <p:anim calcmode="lin" valueType="num">
                                      <p:cBhvr>
                                        <p:cTn id="37"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6">
                                            <p:txEl>
                                              <p:pRg st="4" end="4"/>
                                            </p:txEl>
                                          </p:spTgt>
                                        </p:tgtEl>
                                        <p:attrNameLst>
                                          <p:attrName>style.visibility</p:attrName>
                                        </p:attrNameLst>
                                      </p:cBhvr>
                                      <p:to>
                                        <p:strVal val="visible"/>
                                      </p:to>
                                    </p:set>
                                    <p:animEffect transition="in" filter="fade">
                                      <p:cBhvr>
                                        <p:cTn id="43" dur="1000"/>
                                        <p:tgtEl>
                                          <p:spTgt spid="6">
                                            <p:txEl>
                                              <p:pRg st="4" end="4"/>
                                            </p:txEl>
                                          </p:spTgt>
                                        </p:tgtEl>
                                      </p:cBhvr>
                                    </p:animEffect>
                                    <p:anim calcmode="lin" valueType="num">
                                      <p:cBhvr>
                                        <p:cTn id="44"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381000" y="304800"/>
            <a:ext cx="8229600" cy="1143000"/>
          </a:xfrm>
        </p:spPr>
        <p:txBody>
          <a:bodyPr/>
          <a:lstStyle/>
          <a:p>
            <a:pPr algn="ctr" rtl="1" eaLnBrk="1" hangingPunct="1"/>
            <a:r>
              <a:rPr kumimoji="1" lang="ar-SA" altLang="en-US" b="1" kern="1200" dirty="0" smtClean="0">
                <a:solidFill>
                  <a:srgbClr val="FFFF00"/>
                </a:solidFill>
                <a:effectLst/>
              </a:rPr>
              <a:t>عناصر المناخ</a:t>
            </a:r>
            <a:r>
              <a:rPr kumimoji="1" lang="en-GB" altLang="en-US" b="1" kern="1200" dirty="0" smtClean="0">
                <a:solidFill>
                  <a:srgbClr val="FFFF00"/>
                </a:solidFill>
                <a:effectLst/>
              </a:rPr>
              <a:t/>
            </a:r>
            <a:br>
              <a:rPr kumimoji="1" lang="en-GB" altLang="en-US" b="1" kern="1200" dirty="0" smtClean="0">
                <a:solidFill>
                  <a:srgbClr val="FFFF00"/>
                </a:solidFill>
                <a:effectLst/>
              </a:rPr>
            </a:br>
            <a:r>
              <a:rPr kumimoji="1" lang="en-GB" altLang="en-US" b="1" kern="1200" dirty="0" smtClean="0">
                <a:solidFill>
                  <a:srgbClr val="FFFF00"/>
                </a:solidFill>
                <a:effectLst/>
              </a:rPr>
              <a:t> </a:t>
            </a:r>
            <a:r>
              <a:rPr kumimoji="1" lang="en-GB" altLang="en-US" b="1" kern="1200" dirty="0" smtClean="0">
                <a:solidFill>
                  <a:srgbClr val="FF0000"/>
                </a:solidFill>
                <a:effectLst/>
              </a:rPr>
              <a:t>Atmospheric Elements</a:t>
            </a:r>
            <a:endParaRPr kumimoji="1" lang="en-US" altLang="en-US" b="1" kern="1200" dirty="0" smtClean="0">
              <a:solidFill>
                <a:srgbClr val="FF0000"/>
              </a:solidFill>
              <a:effectLst/>
            </a:endParaRPr>
          </a:p>
        </p:txBody>
      </p:sp>
      <p:sp>
        <p:nvSpPr>
          <p:cNvPr id="6" name="Rectangle 3"/>
          <p:cNvSpPr>
            <a:spLocks noGrp="1" noChangeArrowheads="1"/>
          </p:cNvSpPr>
          <p:nvPr>
            <p:ph idx="1"/>
          </p:nvPr>
        </p:nvSpPr>
        <p:spPr>
          <a:xfrm>
            <a:off x="533400" y="2057400"/>
            <a:ext cx="8153400" cy="4038600"/>
          </a:xfrm>
        </p:spPr>
        <p:txBody>
          <a:bodyPr/>
          <a:lstStyle/>
          <a:p>
            <a:pPr marL="742950" indent="-742950" algn="just" rtl="1">
              <a:buClr>
                <a:srgbClr val="FFFF00"/>
              </a:buClr>
              <a:buSzPct val="100000"/>
              <a:buFont typeface="+mj-lt"/>
              <a:buAutoNum type="arabicPeriod"/>
            </a:pPr>
            <a:r>
              <a:rPr lang="ar-SA" altLang="en-US" sz="4000" dirty="0" smtClean="0"/>
              <a:t>المطر </a:t>
            </a:r>
            <a:r>
              <a:rPr lang="en-GB" altLang="en-US" sz="4000" dirty="0" smtClean="0">
                <a:solidFill>
                  <a:srgbClr val="FF0000"/>
                </a:solidFill>
              </a:rPr>
              <a:t>R</a:t>
            </a:r>
            <a:r>
              <a:rPr lang="en-GB" altLang="en-US" sz="4000" dirty="0" smtClean="0">
                <a:solidFill>
                  <a:srgbClr val="FF0000"/>
                </a:solidFill>
              </a:rPr>
              <a:t>ain</a:t>
            </a:r>
            <a:r>
              <a:rPr lang="ar-SA" altLang="en-US" sz="4000" dirty="0" smtClean="0">
                <a:solidFill>
                  <a:srgbClr val="FF0000"/>
                </a:solidFill>
              </a:rPr>
              <a:t>.</a:t>
            </a:r>
          </a:p>
          <a:p>
            <a:pPr marL="742950" indent="-742950" algn="just" rtl="1">
              <a:buClr>
                <a:srgbClr val="FFFF00"/>
              </a:buClr>
              <a:buSzPct val="100000"/>
              <a:buFont typeface="+mj-lt"/>
              <a:buAutoNum type="arabicPeriod"/>
            </a:pPr>
            <a:r>
              <a:rPr lang="ar-SA" altLang="en-US" sz="4000" dirty="0" smtClean="0"/>
              <a:t>درجة الحرارة </a:t>
            </a:r>
            <a:r>
              <a:rPr lang="en-GB" altLang="en-US" sz="4000" dirty="0" smtClean="0"/>
              <a:t> </a:t>
            </a:r>
            <a:r>
              <a:rPr lang="en-GB" altLang="en-US" sz="4000" dirty="0" smtClean="0">
                <a:solidFill>
                  <a:srgbClr val="FF0000"/>
                </a:solidFill>
              </a:rPr>
              <a:t>Temperature</a:t>
            </a:r>
            <a:r>
              <a:rPr lang="ar-SA" altLang="en-US" sz="4000" dirty="0" smtClean="0">
                <a:solidFill>
                  <a:schemeClr val="accent2"/>
                </a:solidFill>
              </a:rPr>
              <a:t>.</a:t>
            </a:r>
            <a:endParaRPr lang="ar-SA" altLang="en-US" sz="4000" dirty="0" smtClean="0">
              <a:solidFill>
                <a:schemeClr val="accent2"/>
              </a:solidFill>
            </a:endParaRPr>
          </a:p>
          <a:p>
            <a:pPr marL="742950" indent="-742950" algn="just" rtl="1">
              <a:buClr>
                <a:srgbClr val="FFFF00"/>
              </a:buClr>
              <a:buSzPct val="100000"/>
              <a:buFont typeface="+mj-lt"/>
              <a:buAutoNum type="arabicPeriod"/>
            </a:pPr>
            <a:r>
              <a:rPr lang="ar-SA" altLang="en-US" sz="4000" dirty="0" smtClean="0"/>
              <a:t>الرطوبة النسبية </a:t>
            </a:r>
            <a:r>
              <a:rPr lang="en-GB" altLang="en-US" sz="4000" dirty="0" smtClean="0">
                <a:solidFill>
                  <a:srgbClr val="FF0000"/>
                </a:solidFill>
              </a:rPr>
              <a:t>Relative Humidity</a:t>
            </a:r>
            <a:r>
              <a:rPr lang="ar-SA" altLang="en-US" sz="4000" dirty="0" smtClean="0">
                <a:solidFill>
                  <a:srgbClr val="FF0000"/>
                </a:solidFill>
              </a:rPr>
              <a:t>.</a:t>
            </a:r>
            <a:endParaRPr lang="ar-SA" sz="4000" b="1" dirty="0" smtClean="0">
              <a:solidFill>
                <a:srgbClr val="FF0000"/>
              </a:solidFill>
            </a:endParaRPr>
          </a:p>
          <a:p>
            <a:pPr marL="742950" indent="-742950" algn="just" rtl="1">
              <a:buClr>
                <a:srgbClr val="FFFF00"/>
              </a:buClr>
              <a:buSzPct val="100000"/>
              <a:buFont typeface="+mj-lt"/>
              <a:buAutoNum type="arabicPeriod"/>
            </a:pPr>
            <a:r>
              <a:rPr lang="ar-SA" altLang="en-US" sz="4000" dirty="0" smtClean="0"/>
              <a:t>الرياح </a:t>
            </a:r>
            <a:r>
              <a:rPr lang="en-GB" altLang="en-US" sz="4000" dirty="0" smtClean="0"/>
              <a:t> </a:t>
            </a:r>
            <a:r>
              <a:rPr lang="en-GB" altLang="en-US" sz="4000" dirty="0" smtClean="0">
                <a:solidFill>
                  <a:srgbClr val="FF0000"/>
                </a:solidFill>
              </a:rPr>
              <a:t>Winds</a:t>
            </a:r>
            <a:r>
              <a:rPr lang="ar-SA" altLang="en-US" sz="4000" dirty="0" smtClean="0">
                <a:solidFill>
                  <a:srgbClr val="FF0000"/>
                </a:solidFill>
              </a:rPr>
              <a:t>.</a:t>
            </a:r>
          </a:p>
          <a:p>
            <a:pPr marL="742950" indent="-742950" algn="just" rtl="1">
              <a:buClr>
                <a:srgbClr val="FFFF00"/>
              </a:buClr>
              <a:buSzPct val="100000"/>
              <a:buFont typeface="+mj-lt"/>
              <a:buAutoNum type="arabicPeriod"/>
            </a:pPr>
            <a:r>
              <a:rPr lang="ar-SA" altLang="en-US" sz="4000" dirty="0" smtClean="0"/>
              <a:t>التبخر </a:t>
            </a:r>
            <a:r>
              <a:rPr lang="en-GB" altLang="en-US" sz="4000" dirty="0" smtClean="0">
                <a:solidFill>
                  <a:srgbClr val="FF0000"/>
                </a:solidFill>
              </a:rPr>
              <a:t> Evaporation</a:t>
            </a:r>
            <a:r>
              <a:rPr lang="ar-SA" altLang="en-US" sz="4000" dirty="0" smtClean="0">
                <a:solidFill>
                  <a:srgbClr val="FF0000"/>
                </a:solidFill>
              </a:rPr>
              <a:t>.</a:t>
            </a:r>
          </a:p>
          <a:p>
            <a:pPr algn="r" rtl="1" eaLnBrk="1" hangingPunct="1">
              <a:buClr>
                <a:srgbClr val="FFFF00"/>
              </a:buClr>
            </a:pPr>
            <a:endParaRPr lang="ar-SA" altLang="en-US" sz="3600" dirty="0" smtClean="0">
              <a:solidFill>
                <a:srgbClr val="FF0000"/>
              </a:solidFill>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Effect transition="in" filter="fade">
                                      <p:cBhvr>
                                        <p:cTn id="15" dur="1000"/>
                                        <p:tgtEl>
                                          <p:spTgt spid="6">
                                            <p:txEl>
                                              <p:pRg st="0" end="0"/>
                                            </p:txEl>
                                          </p:spTgt>
                                        </p:tgtEl>
                                      </p:cBhvr>
                                    </p:animEffect>
                                    <p:anim calcmode="lin" valueType="num">
                                      <p:cBhvr>
                                        <p:cTn id="16"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7" presetClass="entr" presetSubtype="0"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fade">
                                      <p:cBhvr>
                                        <p:cTn id="22" dur="1000"/>
                                        <p:tgtEl>
                                          <p:spTgt spid="6">
                                            <p:txEl>
                                              <p:pRg st="1" end="1"/>
                                            </p:txEl>
                                          </p:spTgt>
                                        </p:tgtEl>
                                      </p:cBhvr>
                                    </p:animEffect>
                                    <p:anim calcmode="lin" valueType="num">
                                      <p:cBhvr>
                                        <p:cTn id="23"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7" presetClass="entr" presetSubtype="0" fill="hold"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Effect transition="in" filter="fade">
                                      <p:cBhvr>
                                        <p:cTn id="29" dur="1000"/>
                                        <p:tgtEl>
                                          <p:spTgt spid="6">
                                            <p:txEl>
                                              <p:pRg st="2" end="2"/>
                                            </p:txEl>
                                          </p:spTgt>
                                        </p:tgtEl>
                                      </p:cBhvr>
                                    </p:animEffect>
                                    <p:anim calcmode="lin" valueType="num">
                                      <p:cBhvr>
                                        <p:cTn id="3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6">
                                            <p:txEl>
                                              <p:pRg st="3" end="3"/>
                                            </p:txEl>
                                          </p:spTgt>
                                        </p:tgtEl>
                                        <p:attrNameLst>
                                          <p:attrName>style.visibility</p:attrName>
                                        </p:attrNameLst>
                                      </p:cBhvr>
                                      <p:to>
                                        <p:strVal val="visible"/>
                                      </p:to>
                                    </p:set>
                                    <p:animEffect transition="in" filter="fade">
                                      <p:cBhvr>
                                        <p:cTn id="36" dur="1000"/>
                                        <p:tgtEl>
                                          <p:spTgt spid="6">
                                            <p:txEl>
                                              <p:pRg st="3" end="3"/>
                                            </p:txEl>
                                          </p:spTgt>
                                        </p:tgtEl>
                                      </p:cBhvr>
                                    </p:animEffect>
                                    <p:anim calcmode="lin" valueType="num">
                                      <p:cBhvr>
                                        <p:cTn id="37" dur="1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8" dur="1000" fill="hold"/>
                                        <p:tgtEl>
                                          <p:spTgt spid="6">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nodeType="clickEffect">
                                  <p:stCondLst>
                                    <p:cond delay="0"/>
                                  </p:stCondLst>
                                  <p:childTnLst>
                                    <p:set>
                                      <p:cBhvr>
                                        <p:cTn id="42" dur="1" fill="hold">
                                          <p:stCondLst>
                                            <p:cond delay="0"/>
                                          </p:stCondLst>
                                        </p:cTn>
                                        <p:tgtEl>
                                          <p:spTgt spid="6">
                                            <p:txEl>
                                              <p:pRg st="4" end="4"/>
                                            </p:txEl>
                                          </p:spTgt>
                                        </p:tgtEl>
                                        <p:attrNameLst>
                                          <p:attrName>style.visibility</p:attrName>
                                        </p:attrNameLst>
                                      </p:cBhvr>
                                      <p:to>
                                        <p:strVal val="visible"/>
                                      </p:to>
                                    </p:set>
                                    <p:animEffect transition="in" filter="fade">
                                      <p:cBhvr>
                                        <p:cTn id="43" dur="1000"/>
                                        <p:tgtEl>
                                          <p:spTgt spid="6">
                                            <p:txEl>
                                              <p:pRg st="4" end="4"/>
                                            </p:txEl>
                                          </p:spTgt>
                                        </p:tgtEl>
                                      </p:cBhvr>
                                    </p:animEffect>
                                    <p:anim calcmode="lin" valueType="num">
                                      <p:cBhvr>
                                        <p:cTn id="44"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5"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bwMode="auto">
          <a:xfrm>
            <a:off x="304800" y="228600"/>
            <a:ext cx="8610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lang="ar-SA" sz="3600" b="1" dirty="0" smtClean="0">
                <a:solidFill>
                  <a:srgbClr val="FFFF00"/>
                </a:solidFill>
                <a:latin typeface="+mj-lt"/>
                <a:ea typeface="+mj-ea"/>
                <a:cs typeface="+mj-cs"/>
              </a:rPr>
              <a:t>1- المطر  </a:t>
            </a:r>
            <a:r>
              <a:rPr lang="en-GB" sz="3600" b="1" dirty="0" smtClean="0">
                <a:solidFill>
                  <a:srgbClr val="FF0000"/>
                </a:solidFill>
                <a:latin typeface="+mj-lt"/>
                <a:ea typeface="+mj-ea"/>
                <a:cs typeface="+mj-cs"/>
              </a:rPr>
              <a:t>Rain</a:t>
            </a:r>
            <a:endParaRPr lang="ar-SA" sz="3600" b="1" dirty="0" smtClean="0">
              <a:solidFill>
                <a:srgbClr val="FF0000"/>
              </a:solidFill>
              <a:latin typeface="+mj-lt"/>
              <a:ea typeface="+mj-ea"/>
              <a:cs typeface="+mj-cs"/>
            </a:endParaRPr>
          </a:p>
        </p:txBody>
      </p:sp>
      <p:sp>
        <p:nvSpPr>
          <p:cNvPr id="10" name="Content Placeholder 2"/>
          <p:cNvSpPr>
            <a:spLocks noGrp="1"/>
          </p:cNvSpPr>
          <p:nvPr>
            <p:ph idx="1"/>
          </p:nvPr>
        </p:nvSpPr>
        <p:spPr>
          <a:xfrm>
            <a:off x="381000" y="1219200"/>
            <a:ext cx="8458199" cy="5181600"/>
          </a:xfrm>
        </p:spPr>
        <p:txBody>
          <a:bodyPr/>
          <a:lstStyle/>
          <a:p>
            <a:pPr algn="just" rtl="1">
              <a:buNone/>
            </a:pPr>
            <a:r>
              <a:rPr lang="ar-SA" sz="3600" dirty="0" smtClean="0">
                <a:solidFill>
                  <a:srgbClr val="FFFF00"/>
                </a:solidFill>
              </a:rPr>
              <a:t>أهم مميزات المطر في المناطق الصحراوية ندرته.</a:t>
            </a:r>
          </a:p>
          <a:p>
            <a:pPr algn="just" rtl="1">
              <a:buNone/>
            </a:pPr>
            <a:r>
              <a:rPr lang="ar-SA" sz="3600" dirty="0" smtClean="0">
                <a:solidFill>
                  <a:srgbClr val="FF0000"/>
                </a:solidFill>
              </a:rPr>
              <a:t>خصائص المطر الصحراوي:</a:t>
            </a:r>
          </a:p>
          <a:p>
            <a:pPr algn="just" rtl="1">
              <a:buNone/>
            </a:pPr>
            <a:r>
              <a:rPr lang="ar-SA" sz="3600" dirty="0" smtClean="0">
                <a:solidFill>
                  <a:srgbClr val="FFFF00"/>
                </a:solidFill>
              </a:rPr>
              <a:t> أنه مختلف المدة والشدة والزمان والمكان ، يتميز بعدم انتظامه من عام إلى آخر.</a:t>
            </a:r>
          </a:p>
          <a:p>
            <a:pPr algn="just" rtl="1">
              <a:buNone/>
            </a:pPr>
            <a:r>
              <a:rPr lang="ar-SA" sz="3600" dirty="0" smtClean="0">
                <a:solidFill>
                  <a:srgbClr val="FF0000"/>
                </a:solidFill>
              </a:rPr>
              <a:t>التباين الزماني:</a:t>
            </a:r>
            <a:r>
              <a:rPr lang="ar-SA" sz="3600" dirty="0" smtClean="0">
                <a:solidFill>
                  <a:srgbClr val="FF0000"/>
                </a:solidFill>
              </a:rPr>
              <a:t> </a:t>
            </a:r>
          </a:p>
          <a:p>
            <a:pPr algn="just" rtl="1">
              <a:buClr>
                <a:schemeClr val="accent2"/>
              </a:buClr>
              <a:buSzPct val="100000"/>
              <a:buFont typeface="Arial" pitchFamily="34" charset="0"/>
              <a:buChar char="•"/>
            </a:pPr>
            <a:r>
              <a:rPr lang="ar-SA" sz="3600" dirty="0" smtClean="0">
                <a:solidFill>
                  <a:srgbClr val="FFFF00"/>
                </a:solidFill>
              </a:rPr>
              <a:t>اختلاف معدلاتة في الشهر المماثل في الأعوام المتتالية</a:t>
            </a:r>
          </a:p>
          <a:p>
            <a:pPr algn="just" rtl="1">
              <a:buClr>
                <a:schemeClr val="accent2"/>
              </a:buClr>
              <a:buSzPct val="100000"/>
              <a:buFont typeface="Arial" pitchFamily="34" charset="0"/>
              <a:buChar char="•"/>
            </a:pPr>
            <a:r>
              <a:rPr lang="ar-SA" sz="3600" dirty="0" smtClean="0">
                <a:solidFill>
                  <a:srgbClr val="FFFF00"/>
                </a:solidFill>
              </a:rPr>
              <a:t>ينزل في زخات حادثة كالفجأة تمتلئ على أثرها المنخفضات وتسيل المسايل المائية والأودية والشعاب</a:t>
            </a:r>
            <a:r>
              <a:rPr lang="ar-SA" sz="3600" dirty="0" smtClean="0">
                <a:solidFill>
                  <a:srgbClr val="FFFF00"/>
                </a:solidFill>
              </a:rPr>
              <a:t>.</a:t>
            </a:r>
          </a:p>
          <a:p>
            <a:pPr algn="just" rtl="1">
              <a:buClr>
                <a:schemeClr val="accent2"/>
              </a:buClr>
              <a:buSzPct val="100000"/>
              <a:buFont typeface="Arial" pitchFamily="34" charset="0"/>
              <a:buChar char="•"/>
            </a:pPr>
            <a:r>
              <a:rPr lang="ar-SA" sz="3600" dirty="0" smtClean="0">
                <a:solidFill>
                  <a:srgbClr val="FFFF00"/>
                </a:solidFill>
              </a:rPr>
              <a:t>يقتصر هطوله على ايام محدودة في الشهر الماطر.</a:t>
            </a:r>
            <a:endParaRPr lang="ar-SA" sz="3600" dirty="0" smtClean="0">
              <a:solidFill>
                <a:srgbClr val="FFFF00"/>
              </a:solidFill>
            </a:endParaRPr>
          </a:p>
          <a:p>
            <a:pPr algn="just" rtl="1">
              <a:buFont typeface="Arial" pitchFamily="34" charset="0"/>
              <a:buChar char="•"/>
            </a:pPr>
            <a:endParaRPr lang="ar-SA" sz="3600" dirty="0" smtClean="0">
              <a:solidFill>
                <a:srgbClr val="FFFF00"/>
              </a:solidFill>
            </a:endParaRPr>
          </a:p>
          <a:p>
            <a:pPr marL="514350" indent="-514350" algn="r" rtl="1">
              <a:buClr>
                <a:schemeClr val="accent2"/>
              </a:buClr>
              <a:buSzPct val="100000"/>
              <a:buNone/>
            </a:pPr>
            <a:endParaRPr lang="en-GB" dirty="0">
              <a:solidFill>
                <a:srgbClr val="FF000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8" presetClass="entr" presetSubtype="0" accel="100000" fill="hold"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p:cTn id="13" dur="500" fill="hold"/>
                                        <p:tgtEl>
                                          <p:spTgt spid="10">
                                            <p:txEl>
                                              <p:pRg st="0" end="0"/>
                                            </p:txEl>
                                          </p:spTgt>
                                        </p:tgtEl>
                                        <p:attrNameLst>
                                          <p:attrName>ppt_w</p:attrName>
                                        </p:attrNameLst>
                                      </p:cBhvr>
                                      <p:tavLst>
                                        <p:tav tm="0">
                                          <p:val>
                                            <p:strVal val="#ppt_w*2.5"/>
                                          </p:val>
                                        </p:tav>
                                        <p:tav tm="100000">
                                          <p:val>
                                            <p:strVal val="#ppt_w"/>
                                          </p:val>
                                        </p:tav>
                                      </p:tavLst>
                                    </p:anim>
                                    <p:anim calcmode="lin" valueType="num">
                                      <p:cBhvr>
                                        <p:cTn id="14" dur="500" fill="hold"/>
                                        <p:tgtEl>
                                          <p:spTgt spid="10">
                                            <p:txEl>
                                              <p:pRg st="0" end="0"/>
                                            </p:txEl>
                                          </p:spTgt>
                                        </p:tgtEl>
                                        <p:attrNameLst>
                                          <p:attrName>ppt_h</p:attrName>
                                        </p:attrNameLst>
                                      </p:cBhvr>
                                      <p:tavLst>
                                        <p:tav tm="0">
                                          <p:val>
                                            <p:strVal val="#ppt_h*0.01"/>
                                          </p:val>
                                        </p:tav>
                                        <p:tav tm="100000">
                                          <p:val>
                                            <p:strVal val="#ppt_h"/>
                                          </p:val>
                                        </p:tav>
                                      </p:tavLst>
                                    </p:anim>
                                    <p:anim calcmode="lin" valueType="num">
                                      <p:cBhvr>
                                        <p:cTn id="1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10">
                                            <p:txEl>
                                              <p:pRg st="0" end="0"/>
                                            </p:txEl>
                                          </p:spTgt>
                                        </p:tgtEl>
                                        <p:attrNameLst>
                                          <p:attrName>ppt_y</p:attrName>
                                        </p:attrNameLst>
                                      </p:cBhvr>
                                      <p:tavLst>
                                        <p:tav tm="0">
                                          <p:val>
                                            <p:strVal val="#ppt_h+1"/>
                                          </p:val>
                                        </p:tav>
                                        <p:tav tm="100000">
                                          <p:val>
                                            <p:strVal val="#ppt_y"/>
                                          </p:val>
                                        </p:tav>
                                      </p:tavLst>
                                    </p:anim>
                                    <p:animEffect transition="in" filter="fade">
                                      <p:cBhvr>
                                        <p:cTn id="17" dur="500"/>
                                        <p:tgtEl>
                                          <p:spTgt spid="10">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8" presetClass="entr" presetSubtype="0" accel="100000" fill="hold" nodeType="clickEffect">
                                  <p:stCondLst>
                                    <p:cond delay="0"/>
                                  </p:stCondLst>
                                  <p:childTnLst>
                                    <p:set>
                                      <p:cBhvr>
                                        <p:cTn id="21" dur="1" fill="hold">
                                          <p:stCondLst>
                                            <p:cond delay="0"/>
                                          </p:stCondLst>
                                        </p:cTn>
                                        <p:tgtEl>
                                          <p:spTgt spid="10">
                                            <p:txEl>
                                              <p:pRg st="1" end="1"/>
                                            </p:txEl>
                                          </p:spTgt>
                                        </p:tgtEl>
                                        <p:attrNameLst>
                                          <p:attrName>style.visibility</p:attrName>
                                        </p:attrNameLst>
                                      </p:cBhvr>
                                      <p:to>
                                        <p:strVal val="visible"/>
                                      </p:to>
                                    </p:set>
                                    <p:anim calcmode="lin" valueType="num">
                                      <p:cBhvr>
                                        <p:cTn id="22" dur="500" fill="hold"/>
                                        <p:tgtEl>
                                          <p:spTgt spid="10">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10">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10">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10">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10">
                                            <p:txEl>
                                              <p:pRg st="2" end="2"/>
                                            </p:txEl>
                                          </p:spTgt>
                                        </p:tgtEl>
                                        <p:attrNameLst>
                                          <p:attrName>style.visibility</p:attrName>
                                        </p:attrNameLst>
                                      </p:cBhvr>
                                      <p:to>
                                        <p:strVal val="visible"/>
                                      </p:to>
                                    </p:set>
                                    <p:anim calcmode="lin" valueType="num">
                                      <p:cBhvr>
                                        <p:cTn id="31" dur="500" fill="hold"/>
                                        <p:tgtEl>
                                          <p:spTgt spid="10">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10">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10">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10">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8" presetClass="entr" presetSubtype="0" accel="100000" fill="hold" nodeType="clickEffect">
                                  <p:stCondLst>
                                    <p:cond delay="0"/>
                                  </p:stCondLst>
                                  <p:childTnLst>
                                    <p:set>
                                      <p:cBhvr>
                                        <p:cTn id="39" dur="1" fill="hold">
                                          <p:stCondLst>
                                            <p:cond delay="0"/>
                                          </p:stCondLst>
                                        </p:cTn>
                                        <p:tgtEl>
                                          <p:spTgt spid="10">
                                            <p:txEl>
                                              <p:pRg st="3" end="3"/>
                                            </p:txEl>
                                          </p:spTgt>
                                        </p:tgtEl>
                                        <p:attrNameLst>
                                          <p:attrName>style.visibility</p:attrName>
                                        </p:attrNameLst>
                                      </p:cBhvr>
                                      <p:to>
                                        <p:strVal val="visible"/>
                                      </p:to>
                                    </p:set>
                                    <p:anim calcmode="lin" valueType="num">
                                      <p:cBhvr>
                                        <p:cTn id="40" dur="500" fill="hold"/>
                                        <p:tgtEl>
                                          <p:spTgt spid="10">
                                            <p:txEl>
                                              <p:pRg st="3" end="3"/>
                                            </p:txEl>
                                          </p:spTgt>
                                        </p:tgtEl>
                                        <p:attrNameLst>
                                          <p:attrName>ppt_w</p:attrName>
                                        </p:attrNameLst>
                                      </p:cBhvr>
                                      <p:tavLst>
                                        <p:tav tm="0">
                                          <p:val>
                                            <p:strVal val="#ppt_w*2.5"/>
                                          </p:val>
                                        </p:tav>
                                        <p:tav tm="100000">
                                          <p:val>
                                            <p:strVal val="#ppt_w"/>
                                          </p:val>
                                        </p:tav>
                                      </p:tavLst>
                                    </p:anim>
                                    <p:anim calcmode="lin" valueType="num">
                                      <p:cBhvr>
                                        <p:cTn id="41" dur="500" fill="hold"/>
                                        <p:tgtEl>
                                          <p:spTgt spid="10">
                                            <p:txEl>
                                              <p:pRg st="3" end="3"/>
                                            </p:txEl>
                                          </p:spTgt>
                                        </p:tgtEl>
                                        <p:attrNameLst>
                                          <p:attrName>ppt_h</p:attrName>
                                        </p:attrNameLst>
                                      </p:cBhvr>
                                      <p:tavLst>
                                        <p:tav tm="0">
                                          <p:val>
                                            <p:strVal val="#ppt_h*0.01"/>
                                          </p:val>
                                        </p:tav>
                                        <p:tav tm="100000">
                                          <p:val>
                                            <p:strVal val="#ppt_h"/>
                                          </p:val>
                                        </p:tav>
                                      </p:tavLst>
                                    </p:anim>
                                    <p:anim calcmode="lin" valueType="num">
                                      <p:cBhvr>
                                        <p:cTn id="42"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p:cTn id="43" dur="500" fill="hold"/>
                                        <p:tgtEl>
                                          <p:spTgt spid="10">
                                            <p:txEl>
                                              <p:pRg st="3" end="3"/>
                                            </p:txEl>
                                          </p:spTgt>
                                        </p:tgtEl>
                                        <p:attrNameLst>
                                          <p:attrName>ppt_y</p:attrName>
                                        </p:attrNameLst>
                                      </p:cBhvr>
                                      <p:tavLst>
                                        <p:tav tm="0">
                                          <p:val>
                                            <p:strVal val="#ppt_h+1"/>
                                          </p:val>
                                        </p:tav>
                                        <p:tav tm="100000">
                                          <p:val>
                                            <p:strVal val="#ppt_y"/>
                                          </p:val>
                                        </p:tav>
                                      </p:tavLst>
                                    </p:anim>
                                    <p:animEffect transition="in" filter="fade">
                                      <p:cBhvr>
                                        <p:cTn id="44" dur="500"/>
                                        <p:tgtEl>
                                          <p:spTgt spid="10">
                                            <p:txEl>
                                              <p:pRg st="3" end="3"/>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8" presetClass="entr" presetSubtype="0" accel="100000" fill="hold" nodeType="clickEffect">
                                  <p:stCondLst>
                                    <p:cond delay="0"/>
                                  </p:stCondLst>
                                  <p:childTnLst>
                                    <p:set>
                                      <p:cBhvr>
                                        <p:cTn id="48" dur="1" fill="hold">
                                          <p:stCondLst>
                                            <p:cond delay="0"/>
                                          </p:stCondLst>
                                        </p:cTn>
                                        <p:tgtEl>
                                          <p:spTgt spid="10">
                                            <p:txEl>
                                              <p:pRg st="4" end="4"/>
                                            </p:txEl>
                                          </p:spTgt>
                                        </p:tgtEl>
                                        <p:attrNameLst>
                                          <p:attrName>style.visibility</p:attrName>
                                        </p:attrNameLst>
                                      </p:cBhvr>
                                      <p:to>
                                        <p:strVal val="visible"/>
                                      </p:to>
                                    </p:set>
                                    <p:anim calcmode="lin" valueType="num">
                                      <p:cBhvr>
                                        <p:cTn id="49" dur="500" fill="hold"/>
                                        <p:tgtEl>
                                          <p:spTgt spid="10">
                                            <p:txEl>
                                              <p:pRg st="4" end="4"/>
                                            </p:txEl>
                                          </p:spTgt>
                                        </p:tgtEl>
                                        <p:attrNameLst>
                                          <p:attrName>ppt_w</p:attrName>
                                        </p:attrNameLst>
                                      </p:cBhvr>
                                      <p:tavLst>
                                        <p:tav tm="0">
                                          <p:val>
                                            <p:strVal val="#ppt_w*2.5"/>
                                          </p:val>
                                        </p:tav>
                                        <p:tav tm="100000">
                                          <p:val>
                                            <p:strVal val="#ppt_w"/>
                                          </p:val>
                                        </p:tav>
                                      </p:tavLst>
                                    </p:anim>
                                    <p:anim calcmode="lin" valueType="num">
                                      <p:cBhvr>
                                        <p:cTn id="50" dur="500" fill="hold"/>
                                        <p:tgtEl>
                                          <p:spTgt spid="10">
                                            <p:txEl>
                                              <p:pRg st="4" end="4"/>
                                            </p:txEl>
                                          </p:spTgt>
                                        </p:tgtEl>
                                        <p:attrNameLst>
                                          <p:attrName>ppt_h</p:attrName>
                                        </p:attrNameLst>
                                      </p:cBhvr>
                                      <p:tavLst>
                                        <p:tav tm="0">
                                          <p:val>
                                            <p:strVal val="#ppt_h*0.01"/>
                                          </p:val>
                                        </p:tav>
                                        <p:tav tm="100000">
                                          <p:val>
                                            <p:strVal val="#ppt_h"/>
                                          </p:val>
                                        </p:tav>
                                      </p:tavLst>
                                    </p:anim>
                                    <p:anim calcmode="lin" valueType="num">
                                      <p:cBhvr>
                                        <p:cTn id="51"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p:cTn id="52" dur="500" fill="hold"/>
                                        <p:tgtEl>
                                          <p:spTgt spid="10">
                                            <p:txEl>
                                              <p:pRg st="4" end="4"/>
                                            </p:txEl>
                                          </p:spTgt>
                                        </p:tgtEl>
                                        <p:attrNameLst>
                                          <p:attrName>ppt_y</p:attrName>
                                        </p:attrNameLst>
                                      </p:cBhvr>
                                      <p:tavLst>
                                        <p:tav tm="0">
                                          <p:val>
                                            <p:strVal val="#ppt_h+1"/>
                                          </p:val>
                                        </p:tav>
                                        <p:tav tm="100000">
                                          <p:val>
                                            <p:strVal val="#ppt_y"/>
                                          </p:val>
                                        </p:tav>
                                      </p:tavLst>
                                    </p:anim>
                                    <p:animEffect transition="in" filter="fade">
                                      <p:cBhvr>
                                        <p:cTn id="53" dur="500"/>
                                        <p:tgtEl>
                                          <p:spTgt spid="10">
                                            <p:txEl>
                                              <p:pRg st="4" end="4"/>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58" presetClass="entr" presetSubtype="0" accel="100000" fill="hold" nodeType="clickEffect">
                                  <p:stCondLst>
                                    <p:cond delay="0"/>
                                  </p:stCondLst>
                                  <p:childTnLst>
                                    <p:set>
                                      <p:cBhvr>
                                        <p:cTn id="57" dur="1" fill="hold">
                                          <p:stCondLst>
                                            <p:cond delay="0"/>
                                          </p:stCondLst>
                                        </p:cTn>
                                        <p:tgtEl>
                                          <p:spTgt spid="10">
                                            <p:txEl>
                                              <p:pRg st="5" end="5"/>
                                            </p:txEl>
                                          </p:spTgt>
                                        </p:tgtEl>
                                        <p:attrNameLst>
                                          <p:attrName>style.visibility</p:attrName>
                                        </p:attrNameLst>
                                      </p:cBhvr>
                                      <p:to>
                                        <p:strVal val="visible"/>
                                      </p:to>
                                    </p:set>
                                    <p:anim calcmode="lin" valueType="num">
                                      <p:cBhvr>
                                        <p:cTn id="58" dur="500" fill="hold"/>
                                        <p:tgtEl>
                                          <p:spTgt spid="10">
                                            <p:txEl>
                                              <p:pRg st="5" end="5"/>
                                            </p:txEl>
                                          </p:spTgt>
                                        </p:tgtEl>
                                        <p:attrNameLst>
                                          <p:attrName>ppt_w</p:attrName>
                                        </p:attrNameLst>
                                      </p:cBhvr>
                                      <p:tavLst>
                                        <p:tav tm="0">
                                          <p:val>
                                            <p:strVal val="#ppt_w*2.5"/>
                                          </p:val>
                                        </p:tav>
                                        <p:tav tm="100000">
                                          <p:val>
                                            <p:strVal val="#ppt_w"/>
                                          </p:val>
                                        </p:tav>
                                      </p:tavLst>
                                    </p:anim>
                                    <p:anim calcmode="lin" valueType="num">
                                      <p:cBhvr>
                                        <p:cTn id="59" dur="500" fill="hold"/>
                                        <p:tgtEl>
                                          <p:spTgt spid="10">
                                            <p:txEl>
                                              <p:pRg st="5" end="5"/>
                                            </p:txEl>
                                          </p:spTgt>
                                        </p:tgtEl>
                                        <p:attrNameLst>
                                          <p:attrName>ppt_h</p:attrName>
                                        </p:attrNameLst>
                                      </p:cBhvr>
                                      <p:tavLst>
                                        <p:tav tm="0">
                                          <p:val>
                                            <p:strVal val="#ppt_h*0.01"/>
                                          </p:val>
                                        </p:tav>
                                        <p:tav tm="100000">
                                          <p:val>
                                            <p:strVal val="#ppt_h"/>
                                          </p:val>
                                        </p:tav>
                                      </p:tavLst>
                                    </p:anim>
                                    <p:anim calcmode="lin" valueType="num">
                                      <p:cBhvr>
                                        <p:cTn id="60"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p:cTn id="61" dur="500" fill="hold"/>
                                        <p:tgtEl>
                                          <p:spTgt spid="10">
                                            <p:txEl>
                                              <p:pRg st="5" end="5"/>
                                            </p:txEl>
                                          </p:spTgt>
                                        </p:tgtEl>
                                        <p:attrNameLst>
                                          <p:attrName>ppt_y</p:attrName>
                                        </p:attrNameLst>
                                      </p:cBhvr>
                                      <p:tavLst>
                                        <p:tav tm="0">
                                          <p:val>
                                            <p:strVal val="#ppt_h+1"/>
                                          </p:val>
                                        </p:tav>
                                        <p:tav tm="100000">
                                          <p:val>
                                            <p:strVal val="#ppt_y"/>
                                          </p:val>
                                        </p:tav>
                                      </p:tavLst>
                                    </p:anim>
                                    <p:animEffect transition="in" filter="fade">
                                      <p:cBhvr>
                                        <p:cTn id="62" dur="500"/>
                                        <p:tgtEl>
                                          <p:spTgt spid="10">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58" presetClass="entr" presetSubtype="0" accel="100000" fill="hold" nodeType="clickEffect">
                                  <p:stCondLst>
                                    <p:cond delay="0"/>
                                  </p:stCondLst>
                                  <p:childTnLst>
                                    <p:set>
                                      <p:cBhvr>
                                        <p:cTn id="66" dur="1" fill="hold">
                                          <p:stCondLst>
                                            <p:cond delay="0"/>
                                          </p:stCondLst>
                                        </p:cTn>
                                        <p:tgtEl>
                                          <p:spTgt spid="10">
                                            <p:txEl>
                                              <p:pRg st="6" end="6"/>
                                            </p:txEl>
                                          </p:spTgt>
                                        </p:tgtEl>
                                        <p:attrNameLst>
                                          <p:attrName>style.visibility</p:attrName>
                                        </p:attrNameLst>
                                      </p:cBhvr>
                                      <p:to>
                                        <p:strVal val="visible"/>
                                      </p:to>
                                    </p:set>
                                    <p:anim calcmode="lin" valueType="num">
                                      <p:cBhvr>
                                        <p:cTn id="67" dur="500" fill="hold"/>
                                        <p:tgtEl>
                                          <p:spTgt spid="10">
                                            <p:txEl>
                                              <p:pRg st="6" end="6"/>
                                            </p:txEl>
                                          </p:spTgt>
                                        </p:tgtEl>
                                        <p:attrNameLst>
                                          <p:attrName>ppt_w</p:attrName>
                                        </p:attrNameLst>
                                      </p:cBhvr>
                                      <p:tavLst>
                                        <p:tav tm="0">
                                          <p:val>
                                            <p:strVal val="#ppt_w*2.5"/>
                                          </p:val>
                                        </p:tav>
                                        <p:tav tm="100000">
                                          <p:val>
                                            <p:strVal val="#ppt_w"/>
                                          </p:val>
                                        </p:tav>
                                      </p:tavLst>
                                    </p:anim>
                                    <p:anim calcmode="lin" valueType="num">
                                      <p:cBhvr>
                                        <p:cTn id="68" dur="500" fill="hold"/>
                                        <p:tgtEl>
                                          <p:spTgt spid="10">
                                            <p:txEl>
                                              <p:pRg st="6" end="6"/>
                                            </p:txEl>
                                          </p:spTgt>
                                        </p:tgtEl>
                                        <p:attrNameLst>
                                          <p:attrName>ppt_h</p:attrName>
                                        </p:attrNameLst>
                                      </p:cBhvr>
                                      <p:tavLst>
                                        <p:tav tm="0">
                                          <p:val>
                                            <p:strVal val="#ppt_h*0.01"/>
                                          </p:val>
                                        </p:tav>
                                        <p:tav tm="100000">
                                          <p:val>
                                            <p:strVal val="#ppt_h"/>
                                          </p:val>
                                        </p:tav>
                                      </p:tavLst>
                                    </p:anim>
                                    <p:anim calcmode="lin" valueType="num">
                                      <p:cBhvr>
                                        <p:cTn id="69" dur="500" fill="hold"/>
                                        <p:tgtEl>
                                          <p:spTgt spid="10">
                                            <p:txEl>
                                              <p:pRg st="6" end="6"/>
                                            </p:txEl>
                                          </p:spTgt>
                                        </p:tgtEl>
                                        <p:attrNameLst>
                                          <p:attrName>ppt_x</p:attrName>
                                        </p:attrNameLst>
                                      </p:cBhvr>
                                      <p:tavLst>
                                        <p:tav tm="0">
                                          <p:val>
                                            <p:strVal val="#ppt_x"/>
                                          </p:val>
                                        </p:tav>
                                        <p:tav tm="100000">
                                          <p:val>
                                            <p:strVal val="#ppt_x"/>
                                          </p:val>
                                        </p:tav>
                                      </p:tavLst>
                                    </p:anim>
                                    <p:anim calcmode="lin" valueType="num">
                                      <p:cBhvr>
                                        <p:cTn id="70" dur="500" fill="hold"/>
                                        <p:tgtEl>
                                          <p:spTgt spid="10">
                                            <p:txEl>
                                              <p:pRg st="6" end="6"/>
                                            </p:txEl>
                                          </p:spTgt>
                                        </p:tgtEl>
                                        <p:attrNameLst>
                                          <p:attrName>ppt_y</p:attrName>
                                        </p:attrNameLst>
                                      </p:cBhvr>
                                      <p:tavLst>
                                        <p:tav tm="0">
                                          <p:val>
                                            <p:strVal val="#ppt_h+1"/>
                                          </p:val>
                                        </p:tav>
                                        <p:tav tm="100000">
                                          <p:val>
                                            <p:strVal val="#ppt_y"/>
                                          </p:val>
                                        </p:tav>
                                      </p:tavLst>
                                    </p:anim>
                                    <p:animEffect transition="in" filter="fade">
                                      <p:cBhvr>
                                        <p:cTn id="71" dur="500"/>
                                        <p:tgtEl>
                                          <p:spTgt spid="1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85800" y="533400"/>
            <a:ext cx="7772400" cy="4876800"/>
          </a:xfrm>
        </p:spPr>
        <p:txBody>
          <a:bodyPr/>
          <a:lstStyle/>
          <a:p>
            <a:pPr algn="just" rtl="1">
              <a:buNone/>
            </a:pPr>
            <a:r>
              <a:rPr lang="ar-SA" sz="3600" dirty="0" smtClean="0">
                <a:solidFill>
                  <a:srgbClr val="FF0000"/>
                </a:solidFill>
              </a:rPr>
              <a:t>التباين المكاني:</a:t>
            </a:r>
          </a:p>
          <a:p>
            <a:pPr algn="just" rtl="1">
              <a:buClr>
                <a:schemeClr val="accent2"/>
              </a:buClr>
              <a:buSzPct val="100000"/>
              <a:buFont typeface="Arial" pitchFamily="34" charset="0"/>
              <a:buChar char="•"/>
            </a:pPr>
            <a:r>
              <a:rPr lang="ar-SA" sz="3600" dirty="0" smtClean="0">
                <a:solidFill>
                  <a:srgbClr val="FFFF00"/>
                </a:solidFill>
              </a:rPr>
              <a:t> اذ يسقط المطر في شكل زخات تقع على حيز محدود دون توزيع منتظم</a:t>
            </a:r>
          </a:p>
          <a:p>
            <a:pPr algn="just" rtl="1">
              <a:buClr>
                <a:schemeClr val="accent2"/>
              </a:buClr>
              <a:buSzPct val="100000"/>
              <a:buFont typeface="Arial" pitchFamily="34" charset="0"/>
              <a:buChar char="•"/>
            </a:pPr>
            <a:r>
              <a:rPr lang="ar-SA" sz="3600" dirty="0" smtClean="0"/>
              <a:t>تتوقف كمية المطر التي تمتصها التربه على عوامل:</a:t>
            </a:r>
          </a:p>
          <a:p>
            <a:pPr algn="just" rtl="1">
              <a:buClr>
                <a:schemeClr val="accent2"/>
              </a:buClr>
              <a:buNone/>
            </a:pPr>
            <a:r>
              <a:rPr lang="ar-SA" sz="3600" dirty="0" smtClean="0">
                <a:solidFill>
                  <a:srgbClr val="FFFF00"/>
                </a:solidFill>
              </a:rPr>
              <a:t>كمية المطر ، </a:t>
            </a:r>
            <a:r>
              <a:rPr lang="ar-SA" sz="3600" dirty="0" smtClean="0">
                <a:solidFill>
                  <a:srgbClr val="FF0000"/>
                </a:solidFill>
              </a:rPr>
              <a:t>نمط هطوله </a:t>
            </a:r>
            <a:r>
              <a:rPr lang="ar-SA" sz="3600" dirty="0" smtClean="0">
                <a:solidFill>
                  <a:srgbClr val="FFFF00"/>
                </a:solidFill>
              </a:rPr>
              <a:t>، </a:t>
            </a:r>
            <a:r>
              <a:rPr lang="ar-SA" sz="3600" dirty="0" smtClean="0"/>
              <a:t>قوام التربة </a:t>
            </a:r>
            <a:r>
              <a:rPr lang="ar-SA" sz="3600" dirty="0" smtClean="0">
                <a:solidFill>
                  <a:srgbClr val="FFFF00"/>
                </a:solidFill>
              </a:rPr>
              <a:t>، عمقها ، </a:t>
            </a:r>
            <a:r>
              <a:rPr lang="ar-SA" sz="3600" dirty="0" smtClean="0">
                <a:solidFill>
                  <a:srgbClr val="FF0000"/>
                </a:solidFill>
              </a:rPr>
              <a:t>درجة انحدارها </a:t>
            </a:r>
            <a:r>
              <a:rPr lang="ar-SA" sz="3600" dirty="0" smtClean="0">
                <a:solidFill>
                  <a:srgbClr val="FFFF00"/>
                </a:solidFill>
              </a:rPr>
              <a:t>، </a:t>
            </a:r>
            <a:r>
              <a:rPr lang="ar-SA" sz="3600" dirty="0" smtClean="0"/>
              <a:t>كساؤها النباتي </a:t>
            </a:r>
            <a:r>
              <a:rPr lang="ar-SA" sz="3600" dirty="0" smtClean="0">
                <a:solidFill>
                  <a:srgbClr val="FFFF00"/>
                </a:solidFill>
              </a:rPr>
              <a:t>، درجة الحرارة ، </a:t>
            </a:r>
            <a:r>
              <a:rPr lang="ar-SA" sz="3600" dirty="0" smtClean="0">
                <a:solidFill>
                  <a:srgbClr val="FF0000"/>
                </a:solidFill>
              </a:rPr>
              <a:t>رطوبة الجو.</a:t>
            </a:r>
            <a:endParaRPr lang="ar-SA" sz="3600" dirty="0" smtClean="0">
              <a:solidFill>
                <a:srgbClr val="FF0000"/>
              </a:solidFill>
            </a:endParaRPr>
          </a:p>
          <a:p>
            <a:pPr marL="514350" indent="-514350" algn="just" rtl="1">
              <a:buClr>
                <a:schemeClr val="accent2"/>
              </a:buClr>
              <a:buSzPct val="100000"/>
              <a:buFont typeface="Arial" pitchFamily="34" charset="0"/>
              <a:buChar char="•"/>
            </a:pPr>
            <a:r>
              <a:rPr lang="ar-SA" sz="3600" dirty="0" smtClean="0">
                <a:solidFill>
                  <a:schemeClr val="accent2"/>
                </a:solidFill>
              </a:rPr>
              <a:t>المطر الخفيف اذا سقط على تربة جافة يتبخر خلال ساعات قالئل ، والمطر الغزير قصير الأمد يفقد معظم أثرة بالإنسياب السطحي.</a:t>
            </a:r>
            <a:endParaRPr lang="en-GB" dirty="0">
              <a:solidFill>
                <a:schemeClr val="accent2"/>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4">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4">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 calcmode="lin" valueType="num">
                                      <p:cBhvr>
                                        <p:cTn id="16" dur="500" fill="hold"/>
                                        <p:tgtEl>
                                          <p:spTgt spid="4">
                                            <p:txEl>
                                              <p:pRg st="1" end="1"/>
                                            </p:txEl>
                                          </p:spTgt>
                                        </p:tgtEl>
                                        <p:attrNameLst>
                                          <p:attrName>ppt_w</p:attrName>
                                        </p:attrNameLst>
                                      </p:cBhvr>
                                      <p:tavLst>
                                        <p:tav tm="0">
                                          <p:val>
                                            <p:strVal val="#ppt_w*2.5"/>
                                          </p:val>
                                        </p:tav>
                                        <p:tav tm="100000">
                                          <p:val>
                                            <p:strVal val="#ppt_w"/>
                                          </p:val>
                                        </p:tav>
                                      </p:tavLst>
                                    </p:anim>
                                    <p:anim calcmode="lin" valueType="num">
                                      <p:cBhvr>
                                        <p:cTn id="17" dur="500" fill="hold"/>
                                        <p:tgtEl>
                                          <p:spTgt spid="4">
                                            <p:txEl>
                                              <p:pRg st="1" end="1"/>
                                            </p:txEl>
                                          </p:spTgt>
                                        </p:tgtEl>
                                        <p:attrNameLst>
                                          <p:attrName>ppt_h</p:attrName>
                                        </p:attrNameLst>
                                      </p:cBhvr>
                                      <p:tavLst>
                                        <p:tav tm="0">
                                          <p:val>
                                            <p:strVal val="#ppt_h*0.01"/>
                                          </p:val>
                                        </p:tav>
                                        <p:tav tm="100000">
                                          <p:val>
                                            <p:strVal val="#ppt_h"/>
                                          </p:val>
                                        </p:tav>
                                      </p:tavLst>
                                    </p:anim>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h+1"/>
                                          </p:val>
                                        </p:tav>
                                        <p:tav tm="100000">
                                          <p:val>
                                            <p:strVal val="#ppt_y"/>
                                          </p:val>
                                        </p:tav>
                                      </p:tavLst>
                                    </p:anim>
                                    <p:animEffect transition="in" filter="fade">
                                      <p:cBhvr>
                                        <p:cTn id="20" dur="500"/>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p:cTn id="25" dur="500" fill="hold"/>
                                        <p:tgtEl>
                                          <p:spTgt spid="4">
                                            <p:txEl>
                                              <p:pRg st="2" end="2"/>
                                            </p:txEl>
                                          </p:spTgt>
                                        </p:tgtEl>
                                        <p:attrNameLst>
                                          <p:attrName>ppt_w</p:attrName>
                                        </p:attrNameLst>
                                      </p:cBhvr>
                                      <p:tavLst>
                                        <p:tav tm="0">
                                          <p:val>
                                            <p:strVal val="#ppt_w*2.5"/>
                                          </p:val>
                                        </p:tav>
                                        <p:tav tm="100000">
                                          <p:val>
                                            <p:strVal val="#ppt_w"/>
                                          </p:val>
                                        </p:tav>
                                      </p:tavLst>
                                    </p:anim>
                                    <p:anim calcmode="lin" valueType="num">
                                      <p:cBhvr>
                                        <p:cTn id="26" dur="500" fill="hold"/>
                                        <p:tgtEl>
                                          <p:spTgt spid="4">
                                            <p:txEl>
                                              <p:pRg st="2" end="2"/>
                                            </p:txEl>
                                          </p:spTgt>
                                        </p:tgtEl>
                                        <p:attrNameLst>
                                          <p:attrName>ppt_h</p:attrName>
                                        </p:attrNameLst>
                                      </p:cBhvr>
                                      <p:tavLst>
                                        <p:tav tm="0">
                                          <p:val>
                                            <p:strVal val="#ppt_h*0.01"/>
                                          </p:val>
                                        </p:tav>
                                        <p:tav tm="100000">
                                          <p:val>
                                            <p:strVal val="#ppt_h"/>
                                          </p:val>
                                        </p:tav>
                                      </p:tavLst>
                                    </p:anim>
                                    <p:anim calcmode="lin" valueType="num">
                                      <p:cBhvr>
                                        <p:cTn id="2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8" dur="500" fill="hold"/>
                                        <p:tgtEl>
                                          <p:spTgt spid="4">
                                            <p:txEl>
                                              <p:pRg st="2" end="2"/>
                                            </p:txEl>
                                          </p:spTgt>
                                        </p:tgtEl>
                                        <p:attrNameLst>
                                          <p:attrName>ppt_y</p:attrName>
                                        </p:attrNameLst>
                                      </p:cBhvr>
                                      <p:tavLst>
                                        <p:tav tm="0">
                                          <p:val>
                                            <p:strVal val="#ppt_h+1"/>
                                          </p:val>
                                        </p:tav>
                                        <p:tav tm="100000">
                                          <p:val>
                                            <p:strVal val="#ppt_y"/>
                                          </p:val>
                                        </p:tav>
                                      </p:tavLst>
                                    </p:anim>
                                    <p:animEffect transition="in" filter="fade">
                                      <p:cBhvr>
                                        <p:cTn id="29" dur="500"/>
                                        <p:tgtEl>
                                          <p:spTgt spid="4">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nodeType="clickEffect">
                                  <p:stCondLst>
                                    <p:cond delay="0"/>
                                  </p:stCondLst>
                                  <p:childTnLst>
                                    <p:set>
                                      <p:cBhvr>
                                        <p:cTn id="33" dur="1" fill="hold">
                                          <p:stCondLst>
                                            <p:cond delay="0"/>
                                          </p:stCondLst>
                                        </p:cTn>
                                        <p:tgtEl>
                                          <p:spTgt spid="4">
                                            <p:txEl>
                                              <p:pRg st="3" end="3"/>
                                            </p:txEl>
                                          </p:spTgt>
                                        </p:tgtEl>
                                        <p:attrNameLst>
                                          <p:attrName>style.visibility</p:attrName>
                                        </p:attrNameLst>
                                      </p:cBhvr>
                                      <p:to>
                                        <p:strVal val="visible"/>
                                      </p:to>
                                    </p:set>
                                    <p:anim calcmode="lin" valueType="num">
                                      <p:cBhvr>
                                        <p:cTn id="34" dur="500" fill="hold"/>
                                        <p:tgtEl>
                                          <p:spTgt spid="4">
                                            <p:txEl>
                                              <p:pRg st="3" end="3"/>
                                            </p:txEl>
                                          </p:spTgt>
                                        </p:tgtEl>
                                        <p:attrNameLst>
                                          <p:attrName>ppt_w</p:attrName>
                                        </p:attrNameLst>
                                      </p:cBhvr>
                                      <p:tavLst>
                                        <p:tav tm="0">
                                          <p:val>
                                            <p:strVal val="#ppt_w*2.5"/>
                                          </p:val>
                                        </p:tav>
                                        <p:tav tm="100000">
                                          <p:val>
                                            <p:strVal val="#ppt_w"/>
                                          </p:val>
                                        </p:tav>
                                      </p:tavLst>
                                    </p:anim>
                                    <p:anim calcmode="lin" valueType="num">
                                      <p:cBhvr>
                                        <p:cTn id="35" dur="500" fill="hold"/>
                                        <p:tgtEl>
                                          <p:spTgt spid="4">
                                            <p:txEl>
                                              <p:pRg st="3" end="3"/>
                                            </p:txEl>
                                          </p:spTgt>
                                        </p:tgtEl>
                                        <p:attrNameLst>
                                          <p:attrName>ppt_h</p:attrName>
                                        </p:attrNameLst>
                                      </p:cBhvr>
                                      <p:tavLst>
                                        <p:tav tm="0">
                                          <p:val>
                                            <p:strVal val="#ppt_h*0.01"/>
                                          </p:val>
                                        </p:tav>
                                        <p:tav tm="100000">
                                          <p:val>
                                            <p:strVal val="#ppt_h"/>
                                          </p:val>
                                        </p:tav>
                                      </p:tavLst>
                                    </p:anim>
                                    <p:anim calcmode="lin" valueType="num">
                                      <p:cBhvr>
                                        <p:cTn id="36"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4">
                                            <p:txEl>
                                              <p:pRg st="3" end="3"/>
                                            </p:txEl>
                                          </p:spTgt>
                                        </p:tgtEl>
                                        <p:attrNameLst>
                                          <p:attrName>ppt_y</p:attrName>
                                        </p:attrNameLst>
                                      </p:cBhvr>
                                      <p:tavLst>
                                        <p:tav tm="0">
                                          <p:val>
                                            <p:strVal val="#ppt_h+1"/>
                                          </p:val>
                                        </p:tav>
                                        <p:tav tm="100000">
                                          <p:val>
                                            <p:strVal val="#ppt_y"/>
                                          </p:val>
                                        </p:tav>
                                      </p:tavLst>
                                    </p:anim>
                                    <p:animEffect transition="in" filter="fade">
                                      <p:cBhvr>
                                        <p:cTn id="38" dur="500"/>
                                        <p:tgtEl>
                                          <p:spTgt spid="4">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8" presetClass="entr" presetSubtype="0" accel="100000" fill="hold" nodeType="click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anim calcmode="lin" valueType="num">
                                      <p:cBhvr>
                                        <p:cTn id="43" dur="500" fill="hold"/>
                                        <p:tgtEl>
                                          <p:spTgt spid="4">
                                            <p:txEl>
                                              <p:pRg st="4" end="4"/>
                                            </p:txEl>
                                          </p:spTgt>
                                        </p:tgtEl>
                                        <p:attrNameLst>
                                          <p:attrName>ppt_w</p:attrName>
                                        </p:attrNameLst>
                                      </p:cBhvr>
                                      <p:tavLst>
                                        <p:tav tm="0">
                                          <p:val>
                                            <p:strVal val="#ppt_w*2.5"/>
                                          </p:val>
                                        </p:tav>
                                        <p:tav tm="100000">
                                          <p:val>
                                            <p:strVal val="#ppt_w"/>
                                          </p:val>
                                        </p:tav>
                                      </p:tavLst>
                                    </p:anim>
                                    <p:anim calcmode="lin" valueType="num">
                                      <p:cBhvr>
                                        <p:cTn id="44" dur="500" fill="hold"/>
                                        <p:tgtEl>
                                          <p:spTgt spid="4">
                                            <p:txEl>
                                              <p:pRg st="4" end="4"/>
                                            </p:txEl>
                                          </p:spTgt>
                                        </p:tgtEl>
                                        <p:attrNameLst>
                                          <p:attrName>ppt_h</p:attrName>
                                        </p:attrNameLst>
                                      </p:cBhvr>
                                      <p:tavLst>
                                        <p:tav tm="0">
                                          <p:val>
                                            <p:strVal val="#ppt_h*0.01"/>
                                          </p:val>
                                        </p:tav>
                                        <p:tav tm="100000">
                                          <p:val>
                                            <p:strVal val="#ppt_h"/>
                                          </p:val>
                                        </p:tav>
                                      </p:tavLst>
                                    </p:anim>
                                    <p:anim calcmode="lin" valueType="num">
                                      <p:cBhvr>
                                        <p:cTn id="4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4" end="4"/>
                                            </p:txEl>
                                          </p:spTgt>
                                        </p:tgtEl>
                                        <p:attrNameLst>
                                          <p:attrName>ppt_y</p:attrName>
                                        </p:attrNameLst>
                                      </p:cBhvr>
                                      <p:tavLst>
                                        <p:tav tm="0">
                                          <p:val>
                                            <p:strVal val="#ppt_h+1"/>
                                          </p:val>
                                        </p:tav>
                                        <p:tav tm="100000">
                                          <p:val>
                                            <p:strVal val="#ppt_y"/>
                                          </p:val>
                                        </p:tav>
                                      </p:tavLst>
                                    </p:anim>
                                    <p:animEffect transition="in" filter="fade">
                                      <p:cBhvr>
                                        <p:cTn id="4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81000"/>
            <a:ext cx="8610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lang="ar-SA" sz="3600" b="1" dirty="0" smtClean="0">
                <a:solidFill>
                  <a:srgbClr val="FFFF00"/>
                </a:solidFill>
                <a:latin typeface="+mj-lt"/>
                <a:ea typeface="+mj-ea"/>
                <a:cs typeface="+mj-cs"/>
              </a:rPr>
              <a:t>2- درجة الحرارة </a:t>
            </a:r>
            <a:r>
              <a:rPr lang="en-GB" sz="3600" b="1" dirty="0" smtClean="0">
                <a:solidFill>
                  <a:srgbClr val="FF0000"/>
                </a:solidFill>
                <a:latin typeface="+mj-lt"/>
                <a:ea typeface="+mj-ea"/>
                <a:cs typeface="+mj-cs"/>
              </a:rPr>
              <a:t>Temperature </a:t>
            </a:r>
            <a:endParaRPr lang="ar-SA" sz="3600" b="1" dirty="0" smtClean="0">
              <a:solidFill>
                <a:srgbClr val="FF0000"/>
              </a:solidFill>
              <a:latin typeface="+mj-lt"/>
              <a:ea typeface="+mj-ea"/>
              <a:cs typeface="+mj-cs"/>
            </a:endParaRPr>
          </a:p>
        </p:txBody>
      </p:sp>
      <p:sp>
        <p:nvSpPr>
          <p:cNvPr id="5" name="Rectangle 3"/>
          <p:cNvSpPr>
            <a:spLocks noGrp="1" noChangeArrowheads="1"/>
          </p:cNvSpPr>
          <p:nvPr>
            <p:ph idx="1"/>
          </p:nvPr>
        </p:nvSpPr>
        <p:spPr>
          <a:xfrm>
            <a:off x="609600" y="1752600"/>
            <a:ext cx="8153400" cy="4648200"/>
          </a:xfrm>
        </p:spPr>
        <p:txBody>
          <a:bodyPr/>
          <a:lstStyle/>
          <a:p>
            <a:pPr marL="742950" indent="-742950" algn="just" rtl="1">
              <a:buClr>
                <a:srgbClr val="FFFF00"/>
              </a:buClr>
              <a:buNone/>
            </a:pPr>
            <a:r>
              <a:rPr lang="ar-SA" altLang="en-US" sz="3600" dirty="0" smtClean="0">
                <a:solidFill>
                  <a:srgbClr val="FFFF00"/>
                </a:solidFill>
              </a:rPr>
              <a:t>الصحارى الحارة تتعرض لمناخ حار شديد الغيظ ، يتميز بالتباين الشديد بين درجات الحرارة اليومية والسنوية.</a:t>
            </a:r>
            <a:endParaRPr lang="en-GB" altLang="en-US" sz="3600" dirty="0" smtClean="0">
              <a:solidFill>
                <a:srgbClr val="FFFF00"/>
              </a:solidFill>
            </a:endParaRPr>
          </a:p>
          <a:p>
            <a:pPr algn="just" rtl="1" eaLnBrk="1" hangingPunct="1">
              <a:buClr>
                <a:srgbClr val="FFFF00"/>
              </a:buClr>
            </a:pPr>
            <a:r>
              <a:rPr lang="ar-SA" altLang="en-US" sz="3600" dirty="0" smtClean="0"/>
              <a:t>اختلاف يومي في درجة الحرارة بين الليل والشتاء ويتضح ذلك بمقارنة متوسطات درجة الحراة العظمى والصغرى.</a:t>
            </a:r>
          </a:p>
          <a:p>
            <a:pPr algn="just" rtl="1" eaLnBrk="1" hangingPunct="1">
              <a:buClr>
                <a:srgbClr val="FFFF00"/>
              </a:buClr>
            </a:pPr>
            <a:r>
              <a:rPr lang="ar-SA" altLang="en-US" sz="3600" dirty="0" smtClean="0">
                <a:solidFill>
                  <a:srgbClr val="FF0000"/>
                </a:solidFill>
              </a:rPr>
              <a:t>اختلاف موسمي بين الصيف والشتاء يتضح بمقارنة درجات الحرارة التظمى والصغرى بين أبرد وأحر اشهر السنة.</a:t>
            </a:r>
            <a:endParaRPr lang="ar-SA" altLang="en-US" sz="3600" dirty="0" smtClean="0">
              <a:solidFill>
                <a:srgbClr val="FF000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1000"/>
                                        <p:tgtEl>
                                          <p:spTgt spid="5">
                                            <p:txEl>
                                              <p:pRg st="1" end="1"/>
                                            </p:txEl>
                                          </p:spTgt>
                                        </p:tgtEl>
                                      </p:cBhvr>
                                    </p:animEffect>
                                    <p:anim calcmode="lin" valueType="num">
                                      <p:cBhvr>
                                        <p:cTn id="21"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1000"/>
                                        <p:tgtEl>
                                          <p:spTgt spid="5">
                                            <p:txEl>
                                              <p:pRg st="2" end="2"/>
                                            </p:txEl>
                                          </p:spTgt>
                                        </p:tgtEl>
                                      </p:cBhvr>
                                    </p:animEffect>
                                    <p:anim calcmode="lin" valueType="num">
                                      <p:cBhvr>
                                        <p:cTn id="2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533400" y="838200"/>
            <a:ext cx="8153400" cy="5486400"/>
          </a:xfrm>
        </p:spPr>
        <p:txBody>
          <a:bodyPr/>
          <a:lstStyle/>
          <a:p>
            <a:pPr algn="just" rtl="1">
              <a:buClr>
                <a:srgbClr val="FFFF00"/>
              </a:buClr>
            </a:pPr>
            <a:r>
              <a:rPr lang="ar-SA" altLang="en-US" sz="3600" dirty="0" smtClean="0">
                <a:solidFill>
                  <a:srgbClr val="FFFF00"/>
                </a:solidFill>
              </a:rPr>
              <a:t>تتباين </a:t>
            </a:r>
            <a:r>
              <a:rPr lang="ar-SA" altLang="en-US" sz="3600" dirty="0" smtClean="0">
                <a:solidFill>
                  <a:srgbClr val="FFFF00"/>
                </a:solidFill>
              </a:rPr>
              <a:t>في درجة حرارة سطح التربة ، حيث ترتفع نهارا ً وتنخفض في الليل ، ويكن الإنخفاض كبيرا ً ، وهو أكبر من إختلافات درجات حرارة الهواء بين الليل والنهار.</a:t>
            </a:r>
            <a:endParaRPr lang="ar-SA" altLang="en-US" sz="3600" dirty="0" smtClean="0"/>
          </a:p>
          <a:p>
            <a:pPr algn="just" rtl="1" eaLnBrk="1" hangingPunct="1">
              <a:buClr>
                <a:srgbClr val="FFFF00"/>
              </a:buClr>
            </a:pPr>
            <a:r>
              <a:rPr lang="ar-SA" altLang="en-US" sz="3600" dirty="0" smtClean="0"/>
              <a:t>ترتفع درجة حرارة سطح التربة الرملية نهاراً لدرجات عالية جدا ً ، مما يؤثر على الكائنات الحية خاصة النباتات المنبطحة الزاحفة ، وكذلك الزواحف.</a:t>
            </a:r>
          </a:p>
          <a:p>
            <a:pPr algn="just" rtl="1" eaLnBrk="1" hangingPunct="1">
              <a:buClr>
                <a:srgbClr val="FFFF00"/>
              </a:buClr>
            </a:pPr>
            <a:r>
              <a:rPr lang="ar-SA" altLang="en-US" sz="3600" dirty="0" smtClean="0">
                <a:solidFill>
                  <a:srgbClr val="FF0000"/>
                </a:solidFill>
              </a:rPr>
              <a:t>المناخ في باطن الأرض يزداد إستقراراً ويقل التفاوت في درجات الحرارة بصورة مطردة بزيادة عمق التربة.</a:t>
            </a:r>
            <a:endParaRPr lang="ar-SA" altLang="en-US" sz="3600" dirty="0" smtClean="0">
              <a:solidFill>
                <a:srgbClr val="FF0000"/>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000"/>
                                        <p:tgtEl>
                                          <p:spTgt spid="4">
                                            <p:txEl>
                                              <p:pRg st="1" end="1"/>
                                            </p:txEl>
                                          </p:spTgt>
                                        </p:tgtEl>
                                      </p:cBhvr>
                                    </p:animEffect>
                                    <p:anim calcmode="lin" valueType="num">
                                      <p:cBhvr>
                                        <p:cTn id="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Effect transition="in" filter="fade">
                                      <p:cBhvr>
                                        <p:cTn id="21" dur="1000"/>
                                        <p:tgtEl>
                                          <p:spTgt spid="4">
                                            <p:txEl>
                                              <p:pRg st="2" end="2"/>
                                            </p:txEl>
                                          </p:spTgt>
                                        </p:tgtEl>
                                      </p:cBhvr>
                                    </p:animEffect>
                                    <p:anim calcmode="lin" valueType="num">
                                      <p:cBhvr>
                                        <p:cTn id="22"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Grp="1" noChangeArrowheads="1"/>
          </p:cNvSpPr>
          <p:nvPr>
            <p:ph idx="1"/>
          </p:nvPr>
        </p:nvSpPr>
        <p:spPr>
          <a:xfrm>
            <a:off x="609600" y="762000"/>
            <a:ext cx="7772400" cy="4114800"/>
          </a:xfrm>
        </p:spPr>
        <p:txBody>
          <a:bodyPr/>
          <a:lstStyle/>
          <a:p>
            <a:pPr algn="just" rtl="1">
              <a:buClr>
                <a:srgbClr val="FFFF00"/>
              </a:buClr>
            </a:pPr>
            <a:r>
              <a:rPr lang="ar-SA" altLang="en-US" sz="3600" dirty="0" smtClean="0">
                <a:solidFill>
                  <a:srgbClr val="FFFF00"/>
                </a:solidFill>
              </a:rPr>
              <a:t>من المهم معرفة مدى العمق الذي تصل إليه حيوانات الصحراء وهي تعد أجحارها التي تقضي فيها فترة النهار ، وفترة البيات الشتوي أو البيات الصيفي ، والعمق الذي تنتب في البذور وتمتد إليه الجذور.</a:t>
            </a:r>
            <a:endParaRPr lang="ar-SA" altLang="en-US" sz="3600" dirty="0" smtClean="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1000"/>
                                        <p:tgtEl>
                                          <p:spTgt spid="8">
                                            <p:txEl>
                                              <p:pRg st="0" end="0"/>
                                            </p:txEl>
                                          </p:spTgt>
                                        </p:tgtEl>
                                      </p:cBhvr>
                                    </p:animEffect>
                                    <p:anim calcmode="lin" valueType="num">
                                      <p:cBhvr>
                                        <p:cTn id="8"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2625" y="533400"/>
            <a:ext cx="7772400" cy="5867400"/>
          </a:xfrm>
        </p:spPr>
        <p:txBody>
          <a:bodyPr/>
          <a:lstStyle/>
          <a:p>
            <a:pPr algn="just" rtl="1">
              <a:buClr>
                <a:schemeClr val="accent2"/>
              </a:buClr>
              <a:buSzPct val="100000"/>
              <a:buFont typeface="Arial" pitchFamily="34" charset="0"/>
              <a:buChar char="•"/>
            </a:pPr>
            <a:r>
              <a:rPr lang="ar-SA" dirty="0" smtClean="0">
                <a:solidFill>
                  <a:srgbClr val="FFFF00"/>
                </a:solidFill>
              </a:rPr>
              <a:t>الحدود القصوى لدرجات الحرارة هي التي تبين ما يسود في البيئة الصحراوية من ظروف قاسية تشكل اجهادات حرارة تؤثر في الوظائف الحيوية لحيوانا الصحراء ونباتاتها</a:t>
            </a:r>
            <a:r>
              <a:rPr lang="ar-SA" dirty="0" smtClean="0">
                <a:solidFill>
                  <a:srgbClr val="FFFF00"/>
                </a:solidFill>
              </a:rPr>
              <a:t>.</a:t>
            </a:r>
          </a:p>
          <a:p>
            <a:pPr algn="just" rtl="1">
              <a:buClr>
                <a:schemeClr val="accent2"/>
              </a:buClr>
              <a:buSzPct val="100000"/>
              <a:buFont typeface="Arial" pitchFamily="34" charset="0"/>
              <a:buChar char="•"/>
            </a:pPr>
            <a:endParaRPr lang="ar-SA" dirty="0" smtClean="0"/>
          </a:p>
          <a:p>
            <a:pPr algn="just" rtl="1">
              <a:buClr>
                <a:schemeClr val="accent2"/>
              </a:buClr>
              <a:buSzPct val="100000"/>
              <a:buFont typeface="Arial" pitchFamily="34" charset="0"/>
              <a:buChar char="•"/>
            </a:pPr>
            <a:r>
              <a:rPr lang="ar-SA" dirty="0" smtClean="0"/>
              <a:t>اهمية التسجيلات المستمرة لدرجات الحرارة وليست القراءات المنفردة </a:t>
            </a:r>
            <a:r>
              <a:rPr lang="ar-SA" dirty="0" smtClean="0"/>
              <a:t>.</a:t>
            </a:r>
          </a:p>
          <a:p>
            <a:pPr algn="just" rtl="1">
              <a:buClr>
                <a:schemeClr val="accent2"/>
              </a:buClr>
              <a:buSzPct val="100000"/>
              <a:buFont typeface="Arial" pitchFamily="34" charset="0"/>
              <a:buChar char="•"/>
            </a:pPr>
            <a:endParaRPr lang="ar-SA" dirty="0" smtClean="0"/>
          </a:p>
          <a:p>
            <a:pPr algn="just" rtl="1">
              <a:buClr>
                <a:schemeClr val="accent2"/>
              </a:buClr>
              <a:buSzPct val="100000"/>
              <a:buFont typeface="Arial" pitchFamily="34" charset="0"/>
              <a:buChar char="•"/>
            </a:pPr>
            <a:r>
              <a:rPr lang="ar-SA" dirty="0" smtClean="0">
                <a:solidFill>
                  <a:srgbClr val="FFFF00"/>
                </a:solidFill>
              </a:rPr>
              <a:t>تستعمل الثرمومترات المسجلة </a:t>
            </a:r>
            <a:r>
              <a:rPr lang="en-GB" dirty="0" smtClean="0">
                <a:solidFill>
                  <a:srgbClr val="FFFF00"/>
                </a:solidFill>
              </a:rPr>
              <a:t> </a:t>
            </a:r>
            <a:r>
              <a:rPr lang="en-GB" dirty="0" err="1" smtClean="0">
                <a:solidFill>
                  <a:srgbClr val="FF0000"/>
                </a:solidFill>
              </a:rPr>
              <a:t>Themographs</a:t>
            </a:r>
            <a:r>
              <a:rPr lang="en-GB" dirty="0" smtClean="0">
                <a:solidFill>
                  <a:srgbClr val="FFFF00"/>
                </a:solidFill>
              </a:rPr>
              <a:t> </a:t>
            </a:r>
            <a:r>
              <a:rPr lang="ar-SA" dirty="0" smtClean="0">
                <a:solidFill>
                  <a:srgbClr val="FFFF00"/>
                </a:solidFill>
              </a:rPr>
              <a:t>كما تستعمل اجهزة تقيس الحراة والرطوبة النسبية في آن واحد</a:t>
            </a:r>
            <a:r>
              <a:rPr lang="en-GB" dirty="0" smtClean="0">
                <a:solidFill>
                  <a:srgbClr val="FFFF00"/>
                </a:solidFill>
              </a:rPr>
              <a:t> </a:t>
            </a:r>
            <a:r>
              <a:rPr lang="ar-SA" dirty="0" smtClean="0">
                <a:solidFill>
                  <a:srgbClr val="FFFF00"/>
                </a:solidFill>
              </a:rPr>
              <a:t>تسمى مقاييس الحرارة والرطوبة المسجلة </a:t>
            </a:r>
            <a:r>
              <a:rPr lang="en-GB" dirty="0" err="1" smtClean="0">
                <a:solidFill>
                  <a:srgbClr val="FF0000"/>
                </a:solidFill>
              </a:rPr>
              <a:t>Themohygrographs</a:t>
            </a:r>
            <a:endParaRPr lang="ar-SA" dirty="0" err="1" smtClean="0">
              <a:solidFill>
                <a:srgbClr val="FF0000"/>
              </a:solidFill>
            </a:endParaRPr>
          </a:p>
          <a:p>
            <a:pPr algn="just" rtl="1">
              <a:buClr>
                <a:schemeClr val="accent2"/>
              </a:buClr>
              <a:buSzPct val="100000"/>
              <a:buFont typeface="Arial" pitchFamily="34" charset="0"/>
              <a:buChar char="•"/>
            </a:pPr>
            <a:endParaRPr lang="ar-SA" dirty="0" smtClean="0"/>
          </a:p>
          <a:p>
            <a:pPr algn="just" rtl="1">
              <a:buNone/>
            </a:pPr>
            <a:endParaRPr lang="ar-SA" dirty="0" smtClean="0"/>
          </a:p>
          <a:p>
            <a:pPr algn="r" rtl="1">
              <a:buNone/>
            </a:pPr>
            <a:endParaRPr lang="en-GB"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p:cTn id="2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2286000"/>
          </a:xfrm>
        </p:spPr>
        <p:txBody>
          <a:bodyPr/>
          <a:lstStyle/>
          <a:p>
            <a:pPr algn="just" rtl="1"/>
            <a:r>
              <a:rPr lang="ar-SA" b="1" dirty="0" smtClean="0">
                <a:solidFill>
                  <a:srgbClr val="FFFF00"/>
                </a:solidFill>
              </a:rPr>
              <a:t>الرِؤية: </a:t>
            </a:r>
            <a:r>
              <a:rPr lang="ar-SA" b="1" dirty="0"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b="1" dirty="0"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1" i="0" u="none" strike="noStrike" kern="0" cap="none" spc="0" normalizeH="0" baseline="0" noProof="0" dirty="0" smtClean="0">
                <a:ln>
                  <a:noFill/>
                </a:ln>
                <a:effectLst/>
                <a:uLnTx/>
                <a:uFillTx/>
                <a:latin typeface="+mn-lt"/>
                <a:ea typeface="+mn-ea"/>
                <a:cs typeface="+mn-cs"/>
              </a:rPr>
              <a:t>الرسالة:</a:t>
            </a:r>
            <a:r>
              <a:rPr kumimoji="0" lang="ar-SA" sz="3200" b="1" i="0" u="none" strike="noStrike" kern="0" cap="none" spc="0" normalizeH="0" noProof="0" dirty="0" smtClean="0">
                <a:ln>
                  <a:noFill/>
                </a:ln>
                <a:effectLst/>
                <a:uLnTx/>
                <a:uFillTx/>
                <a:latin typeface="+mn-lt"/>
                <a:ea typeface="+mn-ea"/>
                <a:cs typeface="+mn-cs"/>
              </a:rPr>
              <a:t> </a:t>
            </a:r>
            <a:r>
              <a:rPr kumimoji="0" lang="ar-SA" sz="3200" b="1" i="0" u="none" strike="noStrike" kern="0" cap="none" spc="0" normalizeH="0" baseline="0" noProof="0" dirty="0" smtClean="0">
                <a:ln>
                  <a:noFill/>
                </a:ln>
                <a:solidFill>
                  <a:schemeClr val="accent6"/>
                </a:solidFill>
                <a:effectLst/>
                <a:uLnTx/>
                <a:uFillTx/>
                <a:latin typeface="+mn-lt"/>
                <a:ea typeface="+mn-ea"/>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b="1" i="0" u="none" strike="noStrike" kern="0" cap="none" spc="0" normalizeH="0" baseline="0" noProof="0" dirty="0" smtClean="0">
                <a:ln>
                  <a:noFill/>
                </a:ln>
                <a:solidFill>
                  <a:schemeClr val="accent6"/>
                </a:solidFill>
                <a:effectLst/>
                <a:uLnTx/>
                <a:uFillTx/>
                <a:latin typeface="+mn-lt"/>
                <a:ea typeface="+mn-ea"/>
                <a:cs typeface="+mn-cs"/>
              </a:rPr>
              <a:t> </a:t>
            </a:r>
            <a:r>
              <a:rPr kumimoji="0" lang="en-US" sz="3200" b="0" i="0" u="none" strike="noStrike" kern="0" cap="none" spc="0" normalizeH="0" baseline="0" noProof="0" dirty="0" smtClean="0">
                <a:ln>
                  <a:noFill/>
                </a:ln>
                <a:solidFill>
                  <a:schemeClr val="accent6"/>
                </a:solidFill>
                <a:effectLst/>
                <a:uLnTx/>
                <a:uFillTx/>
                <a:latin typeface="+mn-lt"/>
                <a:ea typeface="+mn-ea"/>
                <a:cs typeface="+mn-cs"/>
              </a:rPr>
              <a:t>.</a:t>
            </a:r>
            <a:endParaRPr kumimoji="0" lang="en-US" sz="3200" b="0" i="0" u="none" strike="noStrike" kern="0" cap="none" spc="0" normalizeH="0" baseline="0" noProof="0" dirty="0">
              <a:ln>
                <a:noFill/>
              </a:ln>
              <a:solidFill>
                <a:schemeClr val="accent6"/>
              </a:solidFill>
              <a:effectLst/>
              <a:uLnTx/>
              <a:uFillTx/>
              <a:latin typeface="+mn-lt"/>
              <a:ea typeface="+mn-ea"/>
              <a:cs typeface="+mn-cs"/>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thermograph.jpg"/>
          <p:cNvPicPr>
            <a:picLocks noGrp="1" noChangeAspect="1"/>
          </p:cNvPicPr>
          <p:nvPr>
            <p:ph idx="1"/>
          </p:nvPr>
        </p:nvPicPr>
        <p:blipFill>
          <a:blip r:embed="rId2" cstate="print"/>
          <a:stretch>
            <a:fillRect/>
          </a:stretch>
        </p:blipFill>
        <p:spPr>
          <a:xfrm>
            <a:off x="4572000" y="3124200"/>
            <a:ext cx="4041775" cy="3124200"/>
          </a:xfrm>
        </p:spPr>
      </p:pic>
      <p:pic>
        <p:nvPicPr>
          <p:cNvPr id="5" name="Picture 4" descr="termograph1.jpg"/>
          <p:cNvPicPr>
            <a:picLocks noChangeAspect="1"/>
          </p:cNvPicPr>
          <p:nvPr/>
        </p:nvPicPr>
        <p:blipFill>
          <a:blip r:embed="rId3" cstate="print"/>
          <a:stretch>
            <a:fillRect/>
          </a:stretch>
        </p:blipFill>
        <p:spPr>
          <a:xfrm>
            <a:off x="304800" y="3124200"/>
            <a:ext cx="4114800" cy="3086100"/>
          </a:xfrm>
          <a:prstGeom prst="rect">
            <a:avLst/>
          </a:prstGeom>
        </p:spPr>
      </p:pic>
      <p:sp>
        <p:nvSpPr>
          <p:cNvPr id="6" name="Rectangle 5"/>
          <p:cNvSpPr/>
          <p:nvPr/>
        </p:nvSpPr>
        <p:spPr>
          <a:xfrm>
            <a:off x="304800" y="1524000"/>
            <a:ext cx="4038600" cy="954107"/>
          </a:xfrm>
          <a:prstGeom prst="rect">
            <a:avLst/>
          </a:prstGeom>
        </p:spPr>
        <p:txBody>
          <a:bodyPr wrap="square">
            <a:spAutoFit/>
          </a:bodyPr>
          <a:lstStyle/>
          <a:p>
            <a:pPr algn="ctr" rtl="1">
              <a:buNone/>
            </a:pPr>
            <a:r>
              <a:rPr lang="ar-SA" sz="2800" dirty="0" smtClean="0"/>
              <a:t>جهاز ترموميتر مسجل</a:t>
            </a:r>
            <a:r>
              <a:rPr lang="en-GB" sz="2800" dirty="0" smtClean="0"/>
              <a:t> </a:t>
            </a:r>
            <a:r>
              <a:rPr lang="en-GB" sz="2800" dirty="0" smtClean="0">
                <a:solidFill>
                  <a:srgbClr val="FF0000"/>
                </a:solidFill>
              </a:rPr>
              <a:t>(Thermograph)</a:t>
            </a:r>
            <a:r>
              <a:rPr lang="ar-SA" sz="2800" dirty="0" smtClean="0">
                <a:solidFill>
                  <a:srgbClr val="FF0000"/>
                </a:solidFill>
              </a:rPr>
              <a:t> </a:t>
            </a:r>
          </a:p>
        </p:txBody>
      </p:sp>
      <p:sp>
        <p:nvSpPr>
          <p:cNvPr id="7" name="Rectangle 6"/>
          <p:cNvSpPr/>
          <p:nvPr/>
        </p:nvSpPr>
        <p:spPr>
          <a:xfrm>
            <a:off x="4572000" y="1600200"/>
            <a:ext cx="4038600" cy="1384995"/>
          </a:xfrm>
          <a:prstGeom prst="rect">
            <a:avLst/>
          </a:prstGeom>
        </p:spPr>
        <p:txBody>
          <a:bodyPr wrap="square">
            <a:spAutoFit/>
          </a:bodyPr>
          <a:lstStyle/>
          <a:p>
            <a:pPr algn="ctr" rtl="1">
              <a:buNone/>
            </a:pPr>
            <a:r>
              <a:rPr lang="ar-SA" sz="2800" dirty="0" smtClean="0"/>
              <a:t>مقياس درجة الحرارة والرطوبة </a:t>
            </a:r>
            <a:r>
              <a:rPr lang="ar-SA" sz="2800" dirty="0" smtClean="0"/>
              <a:t>المسجل </a:t>
            </a:r>
            <a:r>
              <a:rPr lang="en-GB" sz="2800" dirty="0" smtClean="0">
                <a:solidFill>
                  <a:srgbClr val="FF0000"/>
                </a:solidFill>
              </a:rPr>
              <a:t>(</a:t>
            </a:r>
            <a:r>
              <a:rPr lang="en-GB" sz="2800" dirty="0" err="1" smtClean="0">
                <a:solidFill>
                  <a:srgbClr val="FF0000"/>
                </a:solidFill>
              </a:rPr>
              <a:t>Thermohygrograph</a:t>
            </a:r>
            <a:r>
              <a:rPr lang="en-GB" sz="2800" dirty="0" smtClean="0">
                <a:solidFill>
                  <a:srgbClr val="FF0000"/>
                </a:solidFill>
              </a:rPr>
              <a:t>)</a:t>
            </a:r>
            <a:r>
              <a:rPr lang="ar-SA" sz="2800" dirty="0" smtClean="0">
                <a:solidFill>
                  <a:srgbClr val="FF0000"/>
                </a:solidFill>
              </a:rPr>
              <a:t> </a:t>
            </a:r>
            <a:endParaRPr lang="ar-SA" sz="2800" dirty="0" smtClean="0">
              <a:solidFill>
                <a:srgbClr val="FF0000"/>
              </a:solidFill>
            </a:endParaRPr>
          </a:p>
        </p:txBody>
      </p:sp>
      <p:sp>
        <p:nvSpPr>
          <p:cNvPr id="8" name="Rectangle 7"/>
          <p:cNvSpPr/>
          <p:nvPr/>
        </p:nvSpPr>
        <p:spPr>
          <a:xfrm>
            <a:off x="685800" y="457200"/>
            <a:ext cx="7620000" cy="646331"/>
          </a:xfrm>
          <a:prstGeom prst="rect">
            <a:avLst/>
          </a:prstGeom>
        </p:spPr>
        <p:txBody>
          <a:bodyPr wrap="square">
            <a:spAutoFit/>
          </a:bodyPr>
          <a:lstStyle/>
          <a:p>
            <a:pPr algn="ctr" rtl="1">
              <a:buNone/>
            </a:pPr>
            <a:r>
              <a:rPr lang="ar-SA" sz="3600" dirty="0" smtClean="0">
                <a:solidFill>
                  <a:schemeClr val="accent2"/>
                </a:solidFill>
              </a:rPr>
              <a:t>أجهزة قياس درجات الحرارة والرطوبة المسجلة</a:t>
            </a:r>
            <a:endParaRPr lang="ar-SA" sz="3600" dirty="0" smtClean="0">
              <a:solidFill>
                <a:schemeClr val="accent2"/>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Scale>
                                      <p:cBhvr>
                                        <p:cTn id="7" dur="1000" decel="50000" fill="hold">
                                          <p:stCondLst>
                                            <p:cond delay="0"/>
                                          </p:stCondLst>
                                        </p:cTn>
                                        <p:tgtEl>
                                          <p:spTgt spid="8">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
                                            <p:txEl>
                                              <p:pRg st="0" end="0"/>
                                            </p:txEl>
                                          </p:spTgt>
                                        </p:tgtEl>
                                        <p:attrNameLst>
                                          <p:attrName>ppt_x</p:attrName>
                                          <p:attrName>ppt_y</p:attrName>
                                        </p:attrNameLst>
                                      </p:cBhvr>
                                    </p:animMotion>
                                    <p:animEffect transition="in" filter="fade">
                                      <p:cBhvr>
                                        <p:cTn id="9" dur="1000"/>
                                        <p:tgtEl>
                                          <p:spTgt spid="8">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Scale>
                                      <p:cBhvr>
                                        <p:cTn id="14" dur="1000" decel="50000" fill="hold">
                                          <p:stCondLst>
                                            <p:cond delay="0"/>
                                          </p:stCondLst>
                                        </p:cTn>
                                        <p:tgtEl>
                                          <p:spTgt spid="6">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xEl>
                                              <p:pRg st="0" end="0"/>
                                            </p:txEl>
                                          </p:spTgt>
                                        </p:tgtEl>
                                        <p:attrNameLst>
                                          <p:attrName>ppt_x</p:attrName>
                                          <p:attrName>ppt_y</p:attrName>
                                        </p:attrNameLst>
                                      </p:cBhvr>
                                    </p:animMotion>
                                    <p:animEffect transition="in" filter="fade">
                                      <p:cBhvr>
                                        <p:cTn id="16" dur="1000"/>
                                        <p:tgtEl>
                                          <p:spTgt spid="6">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5" fill="hold">
                      <p:stCondLst>
                        <p:cond delay="indefinite"/>
                      </p:stCondLst>
                      <p:childTnLst>
                        <p:par>
                          <p:cTn id="26" fill="hold">
                            <p:stCondLst>
                              <p:cond delay="0"/>
                            </p:stCondLst>
                            <p:childTnLst>
                              <p:par>
                                <p:cTn id="27" presetID="52" presetClass="entr" presetSubtype="0" fill="hold"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Scale>
                                      <p:cBhvr>
                                        <p:cTn id="29" dur="1000" decel="50000" fill="hold">
                                          <p:stCondLst>
                                            <p:cond delay="0"/>
                                          </p:stCondLst>
                                        </p:cTn>
                                        <p:tgtEl>
                                          <p:spTgt spid="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7">
                                            <p:txEl>
                                              <p:pRg st="0" end="0"/>
                                            </p:txEl>
                                          </p:spTgt>
                                        </p:tgtEl>
                                        <p:attrNameLst>
                                          <p:attrName>ppt_x</p:attrName>
                                          <p:attrName>ppt_y</p:attrName>
                                        </p:attrNameLst>
                                      </p:cBhvr>
                                    </p:animMotion>
                                    <p:animEffect transition="in" filter="fade">
                                      <p:cBhvr>
                                        <p:cTn id="31" dur="1000"/>
                                        <p:tgtEl>
                                          <p:spTgt spid="7">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5"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1000" fill="hold"/>
                                        <p:tgtEl>
                                          <p:spTgt spid="4"/>
                                        </p:tgtEl>
                                        <p:attrNameLst>
                                          <p:attrName>ppt_w</p:attrName>
                                        </p:attrNameLst>
                                      </p:cBhvr>
                                      <p:tavLst>
                                        <p:tav tm="0">
                                          <p:val>
                                            <p:fltVal val="0"/>
                                          </p:val>
                                        </p:tav>
                                        <p:tav tm="100000">
                                          <p:val>
                                            <p:strVal val="#ppt_w"/>
                                          </p:val>
                                        </p:tav>
                                      </p:tavLst>
                                    </p:anim>
                                    <p:anim calcmode="lin" valueType="num">
                                      <p:cBhvr>
                                        <p:cTn id="37" dur="1000" fill="hold"/>
                                        <p:tgtEl>
                                          <p:spTgt spid="4"/>
                                        </p:tgtEl>
                                        <p:attrNameLst>
                                          <p:attrName>ppt_h</p:attrName>
                                        </p:attrNameLst>
                                      </p:cBhvr>
                                      <p:tavLst>
                                        <p:tav tm="0">
                                          <p:val>
                                            <p:fltVal val="0"/>
                                          </p:val>
                                        </p:tav>
                                        <p:tav tm="100000">
                                          <p:val>
                                            <p:strVal val="#ppt_h"/>
                                          </p:val>
                                        </p:tav>
                                      </p:tavLst>
                                    </p:anim>
                                    <p:anim calcmode="lin" valueType="num">
                                      <p:cBhvr>
                                        <p:cTn id="38"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39"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228600" y="381000"/>
            <a:ext cx="86106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lang="en-GB" sz="3600" b="1" dirty="0" smtClean="0">
                <a:solidFill>
                  <a:srgbClr val="FFFF00"/>
                </a:solidFill>
                <a:latin typeface="+mj-lt"/>
                <a:ea typeface="+mj-ea"/>
                <a:cs typeface="+mj-cs"/>
              </a:rPr>
              <a:t>3</a:t>
            </a:r>
            <a:r>
              <a:rPr lang="ar-SA" sz="3600" b="1" dirty="0" smtClean="0">
                <a:solidFill>
                  <a:srgbClr val="FFFF00"/>
                </a:solidFill>
                <a:latin typeface="+mj-lt"/>
                <a:ea typeface="+mj-ea"/>
                <a:cs typeface="+mj-cs"/>
              </a:rPr>
              <a:t>- </a:t>
            </a:r>
            <a:r>
              <a:rPr lang="ar-SA" sz="3600" b="1" dirty="0" smtClean="0">
                <a:solidFill>
                  <a:srgbClr val="FFFF00"/>
                </a:solidFill>
                <a:latin typeface="+mj-lt"/>
                <a:ea typeface="+mj-ea"/>
                <a:cs typeface="+mj-cs"/>
              </a:rPr>
              <a:t>الرطوبة النسبية </a:t>
            </a:r>
            <a:r>
              <a:rPr lang="en-GB" sz="3600" b="1" dirty="0" smtClean="0">
                <a:solidFill>
                  <a:srgbClr val="FF0000"/>
                </a:solidFill>
                <a:latin typeface="+mj-lt"/>
                <a:ea typeface="+mj-ea"/>
                <a:cs typeface="+mj-cs"/>
              </a:rPr>
              <a:t>Relative Humidity</a:t>
            </a:r>
            <a:endParaRPr lang="ar-SA" sz="3600" b="1" dirty="0" smtClean="0">
              <a:solidFill>
                <a:srgbClr val="FF0000"/>
              </a:solidFill>
              <a:latin typeface="+mj-lt"/>
              <a:ea typeface="+mj-ea"/>
              <a:cs typeface="+mj-cs"/>
            </a:endParaRPr>
          </a:p>
        </p:txBody>
      </p:sp>
      <p:sp>
        <p:nvSpPr>
          <p:cNvPr id="5" name="Rectangle 3"/>
          <p:cNvSpPr>
            <a:spLocks noGrp="1" noChangeArrowheads="1"/>
          </p:cNvSpPr>
          <p:nvPr>
            <p:ph idx="1"/>
          </p:nvPr>
        </p:nvSpPr>
        <p:spPr>
          <a:xfrm>
            <a:off x="609600" y="1752600"/>
            <a:ext cx="8153400" cy="4648200"/>
          </a:xfrm>
        </p:spPr>
        <p:txBody>
          <a:bodyPr/>
          <a:lstStyle/>
          <a:p>
            <a:pPr marL="742950" indent="-742950" algn="just" rtl="1">
              <a:buClr>
                <a:srgbClr val="FFFF00"/>
              </a:buClr>
              <a:buNone/>
            </a:pPr>
            <a:r>
              <a:rPr lang="ar-SA" altLang="en-US" sz="3600" dirty="0" smtClean="0">
                <a:solidFill>
                  <a:srgbClr val="FFFF00"/>
                </a:solidFill>
              </a:rPr>
              <a:t>يسمى الماء الموجود بالهواء على هيئة بخار بالرطوبة </a:t>
            </a:r>
            <a:r>
              <a:rPr lang="en-GB" altLang="en-US" sz="3600" dirty="0" smtClean="0">
                <a:solidFill>
                  <a:srgbClr val="FF0000"/>
                </a:solidFill>
              </a:rPr>
              <a:t>Humidity</a:t>
            </a:r>
            <a:r>
              <a:rPr lang="ar-SA" altLang="en-US" sz="3600" dirty="0" smtClean="0">
                <a:solidFill>
                  <a:srgbClr val="FFFF00"/>
                </a:solidFill>
              </a:rPr>
              <a:t> </a:t>
            </a:r>
            <a:r>
              <a:rPr lang="ar-SA" altLang="en-US" sz="3600" dirty="0" smtClean="0">
                <a:solidFill>
                  <a:srgbClr val="FFFF00"/>
                </a:solidFill>
              </a:rPr>
              <a:t>وهي من العوامل المهمة ذات التأثير المباشر على النتح.</a:t>
            </a:r>
            <a:endParaRPr lang="en-GB" altLang="en-US" sz="3600" dirty="0" smtClean="0">
              <a:solidFill>
                <a:srgbClr val="FFFF00"/>
              </a:solidFill>
            </a:endParaRPr>
          </a:p>
          <a:p>
            <a:pPr algn="just" rtl="1" eaLnBrk="1" hangingPunct="1">
              <a:buClr>
                <a:srgbClr val="FFFF00"/>
              </a:buClr>
            </a:pPr>
            <a:r>
              <a:rPr lang="ar-SA" altLang="en-US" sz="3600" dirty="0" smtClean="0"/>
              <a:t>الرطوبة المطلقة </a:t>
            </a:r>
            <a:r>
              <a:rPr lang="en-GB" altLang="en-US" sz="3600" dirty="0" smtClean="0">
                <a:solidFill>
                  <a:srgbClr val="FF0000"/>
                </a:solidFill>
              </a:rPr>
              <a:t>Absolute</a:t>
            </a:r>
            <a:r>
              <a:rPr lang="en-GB" altLang="en-US" sz="3600" dirty="0" smtClean="0"/>
              <a:t> </a:t>
            </a:r>
            <a:r>
              <a:rPr lang="en-GB" altLang="en-US" sz="3600" dirty="0" smtClean="0">
                <a:solidFill>
                  <a:srgbClr val="FF0000"/>
                </a:solidFill>
              </a:rPr>
              <a:t>humidity</a:t>
            </a:r>
            <a:r>
              <a:rPr lang="en-GB" altLang="en-US" sz="3600" dirty="0" smtClean="0"/>
              <a:t> </a:t>
            </a:r>
            <a:r>
              <a:rPr lang="ar-SA" altLang="en-US" sz="3600" dirty="0" smtClean="0"/>
              <a:t> هي وزن الماء الذي يحتوية المتر المكعب من الهواء.</a:t>
            </a:r>
          </a:p>
          <a:p>
            <a:pPr algn="just" rtl="1" eaLnBrk="1" hangingPunct="1">
              <a:buClr>
                <a:srgbClr val="FFFF00"/>
              </a:buClr>
            </a:pPr>
            <a:r>
              <a:rPr lang="ar-SA" altLang="en-US" sz="3600" dirty="0" smtClean="0">
                <a:solidFill>
                  <a:srgbClr val="FF0000"/>
                </a:solidFill>
              </a:rPr>
              <a:t>الرطوبة النسبية </a:t>
            </a:r>
            <a:r>
              <a:rPr lang="ar-SA" altLang="en-US" sz="3600" dirty="0" smtClean="0">
                <a:solidFill>
                  <a:srgbClr val="FFFF00"/>
                </a:solidFill>
              </a:rPr>
              <a:t>هي نسبة كمية بخار الماء الموجود في الهواء في (درجة حرارة خاصة وضغط جوي خاص)  والكمية اللازمة لتشبعه ببخار الماء في هذه الظروف.</a:t>
            </a:r>
            <a:endParaRPr lang="ar-SA" altLang="en-US" sz="3600" dirty="0" smtClean="0">
              <a:solidFill>
                <a:srgbClr val="FFFF00"/>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1000"/>
                                        <p:tgtEl>
                                          <p:spTgt spid="5">
                                            <p:txEl>
                                              <p:pRg st="1" end="1"/>
                                            </p:txEl>
                                          </p:spTgt>
                                        </p:tgtEl>
                                      </p:cBhvr>
                                    </p:animEffect>
                                    <p:anim calcmode="lin" valueType="num">
                                      <p:cBhvr>
                                        <p:cTn id="21"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1000"/>
                                        <p:tgtEl>
                                          <p:spTgt spid="5">
                                            <p:txEl>
                                              <p:pRg st="2" end="2"/>
                                            </p:txEl>
                                          </p:spTgt>
                                        </p:tgtEl>
                                      </p:cBhvr>
                                    </p:animEffect>
                                    <p:anim calcmode="lin" valueType="num">
                                      <p:cBhvr>
                                        <p:cTn id="2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533400" y="381000"/>
            <a:ext cx="8153400" cy="6019800"/>
          </a:xfrm>
        </p:spPr>
        <p:txBody>
          <a:bodyPr/>
          <a:lstStyle/>
          <a:p>
            <a:pPr algn="just" rtl="1" eaLnBrk="1" hangingPunct="1">
              <a:buClr>
                <a:srgbClr val="FFFF00"/>
              </a:buClr>
            </a:pPr>
            <a:r>
              <a:rPr lang="ar-SA" altLang="en-US" sz="3600" dirty="0" smtClean="0"/>
              <a:t>كلما قلت الرطوبة النسبية زادت السرعة التي يبخر بها الماء من ورقة النبات الناتحة او من سطح تربة مبللة.</a:t>
            </a:r>
          </a:p>
          <a:p>
            <a:pPr algn="just" rtl="1" eaLnBrk="1" hangingPunct="1">
              <a:buClr>
                <a:srgbClr val="FFFF00"/>
              </a:buClr>
            </a:pPr>
            <a:r>
              <a:rPr lang="ar-SA" altLang="en-US" sz="3600" dirty="0" smtClean="0">
                <a:solidFill>
                  <a:srgbClr val="FF0000"/>
                </a:solidFill>
              </a:rPr>
              <a:t>العوامل المؤثرة على الرطوبة الجوية:</a:t>
            </a:r>
          </a:p>
          <a:p>
            <a:pPr marL="742950" indent="-742950" algn="just" rtl="1" eaLnBrk="1" hangingPunct="1">
              <a:buClr>
                <a:srgbClr val="FFFF00"/>
              </a:buClr>
              <a:buSzPct val="100000"/>
              <a:buFont typeface="+mj-lt"/>
              <a:buAutoNum type="arabicPeriod"/>
            </a:pPr>
            <a:r>
              <a:rPr lang="ar-SA" altLang="en-US" sz="3600" dirty="0" smtClean="0">
                <a:solidFill>
                  <a:srgbClr val="FFFF00"/>
                </a:solidFill>
              </a:rPr>
              <a:t>درجة الحرارة </a:t>
            </a:r>
            <a:r>
              <a:rPr lang="ar-SA" altLang="en-US" sz="3600" dirty="0" smtClean="0"/>
              <a:t>(ارتفاع درجة الحرارة يرفع السعة الهوائية وبذلك تهبط الرطوبة النسبية) </a:t>
            </a:r>
          </a:p>
          <a:p>
            <a:pPr marL="742950" indent="-742950" algn="just" rtl="1" eaLnBrk="1" hangingPunct="1">
              <a:buClr>
                <a:srgbClr val="FFFF00"/>
              </a:buClr>
              <a:buSzPct val="100000"/>
              <a:buFont typeface="+mj-lt"/>
              <a:buAutoNum type="arabicPeriod"/>
            </a:pPr>
            <a:r>
              <a:rPr lang="ar-SA" altLang="en-US" sz="3600" dirty="0" smtClean="0">
                <a:solidFill>
                  <a:srgbClr val="FFFF00"/>
                </a:solidFill>
              </a:rPr>
              <a:t>الرياح </a:t>
            </a:r>
            <a:r>
              <a:rPr lang="ar-SA" altLang="en-US" sz="3600" dirty="0" smtClean="0"/>
              <a:t>(الرياح الجافة تنقص الرطوبة والعكس مع الرياح الرطبة فتزداد الرطوبة مع الرياح من المسطحات المائية الواسعة)</a:t>
            </a:r>
          </a:p>
          <a:p>
            <a:pPr marL="742950" indent="-742950" algn="just" rtl="1" eaLnBrk="1" hangingPunct="1">
              <a:buClr>
                <a:srgbClr val="FFFF00"/>
              </a:buClr>
              <a:buSzPct val="100000"/>
              <a:buFont typeface="+mj-lt"/>
              <a:buAutoNum type="arabicPeriod"/>
            </a:pPr>
            <a:r>
              <a:rPr lang="ar-SA" altLang="en-US" sz="3600" dirty="0" smtClean="0">
                <a:solidFill>
                  <a:srgbClr val="FFFF00"/>
                </a:solidFill>
              </a:rPr>
              <a:t>الكساء الخضري</a:t>
            </a:r>
          </a:p>
          <a:p>
            <a:pPr marL="742950" indent="-742950" algn="just" rtl="1" eaLnBrk="1" hangingPunct="1">
              <a:buClr>
                <a:srgbClr val="FFFF00"/>
              </a:buClr>
              <a:buSzPct val="100000"/>
              <a:buFont typeface="+mj-lt"/>
              <a:buAutoNum type="arabicPeriod"/>
            </a:pPr>
            <a:r>
              <a:rPr lang="ar-SA" altLang="en-US" sz="3600" dirty="0" smtClean="0">
                <a:solidFill>
                  <a:srgbClr val="FFFF00"/>
                </a:solidFill>
              </a:rPr>
              <a:t>المحتوى المائي للتربة</a:t>
            </a:r>
            <a:endParaRPr lang="ar-SA" altLang="en-US" sz="3600" dirty="0" smtClean="0">
              <a:solidFill>
                <a:srgbClr val="FFFF00"/>
              </a:solidFill>
            </a:endParaRPr>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5">
                                            <p:txEl>
                                              <p:pRg st="3" end="3"/>
                                            </p:txEl>
                                          </p:spTgt>
                                        </p:tgtEl>
                                        <p:attrNameLst>
                                          <p:attrName>style.visibility</p:attrName>
                                        </p:attrNameLst>
                                      </p:cBhvr>
                                      <p:to>
                                        <p:strVal val="visible"/>
                                      </p:to>
                                    </p:set>
                                    <p:animEffect transition="in" filter="fade">
                                      <p:cBhvr>
                                        <p:cTn id="28" dur="1000"/>
                                        <p:tgtEl>
                                          <p:spTgt spid="5">
                                            <p:txEl>
                                              <p:pRg st="3" end="3"/>
                                            </p:txEl>
                                          </p:spTgt>
                                        </p:tgtEl>
                                      </p:cBhvr>
                                    </p:animEffect>
                                    <p:anim calcmode="lin" valueType="num">
                                      <p:cBhvr>
                                        <p:cTn id="2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5">
                                            <p:txEl>
                                              <p:pRg st="4" end="4"/>
                                            </p:txEl>
                                          </p:spTgt>
                                        </p:tgtEl>
                                        <p:attrNameLst>
                                          <p:attrName>style.visibility</p:attrName>
                                        </p:attrNameLst>
                                      </p:cBhvr>
                                      <p:to>
                                        <p:strVal val="visible"/>
                                      </p:to>
                                    </p:set>
                                    <p:animEffect transition="in" filter="fade">
                                      <p:cBhvr>
                                        <p:cTn id="35" dur="1000"/>
                                        <p:tgtEl>
                                          <p:spTgt spid="5">
                                            <p:txEl>
                                              <p:pRg st="4" end="4"/>
                                            </p:txEl>
                                          </p:spTgt>
                                        </p:tgtEl>
                                      </p:cBhvr>
                                    </p:animEffect>
                                    <p:anim calcmode="lin" valueType="num">
                                      <p:cBhvr>
                                        <p:cTn id="36"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5">
                                            <p:txEl>
                                              <p:pRg st="5" end="5"/>
                                            </p:txEl>
                                          </p:spTgt>
                                        </p:tgtEl>
                                        <p:attrNameLst>
                                          <p:attrName>style.visibility</p:attrName>
                                        </p:attrNameLst>
                                      </p:cBhvr>
                                      <p:to>
                                        <p:strVal val="visible"/>
                                      </p:to>
                                    </p:set>
                                    <p:animEffect transition="in" filter="fade">
                                      <p:cBhvr>
                                        <p:cTn id="42" dur="1000"/>
                                        <p:tgtEl>
                                          <p:spTgt spid="5">
                                            <p:txEl>
                                              <p:pRg st="5" end="5"/>
                                            </p:txEl>
                                          </p:spTgt>
                                        </p:tgtEl>
                                      </p:cBhvr>
                                    </p:animEffect>
                                    <p:anim calcmode="lin" valueType="num">
                                      <p:cBhvr>
                                        <p:cTn id="43"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381000" y="685800"/>
            <a:ext cx="8458199" cy="2590800"/>
          </a:xfrm>
        </p:spPr>
        <p:txBody>
          <a:bodyPr/>
          <a:lstStyle/>
          <a:p>
            <a:pPr marL="742950" indent="-742950" algn="just" rtl="1">
              <a:buClr>
                <a:srgbClr val="FFFF00"/>
              </a:buClr>
              <a:buNone/>
            </a:pPr>
            <a:r>
              <a:rPr lang="ar-SA" altLang="en-US" sz="3600" dirty="0" smtClean="0">
                <a:solidFill>
                  <a:srgbClr val="FFFF00"/>
                </a:solidFill>
              </a:rPr>
              <a:t>طرق قياس الرطوبة الجوية:</a:t>
            </a:r>
          </a:p>
          <a:p>
            <a:pPr marL="742950" indent="-742950" algn="just" rtl="1">
              <a:buClr>
                <a:srgbClr val="FFFF00"/>
              </a:buClr>
              <a:buNone/>
            </a:pPr>
            <a:r>
              <a:rPr lang="ar-SA" altLang="en-US" sz="3600" dirty="0" smtClean="0"/>
              <a:t>يستخدم جهاز الهيجرومتر ذو الثرمومترين المبلل والجاف </a:t>
            </a:r>
            <a:r>
              <a:rPr lang="en-GB" altLang="en-US" sz="3600" dirty="0" smtClean="0">
                <a:solidFill>
                  <a:srgbClr val="FF0000"/>
                </a:solidFill>
              </a:rPr>
              <a:t>)</a:t>
            </a:r>
            <a:r>
              <a:rPr lang="ar-SA" altLang="en-US" sz="3600" dirty="0" smtClean="0">
                <a:solidFill>
                  <a:srgbClr val="FF0000"/>
                </a:solidFill>
              </a:rPr>
              <a:t> </a:t>
            </a:r>
            <a:r>
              <a:rPr lang="en-GB" altLang="en-US" sz="3600" dirty="0" smtClean="0">
                <a:solidFill>
                  <a:srgbClr val="FF0000"/>
                </a:solidFill>
              </a:rPr>
              <a:t> </a:t>
            </a:r>
            <a:r>
              <a:rPr lang="en-GB" altLang="en-US" sz="3600" dirty="0" smtClean="0">
                <a:solidFill>
                  <a:srgbClr val="FF0000"/>
                </a:solidFill>
              </a:rPr>
              <a:t>(Wet-and-dry bulb hygrometer</a:t>
            </a:r>
          </a:p>
          <a:p>
            <a:pPr marL="742950" indent="-742950" algn="just" rtl="1">
              <a:buClr>
                <a:srgbClr val="FFFF00"/>
              </a:buClr>
              <a:buNone/>
            </a:pPr>
            <a:r>
              <a:rPr lang="en-GB" altLang="en-US" sz="3600" dirty="0" smtClean="0"/>
              <a:t> </a:t>
            </a:r>
            <a:r>
              <a:rPr lang="ar-SA" altLang="en-US" sz="3600" dirty="0" smtClean="0"/>
              <a:t> لقياس الرطوبة النسبية في بقعة معينة ولحظة معينة</a:t>
            </a:r>
            <a:r>
              <a:rPr lang="ar-SA" altLang="en-US" sz="3600" dirty="0" smtClean="0"/>
              <a:t>.</a:t>
            </a:r>
            <a:endParaRPr lang="en-GB" altLang="en-US" sz="3600" dirty="0" smtClean="0"/>
          </a:p>
        </p:txBody>
      </p:sp>
      <p:pic>
        <p:nvPicPr>
          <p:cNvPr id="5" name="Picture 4" descr="wet_and_dry_bulb_thermometer.jpg"/>
          <p:cNvPicPr>
            <a:picLocks noChangeAspect="1"/>
          </p:cNvPicPr>
          <p:nvPr/>
        </p:nvPicPr>
        <p:blipFill>
          <a:blip r:embed="rId2" cstate="print"/>
          <a:stretch>
            <a:fillRect/>
          </a:stretch>
        </p:blipFill>
        <p:spPr>
          <a:xfrm>
            <a:off x="762000" y="3810000"/>
            <a:ext cx="7620000" cy="2381250"/>
          </a:xfrm>
          <a:prstGeom prst="rect">
            <a:avLst/>
          </a:prstGeom>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 calcmode="lin" valueType="num">
                                      <p:cBhvr additive="base">
                                        <p:cTn id="14"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 calcmode="lin" valueType="num">
                                      <p:cBhvr additive="base">
                                        <p:cTn id="1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 calcmode="lin" valueType="num">
                                      <p:cBhvr>
                                        <p:cTn id="26" dur="500" fill="hold"/>
                                        <p:tgtEl>
                                          <p:spTgt spid="5"/>
                                        </p:tgtEl>
                                        <p:attrNameLst>
                                          <p:attrName>style.rotation</p:attrName>
                                        </p:attrNameLst>
                                      </p:cBhvr>
                                      <p:tavLst>
                                        <p:tav tm="0">
                                          <p:val>
                                            <p:fltVal val="360"/>
                                          </p:val>
                                        </p:tav>
                                        <p:tav tm="100000">
                                          <p:val>
                                            <p:fltVal val="0"/>
                                          </p:val>
                                        </p:tav>
                                      </p:tavLst>
                                    </p:anim>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p:nvPr>
        </p:nvSpPr>
        <p:spPr bwMode="auto">
          <a:xfrm>
            <a:off x="685800" y="3048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lang="en-GB" sz="3600" b="1" dirty="0" smtClean="0">
                <a:solidFill>
                  <a:srgbClr val="FFFF00"/>
                </a:solidFill>
                <a:latin typeface="+mj-lt"/>
                <a:ea typeface="+mj-ea"/>
                <a:cs typeface="+mj-cs"/>
              </a:rPr>
              <a:t>4</a:t>
            </a:r>
            <a:r>
              <a:rPr lang="ar-SA" sz="3600" b="1" dirty="0" smtClean="0">
                <a:solidFill>
                  <a:srgbClr val="FFFF00"/>
                </a:solidFill>
                <a:latin typeface="+mj-lt"/>
                <a:ea typeface="+mj-ea"/>
                <a:cs typeface="+mj-cs"/>
              </a:rPr>
              <a:t>- </a:t>
            </a:r>
            <a:r>
              <a:rPr lang="ar-SA" sz="3600" b="1" dirty="0" smtClean="0">
                <a:solidFill>
                  <a:srgbClr val="FFFF00"/>
                </a:solidFill>
                <a:latin typeface="+mj-lt"/>
                <a:ea typeface="+mj-ea"/>
                <a:cs typeface="+mj-cs"/>
              </a:rPr>
              <a:t>الرياح </a:t>
            </a:r>
            <a:r>
              <a:rPr lang="en-GB" sz="3600" b="1" dirty="0" smtClean="0">
                <a:solidFill>
                  <a:srgbClr val="FFFF00"/>
                </a:solidFill>
                <a:latin typeface="+mj-lt"/>
                <a:ea typeface="+mj-ea"/>
                <a:cs typeface="+mj-cs"/>
              </a:rPr>
              <a:t>Winds</a:t>
            </a:r>
            <a:endParaRPr lang="ar-SA" sz="3600" b="1" dirty="0" smtClean="0">
              <a:solidFill>
                <a:srgbClr val="FFFF00"/>
              </a:solidFill>
              <a:latin typeface="+mj-lt"/>
              <a:ea typeface="+mj-ea"/>
              <a:cs typeface="+mj-cs"/>
            </a:endParaRPr>
          </a:p>
        </p:txBody>
      </p:sp>
      <p:sp>
        <p:nvSpPr>
          <p:cNvPr id="5" name="Rectangle 3"/>
          <p:cNvSpPr>
            <a:spLocks noGrp="1" noChangeArrowheads="1"/>
          </p:cNvSpPr>
          <p:nvPr>
            <p:ph idx="1"/>
          </p:nvPr>
        </p:nvSpPr>
        <p:spPr>
          <a:xfrm>
            <a:off x="457200" y="1295400"/>
            <a:ext cx="8305800" cy="5181600"/>
          </a:xfrm>
        </p:spPr>
        <p:txBody>
          <a:bodyPr/>
          <a:lstStyle/>
          <a:p>
            <a:pPr marL="742950" indent="-742950" algn="just" rtl="1">
              <a:buClr>
                <a:srgbClr val="FFFF00"/>
              </a:buClr>
              <a:buNone/>
            </a:pPr>
            <a:r>
              <a:rPr lang="ar-SA" altLang="en-US" sz="3600" dirty="0" smtClean="0">
                <a:solidFill>
                  <a:srgbClr val="FFFF00"/>
                </a:solidFill>
              </a:rPr>
              <a:t>الرياح عامل بيئي مهم ، خاصة في السهول المنبسطة وعلى شواطئ البحار وعلى الهضاب والمرتفعات.</a:t>
            </a:r>
            <a:endParaRPr lang="en-GB" altLang="en-US" sz="3600" dirty="0" smtClean="0">
              <a:solidFill>
                <a:srgbClr val="FFFF00"/>
              </a:solidFill>
            </a:endParaRPr>
          </a:p>
          <a:p>
            <a:pPr algn="just" rtl="1" eaLnBrk="1" hangingPunct="1">
              <a:buClr>
                <a:srgbClr val="FFFF00"/>
              </a:buClr>
            </a:pPr>
            <a:r>
              <a:rPr lang="ar-SA" altLang="en-US" sz="3600" dirty="0" smtClean="0"/>
              <a:t>تثير الرياح الشديدة نوعين من العواصف:</a:t>
            </a:r>
          </a:p>
          <a:p>
            <a:pPr marL="742950" indent="-742950" algn="just" rtl="1" eaLnBrk="1" hangingPunct="1">
              <a:buClr>
                <a:srgbClr val="FFFF00"/>
              </a:buClr>
              <a:buFont typeface="+mj-lt"/>
              <a:buAutoNum type="arabicPeriod"/>
            </a:pPr>
            <a:r>
              <a:rPr lang="ar-SA" altLang="en-US" sz="3600" dirty="0" smtClean="0">
                <a:solidFill>
                  <a:srgbClr val="FF0000"/>
                </a:solidFill>
              </a:rPr>
              <a:t>عواصف ترابية </a:t>
            </a:r>
            <a:r>
              <a:rPr lang="ar-SA" altLang="en-US" sz="3600" dirty="0" smtClean="0"/>
              <a:t>: تزحف للامام ، تحمل ما يقارب 4000 طن من التراب في الميل المكعب من التراب، وقد تستمر الى ألفي ميل أو اكثر.</a:t>
            </a:r>
          </a:p>
          <a:p>
            <a:pPr marL="742950" indent="-742950" algn="just" rtl="1" eaLnBrk="1" hangingPunct="1">
              <a:buClr>
                <a:srgbClr val="FFFF00"/>
              </a:buClr>
              <a:buFont typeface="+mj-lt"/>
              <a:buAutoNum type="arabicPeriod"/>
            </a:pPr>
            <a:r>
              <a:rPr lang="ar-SA" altLang="en-US" sz="3600" dirty="0" smtClean="0">
                <a:solidFill>
                  <a:srgbClr val="FF0000"/>
                </a:solidFill>
              </a:rPr>
              <a:t>عواصف رملية</a:t>
            </a:r>
            <a:r>
              <a:rPr lang="ar-SA" altLang="en-US" sz="3600" dirty="0" smtClean="0"/>
              <a:t>: وهي سحابة من الرمل تتحرك قرب سطح الأرض لا يتجاوز امتدادها عدة اقدام فوق سطح الأرض، وهي هبات من الرمل تدفعها الرياح.</a:t>
            </a:r>
            <a:endParaRPr lang="ar-SA" altLang="en-US" sz="3600" dirty="0" smtClean="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Effect transition="in" filter="fade">
                                      <p:cBhvr>
                                        <p:cTn id="13" dur="1000"/>
                                        <p:tgtEl>
                                          <p:spTgt spid="5">
                                            <p:txEl>
                                              <p:pRg st="0" end="0"/>
                                            </p:txEl>
                                          </p:spTgt>
                                        </p:tgtEl>
                                      </p:cBhvr>
                                    </p:animEffect>
                                    <p:anim calcmode="lin" valueType="num">
                                      <p:cBhvr>
                                        <p:cTn id="14"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5">
                                            <p:txEl>
                                              <p:pRg st="1" end="1"/>
                                            </p:txEl>
                                          </p:spTgt>
                                        </p:tgtEl>
                                        <p:attrNameLst>
                                          <p:attrName>style.visibility</p:attrName>
                                        </p:attrNameLst>
                                      </p:cBhvr>
                                      <p:to>
                                        <p:strVal val="visible"/>
                                      </p:to>
                                    </p:set>
                                    <p:animEffect transition="in" filter="fade">
                                      <p:cBhvr>
                                        <p:cTn id="20" dur="1000"/>
                                        <p:tgtEl>
                                          <p:spTgt spid="5">
                                            <p:txEl>
                                              <p:pRg st="1" end="1"/>
                                            </p:txEl>
                                          </p:spTgt>
                                        </p:tgtEl>
                                      </p:cBhvr>
                                    </p:animEffect>
                                    <p:anim calcmode="lin" valueType="num">
                                      <p:cBhvr>
                                        <p:cTn id="21"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1000"/>
                                        <p:tgtEl>
                                          <p:spTgt spid="5">
                                            <p:txEl>
                                              <p:pRg st="2" end="2"/>
                                            </p:txEl>
                                          </p:spTgt>
                                        </p:tgtEl>
                                      </p:cBhvr>
                                    </p:animEffect>
                                    <p:anim calcmode="lin" valueType="num">
                                      <p:cBhvr>
                                        <p:cTn id="2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5">
                                            <p:txEl>
                                              <p:pRg st="3" end="3"/>
                                            </p:txEl>
                                          </p:spTgt>
                                        </p:tgtEl>
                                        <p:attrNameLst>
                                          <p:attrName>style.visibility</p:attrName>
                                        </p:attrNameLst>
                                      </p:cBhvr>
                                      <p:to>
                                        <p:strVal val="visible"/>
                                      </p:to>
                                    </p:set>
                                    <p:animEffect transition="in" filter="fade">
                                      <p:cBhvr>
                                        <p:cTn id="34" dur="1000"/>
                                        <p:tgtEl>
                                          <p:spTgt spid="5">
                                            <p:txEl>
                                              <p:pRg st="3" end="3"/>
                                            </p:txEl>
                                          </p:spTgt>
                                        </p:tgtEl>
                                      </p:cBhvr>
                                    </p:animEffect>
                                    <p:anim calcmode="lin" valueType="num">
                                      <p:cBhvr>
                                        <p:cTn id="3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a:spLocks noGrp="1" noChangeArrowheads="1"/>
          </p:cNvSpPr>
          <p:nvPr>
            <p:ph idx="1"/>
          </p:nvPr>
        </p:nvSpPr>
        <p:spPr>
          <a:xfrm>
            <a:off x="457200" y="609600"/>
            <a:ext cx="8305800" cy="1752600"/>
          </a:xfrm>
        </p:spPr>
        <p:txBody>
          <a:bodyPr/>
          <a:lstStyle/>
          <a:p>
            <a:pPr marL="742950" indent="-742950" algn="just" rtl="1">
              <a:buClr>
                <a:srgbClr val="FFFF00"/>
              </a:buClr>
              <a:buNone/>
            </a:pPr>
            <a:r>
              <a:rPr lang="ar-SA" altLang="en-US" sz="3600" dirty="0" smtClean="0">
                <a:solidFill>
                  <a:srgbClr val="FFFF00"/>
                </a:solidFill>
              </a:rPr>
              <a:t>طرق قياس سرعة الرياح </a:t>
            </a:r>
            <a:r>
              <a:rPr lang="en-GB" altLang="en-US" sz="3600" dirty="0" smtClean="0">
                <a:solidFill>
                  <a:srgbClr val="FFFF00"/>
                </a:solidFill>
              </a:rPr>
              <a:t>Measuring wind speed </a:t>
            </a:r>
            <a:endParaRPr lang="en-GB" altLang="en-US" sz="3600" dirty="0" smtClean="0">
              <a:solidFill>
                <a:srgbClr val="FFFF00"/>
              </a:solidFill>
            </a:endParaRPr>
          </a:p>
          <a:p>
            <a:pPr algn="just" rtl="1" eaLnBrk="1" hangingPunct="1">
              <a:buClr>
                <a:srgbClr val="FFFF00"/>
              </a:buClr>
            </a:pPr>
            <a:r>
              <a:rPr lang="ar-SA" altLang="en-US" sz="3600" dirty="0" smtClean="0"/>
              <a:t>يستخدم جهاز يسمى أنيموميتر </a:t>
            </a:r>
            <a:r>
              <a:rPr lang="en-GB" altLang="en-US" sz="3600" dirty="0" smtClean="0"/>
              <a:t>(Anemometer) </a:t>
            </a:r>
            <a:r>
              <a:rPr lang="ar-SA" altLang="en-US" sz="3600" dirty="0" smtClean="0"/>
              <a:t>  في قياس سرعة الرياح</a:t>
            </a:r>
            <a:endParaRPr lang="ar-SA" altLang="en-US" sz="3600" dirty="0" smtClean="0"/>
          </a:p>
        </p:txBody>
      </p:sp>
      <p:pic>
        <p:nvPicPr>
          <p:cNvPr id="6" name="Picture 5" descr="anemometer.jpg"/>
          <p:cNvPicPr>
            <a:picLocks noChangeAspect="1"/>
          </p:cNvPicPr>
          <p:nvPr/>
        </p:nvPicPr>
        <p:blipFill>
          <a:blip r:embed="rId2" cstate="print"/>
          <a:stretch>
            <a:fillRect/>
          </a:stretch>
        </p:blipFill>
        <p:spPr>
          <a:xfrm>
            <a:off x="609600" y="1981200"/>
            <a:ext cx="2743200" cy="4552545"/>
          </a:xfrm>
          <a:prstGeom prst="rect">
            <a:avLst/>
          </a:prstGeom>
        </p:spPr>
      </p:pic>
      <p:pic>
        <p:nvPicPr>
          <p:cNvPr id="7" name="Picture 6" descr="anemometer1.jpg"/>
          <p:cNvPicPr>
            <a:picLocks noChangeAspect="1"/>
          </p:cNvPicPr>
          <p:nvPr/>
        </p:nvPicPr>
        <p:blipFill>
          <a:blip r:embed="rId3" cstate="print"/>
          <a:stretch>
            <a:fillRect/>
          </a:stretch>
        </p:blipFill>
        <p:spPr>
          <a:xfrm>
            <a:off x="4572000" y="3581400"/>
            <a:ext cx="3505200" cy="2710688"/>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ppt_x"/>
                                          </p:val>
                                        </p:tav>
                                        <p:tav tm="100000">
                                          <p:val>
                                            <p:strVal val="#ppt_x"/>
                                          </p:val>
                                        </p:tav>
                                      </p:tavLst>
                                    </p:anim>
                                    <p:anim calcmode="lin" valueType="num">
                                      <p:cBhvr additive="base">
                                        <p:cTn id="2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2624" y="1600200"/>
            <a:ext cx="8004175" cy="4495800"/>
          </a:xfrm>
        </p:spPr>
        <p:txBody>
          <a:bodyPr/>
          <a:lstStyle/>
          <a:p>
            <a:pPr algn="just" rtl="1">
              <a:buClr>
                <a:schemeClr val="accent2"/>
              </a:buClr>
            </a:pPr>
            <a:r>
              <a:rPr lang="ar-SA" sz="3600" dirty="0" smtClean="0">
                <a:solidFill>
                  <a:schemeClr val="accent2"/>
                </a:solidFill>
              </a:rPr>
              <a:t>قوة التبخر هي مقدرة الهواء الجوي على التجفيف.</a:t>
            </a:r>
          </a:p>
          <a:p>
            <a:pPr algn="just" rtl="1">
              <a:buClr>
                <a:schemeClr val="accent2"/>
              </a:buClr>
            </a:pPr>
            <a:endParaRPr lang="ar-SA" sz="3600" dirty="0" smtClean="0">
              <a:solidFill>
                <a:schemeClr val="accent2"/>
              </a:solidFill>
            </a:endParaRPr>
          </a:p>
          <a:p>
            <a:pPr algn="just" rtl="1">
              <a:buClr>
                <a:schemeClr val="accent2"/>
              </a:buClr>
            </a:pPr>
            <a:r>
              <a:rPr lang="ar-SA" sz="3600" dirty="0" smtClean="0">
                <a:solidFill>
                  <a:schemeClr val="accent2"/>
                </a:solidFill>
              </a:rPr>
              <a:t>تتوقف قوة التبخر الجوية على عوامل أهمها:</a:t>
            </a:r>
          </a:p>
          <a:p>
            <a:pPr marL="514350" indent="-514350" algn="just" rtl="1">
              <a:buClr>
                <a:schemeClr val="accent2"/>
              </a:buClr>
              <a:buSzPct val="100000"/>
              <a:buFont typeface="+mj-lt"/>
              <a:buAutoNum type="arabicPeriod"/>
            </a:pPr>
            <a:r>
              <a:rPr lang="ar-SA" sz="3600" dirty="0" smtClean="0"/>
              <a:t>درجة الحرارة</a:t>
            </a:r>
          </a:p>
          <a:p>
            <a:pPr marL="514350" indent="-514350" algn="just" rtl="1">
              <a:buClr>
                <a:schemeClr val="accent2"/>
              </a:buClr>
              <a:buSzPct val="100000"/>
              <a:buFont typeface="+mj-lt"/>
              <a:buAutoNum type="arabicPeriod"/>
            </a:pPr>
            <a:r>
              <a:rPr lang="ar-SA" sz="3600" dirty="0" smtClean="0"/>
              <a:t>الرطوبة النسبية</a:t>
            </a:r>
          </a:p>
          <a:p>
            <a:pPr marL="514350" indent="-514350" algn="just" rtl="1">
              <a:buClr>
                <a:schemeClr val="accent2"/>
              </a:buClr>
              <a:buSzPct val="100000"/>
              <a:buFont typeface="+mj-lt"/>
              <a:buAutoNum type="arabicPeriod"/>
            </a:pPr>
            <a:r>
              <a:rPr lang="ar-SA" sz="3600" dirty="0" smtClean="0"/>
              <a:t>قوة الرياح</a:t>
            </a:r>
          </a:p>
          <a:p>
            <a:pPr marL="514350" indent="-514350" algn="just" rtl="1">
              <a:buClr>
                <a:schemeClr val="accent2"/>
              </a:buClr>
              <a:buSzPct val="100000"/>
              <a:buFont typeface="+mj-lt"/>
              <a:buAutoNum type="arabicPeriod"/>
            </a:pPr>
            <a:r>
              <a:rPr lang="ar-SA" sz="3600" dirty="0" smtClean="0"/>
              <a:t>الطاقة الشمسية</a:t>
            </a:r>
          </a:p>
        </p:txBody>
      </p:sp>
      <p:sp>
        <p:nvSpPr>
          <p:cNvPr id="4" name="Title 1"/>
          <p:cNvSpPr txBox="1">
            <a:spLocks noGrp="1"/>
          </p:cNvSpPr>
          <p:nvPr>
            <p:ph type="title"/>
          </p:nvPr>
        </p:nvSpPr>
        <p:spPr bwMode="auto">
          <a:xfrm>
            <a:off x="685800" y="3810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r" defTabSz="914400" rtl="1" eaLnBrk="1" fontAlgn="base" latinLnBrk="0" hangingPunct="1">
              <a:lnSpc>
                <a:spcPct val="100000"/>
              </a:lnSpc>
              <a:spcBef>
                <a:spcPct val="0"/>
              </a:spcBef>
              <a:spcAft>
                <a:spcPct val="0"/>
              </a:spcAft>
              <a:buClrTx/>
              <a:buSzTx/>
              <a:buFontTx/>
              <a:buNone/>
              <a:tabLst/>
              <a:defRPr/>
            </a:pPr>
            <a:r>
              <a:rPr lang="en-GB" sz="3600" b="1" dirty="0" smtClean="0">
                <a:solidFill>
                  <a:srgbClr val="FFFF00"/>
                </a:solidFill>
                <a:latin typeface="+mj-lt"/>
                <a:ea typeface="+mj-ea"/>
                <a:cs typeface="+mj-cs"/>
              </a:rPr>
              <a:t>5</a:t>
            </a:r>
            <a:r>
              <a:rPr lang="ar-SA" sz="3600" b="1" dirty="0" smtClean="0">
                <a:solidFill>
                  <a:srgbClr val="FFFF00"/>
                </a:solidFill>
                <a:latin typeface="+mj-lt"/>
                <a:ea typeface="+mj-ea"/>
                <a:cs typeface="+mj-cs"/>
              </a:rPr>
              <a:t>- </a:t>
            </a:r>
            <a:r>
              <a:rPr lang="en-GB" sz="3600" b="1" dirty="0" smtClean="0">
                <a:solidFill>
                  <a:srgbClr val="FFFF00"/>
                </a:solidFill>
                <a:latin typeface="+mj-lt"/>
                <a:ea typeface="+mj-ea"/>
                <a:cs typeface="+mj-cs"/>
              </a:rPr>
              <a:t> </a:t>
            </a:r>
            <a:r>
              <a:rPr lang="ar-SA" sz="3600" b="1" dirty="0" smtClean="0">
                <a:solidFill>
                  <a:srgbClr val="FFFF00"/>
                </a:solidFill>
                <a:latin typeface="+mj-lt"/>
                <a:ea typeface="+mj-ea"/>
                <a:cs typeface="+mj-cs"/>
              </a:rPr>
              <a:t> التبخر </a:t>
            </a:r>
            <a:r>
              <a:rPr lang="en-GB" sz="3600" b="1" dirty="0" smtClean="0">
                <a:solidFill>
                  <a:srgbClr val="FFFF00"/>
                </a:solidFill>
                <a:latin typeface="+mj-lt"/>
                <a:ea typeface="+mj-ea"/>
                <a:cs typeface="+mj-cs"/>
              </a:rPr>
              <a:t>Evaporation</a:t>
            </a:r>
            <a:endParaRPr lang="ar-SA" sz="3600" b="1" dirty="0" smtClean="0">
              <a:solidFill>
                <a:srgbClr val="FFFF00"/>
              </a:solidFill>
              <a:latin typeface="+mj-lt"/>
              <a:ea typeface="+mj-ea"/>
              <a:cs typeface="+mj-cs"/>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4"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additive="base">
                                        <p:cTn id="24"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 calcmode="lin" valueType="num">
                                      <p:cBhvr additive="base">
                                        <p:cTn id="36"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762000"/>
            <a:ext cx="7924800" cy="5632311"/>
          </a:xfrm>
          <a:prstGeom prst="rect">
            <a:avLst/>
          </a:prstGeom>
        </p:spPr>
        <p:txBody>
          <a:bodyPr wrap="square">
            <a:spAutoFit/>
          </a:bodyPr>
          <a:lstStyle/>
          <a:p>
            <a:pPr marL="514350" indent="-514350" algn="just" rtl="1">
              <a:buClr>
                <a:schemeClr val="accent2"/>
              </a:buClr>
              <a:buSzPct val="100000"/>
              <a:buFont typeface="Arial" pitchFamily="34" charset="0"/>
              <a:buChar char="•"/>
            </a:pPr>
            <a:r>
              <a:rPr lang="ar-SA" sz="3600" dirty="0" smtClean="0">
                <a:solidFill>
                  <a:schemeClr val="accent2"/>
                </a:solidFill>
              </a:rPr>
              <a:t>يرتبط توزيع النباتات </a:t>
            </a:r>
            <a:r>
              <a:rPr lang="ar-SA" sz="3600" dirty="0" smtClean="0">
                <a:solidFill>
                  <a:schemeClr val="accent2"/>
                </a:solidFill>
              </a:rPr>
              <a:t>بالتبخر ،لا يقتصر تأثير التبخر على فقد الماء من النباتات ، لكنه يعمل أيضاً على إنقاص محتوى التربة المائي ، مما يؤثر على الكساء النباتي </a:t>
            </a:r>
            <a:r>
              <a:rPr lang="ar-SA" sz="3600" dirty="0" smtClean="0">
                <a:solidFill>
                  <a:srgbClr val="FF0000"/>
                </a:solidFill>
              </a:rPr>
              <a:t>( معدلات التبخر في المناطق الجافة تفوق معدلات الامطار مما يساعد على تكوين كساء نباتي جفافي</a:t>
            </a:r>
            <a:r>
              <a:rPr lang="ar-SA" sz="3600" dirty="0" smtClean="0">
                <a:solidFill>
                  <a:srgbClr val="FF0000"/>
                </a:solidFill>
              </a:rPr>
              <a:t>)</a:t>
            </a:r>
          </a:p>
          <a:p>
            <a:pPr marL="514350" indent="-514350" algn="just" rtl="1">
              <a:buClr>
                <a:schemeClr val="accent2"/>
              </a:buClr>
              <a:buSzPct val="100000"/>
              <a:buFont typeface="Arial" pitchFamily="34" charset="0"/>
              <a:buChar char="•"/>
            </a:pPr>
            <a:endParaRPr lang="ar-SA" sz="3600" dirty="0" smtClean="0"/>
          </a:p>
          <a:p>
            <a:pPr marL="514350" indent="-514350" algn="just" rtl="1">
              <a:buClr>
                <a:schemeClr val="accent2"/>
              </a:buClr>
              <a:buSzPct val="100000"/>
              <a:buFont typeface="Arial" pitchFamily="34" charset="0"/>
              <a:buChar char="•"/>
            </a:pPr>
            <a:r>
              <a:rPr lang="ar-SA" sz="3600" dirty="0" smtClean="0">
                <a:solidFill>
                  <a:srgbClr val="FF0000"/>
                </a:solidFill>
              </a:rPr>
              <a:t>شدة التبخر الجوي </a:t>
            </a:r>
            <a:r>
              <a:rPr lang="ar-SA" sz="3600" dirty="0" smtClean="0"/>
              <a:t>لها علاقة وثيقة باحتياجات النبات المائية ، أي كمية الماء اللازمة له طول حياته </a:t>
            </a:r>
            <a:r>
              <a:rPr lang="ar-SA" sz="3600" dirty="0" smtClean="0"/>
              <a:t>لإنتاج </a:t>
            </a:r>
            <a:r>
              <a:rPr lang="ar-SA" sz="3600" dirty="0" smtClean="0"/>
              <a:t>قدر معين من المحصول</a:t>
            </a:r>
            <a:r>
              <a:rPr lang="ar-SA" dirty="0" smtClean="0"/>
              <a:t>.</a:t>
            </a:r>
            <a:endParaRPr lang="en-GB"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 calcmode="lin" valueType="num">
                                      <p:cBhvr additive="base">
                                        <p:cTn id="1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idx="1"/>
          </p:nvPr>
        </p:nvSpPr>
        <p:spPr>
          <a:xfrm>
            <a:off x="457200" y="381000"/>
            <a:ext cx="8305800" cy="2667000"/>
          </a:xfrm>
        </p:spPr>
        <p:txBody>
          <a:bodyPr/>
          <a:lstStyle/>
          <a:p>
            <a:pPr marL="742950" indent="-742950" algn="just" rtl="1">
              <a:buClr>
                <a:srgbClr val="FFFF00"/>
              </a:buClr>
              <a:buNone/>
            </a:pPr>
            <a:r>
              <a:rPr lang="ar-SA" altLang="en-US" sz="3600" dirty="0" smtClean="0">
                <a:solidFill>
                  <a:srgbClr val="FFFF00"/>
                </a:solidFill>
              </a:rPr>
              <a:t>طرق قياس سرعة التبخر </a:t>
            </a:r>
            <a:r>
              <a:rPr lang="en-GB" altLang="en-US" sz="3600" dirty="0" smtClean="0">
                <a:solidFill>
                  <a:srgbClr val="FFFF00"/>
                </a:solidFill>
              </a:rPr>
              <a:t>Measuring evaporation</a:t>
            </a:r>
            <a:endParaRPr lang="en-GB" altLang="en-US" sz="3600" dirty="0" smtClean="0">
              <a:solidFill>
                <a:srgbClr val="FFFF00"/>
              </a:solidFill>
            </a:endParaRPr>
          </a:p>
          <a:p>
            <a:pPr algn="just" rtl="1">
              <a:buClr>
                <a:srgbClr val="FFFF00"/>
              </a:buClr>
              <a:buNone/>
            </a:pPr>
            <a:r>
              <a:rPr lang="ar-SA" altLang="en-US" sz="3600" dirty="0" smtClean="0"/>
              <a:t>يقاس </a:t>
            </a:r>
            <a:r>
              <a:rPr lang="ar-SA" altLang="en-US" sz="3600" dirty="0" smtClean="0">
                <a:solidFill>
                  <a:srgbClr val="FF0000"/>
                </a:solidFill>
              </a:rPr>
              <a:t>معدل التبخر </a:t>
            </a:r>
            <a:r>
              <a:rPr lang="ar-SA" altLang="en-US" sz="3600" dirty="0" smtClean="0"/>
              <a:t>، بقياس فقد الماء من سطح مائي حر محفوظ في إناء أسود عميق، وقد وجد </a:t>
            </a:r>
            <a:r>
              <a:rPr lang="ar-SA" altLang="en-US" sz="3600" dirty="0" smtClean="0"/>
              <a:t>أن التبخر </a:t>
            </a:r>
            <a:r>
              <a:rPr lang="ar-SA" altLang="en-US" sz="3600" dirty="0" smtClean="0"/>
              <a:t>من مثل هذا الإناء متفق إلى حد كبير مع سرعة النتح في النباتات </a:t>
            </a:r>
            <a:r>
              <a:rPr lang="ar-SA" altLang="en-US" sz="3600" dirty="0" smtClean="0">
                <a:solidFill>
                  <a:srgbClr val="FF0000"/>
                </a:solidFill>
              </a:rPr>
              <a:t>( مجاهد وآخرون ، 1990).</a:t>
            </a:r>
            <a:endParaRPr lang="ar-SA" altLang="en-US" sz="3600" dirty="0" smtClean="0">
              <a:solidFill>
                <a:srgbClr val="FF0000"/>
              </a:solidFill>
            </a:endParaRPr>
          </a:p>
        </p:txBody>
      </p:sp>
      <p:pic>
        <p:nvPicPr>
          <p:cNvPr id="5" name="Picture 4" descr="evaporation.jpg"/>
          <p:cNvPicPr>
            <a:picLocks noChangeAspect="1"/>
          </p:cNvPicPr>
          <p:nvPr/>
        </p:nvPicPr>
        <p:blipFill>
          <a:blip r:embed="rId2" cstate="print"/>
          <a:stretch>
            <a:fillRect/>
          </a:stretch>
        </p:blipFill>
        <p:spPr>
          <a:xfrm>
            <a:off x="685800" y="3352800"/>
            <a:ext cx="4419600" cy="3031188"/>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fade">
                                      <p:cBhvr>
                                        <p:cTn id="14" dur="1000"/>
                                        <p:tgtEl>
                                          <p:spTgt spid="4">
                                            <p:txEl>
                                              <p:pRg st="1" end="1"/>
                                            </p:txEl>
                                          </p:spTgt>
                                        </p:tgtEl>
                                      </p:cBhvr>
                                    </p:animEffect>
                                    <p:anim calcmode="lin" valueType="num">
                                      <p:cBhvr>
                                        <p:cTn id="15"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1000" fill="hold"/>
                                        <p:tgtEl>
                                          <p:spTgt spid="5"/>
                                        </p:tgtEl>
                                        <p:attrNameLst>
                                          <p:attrName>ppt_w</p:attrName>
                                        </p:attrNameLst>
                                      </p:cBhvr>
                                      <p:tavLst>
                                        <p:tav tm="0">
                                          <p:val>
                                            <p:fltVal val="0"/>
                                          </p:val>
                                        </p:tav>
                                        <p:tav tm="100000">
                                          <p:val>
                                            <p:strVal val="#ppt_w"/>
                                          </p:val>
                                        </p:tav>
                                      </p:tavLst>
                                    </p:anim>
                                    <p:anim calcmode="lin" valueType="num">
                                      <p:cBhvr>
                                        <p:cTn id="22" dur="1000" fill="hold"/>
                                        <p:tgtEl>
                                          <p:spTgt spid="5"/>
                                        </p:tgtEl>
                                        <p:attrNameLst>
                                          <p:attrName>ppt_h</p:attrName>
                                        </p:attrNameLst>
                                      </p:cBhvr>
                                      <p:tavLst>
                                        <p:tav tm="0">
                                          <p:val>
                                            <p:fltVal val="0"/>
                                          </p:val>
                                        </p:tav>
                                        <p:tav tm="100000">
                                          <p:val>
                                            <p:strVal val="#ppt_h"/>
                                          </p:val>
                                        </p:tav>
                                      </p:tavLst>
                                    </p:anim>
                                    <p:anim calcmode="lin" valueType="num">
                                      <p:cBhvr>
                                        <p:cTn id="23"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800" dirty="0" smtClean="0">
                <a:solidFill>
                  <a:srgbClr val="FFFF00"/>
                </a:solidFill>
              </a:rPr>
              <a:t>رؤية ورسالة كليه العلوم</a:t>
            </a:r>
            <a:endParaRPr lang="en-US" sz="4800" dirty="0">
              <a:solidFill>
                <a:srgbClr val="FFFF00"/>
              </a:solidFill>
            </a:endParaRPr>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1752600"/>
          </a:xfrm>
        </p:spPr>
        <p:txBody>
          <a:bodyPr/>
          <a:lstStyle/>
          <a:p>
            <a:pPr algn="just" rtl="1">
              <a:buNone/>
            </a:pPr>
            <a:r>
              <a:rPr lang="ar-SA" b="1" dirty="0" smtClean="0">
                <a:solidFill>
                  <a:srgbClr val="FFFF00"/>
                </a:solidFill>
              </a:rPr>
              <a:t>الرؤيـــة</a:t>
            </a:r>
            <a:r>
              <a:rPr lang="en-US" b="1" dirty="0" smtClean="0">
                <a:solidFill>
                  <a:srgbClr val="FFFF00"/>
                </a:solidFill>
              </a:rPr>
              <a:t>: </a:t>
            </a:r>
            <a:endParaRPr lang="en-US" dirty="0" smtClean="0">
              <a:solidFill>
                <a:srgbClr val="FFFF00"/>
              </a:solidFill>
            </a:endParaRPr>
          </a:p>
          <a:p>
            <a:pPr algn="just" rtl="1">
              <a:buNone/>
            </a:pPr>
            <a:r>
              <a:rPr lang="ar-SA" b="1" dirty="0" smtClean="0"/>
              <a:t>الارتقاء بالمستوى الأكاديمي والبحثي لمواكبة التقدم العلمي ومتطلبات المجتمع</a:t>
            </a:r>
            <a:r>
              <a:rPr lang="en-US" b="1" dirty="0" smtClean="0"/>
              <a:t>. </a:t>
            </a:r>
            <a:endParaRPr lang="en-US" dirty="0" smtClean="0"/>
          </a:p>
          <a:p>
            <a:pPr algn="just" rtl="1"/>
            <a:endParaRPr lang="en-US" dirty="0"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algn="just" rtl="1"/>
            <a:r>
              <a:rPr lang="ar-SA" sz="3200" b="1" dirty="0" smtClean="0">
                <a:solidFill>
                  <a:srgbClr val="FFFF00"/>
                </a:solidFill>
              </a:rPr>
              <a:t>الرســالة:  </a:t>
            </a:r>
            <a:endParaRPr lang="en-US" sz="3200" dirty="0" smtClean="0">
              <a:solidFill>
                <a:srgbClr val="FFFF00"/>
              </a:solidFill>
            </a:endParaRPr>
          </a:p>
          <a:p>
            <a:pPr algn="just" rtl="1"/>
            <a:r>
              <a:rPr lang="ar-SA" sz="3200" b="1" dirty="0" smtClean="0"/>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9221">
                                            <p:txEl>
                                              <p:pRg st="1" end="1"/>
                                            </p:txEl>
                                          </p:spTgt>
                                        </p:tgtEl>
                                        <p:attrNameLst>
                                          <p:attrName>style.visibility</p:attrName>
                                        </p:attrNameLst>
                                      </p:cBhvr>
                                      <p:to>
                                        <p:strVal val="visible"/>
                                      </p:to>
                                    </p:set>
                                    <p:animScale>
                                      <p:cBhvr>
                                        <p:cTn id="21" dur="1000" decel="50000" fill="hold">
                                          <p:stCondLst>
                                            <p:cond delay="0"/>
                                          </p:stCondLst>
                                        </p:cTn>
                                        <p:tgtEl>
                                          <p:spTgt spid="922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221">
                                            <p:txEl>
                                              <p:pRg st="1" end="1"/>
                                            </p:txEl>
                                          </p:spTgt>
                                        </p:tgtEl>
                                        <p:attrNameLst>
                                          <p:attrName>ppt_x</p:attrName>
                                          <p:attrName>ppt_y</p:attrName>
                                        </p:attrNameLst>
                                      </p:cBhvr>
                                    </p:animMotion>
                                    <p:animEffect transition="in" filter="fade">
                                      <p:cBhvr>
                                        <p:cTn id="23" dur="1000"/>
                                        <p:tgtEl>
                                          <p:spTgt spid="922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1" y="609600"/>
            <a:ext cx="8305800" cy="5562600"/>
          </a:xfrm>
        </p:spPr>
        <p:txBody>
          <a:bodyPr/>
          <a:lstStyle/>
          <a:p>
            <a:pPr algn="ctr"/>
            <a:r>
              <a:rPr lang="ar-SA" sz="8000" b="1" dirty="0" smtClean="0">
                <a:solidFill>
                  <a:srgbClr val="FFFF00"/>
                </a:solidFill>
              </a:rPr>
              <a:t>المناخ في الصحارى </a:t>
            </a:r>
            <a:r>
              <a:rPr lang="en-GB" sz="8000" b="1" dirty="0" smtClean="0">
                <a:solidFill>
                  <a:srgbClr val="FFFF00"/>
                </a:solidFill>
              </a:rPr>
              <a:t/>
            </a:r>
            <a:br>
              <a:rPr lang="en-GB" sz="8000" b="1" dirty="0" smtClean="0">
                <a:solidFill>
                  <a:srgbClr val="FFFF00"/>
                </a:solidFill>
              </a:rPr>
            </a:br>
            <a:r>
              <a:rPr lang="en-GB" sz="8000" b="1" dirty="0" smtClean="0">
                <a:solidFill>
                  <a:srgbClr val="FFFF00"/>
                </a:solidFill>
              </a:rPr>
              <a:t> </a:t>
            </a:r>
            <a:r>
              <a:rPr lang="ar-SA" sz="8000" b="1" dirty="0" smtClean="0">
                <a:solidFill>
                  <a:srgbClr val="FFFF00"/>
                </a:solidFill>
              </a:rPr>
              <a:t>الحارة </a:t>
            </a:r>
            <a:r>
              <a:rPr lang="en-GB" sz="8000" b="1" dirty="0" smtClean="0">
                <a:solidFill>
                  <a:srgbClr val="FFFF00"/>
                </a:solidFill>
              </a:rPr>
              <a:t/>
            </a:r>
            <a:br>
              <a:rPr lang="en-GB" sz="8000" b="1" dirty="0" smtClean="0">
                <a:solidFill>
                  <a:srgbClr val="FFFF00"/>
                </a:solidFill>
              </a:rPr>
            </a:br>
            <a:r>
              <a:rPr lang="en-GB" sz="8000" b="1" dirty="0" smtClean="0">
                <a:solidFill>
                  <a:srgbClr val="FFFF00"/>
                </a:solidFill>
              </a:rPr>
              <a:t>Climate in Hot desert</a:t>
            </a:r>
            <a:endParaRPr lang="en-GB" sz="8000" b="1" dirty="0" smtClean="0">
              <a:solidFill>
                <a:srgbClr val="FFFF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458200" cy="1143000"/>
          </a:xfrm>
        </p:spPr>
        <p:txBody>
          <a:bodyPr/>
          <a:lstStyle/>
          <a:p>
            <a:pPr algn="r" rtl="1"/>
            <a:r>
              <a:rPr lang="ar-SA" b="1" dirty="0" smtClean="0">
                <a:solidFill>
                  <a:srgbClr val="FFFF00"/>
                </a:solidFill>
              </a:rPr>
              <a:t>خصائص الغلاف الغازي</a:t>
            </a:r>
            <a:endParaRPr lang="en-US" dirty="0"/>
          </a:p>
        </p:txBody>
      </p:sp>
      <p:sp>
        <p:nvSpPr>
          <p:cNvPr id="4" name="Content Placeholder 2"/>
          <p:cNvSpPr>
            <a:spLocks noGrp="1"/>
          </p:cNvSpPr>
          <p:nvPr>
            <p:ph idx="1"/>
          </p:nvPr>
        </p:nvSpPr>
        <p:spPr>
          <a:xfrm>
            <a:off x="304800" y="1295400"/>
            <a:ext cx="8534400" cy="5105400"/>
          </a:xfrm>
        </p:spPr>
        <p:txBody>
          <a:bodyPr/>
          <a:lstStyle/>
          <a:p>
            <a:pPr algn="just" rtl="1">
              <a:buNone/>
            </a:pPr>
            <a:r>
              <a:rPr lang="ar-SA" sz="3600" dirty="0" smtClean="0">
                <a:solidFill>
                  <a:schemeClr val="tx1">
                    <a:lumMod val="40000"/>
                    <a:lumOff val="60000"/>
                  </a:schemeClr>
                </a:solidFill>
              </a:rPr>
              <a:t>يمتد الهواء الجوي لعدة كيلومترات فوق سطح الأرض وتقل كثافته بدرجة كبيرة مع الارتفاع ، كما تقل نسبة الاوكسجين فيه مع الارتفاع ايضا ً.</a:t>
            </a:r>
            <a:endParaRPr lang="ar-SA" sz="3600" dirty="0" smtClean="0">
              <a:solidFill>
                <a:schemeClr val="tx1">
                  <a:lumMod val="40000"/>
                  <a:lumOff val="60000"/>
                </a:schemeClr>
              </a:solidFill>
            </a:endParaRPr>
          </a:p>
          <a:p>
            <a:pPr algn="r" rtl="1">
              <a:buNone/>
            </a:pPr>
            <a:r>
              <a:rPr lang="ar-SA" sz="3600" dirty="0" smtClean="0">
                <a:solidFill>
                  <a:srgbClr val="FFFF00"/>
                </a:solidFill>
              </a:rPr>
              <a:t> </a:t>
            </a:r>
          </a:p>
          <a:p>
            <a:pPr algn="just" rtl="1">
              <a:buNone/>
            </a:pPr>
            <a:r>
              <a:rPr lang="ar-SA" sz="3600" dirty="0" smtClean="0">
                <a:solidFill>
                  <a:schemeClr val="accent2"/>
                </a:solidFill>
              </a:rPr>
              <a:t>ولقد امكن تمييز طبقات جوية ثلاث في الغلاف الغازي وهي:</a:t>
            </a:r>
            <a:endParaRPr lang="en-GB" sz="3600" dirty="0" smtClean="0">
              <a:solidFill>
                <a:schemeClr val="accent2"/>
              </a:solidFill>
            </a:endParaRPr>
          </a:p>
          <a:p>
            <a:pPr marL="514350" indent="-514350" algn="just" rtl="1">
              <a:buClr>
                <a:schemeClr val="accent2"/>
              </a:buClr>
              <a:buSzPct val="100000"/>
              <a:buFont typeface="+mj-lt"/>
              <a:buAutoNum type="arabicPeriod"/>
            </a:pPr>
            <a:r>
              <a:rPr lang="ar-SA" sz="3600" dirty="0" smtClean="0"/>
              <a:t> طبقة التروبوسفير </a:t>
            </a:r>
            <a:r>
              <a:rPr lang="en-GB" sz="3600" dirty="0" smtClean="0"/>
              <a:t> </a:t>
            </a:r>
            <a:r>
              <a:rPr lang="en-GB" sz="3600" dirty="0" smtClean="0">
                <a:solidFill>
                  <a:srgbClr val="FF0000"/>
                </a:solidFill>
              </a:rPr>
              <a:t>Troposphere</a:t>
            </a:r>
            <a:endParaRPr lang="ar-SA" sz="3600" dirty="0" smtClean="0">
              <a:solidFill>
                <a:srgbClr val="FF0000"/>
              </a:solidFill>
            </a:endParaRPr>
          </a:p>
          <a:p>
            <a:pPr marL="514350" indent="-514350" algn="just" rtl="1">
              <a:buClr>
                <a:schemeClr val="accent2"/>
              </a:buClr>
              <a:buSzPct val="100000"/>
              <a:buFont typeface="+mj-lt"/>
              <a:buAutoNum type="arabicPeriod"/>
            </a:pPr>
            <a:r>
              <a:rPr lang="ar-SA" sz="3600" dirty="0" smtClean="0"/>
              <a:t> طبقة الستراتوسفير </a:t>
            </a:r>
            <a:r>
              <a:rPr lang="en-GB" sz="3600" dirty="0" smtClean="0"/>
              <a:t> </a:t>
            </a:r>
            <a:r>
              <a:rPr lang="en-GB" sz="3600" dirty="0" smtClean="0">
                <a:solidFill>
                  <a:srgbClr val="FF0000"/>
                </a:solidFill>
              </a:rPr>
              <a:t>Stratosphere</a:t>
            </a:r>
          </a:p>
          <a:p>
            <a:pPr marL="514350" indent="-514350" algn="just" rtl="1">
              <a:buClr>
                <a:schemeClr val="accent2"/>
              </a:buClr>
              <a:buSzPct val="100000"/>
              <a:buFont typeface="+mj-lt"/>
              <a:buAutoNum type="arabicPeriod"/>
            </a:pPr>
            <a:r>
              <a:rPr lang="ar-SA" sz="3600" dirty="0" smtClean="0"/>
              <a:t> طبقة الأيونوسفير </a:t>
            </a:r>
            <a:r>
              <a:rPr lang="en-GB" sz="3600" dirty="0" smtClean="0"/>
              <a:t> </a:t>
            </a:r>
            <a:r>
              <a:rPr lang="en-GB" sz="3600" dirty="0" smtClean="0">
                <a:solidFill>
                  <a:srgbClr val="FF0000"/>
                </a:solidFill>
              </a:rPr>
              <a:t>Ionosphere</a:t>
            </a:r>
            <a:endParaRPr lang="en-GB" sz="3600" dirty="0">
              <a:solidFill>
                <a:srgbClr val="FF0000"/>
              </a:solidFill>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37"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5" presetClass="entr" presetSubtype="0"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 calcmode="lin" valueType="num">
                                      <p:cBhvr>
                                        <p:cTn id="22"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3"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4" dur="1000" fill="hold"/>
                                        <p:tgtEl>
                                          <p:spTgt spid="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5" dur="1000" fill="hold"/>
                                        <p:tgtEl>
                                          <p:spTgt spid="4">
                                            <p:txEl>
                                              <p:pRg st="2" end="2"/>
                                            </p:txEl>
                                          </p:spTgt>
                                        </p:tgtEl>
                                        <p:attrNameLst>
                                          <p:attrName>ppt_y</p:attrName>
                                        </p:attrNameLst>
                                      </p:cBhvr>
                                      <p:tavLst>
                                        <p:tav tm="0" fmla="#ppt_y+(sin(-2*pi*(1-$))*-#ppt_x+cos(-2*pi*(1-$))*(1-#ppt_y))*(1-$)">
                                          <p:val>
                                            <p:fltVal val="0"/>
                                          </p:val>
                                        </p:tav>
                                        <p:tav tm="100000">
                                          <p:val>
                                            <p:fltVal val="1"/>
                                          </p:val>
                                        </p:tav>
                                      </p:tavLst>
                                    </p:anim>
                                  </p:childTnLst>
                                </p:cTn>
                              </p:par>
                              <p:par>
                                <p:cTn id="26" presetID="15" presetClass="entr" presetSubtype="0" fill="hold" nodeType="withEffect">
                                  <p:stCondLst>
                                    <p:cond delay="0"/>
                                  </p:stCondLst>
                                  <p:childTnLst>
                                    <p:set>
                                      <p:cBhvr>
                                        <p:cTn id="27" dur="1" fill="hold">
                                          <p:stCondLst>
                                            <p:cond delay="0"/>
                                          </p:stCondLst>
                                        </p:cTn>
                                        <p:tgtEl>
                                          <p:spTgt spid="4">
                                            <p:txEl>
                                              <p:pRg st="3" end="3"/>
                                            </p:txEl>
                                          </p:spTgt>
                                        </p:tgtEl>
                                        <p:attrNameLst>
                                          <p:attrName>style.visibility</p:attrName>
                                        </p:attrNameLst>
                                      </p:cBhvr>
                                      <p:to>
                                        <p:strVal val="visible"/>
                                      </p:to>
                                    </p:set>
                                    <p:anim calcmode="lin" valueType="num">
                                      <p:cBhvr>
                                        <p:cTn id="28"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9"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30" dur="1000" fill="hold"/>
                                        <p:tgtEl>
                                          <p:spTgt spid="4">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4">
                                            <p:txEl>
                                              <p:pRg st="3" end="3"/>
                                            </p:txEl>
                                          </p:spTgt>
                                        </p:tgtEl>
                                        <p:attrNameLst>
                                          <p:attrName>ppt_y</p:attrName>
                                        </p:attrNameLst>
                                      </p:cBhvr>
                                      <p:tavLst>
                                        <p:tav tm="0" fmla="#ppt_y+(sin(-2*pi*(1-$))*-#ppt_x+cos(-2*pi*(1-$))*(1-#ppt_y))*(1-$)">
                                          <p:val>
                                            <p:fltVal val="0"/>
                                          </p:val>
                                        </p:tav>
                                        <p:tav tm="100000">
                                          <p:val>
                                            <p:fltVal val="1"/>
                                          </p:val>
                                        </p:tav>
                                      </p:tavLst>
                                    </p:anim>
                                  </p:childTnLst>
                                </p:cTn>
                              </p:par>
                              <p:par>
                                <p:cTn id="32" presetID="15" presetClass="entr" presetSubtype="0" fill="hold" nodeType="with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 calcmode="lin" valueType="num">
                                      <p:cBhvr>
                                        <p:cTn id="34"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5"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36" dur="1000" fill="hold"/>
                                        <p:tgtEl>
                                          <p:spTgt spid="4">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7" dur="1000" fill="hold"/>
                                        <p:tgtEl>
                                          <p:spTgt spid="4">
                                            <p:txEl>
                                              <p:pRg st="4" end="4"/>
                                            </p:txEl>
                                          </p:spTgt>
                                        </p:tgtEl>
                                        <p:attrNameLst>
                                          <p:attrName>ppt_y</p:attrName>
                                        </p:attrNameLst>
                                      </p:cBhvr>
                                      <p:tavLst>
                                        <p:tav tm="0" fmla="#ppt_y+(sin(-2*pi*(1-$))*-#ppt_x+cos(-2*pi*(1-$))*(1-#ppt_y))*(1-$)">
                                          <p:val>
                                            <p:fltVal val="0"/>
                                          </p:val>
                                        </p:tav>
                                        <p:tav tm="100000">
                                          <p:val>
                                            <p:fltVal val="1"/>
                                          </p:val>
                                        </p:tav>
                                      </p:tavLst>
                                    </p:anim>
                                  </p:childTnLst>
                                </p:cTn>
                              </p:par>
                              <p:par>
                                <p:cTn id="38" presetID="15" presetClass="entr" presetSubtype="0" fill="hold" nodeType="with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 calcmode="lin" valueType="num">
                                      <p:cBhvr>
                                        <p:cTn id="40"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41"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42" dur="1000" fill="hold"/>
                                        <p:tgtEl>
                                          <p:spTgt spid="4">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4">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t3.gstatic.com/images?q=tbn:ANd9GcSO7IqWJ6SQfrdKWRLG45ZinYW37fPXap0AgILom51WxYlIrQR9">
            <a:hlinkClick r:id="rId2"/>
          </p:cNvPr>
          <p:cNvPicPr>
            <a:picLocks noGrp="1" noChangeAspect="1" noChangeArrowheads="1"/>
          </p:cNvPicPr>
          <p:nvPr>
            <p:ph idx="1"/>
          </p:nvPr>
        </p:nvPicPr>
        <p:blipFill>
          <a:blip r:embed="rId3" cstate="print"/>
          <a:srcRect/>
          <a:stretch>
            <a:fillRect/>
          </a:stretch>
        </p:blipFill>
        <p:spPr bwMode="auto">
          <a:xfrm>
            <a:off x="838200" y="658304"/>
            <a:ext cx="4495800" cy="5513896"/>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t2.gstatic.com/images?q=tbn:ANd9GcSnWtjVxIaLbqH9Wh1ctm7BEnq_-rHp2eDmf5fWXj3odYEjlZMj">
            <a:hlinkClick r:id="rId2"/>
          </p:cNvPr>
          <p:cNvPicPr>
            <a:picLocks noChangeAspect="1" noChangeArrowheads="1"/>
          </p:cNvPicPr>
          <p:nvPr/>
        </p:nvPicPr>
        <p:blipFill>
          <a:blip r:embed="rId3" cstate="print"/>
          <a:srcRect/>
          <a:stretch>
            <a:fillRect/>
          </a:stretch>
        </p:blipFill>
        <p:spPr bwMode="auto">
          <a:xfrm>
            <a:off x="142844" y="428604"/>
            <a:ext cx="4357718" cy="5373316"/>
          </a:xfrm>
          <a:prstGeom prst="rect">
            <a:avLst/>
          </a:prstGeom>
          <a:noFill/>
        </p:spPr>
      </p:pic>
      <p:pic>
        <p:nvPicPr>
          <p:cNvPr id="5" name="Picture 2" descr="http://t3.gstatic.com/images?q=tbn:ANd9GcSj7aZmSDFI4VOdJlf4EYPGdsb7njnBlmDbHQfAHd00hrhRmqCq">
            <a:hlinkClick r:id="rId4"/>
          </p:cNvPr>
          <p:cNvPicPr>
            <a:picLocks noChangeAspect="1" noChangeArrowheads="1"/>
          </p:cNvPicPr>
          <p:nvPr/>
        </p:nvPicPr>
        <p:blipFill>
          <a:blip r:embed="rId5" cstate="print"/>
          <a:srcRect/>
          <a:stretch>
            <a:fillRect/>
          </a:stretch>
        </p:blipFill>
        <p:spPr bwMode="auto">
          <a:xfrm>
            <a:off x="4714876" y="1071546"/>
            <a:ext cx="4143403" cy="3786214"/>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style.rotation</p:attrName>
                                        </p:attrNameLst>
                                      </p:cBhvr>
                                      <p:tavLst>
                                        <p:tav tm="0">
                                          <p:val>
                                            <p:fltVal val="360"/>
                                          </p:val>
                                        </p:tav>
                                        <p:tav tm="100000">
                                          <p:val>
                                            <p:fltVal val="0"/>
                                          </p:val>
                                        </p:tav>
                                      </p:tavLst>
                                    </p:anim>
                                    <p:animEffect transition="in" filter="fade">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682625" y="1676400"/>
            <a:ext cx="7772400" cy="4876800"/>
          </a:xfrm>
        </p:spPr>
        <p:txBody>
          <a:bodyPr/>
          <a:lstStyle/>
          <a:p>
            <a:pPr algn="just" rtl="1">
              <a:buNone/>
            </a:pPr>
            <a:r>
              <a:rPr lang="ar-SA" sz="3600" dirty="0" smtClean="0">
                <a:solidFill>
                  <a:srgbClr val="FFFF00"/>
                </a:solidFill>
              </a:rPr>
              <a:t>تشكل الطبقة السفلى من الغلاف الغازي ، تمتد من سطح الارض حتى ارتفاع 8-15 كم، تتميز هذه الطبقة</a:t>
            </a:r>
            <a:r>
              <a:rPr lang="ar-SA" sz="3600" dirty="0" smtClean="0">
                <a:solidFill>
                  <a:srgbClr val="FFFF00"/>
                </a:solidFill>
              </a:rPr>
              <a:t>:</a:t>
            </a:r>
            <a:endParaRPr lang="ar-SA" sz="3600" dirty="0" smtClean="0">
              <a:solidFill>
                <a:srgbClr val="FFFF00"/>
              </a:solidFill>
            </a:endParaRPr>
          </a:p>
          <a:p>
            <a:pPr marL="514350" indent="-514350" algn="just" rtl="1">
              <a:buClr>
                <a:schemeClr val="accent2"/>
              </a:buClr>
              <a:buSzPct val="100000"/>
              <a:buFont typeface="Wingdings" pitchFamily="2" charset="2"/>
              <a:buChar char="Ø"/>
            </a:pPr>
            <a:r>
              <a:rPr lang="ar-SA" dirty="0" smtClean="0"/>
              <a:t> </a:t>
            </a:r>
            <a:r>
              <a:rPr lang="ar-SA" dirty="0" smtClean="0"/>
              <a:t>درجة الحرارة خلالها تنخفض مع الارتفاع بمعدل درجة واحدة مئوية لكل 150 م.</a:t>
            </a:r>
            <a:endParaRPr lang="ar-SA" dirty="0" smtClean="0"/>
          </a:p>
          <a:p>
            <a:pPr marL="514350" indent="-514350" algn="just" rtl="1">
              <a:buClr>
                <a:schemeClr val="accent2"/>
              </a:buClr>
              <a:buSzPct val="100000"/>
              <a:buFont typeface="Wingdings" pitchFamily="2" charset="2"/>
              <a:buChar char="Ø"/>
            </a:pPr>
            <a:r>
              <a:rPr lang="ar-SA" dirty="0" smtClean="0">
                <a:solidFill>
                  <a:srgbClr val="FFFF00"/>
                </a:solidFill>
              </a:rPr>
              <a:t>معظم التغيرات اليومية في</a:t>
            </a:r>
            <a:r>
              <a:rPr lang="ar-SA" b="1" dirty="0" smtClean="0"/>
              <a:t> </a:t>
            </a:r>
            <a:r>
              <a:rPr lang="ar-SA" dirty="0" smtClean="0">
                <a:solidFill>
                  <a:srgbClr val="FFFF00"/>
                </a:solidFill>
              </a:rPr>
              <a:t>الظواهر الجوية تحدث فيها ولا تتعداها في الطبقتين الاخرتين </a:t>
            </a:r>
            <a:r>
              <a:rPr lang="ar-SA" dirty="0" smtClean="0">
                <a:solidFill>
                  <a:srgbClr val="FFFF00"/>
                </a:solidFill>
              </a:rPr>
              <a:t>.</a:t>
            </a:r>
            <a:endParaRPr lang="ar-SA" dirty="0" smtClean="0">
              <a:solidFill>
                <a:srgbClr val="FFFF00"/>
              </a:solidFill>
            </a:endParaRPr>
          </a:p>
          <a:p>
            <a:pPr marL="514350" indent="-514350" algn="just" rtl="1">
              <a:buClr>
                <a:schemeClr val="accent2"/>
              </a:buClr>
              <a:buSzPct val="100000"/>
              <a:buFont typeface="Wingdings" pitchFamily="2" charset="2"/>
              <a:buChar char="Ø"/>
            </a:pPr>
            <a:r>
              <a:rPr lang="ar-SA" dirty="0" smtClean="0">
                <a:solidFill>
                  <a:srgbClr val="FF0000"/>
                </a:solidFill>
              </a:rPr>
              <a:t>انها تحتوي على معظم بخار الماء والاوكسجين وثاني اكسيد الكربون .</a:t>
            </a:r>
            <a:endParaRPr lang="en-US" dirty="0" smtClean="0">
              <a:solidFill>
                <a:srgbClr val="FF0000"/>
              </a:solidFill>
            </a:endParaRPr>
          </a:p>
          <a:p>
            <a:pPr marL="514350" indent="-514350" algn="r" rtl="1">
              <a:buClr>
                <a:schemeClr val="accent2"/>
              </a:buClr>
              <a:buSzPct val="100000"/>
              <a:buNone/>
            </a:pPr>
            <a:endParaRPr lang="en-GB" dirty="0">
              <a:solidFill>
                <a:srgbClr val="FF0000"/>
              </a:solidFill>
            </a:endParaRPr>
          </a:p>
        </p:txBody>
      </p:sp>
      <p:sp>
        <p:nvSpPr>
          <p:cNvPr id="5" name="Title 1"/>
          <p:cNvSpPr>
            <a:spLocks noGrp="1"/>
          </p:cNvSpPr>
          <p:nvPr>
            <p:ph type="title"/>
          </p:nvPr>
        </p:nvSpPr>
        <p:spPr>
          <a:xfrm>
            <a:off x="533400" y="381000"/>
            <a:ext cx="8229600" cy="944562"/>
          </a:xfrm>
        </p:spPr>
        <p:txBody>
          <a:bodyPr/>
          <a:lstStyle/>
          <a:p>
            <a:pPr algn="r" rtl="1"/>
            <a:r>
              <a:rPr kumimoji="1" lang="ar-SA" sz="3600" b="1" kern="1200" dirty="0" smtClean="0">
                <a:solidFill>
                  <a:schemeClr val="accent2"/>
                </a:solidFill>
                <a:effectLst/>
              </a:rPr>
              <a:t>1- طبقة </a:t>
            </a:r>
            <a:r>
              <a:rPr kumimoji="1" lang="ar-SA" sz="3600" b="1" kern="1200" dirty="0" smtClean="0">
                <a:solidFill>
                  <a:schemeClr val="accent2"/>
                </a:solidFill>
                <a:effectLst/>
              </a:rPr>
              <a:t>التروبوسفير</a:t>
            </a:r>
            <a:r>
              <a:rPr kumimoji="1" lang="en-GB" sz="3600" b="1" kern="1200" dirty="0" smtClean="0">
                <a:solidFill>
                  <a:srgbClr val="FF0000"/>
                </a:solidFill>
                <a:effectLst/>
              </a:rPr>
              <a:t>Troposphere</a:t>
            </a:r>
            <a:r>
              <a:rPr lang="en-GB" b="1" dirty="0" smtClean="0">
                <a:solidFill>
                  <a:srgbClr val="FF0000"/>
                </a:solidFill>
                <a:effectLst/>
              </a:rPr>
              <a:t> </a:t>
            </a:r>
            <a:br>
              <a:rPr lang="en-GB" b="1" dirty="0" smtClean="0">
                <a:solidFill>
                  <a:srgbClr val="FF0000"/>
                </a:solidFill>
                <a:effectLst/>
              </a:rPr>
            </a:br>
            <a:endParaRPr lang="en-GB" b="1" dirty="0">
              <a:solidFill>
                <a:srgbClr val="FF0000"/>
              </a:solidFill>
              <a:effectLst/>
            </a:endParaRPr>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8" presetClass="entr" presetSubtype="0" accel="100000"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p:cTn id="19" dur="500" fill="hold"/>
                                        <p:tgtEl>
                                          <p:spTgt spid="4">
                                            <p:txEl>
                                              <p:pRg st="1" end="1"/>
                                            </p:txEl>
                                          </p:spTgt>
                                        </p:tgtEl>
                                        <p:attrNameLst>
                                          <p:attrName>ppt_w</p:attrName>
                                        </p:attrNameLst>
                                      </p:cBhvr>
                                      <p:tavLst>
                                        <p:tav tm="0">
                                          <p:val>
                                            <p:strVal val="#ppt_w*2.5"/>
                                          </p:val>
                                        </p:tav>
                                        <p:tav tm="100000">
                                          <p:val>
                                            <p:strVal val="#ppt_w"/>
                                          </p:val>
                                        </p:tav>
                                      </p:tavLst>
                                    </p:anim>
                                    <p:anim calcmode="lin" valueType="num">
                                      <p:cBhvr>
                                        <p:cTn id="20" dur="500" fill="hold"/>
                                        <p:tgtEl>
                                          <p:spTgt spid="4">
                                            <p:txEl>
                                              <p:pRg st="1" end="1"/>
                                            </p:txEl>
                                          </p:spTgt>
                                        </p:tgtEl>
                                        <p:attrNameLst>
                                          <p:attrName>ppt_h</p:attrName>
                                        </p:attrNameLst>
                                      </p:cBhvr>
                                      <p:tavLst>
                                        <p:tav tm="0">
                                          <p:val>
                                            <p:strVal val="#ppt_h*0.01"/>
                                          </p:val>
                                        </p:tav>
                                        <p:tav tm="100000">
                                          <p:val>
                                            <p:strVal val="#ppt_h"/>
                                          </p:val>
                                        </p:tav>
                                      </p:tavLst>
                                    </p:anim>
                                    <p:anim calcmode="lin" valueType="num">
                                      <p:cBhvr>
                                        <p:cTn id="2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2" dur="500" fill="hold"/>
                                        <p:tgtEl>
                                          <p:spTgt spid="4">
                                            <p:txEl>
                                              <p:pRg st="1" end="1"/>
                                            </p:txEl>
                                          </p:spTgt>
                                        </p:tgtEl>
                                        <p:attrNameLst>
                                          <p:attrName>ppt_y</p:attrName>
                                        </p:attrNameLst>
                                      </p:cBhvr>
                                      <p:tavLst>
                                        <p:tav tm="0">
                                          <p:val>
                                            <p:strVal val="#ppt_h+1"/>
                                          </p:val>
                                        </p:tav>
                                        <p:tav tm="100000">
                                          <p:val>
                                            <p:strVal val="#ppt_y"/>
                                          </p:val>
                                        </p:tav>
                                      </p:tavLst>
                                    </p:anim>
                                    <p:animEffect transition="in" filter="fade">
                                      <p:cBhvr>
                                        <p:cTn id="23" dur="500"/>
                                        <p:tgtEl>
                                          <p:spTgt spid="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8" presetClass="entr" presetSubtype="0" accel="10000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 calcmode="lin" valueType="num">
                                      <p:cBhvr>
                                        <p:cTn id="28" dur="500" fill="hold"/>
                                        <p:tgtEl>
                                          <p:spTgt spid="4">
                                            <p:txEl>
                                              <p:pRg st="2" end="2"/>
                                            </p:txEl>
                                          </p:spTgt>
                                        </p:tgtEl>
                                        <p:attrNameLst>
                                          <p:attrName>ppt_w</p:attrName>
                                        </p:attrNameLst>
                                      </p:cBhvr>
                                      <p:tavLst>
                                        <p:tav tm="0">
                                          <p:val>
                                            <p:strVal val="#ppt_w*2.5"/>
                                          </p:val>
                                        </p:tav>
                                        <p:tav tm="100000">
                                          <p:val>
                                            <p:strVal val="#ppt_w"/>
                                          </p:val>
                                        </p:tav>
                                      </p:tavLst>
                                    </p:anim>
                                    <p:anim calcmode="lin" valueType="num">
                                      <p:cBhvr>
                                        <p:cTn id="29" dur="500" fill="hold"/>
                                        <p:tgtEl>
                                          <p:spTgt spid="4">
                                            <p:txEl>
                                              <p:pRg st="2" end="2"/>
                                            </p:txEl>
                                          </p:spTgt>
                                        </p:tgtEl>
                                        <p:attrNameLst>
                                          <p:attrName>ppt_h</p:attrName>
                                        </p:attrNameLst>
                                      </p:cBhvr>
                                      <p:tavLst>
                                        <p:tav tm="0">
                                          <p:val>
                                            <p:strVal val="#ppt_h*0.01"/>
                                          </p:val>
                                        </p:tav>
                                        <p:tav tm="100000">
                                          <p:val>
                                            <p:strVal val="#ppt_h"/>
                                          </p:val>
                                        </p:tav>
                                      </p:tavLst>
                                    </p:anim>
                                    <p:anim calcmode="lin" valueType="num">
                                      <p:cBhvr>
                                        <p:cTn id="3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2" end="2"/>
                                            </p:txEl>
                                          </p:spTgt>
                                        </p:tgtEl>
                                        <p:attrNameLst>
                                          <p:attrName>ppt_y</p:attrName>
                                        </p:attrNameLst>
                                      </p:cBhvr>
                                      <p:tavLst>
                                        <p:tav tm="0">
                                          <p:val>
                                            <p:strVal val="#ppt_h+1"/>
                                          </p:val>
                                        </p:tav>
                                        <p:tav tm="100000">
                                          <p:val>
                                            <p:strVal val="#ppt_y"/>
                                          </p:val>
                                        </p:tav>
                                      </p:tavLst>
                                    </p:anim>
                                    <p:animEffect transition="in" filter="fade">
                                      <p:cBhvr>
                                        <p:cTn id="32" dur="500"/>
                                        <p:tgtEl>
                                          <p:spTgt spid="4">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8" presetClass="entr" presetSubtype="0" accel="100000" fill="hold" nodeType="clickEffect">
                                  <p:stCondLst>
                                    <p:cond delay="0"/>
                                  </p:stCondLst>
                                  <p:childTnLst>
                                    <p:set>
                                      <p:cBhvr>
                                        <p:cTn id="36" dur="1" fill="hold">
                                          <p:stCondLst>
                                            <p:cond delay="0"/>
                                          </p:stCondLst>
                                        </p:cTn>
                                        <p:tgtEl>
                                          <p:spTgt spid="4">
                                            <p:txEl>
                                              <p:pRg st="3" end="3"/>
                                            </p:txEl>
                                          </p:spTgt>
                                        </p:tgtEl>
                                        <p:attrNameLst>
                                          <p:attrName>style.visibility</p:attrName>
                                        </p:attrNameLst>
                                      </p:cBhvr>
                                      <p:to>
                                        <p:strVal val="visible"/>
                                      </p:to>
                                    </p:set>
                                    <p:anim calcmode="lin" valueType="num">
                                      <p:cBhvr>
                                        <p:cTn id="37" dur="500" fill="hold"/>
                                        <p:tgtEl>
                                          <p:spTgt spid="4">
                                            <p:txEl>
                                              <p:pRg st="3" end="3"/>
                                            </p:txEl>
                                          </p:spTgt>
                                        </p:tgtEl>
                                        <p:attrNameLst>
                                          <p:attrName>ppt_w</p:attrName>
                                        </p:attrNameLst>
                                      </p:cBhvr>
                                      <p:tavLst>
                                        <p:tav tm="0">
                                          <p:val>
                                            <p:strVal val="#ppt_w*2.5"/>
                                          </p:val>
                                        </p:tav>
                                        <p:tav tm="100000">
                                          <p:val>
                                            <p:strVal val="#ppt_w"/>
                                          </p:val>
                                        </p:tav>
                                      </p:tavLst>
                                    </p:anim>
                                    <p:anim calcmode="lin" valueType="num">
                                      <p:cBhvr>
                                        <p:cTn id="38" dur="500" fill="hold"/>
                                        <p:tgtEl>
                                          <p:spTgt spid="4">
                                            <p:txEl>
                                              <p:pRg st="3" end="3"/>
                                            </p:txEl>
                                          </p:spTgt>
                                        </p:tgtEl>
                                        <p:attrNameLst>
                                          <p:attrName>ppt_h</p:attrName>
                                        </p:attrNameLst>
                                      </p:cBhvr>
                                      <p:tavLst>
                                        <p:tav tm="0">
                                          <p:val>
                                            <p:strVal val="#ppt_h*0.01"/>
                                          </p:val>
                                        </p:tav>
                                        <p:tav tm="100000">
                                          <p:val>
                                            <p:strVal val="#ppt_h"/>
                                          </p:val>
                                        </p:tav>
                                      </p:tavLst>
                                    </p:anim>
                                    <p:anim calcmode="lin" valueType="num">
                                      <p:cBhvr>
                                        <p:cTn id="3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40" dur="500" fill="hold"/>
                                        <p:tgtEl>
                                          <p:spTgt spid="4">
                                            <p:txEl>
                                              <p:pRg st="3" end="3"/>
                                            </p:txEl>
                                          </p:spTgt>
                                        </p:tgtEl>
                                        <p:attrNameLst>
                                          <p:attrName>ppt_y</p:attrName>
                                        </p:attrNameLst>
                                      </p:cBhvr>
                                      <p:tavLst>
                                        <p:tav tm="0">
                                          <p:val>
                                            <p:strVal val="#ppt_h+1"/>
                                          </p:val>
                                        </p:tav>
                                        <p:tav tm="100000">
                                          <p:val>
                                            <p:strVal val="#ppt_y"/>
                                          </p:val>
                                        </p:tav>
                                      </p:tavLst>
                                    </p:anim>
                                    <p:animEffect transition="in" filter="fade">
                                      <p:cBhvr>
                                        <p:cTn id="41"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Presentation for science fair project">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for science fair project</Template>
  <TotalTime>1506</TotalTime>
  <Words>1208</Words>
  <Application>Microsoft Office PowerPoint</Application>
  <PresentationFormat>On-screen Show (4:3)</PresentationFormat>
  <Paragraphs>117</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Presentation for science fair project</vt:lpstr>
      <vt:lpstr>بيئة صحراويه حارة  442 نبت</vt:lpstr>
      <vt:lpstr>رؤية ورسالة جامعة الملك سعود</vt:lpstr>
      <vt:lpstr>رؤية ورسالة كليه العلوم</vt:lpstr>
      <vt:lpstr>رؤية ورسالة قسم النبات والأحياء الدقيقة</vt:lpstr>
      <vt:lpstr>المناخ في الصحارى   الحارة  Climate in Hot desert</vt:lpstr>
      <vt:lpstr>خصائص الغلاف الغازي</vt:lpstr>
      <vt:lpstr>Slide 7</vt:lpstr>
      <vt:lpstr>Slide 8</vt:lpstr>
      <vt:lpstr>1- طبقة التروبوسفيرTroposphere  </vt:lpstr>
      <vt:lpstr>Slide 10</vt:lpstr>
      <vt:lpstr>Slide 11</vt:lpstr>
      <vt:lpstr>مكونات الهواء الجوي  Air Components</vt:lpstr>
      <vt:lpstr>عناصر المناخ  Atmospheric Elements</vt:lpstr>
      <vt:lpstr>Slide 14</vt:lpstr>
      <vt:lpstr>Slide 15</vt:lpstr>
      <vt:lpstr>Slide 16</vt:lpstr>
      <vt:lpstr>Slide 17</vt:lpstr>
      <vt:lpstr>Slide 18</vt:lpstr>
      <vt:lpstr>Slide 19</vt:lpstr>
      <vt:lpstr>Slide 20</vt:lpstr>
      <vt:lpstr>Slide 21</vt:lpstr>
      <vt:lpstr>Slide 22</vt:lpstr>
      <vt:lpstr>Slide 23</vt:lpstr>
      <vt:lpstr>4- الرياح Winds</vt:lpstr>
      <vt:lpstr>Slide 25</vt:lpstr>
      <vt:lpstr>5-   التبخر Evaporation</vt:lpstr>
      <vt:lpstr>Slide 27</vt:lpstr>
      <vt:lpstr>Slide 28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Seham</dc:creator>
  <cp:lastModifiedBy>seham</cp:lastModifiedBy>
  <cp:revision>49</cp:revision>
  <cp:lastPrinted>1601-01-01T00:00:00Z</cp:lastPrinted>
  <dcterms:created xsi:type="dcterms:W3CDTF">2010-09-20T06:54:39Z</dcterms:created>
  <dcterms:modified xsi:type="dcterms:W3CDTF">2015-10-04T13:46:31Z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ies>
</file>