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7" d="100"/>
          <a:sy n="67" d="100"/>
        </p:scale>
        <p:origin x="-8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مستطيل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مستطيل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3ECBC-1645-4F7C-80EB-7392B434DB02}" type="datetimeFigureOut">
              <a:rPr lang="ar-SA" smtClean="0"/>
              <a:pPr/>
              <a:t>08/04/1435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مستطيل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شكل بيضاوي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شكل بيضاوي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0CA0BF8-3BAE-4F17-8348-1247300A5E3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3ECBC-1645-4F7C-80EB-7392B434DB02}" type="datetimeFigureOut">
              <a:rPr lang="ar-SA" smtClean="0"/>
              <a:pPr/>
              <a:t>08/04/1435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A0BF8-3BAE-4F17-8348-1247300A5E3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مستطيل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مستطيل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مستطيل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مستطيل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مستطيل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شكل بيضاوي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شكل بيضاوي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F0CA0BF8-3BAE-4F17-8348-1247300A5E3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3ECBC-1645-4F7C-80EB-7392B434DB02}" type="datetimeFigureOut">
              <a:rPr lang="ar-SA" smtClean="0"/>
              <a:pPr/>
              <a:t>08/04/1435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3ECBC-1645-4F7C-80EB-7392B434DB02}" type="datetimeFigureOut">
              <a:rPr lang="ar-SA" smtClean="0"/>
              <a:pPr/>
              <a:t>08/04/1435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F0CA0BF8-3BAE-4F17-8348-1247300A5E3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مستطيل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مستطيل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مستطيل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3" name="مستطيل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مستطيل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3ECBC-1645-4F7C-80EB-7392B434DB02}" type="datetimeFigureOut">
              <a:rPr lang="ar-SA" smtClean="0"/>
              <a:pPr/>
              <a:t>08/04/1435</a:t>
            </a:fld>
            <a:endParaRPr lang="ar-SA"/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شكل بيضاوي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شكل بيضاوي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0CA0BF8-3BAE-4F17-8348-1247300A5E3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1D53ECBC-1645-4F7C-80EB-7392B434DB02}" type="datetimeFigureOut">
              <a:rPr lang="ar-SA" smtClean="0"/>
              <a:pPr/>
              <a:t>08/04/1435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A0BF8-3BAE-4F17-8348-1247300A5E3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عنصر نائب للمحتوى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2" name="عنصر نائب للمحتوى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رابط مستقيم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مستطيل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مستطيل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مستطيل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مستطيل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3ECBC-1645-4F7C-80EB-7392B434DB02}" type="datetimeFigureOut">
              <a:rPr lang="ar-SA" smtClean="0"/>
              <a:pPr/>
              <a:t>08/04/1435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ar-SA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عنصر نائب للمحتوى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6" name="عنصر نائب للمحتوى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5" name="شكل بيضاوي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شكل بيضاوي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F0CA0BF8-3BAE-4F17-8348-1247300A5E3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3" name="عنوان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3ECBC-1645-4F7C-80EB-7392B434DB02}" type="datetimeFigureOut">
              <a:rPr lang="ar-SA" smtClean="0"/>
              <a:pPr/>
              <a:t>08/04/1435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F0CA0BF8-3BAE-4F17-8348-1247300A5E3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مستطيل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مستطيل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مستطيل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مستطيل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مستطيل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3ECBC-1645-4F7C-80EB-7392B434DB02}" type="datetimeFigureOut">
              <a:rPr lang="ar-SA" smtClean="0"/>
              <a:pPr/>
              <a:t>08/04/1435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A0BF8-3BAE-4F17-8348-1247300A5E3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مستطيل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مستطيل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مستطيل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مستطيل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مستطيل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عنصر نائب للمحتوى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0" name="شكل بيضاوي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شكل بيضاوي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0CA0BF8-3BAE-4F17-8348-1247300A5E3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1" name="مستطيل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3ECBC-1645-4F7C-80EB-7392B434DB02}" type="datetimeFigureOut">
              <a:rPr lang="ar-SA" smtClean="0"/>
              <a:pPr/>
              <a:t>08/04/1435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رابط مستقيم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مستطيل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مستطيل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مستطيل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شكل بيضاوي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شكل بيضاوي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F0CA0BF8-3BAE-4F17-8348-1247300A5E3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22" name="مستطيل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1D53ECBC-1645-4F7C-80EB-7392B434DB02}" type="datetimeFigureOut">
              <a:rPr lang="ar-SA" smtClean="0"/>
              <a:pPr/>
              <a:t>08/04/1435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مستطيل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مستطيل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1D53ECBC-1645-4F7C-80EB-7392B434DB02}" type="datetimeFigureOut">
              <a:rPr lang="ar-SA" smtClean="0"/>
              <a:pPr/>
              <a:t>08/04/1435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ar-SA"/>
          </a:p>
        </p:txBody>
      </p:sp>
      <p:sp>
        <p:nvSpPr>
          <p:cNvPr id="8" name="مستطيل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شكل بيضاوي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شكل بيضاوي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0CA0BF8-3BAE-4F17-8348-1247300A5E3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1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rtl="1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r" rtl="1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890519" y="928670"/>
            <a:ext cx="4509569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dirty="0" smtClean="0">
                <a:solidFill>
                  <a:srgbClr val="FF0000"/>
                </a:solidFill>
                <a:cs typeface="Traditional Arabic" pitchFamily="2" charset="-78"/>
              </a:rPr>
              <a:t>الفرق بين التسويق الاجتماعي </a:t>
            </a:r>
            <a:r>
              <a:rPr lang="ar-SA" sz="2400" b="1" dirty="0" err="1" smtClean="0">
                <a:solidFill>
                  <a:srgbClr val="FF0000"/>
                </a:solidFill>
                <a:cs typeface="Traditional Arabic" pitchFamily="2" charset="-78"/>
              </a:rPr>
              <a:t>و</a:t>
            </a:r>
            <a:r>
              <a:rPr lang="ar-SA" sz="2400" b="1" dirty="0" smtClean="0">
                <a:solidFill>
                  <a:srgbClr val="FF0000"/>
                </a:solidFill>
                <a:cs typeface="Traditional Arabic" pitchFamily="2" charset="-78"/>
              </a:rPr>
              <a:t> التسويق التجاري: </a:t>
            </a:r>
            <a:endParaRPr lang="ar-SA" sz="2400" b="1" dirty="0">
              <a:solidFill>
                <a:srgbClr val="FF0000"/>
              </a:solidFill>
              <a:cs typeface="Traditional Arabic" pitchFamily="2" charset="-78"/>
            </a:endParaRPr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1143024" y="1500174"/>
          <a:ext cx="6953208" cy="4688538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032000"/>
                <a:gridCol w="2032000"/>
                <a:gridCol w="2889208"/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العناصر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التسويق الاجتماعي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التسويق التجاري 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1- المنتج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مادي – غير مادي </a:t>
                      </a:r>
                    </a:p>
                    <a:p>
                      <a:pPr rtl="1"/>
                      <a:r>
                        <a:rPr lang="ar-SA" dirty="0" smtClean="0"/>
                        <a:t>يهتم بالدرجة</a:t>
                      </a:r>
                      <a:r>
                        <a:rPr lang="ar-SA" baseline="0" dirty="0" smtClean="0"/>
                        <a:t> الأولى بتعليم الجمهور المستهدف كيف يستخدم المنتج  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يكون</a:t>
                      </a:r>
                      <a:r>
                        <a:rPr lang="ar-SA" baseline="0" dirty="0" smtClean="0"/>
                        <a:t> عادة شيئا ماديا </a:t>
                      </a:r>
                    </a:p>
                    <a:p>
                      <a:pPr rtl="1"/>
                      <a:r>
                        <a:rPr lang="ar-SA" baseline="0" dirty="0" smtClean="0"/>
                        <a:t>يهتم بالدرجة الأولى ببيع المنتج </a:t>
                      </a:r>
                      <a:endParaRPr lang="ar-SA" dirty="0"/>
                    </a:p>
                  </a:txBody>
                  <a:tcPr/>
                </a:tc>
              </a:tr>
              <a:tr h="655018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2- الثمن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نقدي بسيط  - </a:t>
                      </a:r>
                      <a:r>
                        <a:rPr lang="ar-SA" dirty="0" err="1" smtClean="0"/>
                        <a:t>او</a:t>
                      </a:r>
                      <a:r>
                        <a:rPr lang="ar-SA" dirty="0" smtClean="0"/>
                        <a:t> غير نقدي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نقدي بالدرجة الأولى</a:t>
                      </a:r>
                    </a:p>
                    <a:p>
                      <a:pPr rtl="1"/>
                      <a:r>
                        <a:rPr lang="ar-SA" baseline="0" dirty="0" smtClean="0"/>
                        <a:t> ؟</a:t>
                      </a:r>
                      <a:r>
                        <a:rPr lang="ar-SA" dirty="0" smtClean="0"/>
                        <a:t> 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3- الربح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لا يمثل</a:t>
                      </a:r>
                      <a:r>
                        <a:rPr lang="ar-SA" baseline="0" dirty="0" smtClean="0"/>
                        <a:t> أهمية كبرى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يمثل أهمية كبرى 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4- المنافسة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لا يوجد منافسة بين المنتجات المتشابهة بل مكملة بعضها لبعض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المنتجات المتشابهة متنافسة 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5- خلق الطلب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يكون عن طريق تغير أفكار </a:t>
                      </a:r>
                      <a:r>
                        <a:rPr lang="ar-SA" dirty="0" err="1" smtClean="0"/>
                        <a:t>و</a:t>
                      </a:r>
                      <a:r>
                        <a:rPr lang="ar-SA" dirty="0" smtClean="0"/>
                        <a:t> أساليب معينة لمصلحة المجتمع بوجه عام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إدعاءات معينة لخلق الطلب على المنتج الذي يروجه  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4236623" y="428604"/>
            <a:ext cx="45095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400" b="1" dirty="0" smtClean="0">
                <a:solidFill>
                  <a:srgbClr val="FF0000"/>
                </a:solidFill>
                <a:cs typeface="Traditional Arabic" pitchFamily="2" charset="-78"/>
              </a:rPr>
              <a:t>الفرق بين التسويق الاجتماعي </a:t>
            </a:r>
            <a:r>
              <a:rPr lang="ar-SA" sz="2400" b="1" dirty="0" err="1" smtClean="0">
                <a:solidFill>
                  <a:srgbClr val="FF0000"/>
                </a:solidFill>
                <a:cs typeface="Traditional Arabic" pitchFamily="2" charset="-78"/>
              </a:rPr>
              <a:t>و</a:t>
            </a:r>
            <a:r>
              <a:rPr lang="ar-SA" sz="2400" b="1" dirty="0" smtClean="0">
                <a:solidFill>
                  <a:srgbClr val="FF0000"/>
                </a:solidFill>
                <a:cs typeface="Traditional Arabic" pitchFamily="2" charset="-78"/>
              </a:rPr>
              <a:t> التسويق التجاري: </a:t>
            </a:r>
            <a:endParaRPr lang="ar-SA" sz="2400" b="1" dirty="0">
              <a:solidFill>
                <a:srgbClr val="FF0000"/>
              </a:solidFill>
              <a:cs typeface="Traditional Arabic" pitchFamily="2" charset="-78"/>
            </a:endParaRPr>
          </a:p>
        </p:txBody>
      </p:sp>
      <p:graphicFrame>
        <p:nvGraphicFramePr>
          <p:cNvPr id="3" name="جدول 2"/>
          <p:cNvGraphicFramePr>
            <a:graphicFrameLocks noGrp="1"/>
          </p:cNvGraphicFramePr>
          <p:nvPr/>
        </p:nvGraphicFramePr>
        <p:xfrm>
          <a:off x="1500165" y="1142984"/>
          <a:ext cx="6715173" cy="512572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238391"/>
                <a:gridCol w="2238391"/>
                <a:gridCol w="2238391"/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العناصر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التسويق الاجتماعي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التسويق التجاري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6- نوعية الجمهور المستهدف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يستهدف جميع المستويات الاجتماعية والاقتصادية ويهتم بذوي الدخل المنخفض – الاحتياجات الخاصة-ا...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يستهدف المستويات الاجتماعية والاقتصادية المرتفعة نسبيا </a:t>
                      </a:r>
                    </a:p>
                    <a:p>
                      <a:pPr rtl="1"/>
                      <a:r>
                        <a:rPr lang="ar-SA" dirty="0" smtClean="0"/>
                        <a:t>؟؟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7- فجوة المعرفة والسلوك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يراعي التوزيع المتكافئ للمعلومات والخدمات بين فئات الجمهور.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لا يهتم بفجوة المعرفة </a:t>
                      </a:r>
                      <a:r>
                        <a:rPr lang="ar-SA" dirty="0" err="1" smtClean="0"/>
                        <a:t>او</a:t>
                      </a:r>
                      <a:r>
                        <a:rPr lang="ar-SA" dirty="0" smtClean="0"/>
                        <a:t> </a:t>
                      </a:r>
                      <a:r>
                        <a:rPr lang="ar-SA" baseline="0" dirty="0" smtClean="0"/>
                        <a:t> فجوة السلوك 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8- أهمية صدق المعلومات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ذات أهمية كبرى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غير مهمة </a:t>
                      </a:r>
                      <a:r>
                        <a:rPr lang="ar-SA" dirty="0" err="1" smtClean="0"/>
                        <a:t>لانه</a:t>
                      </a:r>
                      <a:r>
                        <a:rPr lang="ar-SA" dirty="0" smtClean="0"/>
                        <a:t> يلجأ إلى استخدام ادعاءات يصعب التأكد من صحتها .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9- أهمية المعلومات التفصيلية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مهمة </a:t>
                      </a:r>
                    </a:p>
                    <a:p>
                      <a:pPr rtl="1"/>
                      <a:r>
                        <a:rPr lang="ar-SA" dirty="0" smtClean="0"/>
                        <a:t>توضح مدى الاختلاف بينها وبين تلك المطلوب تغيرها – طبيعة الفائدة التي ستعود من هذا التغير</a:t>
                      </a:r>
                    </a:p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تساهم</a:t>
                      </a:r>
                      <a:r>
                        <a:rPr lang="ar-SA" baseline="0" dirty="0" smtClean="0"/>
                        <a:t> في اكتشاف مدى التشابه  والاختلاف بين المنتجات  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4080923" y="357166"/>
            <a:ext cx="45223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400" b="1" dirty="0" smtClean="0">
                <a:solidFill>
                  <a:srgbClr val="FF0000"/>
                </a:solidFill>
                <a:cs typeface="Traditional Arabic" pitchFamily="2" charset="-78"/>
              </a:rPr>
              <a:t>الفرق بين التسويق الاجتماعي </a:t>
            </a:r>
            <a:r>
              <a:rPr lang="ar-SA" sz="2400" b="1" dirty="0" err="1" smtClean="0">
                <a:solidFill>
                  <a:srgbClr val="FF0000"/>
                </a:solidFill>
                <a:cs typeface="Traditional Arabic" pitchFamily="2" charset="-78"/>
              </a:rPr>
              <a:t>و</a:t>
            </a:r>
            <a:r>
              <a:rPr lang="ar-SA" sz="2400" b="1" dirty="0" smtClean="0">
                <a:solidFill>
                  <a:srgbClr val="FF0000"/>
                </a:solidFill>
                <a:cs typeface="Traditional Arabic" pitchFamily="2" charset="-78"/>
              </a:rPr>
              <a:t> التسويق التجاري: </a:t>
            </a:r>
            <a:endParaRPr lang="ar-SA" sz="2400" b="1" dirty="0">
              <a:solidFill>
                <a:srgbClr val="FF0000"/>
              </a:solidFill>
              <a:cs typeface="Traditional Arabic" pitchFamily="2" charset="-78"/>
            </a:endParaRPr>
          </a:p>
        </p:txBody>
      </p:sp>
      <p:graphicFrame>
        <p:nvGraphicFramePr>
          <p:cNvPr id="3" name="جدول 2"/>
          <p:cNvGraphicFramePr>
            <a:graphicFrameLocks noGrp="1"/>
          </p:cNvGraphicFramePr>
          <p:nvPr/>
        </p:nvGraphicFramePr>
        <p:xfrm>
          <a:off x="1524000" y="1397000"/>
          <a:ext cx="6096000" cy="229108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العناصر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التسويق الاجتماعي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التسويق التجاري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10 – مدى التغير المطلوب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يسعى </a:t>
                      </a:r>
                      <a:r>
                        <a:rPr lang="ar-SA" dirty="0" err="1" smtClean="0"/>
                        <a:t>الى</a:t>
                      </a:r>
                      <a:r>
                        <a:rPr lang="ar-SA" dirty="0" smtClean="0"/>
                        <a:t> التغير الشامل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تعديلات طفيفة على سلوك المستهلك 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11- التسويق لمصلحة من؟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خدمة الجمهور والصالح العام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خدمة</a:t>
                      </a:r>
                      <a:r>
                        <a:rPr lang="ar-SA" baseline="0" dirty="0" smtClean="0"/>
                        <a:t> المنتج </a:t>
                      </a:r>
                      <a:r>
                        <a:rPr lang="ar-SA" baseline="0" dirty="0" err="1" smtClean="0"/>
                        <a:t>و</a:t>
                      </a:r>
                      <a:r>
                        <a:rPr lang="ar-SA" baseline="0" dirty="0" smtClean="0"/>
                        <a:t> موزع السلعة 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12- الموارد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محدودة – يتم الإعلان عنها مجاناً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ميزانية ضخمة ومستمرة 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دني">
  <a:themeElements>
    <a:clrScheme name="مدني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مدني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دني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48</TotalTime>
  <Words>254</Words>
  <Application>Microsoft Office PowerPoint</Application>
  <PresentationFormat>عرض على الشاشة (3:4)‏</PresentationFormat>
  <Paragraphs>53</Paragraphs>
  <Slides>3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3</vt:i4>
      </vt:variant>
    </vt:vector>
  </HeadingPairs>
  <TitlesOfParts>
    <vt:vector size="4" baseType="lpstr">
      <vt:lpstr>مدني</vt:lpstr>
      <vt:lpstr>الشريحة 1</vt:lpstr>
      <vt:lpstr>الشريحة 2</vt:lpstr>
      <vt:lpstr>الشريحة 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Asus</dc:creator>
  <cp:lastModifiedBy>Asus</cp:lastModifiedBy>
  <cp:revision>17</cp:revision>
  <dcterms:created xsi:type="dcterms:W3CDTF">2014-02-07T19:17:52Z</dcterms:created>
  <dcterms:modified xsi:type="dcterms:W3CDTF">2014-02-07T21:06:05Z</dcterms:modified>
</cp:coreProperties>
</file>