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8" r:id="rId2"/>
    <p:sldId id="256" r:id="rId3"/>
    <p:sldId id="293" r:id="rId4"/>
    <p:sldId id="322" r:id="rId5"/>
    <p:sldId id="323" r:id="rId6"/>
    <p:sldId id="326" r:id="rId7"/>
    <p:sldId id="317" r:id="rId8"/>
    <p:sldId id="324" r:id="rId9"/>
    <p:sldId id="325" r:id="rId10"/>
    <p:sldId id="327" r:id="rId11"/>
    <p:sldId id="328" r:id="rId12"/>
    <p:sldId id="332" r:id="rId13"/>
    <p:sldId id="331"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86384"/>
  </p:normalViewPr>
  <p:slideViewPr>
    <p:cSldViewPr snapToGrid="0" snapToObjects="1">
      <p:cViewPr>
        <p:scale>
          <a:sx n="114" d="100"/>
          <a:sy n="114" d="100"/>
        </p:scale>
        <p:origin x="472" y="184"/>
      </p:cViewPr>
      <p:guideLst/>
    </p:cSldViewPr>
  </p:slideViewPr>
  <p:outlineViewPr>
    <p:cViewPr>
      <p:scale>
        <a:sx n="33" d="100"/>
        <a:sy n="33" d="100"/>
      </p:scale>
      <p:origin x="0" y="-832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AAB92BF-F347-BD4A-AB1B-49E8A4128D39}" type="datetimeFigureOut">
              <a:rPr lang="en-US" smtClean="0"/>
              <a:t>3/1/17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20466569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AB92BF-F347-BD4A-AB1B-49E8A4128D39}" type="datetimeFigureOut">
              <a:rPr lang="en-US" smtClean="0"/>
              <a:t>3/1/17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5731926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AB92BF-F347-BD4A-AB1B-49E8A4128D39}" type="datetimeFigureOut">
              <a:rPr lang="en-US" smtClean="0"/>
              <a:t>3/1/17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370264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AB92BF-F347-BD4A-AB1B-49E8A4128D39}" type="datetimeFigureOut">
              <a:rPr lang="en-US" smtClean="0"/>
              <a:t>3/1/17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1563849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AAB92BF-F347-BD4A-AB1B-49E8A4128D39}" type="datetimeFigureOut">
              <a:rPr lang="en-US" smtClean="0"/>
              <a:t>3/1/17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5729304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AAB92BF-F347-BD4A-AB1B-49E8A4128D39}" type="datetimeFigureOut">
              <a:rPr lang="en-US" smtClean="0"/>
              <a:t>3/1/17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20732870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AAB92BF-F347-BD4A-AB1B-49E8A4128D39}" type="datetimeFigureOut">
              <a:rPr lang="en-US" smtClean="0"/>
              <a:t>3/1/17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6652384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AAB92BF-F347-BD4A-AB1B-49E8A4128D39}" type="datetimeFigureOut">
              <a:rPr lang="en-US" smtClean="0"/>
              <a:t>3/1/17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8635527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AB92BF-F347-BD4A-AB1B-49E8A4128D39}" type="datetimeFigureOut">
              <a:rPr lang="en-US" smtClean="0"/>
              <a:t>3/1/17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1037372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AB92BF-F347-BD4A-AB1B-49E8A4128D39}" type="datetimeFigureOut">
              <a:rPr lang="en-US" smtClean="0"/>
              <a:t>3/1/17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18516133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AB92BF-F347-BD4A-AB1B-49E8A4128D39}" type="datetimeFigureOut">
              <a:rPr lang="en-US" smtClean="0"/>
              <a:t>3/1/17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87962459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AB92BF-F347-BD4A-AB1B-49E8A4128D39}" type="datetimeFigureOut">
              <a:rPr lang="en-US" smtClean="0"/>
              <a:t>3/1/17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5F247E-BAC5-D44D-BD68-295991BDEA0B}" type="slidenum">
              <a:rPr lang="en-US" smtClean="0"/>
              <a:t>‹#›</a:t>
            </a:fld>
            <a:endParaRPr lang="en-US"/>
          </a:p>
        </p:txBody>
      </p:sp>
    </p:spTree>
    <p:extLst>
      <p:ext uri="{BB962C8B-B14F-4D97-AF65-F5344CB8AC3E}">
        <p14:creationId xmlns:p14="http://schemas.microsoft.com/office/powerpoint/2010/main" val="15569100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g"/><Relationship Id="rId3" Type="http://schemas.openxmlformats.org/officeDocument/2006/relationships/image" Target="../media/image5.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s://www.youtube.com/watch?v=VN0z0Y1q4-E"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13209" y="2282090"/>
            <a:ext cx="9144000" cy="238760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lgn="ctr" defTabSz="914400" rtl="1" eaLnBrk="1" latinLnBrk="0" hangingPunct="1">
              <a:lnSpc>
                <a:spcPct val="90000"/>
              </a:lnSpc>
              <a:spcBef>
                <a:spcPct val="0"/>
              </a:spcBef>
              <a:buNone/>
            </a:pPr>
            <a:r>
              <a:rPr lang="ar-SA" dirty="0" smtClean="0"/>
              <a:t>علم النفس التجريبي (٣٦١ نفس)</a:t>
            </a:r>
            <a:br>
              <a:rPr lang="ar-SA" dirty="0" smtClean="0"/>
            </a:br>
            <a:r>
              <a:rPr lang="ar-SA" dirty="0" smtClean="0"/>
              <a:t>المحاضرة ٤</a:t>
            </a:r>
            <a:endParaRPr lang="en-US" dirty="0"/>
          </a:p>
        </p:txBody>
      </p:sp>
    </p:spTree>
    <p:extLst>
      <p:ext uri="{BB962C8B-B14F-4D97-AF65-F5344CB8AC3E}">
        <p14:creationId xmlns:p14="http://schemas.microsoft.com/office/powerpoint/2010/main" val="10198248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التصميمات التجريبية</a:t>
            </a:r>
            <a:endParaRPr lang="en-US" sz="2800" dirty="0"/>
          </a:p>
        </p:txBody>
      </p:sp>
      <p:sp>
        <p:nvSpPr>
          <p:cNvPr id="3" name="Subtitle 2"/>
          <p:cNvSpPr>
            <a:spLocks noGrp="1"/>
          </p:cNvSpPr>
          <p:nvPr>
            <p:ph type="subTitle" idx="1"/>
          </p:nvPr>
        </p:nvSpPr>
        <p:spPr>
          <a:xfrm>
            <a:off x="737839" y="2308302"/>
            <a:ext cx="10716322" cy="4393581"/>
          </a:xfrm>
        </p:spPr>
        <p:txBody>
          <a:bodyPr>
            <a:normAutofit/>
          </a:bodyPr>
          <a:lstStyle/>
          <a:p>
            <a:pPr marL="457200" marR="0" lvl="0" indent="-457200" algn="r" defTabSz="914400" rtl="1" eaLnBrk="1" fontAlgn="auto" latinLnBrk="0" hangingPunct="1">
              <a:lnSpc>
                <a:spcPct val="100000"/>
              </a:lnSpc>
              <a:spcBef>
                <a:spcPts val="0"/>
              </a:spcBef>
              <a:spcAft>
                <a:spcPts val="0"/>
              </a:spcAft>
              <a:buClrTx/>
              <a:buSzTx/>
              <a:buFontTx/>
              <a:buNone/>
              <a:tabLst/>
              <a:defRPr/>
            </a:pPr>
            <a:r>
              <a:rPr lang="ar-SA" sz="3200" u="sng" dirty="0" smtClean="0"/>
              <a:t>مزالق التصميمات التجريبية</a:t>
            </a:r>
          </a:p>
          <a:p>
            <a:pPr marL="457200" marR="0" lvl="0" indent="-457200" algn="r" defTabSz="914400" rtl="1" eaLnBrk="1" fontAlgn="auto" latinLnBrk="0" hangingPunct="1">
              <a:lnSpc>
                <a:spcPct val="100000"/>
              </a:lnSpc>
              <a:spcBef>
                <a:spcPts val="0"/>
              </a:spcBef>
              <a:spcAft>
                <a:spcPts val="0"/>
              </a:spcAft>
              <a:buClrTx/>
              <a:buSzTx/>
              <a:buFontTx/>
              <a:buNone/>
              <a:tabLst/>
              <a:defRPr/>
            </a:pPr>
            <a:r>
              <a:rPr lang="ar-SA" dirty="0" smtClean="0"/>
              <a:t> -الاصطناعية  مقابل الطبيعي</a:t>
            </a:r>
            <a:r>
              <a:rPr lang="ar-SA" dirty="0"/>
              <a:t>ة</a:t>
            </a:r>
            <a:r>
              <a:rPr lang="ar-SA" dirty="0" smtClean="0"/>
              <a:t>  (المثير)         </a:t>
            </a:r>
          </a:p>
          <a:p>
            <a:pPr marR="0" lvl="0" algn="r" defTabSz="914400" rtl="1" eaLnBrk="1" fontAlgn="auto" latinLnBrk="0" hangingPunct="1">
              <a:lnSpc>
                <a:spcPct val="100000"/>
              </a:lnSpc>
              <a:spcBef>
                <a:spcPts val="0"/>
              </a:spcBef>
              <a:spcAft>
                <a:spcPts val="0"/>
              </a:spcAft>
              <a:buClrTx/>
              <a:buSzTx/>
              <a:tabLst/>
              <a:defRPr/>
            </a:pPr>
            <a:endParaRPr lang="ar-SA" dirty="0"/>
          </a:p>
          <a:p>
            <a:pPr marR="0" lvl="0" algn="r" defTabSz="914400" rtl="1" eaLnBrk="1" fontAlgn="auto" latinLnBrk="0" hangingPunct="1">
              <a:lnSpc>
                <a:spcPct val="100000"/>
              </a:lnSpc>
              <a:spcBef>
                <a:spcPts val="0"/>
              </a:spcBef>
              <a:spcAft>
                <a:spcPts val="0"/>
              </a:spcAft>
              <a:buClrTx/>
              <a:buSzTx/>
              <a:tabLst/>
              <a:defRPr/>
            </a:pPr>
            <a:endParaRPr lang="ar-SA" dirty="0" smtClean="0"/>
          </a:p>
          <a:p>
            <a:pPr marR="0" lvl="0" algn="r" defTabSz="914400" rtl="1" eaLnBrk="1" fontAlgn="auto" latinLnBrk="0" hangingPunct="1">
              <a:lnSpc>
                <a:spcPct val="100000"/>
              </a:lnSpc>
              <a:spcBef>
                <a:spcPts val="0"/>
              </a:spcBef>
              <a:spcAft>
                <a:spcPts val="0"/>
              </a:spcAft>
              <a:buClrTx/>
              <a:buSzTx/>
              <a:tabLst/>
              <a:defRPr/>
            </a:pPr>
            <a:endParaRPr lang="ar-SA"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82263" y="3542102"/>
            <a:ext cx="3031893" cy="295927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5054" y="3542102"/>
            <a:ext cx="3841426" cy="2959272"/>
          </a:xfrm>
          <a:prstGeom prst="rect">
            <a:avLst/>
          </a:prstGeom>
        </p:spPr>
      </p:pic>
    </p:spTree>
    <p:extLst>
      <p:ext uri="{BB962C8B-B14F-4D97-AF65-F5344CB8AC3E}">
        <p14:creationId xmlns:p14="http://schemas.microsoft.com/office/powerpoint/2010/main" val="1872142676"/>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التصميمات التجريبية</a:t>
            </a:r>
            <a:endParaRPr lang="en-US" sz="2800" dirty="0"/>
          </a:p>
        </p:txBody>
      </p:sp>
      <p:sp>
        <p:nvSpPr>
          <p:cNvPr id="3" name="Subtitle 2"/>
          <p:cNvSpPr>
            <a:spLocks noGrp="1"/>
          </p:cNvSpPr>
          <p:nvPr>
            <p:ph type="subTitle" idx="1"/>
          </p:nvPr>
        </p:nvSpPr>
        <p:spPr>
          <a:xfrm>
            <a:off x="737839" y="2308302"/>
            <a:ext cx="10716322" cy="4393581"/>
          </a:xfrm>
        </p:spPr>
        <p:txBody>
          <a:bodyPr>
            <a:normAutofit/>
          </a:bodyPr>
          <a:lstStyle/>
          <a:p>
            <a:pPr marL="457200" marR="0" lvl="0" indent="-457200" algn="r" defTabSz="914400" rtl="1" eaLnBrk="1" fontAlgn="auto" latinLnBrk="0" hangingPunct="1">
              <a:lnSpc>
                <a:spcPct val="100000"/>
              </a:lnSpc>
              <a:spcBef>
                <a:spcPts val="0"/>
              </a:spcBef>
              <a:spcAft>
                <a:spcPts val="0"/>
              </a:spcAft>
              <a:buClrTx/>
              <a:buSzTx/>
              <a:buFontTx/>
              <a:buNone/>
              <a:tabLst/>
              <a:defRPr/>
            </a:pPr>
            <a:r>
              <a:rPr lang="ar-SA" sz="3200" u="sng" dirty="0" smtClean="0"/>
              <a:t>مزالق التصميمات التجريبية</a:t>
            </a:r>
          </a:p>
          <a:p>
            <a:pPr marL="457200" marR="0" lvl="0" indent="-457200" algn="r" defTabSz="914400" rtl="1" eaLnBrk="1" fontAlgn="auto" latinLnBrk="0" hangingPunct="1">
              <a:lnSpc>
                <a:spcPct val="100000"/>
              </a:lnSpc>
              <a:spcBef>
                <a:spcPts val="0"/>
              </a:spcBef>
              <a:spcAft>
                <a:spcPts val="0"/>
              </a:spcAft>
              <a:buClrTx/>
              <a:buSzTx/>
              <a:buFontTx/>
              <a:buNone/>
              <a:tabLst/>
              <a:defRPr/>
            </a:pPr>
            <a:r>
              <a:rPr lang="ar-SA" dirty="0" smtClean="0"/>
              <a:t> -الاصطناعية  مقابل الطبيعي</a:t>
            </a:r>
            <a:r>
              <a:rPr lang="ar-SA" dirty="0"/>
              <a:t>ة</a:t>
            </a:r>
            <a:r>
              <a:rPr lang="ar-SA" dirty="0" smtClean="0"/>
              <a:t>  (الموقف)         </a:t>
            </a:r>
          </a:p>
          <a:p>
            <a:pPr marR="0" lvl="0" algn="r" defTabSz="914400" rtl="1" eaLnBrk="1" fontAlgn="auto" latinLnBrk="0" hangingPunct="1">
              <a:lnSpc>
                <a:spcPct val="100000"/>
              </a:lnSpc>
              <a:spcBef>
                <a:spcPts val="0"/>
              </a:spcBef>
              <a:spcAft>
                <a:spcPts val="0"/>
              </a:spcAft>
              <a:buClrTx/>
              <a:buSzTx/>
              <a:tabLst/>
              <a:defRPr/>
            </a:pPr>
            <a:endParaRPr lang="ar-SA" dirty="0" smtClean="0"/>
          </a:p>
          <a:p>
            <a:pPr marR="0" lvl="0" algn="r" defTabSz="914400" rtl="1" eaLnBrk="1" fontAlgn="auto" latinLnBrk="0" hangingPunct="1">
              <a:lnSpc>
                <a:spcPct val="100000"/>
              </a:lnSpc>
              <a:spcBef>
                <a:spcPts val="0"/>
              </a:spcBef>
              <a:spcAft>
                <a:spcPts val="0"/>
              </a:spcAft>
              <a:buClrTx/>
              <a:buSzTx/>
              <a:tabLst/>
              <a:defRPr/>
            </a:pPr>
            <a:r>
              <a:rPr lang="ar-SA" dirty="0" smtClean="0"/>
              <a:t>تأثير طريقة صياغة السؤال على الدقة في التذكر في موقف </a:t>
            </a:r>
            <a:r>
              <a:rPr lang="ar-SA" dirty="0" smtClean="0"/>
              <a:t>مصطنع (مشاهدة </a:t>
            </a:r>
            <a:r>
              <a:rPr lang="ar-SA" dirty="0" smtClean="0"/>
              <a:t>موقف في المعمل)٬ وفي موقف حقيقي (الدقة في وصف صفات </a:t>
            </a:r>
            <a:r>
              <a:rPr lang="ar-SA" dirty="0" smtClean="0"/>
              <a:t>المجرم مثلاً)</a:t>
            </a:r>
            <a:endParaRPr lang="ar-SA" dirty="0" smtClean="0"/>
          </a:p>
          <a:p>
            <a:pPr marR="0" lvl="0" algn="r" defTabSz="914400" rtl="1" eaLnBrk="1" fontAlgn="auto" latinLnBrk="0" hangingPunct="1">
              <a:lnSpc>
                <a:spcPct val="100000"/>
              </a:lnSpc>
              <a:spcBef>
                <a:spcPts val="0"/>
              </a:spcBef>
              <a:spcAft>
                <a:spcPts val="0"/>
              </a:spcAft>
              <a:buClrTx/>
              <a:buSzTx/>
              <a:tabLst/>
              <a:defRPr/>
            </a:pPr>
            <a:endParaRPr lang="ar-SA" dirty="0"/>
          </a:p>
          <a:p>
            <a:pPr marR="0" lvl="0" algn="r" defTabSz="914400" rtl="1" eaLnBrk="1" fontAlgn="auto" latinLnBrk="0" hangingPunct="1">
              <a:lnSpc>
                <a:spcPct val="100000"/>
              </a:lnSpc>
              <a:spcBef>
                <a:spcPts val="0"/>
              </a:spcBef>
              <a:spcAft>
                <a:spcPts val="0"/>
              </a:spcAft>
              <a:buClrTx/>
              <a:buSzTx/>
              <a:tabLst/>
              <a:defRPr/>
            </a:pPr>
            <a:r>
              <a:rPr lang="ar-SA" dirty="0" smtClean="0"/>
              <a:t>- توقعات المشاركين: (تأثير </a:t>
            </a:r>
            <a:r>
              <a:rPr lang="ar-SA" dirty="0" err="1" smtClean="0"/>
              <a:t>هوثورن</a:t>
            </a:r>
            <a:r>
              <a:rPr lang="ar-SA" dirty="0" smtClean="0"/>
              <a:t>: الضوء والانتاجية في الشركة الكهربائية )+ نشاط في القسم العملي من المادة</a:t>
            </a:r>
            <a:endParaRPr lang="ar-SA" dirty="0"/>
          </a:p>
          <a:p>
            <a:pPr marR="0" lvl="0" algn="r" defTabSz="914400" rtl="1" eaLnBrk="1" fontAlgn="auto" latinLnBrk="0" hangingPunct="1">
              <a:lnSpc>
                <a:spcPct val="100000"/>
              </a:lnSpc>
              <a:spcBef>
                <a:spcPts val="0"/>
              </a:spcBef>
              <a:spcAft>
                <a:spcPts val="0"/>
              </a:spcAft>
              <a:buClrTx/>
              <a:buSzTx/>
              <a:tabLst/>
              <a:defRPr/>
            </a:pPr>
            <a:endParaRPr lang="ar-SA" dirty="0" smtClean="0"/>
          </a:p>
          <a:p>
            <a:pPr marR="0" lvl="0" algn="r" defTabSz="914400" rtl="1" eaLnBrk="1" fontAlgn="auto" latinLnBrk="0" hangingPunct="1">
              <a:lnSpc>
                <a:spcPct val="100000"/>
              </a:lnSpc>
              <a:spcBef>
                <a:spcPts val="0"/>
              </a:spcBef>
              <a:spcAft>
                <a:spcPts val="0"/>
              </a:spcAft>
              <a:buClrTx/>
              <a:buSzTx/>
              <a:tabLst/>
              <a:defRPr/>
            </a:pPr>
            <a:r>
              <a:rPr lang="ar-SA" dirty="0" smtClean="0"/>
              <a:t>- تأثيرات المختبر أو الباحث (تجربة تعليم الفئران الذكية والغبية اجتياز المتاهة</a:t>
            </a:r>
            <a:r>
              <a:rPr lang="en-GB" dirty="0" smtClean="0"/>
              <a:t> Rosenthal &amp; </a:t>
            </a:r>
            <a:r>
              <a:rPr lang="en-GB" dirty="0" err="1" smtClean="0"/>
              <a:t>Fode</a:t>
            </a:r>
            <a:r>
              <a:rPr lang="en-GB" dirty="0" smtClean="0"/>
              <a:t>, 1963</a:t>
            </a:r>
            <a:r>
              <a:rPr lang="ar-SA" dirty="0" smtClean="0"/>
              <a:t>)</a:t>
            </a:r>
            <a:endParaRPr lang="ar-SA" dirty="0"/>
          </a:p>
        </p:txBody>
      </p:sp>
    </p:spTree>
    <p:extLst>
      <p:ext uri="{BB962C8B-B14F-4D97-AF65-F5344CB8AC3E}">
        <p14:creationId xmlns:p14="http://schemas.microsoft.com/office/powerpoint/2010/main" val="1555702119"/>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21981" y="1137425"/>
            <a:ext cx="6467707" cy="3541284"/>
          </a:xfrm>
          <a:prstGeom prst="rect">
            <a:avLst/>
          </a:prstGeom>
        </p:spPr>
      </p:pic>
      <p:sp>
        <p:nvSpPr>
          <p:cNvPr id="2" name="TextBox 1"/>
          <p:cNvSpPr txBox="1"/>
          <p:nvPr/>
        </p:nvSpPr>
        <p:spPr>
          <a:xfrm>
            <a:off x="2347655" y="5452946"/>
            <a:ext cx="2319867" cy="523220"/>
          </a:xfrm>
          <a:prstGeom prst="rect">
            <a:avLst/>
          </a:prstGeom>
          <a:noFill/>
        </p:spPr>
        <p:txBody>
          <a:bodyPr wrap="none" rtlCol="0">
            <a:spAutoFit/>
          </a:bodyPr>
          <a:lstStyle/>
          <a:p>
            <a:pPr marL="0" algn="r" defTabSz="914400" rtl="1" eaLnBrk="1" latinLnBrk="0" hangingPunct="1"/>
            <a:r>
              <a:rPr lang="ar-SA" sz="2800" dirty="0" smtClean="0"/>
              <a:t>نهاية القسم النظري</a:t>
            </a:r>
            <a:endParaRPr lang="en-US" sz="2800" dirty="0"/>
          </a:p>
        </p:txBody>
      </p:sp>
    </p:spTree>
    <p:extLst>
      <p:ext uri="{BB962C8B-B14F-4D97-AF65-F5344CB8AC3E}">
        <p14:creationId xmlns:p14="http://schemas.microsoft.com/office/powerpoint/2010/main" val="13744289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35513" y="94394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النشاط  العملي </a:t>
            </a:r>
            <a:endParaRPr lang="en-US" sz="2800" dirty="0"/>
          </a:p>
        </p:txBody>
      </p:sp>
      <p:sp>
        <p:nvSpPr>
          <p:cNvPr id="3" name="Subtitle 2"/>
          <p:cNvSpPr>
            <a:spLocks noGrp="1"/>
          </p:cNvSpPr>
          <p:nvPr>
            <p:ph type="subTitle" idx="1"/>
          </p:nvPr>
        </p:nvSpPr>
        <p:spPr>
          <a:xfrm>
            <a:off x="726688" y="2285999"/>
            <a:ext cx="10716322" cy="5218771"/>
          </a:xfrm>
        </p:spPr>
        <p:txBody>
          <a:bodyPr>
            <a:normAutofit/>
          </a:bodyPr>
          <a:lstStyle/>
          <a:p>
            <a:pPr marR="0" lvl="0" algn="r" defTabSz="914400" rtl="1" eaLnBrk="1" fontAlgn="auto" latinLnBrk="0" hangingPunct="1">
              <a:lnSpc>
                <a:spcPct val="100000"/>
              </a:lnSpc>
              <a:spcBef>
                <a:spcPts val="0"/>
              </a:spcBef>
              <a:spcAft>
                <a:spcPts val="0"/>
              </a:spcAft>
              <a:buClrTx/>
              <a:buSzTx/>
              <a:tabLst/>
              <a:defRPr/>
            </a:pPr>
            <a:r>
              <a:rPr lang="ar-SA" dirty="0" smtClean="0"/>
              <a:t>في </a:t>
            </a:r>
            <a:r>
              <a:rPr lang="ar-SA" dirty="0" smtClean="0"/>
              <a:t>القسم </a:t>
            </a:r>
            <a:r>
              <a:rPr lang="ar-SA" dirty="0" smtClean="0"/>
              <a:t>العملي مطلوب منك إجراء تجربة صغيرة لاكتشاف معرفة الفرد بأنه مشارك/ غير مشارك في تجربة ما على مستوى الأداء. </a:t>
            </a:r>
          </a:p>
          <a:p>
            <a:pPr marR="0" lvl="0" algn="r" defTabSz="914400" rtl="1" eaLnBrk="1" fontAlgn="auto" latinLnBrk="0" hangingPunct="1">
              <a:lnSpc>
                <a:spcPct val="100000"/>
              </a:lnSpc>
              <a:spcBef>
                <a:spcPts val="0"/>
              </a:spcBef>
              <a:spcAft>
                <a:spcPts val="0"/>
              </a:spcAft>
              <a:buClrTx/>
              <a:buSzTx/>
              <a:tabLst/>
              <a:defRPr/>
            </a:pPr>
            <a:endParaRPr lang="ar-SA" dirty="0" smtClean="0"/>
          </a:p>
          <a:p>
            <a:pPr marR="0" lvl="0" algn="r" defTabSz="914400" rtl="1" eaLnBrk="1" fontAlgn="auto" latinLnBrk="0" hangingPunct="1">
              <a:lnSpc>
                <a:spcPct val="100000"/>
              </a:lnSpc>
              <a:spcBef>
                <a:spcPts val="0"/>
              </a:spcBef>
              <a:spcAft>
                <a:spcPts val="0"/>
              </a:spcAft>
              <a:buClrTx/>
              <a:buSzTx/>
              <a:tabLst/>
              <a:defRPr/>
            </a:pPr>
            <a:r>
              <a:rPr lang="ar-SA" dirty="0" smtClean="0"/>
              <a:t>احصلي على مجموعتين داخل كل مجموعة </a:t>
            </a:r>
            <a:r>
              <a:rPr lang="ar-SA" dirty="0" smtClean="0"/>
              <a:t>٦ طالبات على الأقل واطلبي </a:t>
            </a:r>
            <a:r>
              <a:rPr lang="ar-SA" dirty="0" smtClean="0"/>
              <a:t>من طالبات المجموعة الأولى مساعدتك في حل المسألة الرياضية التالي عرضها وأخبريهن أنهن مشاركات في تجربة نفسية لدراسة سلوك المساعدة في حل المسائل الرياضية. اطلبي من المجموعة الثانية مساعدتك في حل المسألة الرياضية فقط.</a:t>
            </a:r>
          </a:p>
          <a:p>
            <a:pPr marR="0" lvl="0" algn="r" defTabSz="914400" rtl="1" eaLnBrk="1" fontAlgn="auto" latinLnBrk="0" hangingPunct="1">
              <a:lnSpc>
                <a:spcPct val="100000"/>
              </a:lnSpc>
              <a:spcBef>
                <a:spcPts val="0"/>
              </a:spcBef>
              <a:spcAft>
                <a:spcPts val="0"/>
              </a:spcAft>
              <a:buClrTx/>
              <a:buSzTx/>
              <a:tabLst/>
              <a:defRPr/>
            </a:pPr>
            <a:endParaRPr lang="ar-SA" dirty="0"/>
          </a:p>
          <a:p>
            <a:pPr marR="0" lvl="0" algn="r" defTabSz="914400" rtl="1" eaLnBrk="1" fontAlgn="auto" latinLnBrk="0" hangingPunct="1">
              <a:lnSpc>
                <a:spcPct val="100000"/>
              </a:lnSpc>
              <a:spcBef>
                <a:spcPts val="0"/>
              </a:spcBef>
              <a:spcAft>
                <a:spcPts val="0"/>
              </a:spcAft>
              <a:buClrTx/>
              <a:buSzTx/>
              <a:tabLst/>
              <a:defRPr/>
            </a:pPr>
            <a:r>
              <a:rPr lang="ar-SA" dirty="0" smtClean="0"/>
              <a:t>المسألة: ساعة يد قيمتها بعد الخصم ٢٦٢٢ ريال٬ وقد كان مقدار الخصم ٢٦.٥٪. كم كانت قيمتها قبل الخصم.</a:t>
            </a:r>
          </a:p>
          <a:p>
            <a:pPr marR="0" lvl="0" algn="r" defTabSz="914400" rtl="1" eaLnBrk="1" fontAlgn="auto" latinLnBrk="0" hangingPunct="1">
              <a:lnSpc>
                <a:spcPct val="100000"/>
              </a:lnSpc>
              <a:spcBef>
                <a:spcPts val="0"/>
              </a:spcBef>
              <a:spcAft>
                <a:spcPts val="0"/>
              </a:spcAft>
              <a:buClrTx/>
              <a:buSzTx/>
              <a:tabLst/>
              <a:defRPr/>
            </a:pPr>
            <a:endParaRPr lang="ar-SA" dirty="0"/>
          </a:p>
          <a:p>
            <a:pPr marR="0" lvl="0" algn="r" defTabSz="914400" rtl="1" eaLnBrk="1" fontAlgn="auto" latinLnBrk="0" hangingPunct="1">
              <a:lnSpc>
                <a:spcPct val="100000"/>
              </a:lnSpc>
              <a:spcBef>
                <a:spcPts val="0"/>
              </a:spcBef>
              <a:spcAft>
                <a:spcPts val="0"/>
              </a:spcAft>
              <a:buClrTx/>
              <a:buSzTx/>
              <a:tabLst/>
              <a:defRPr/>
            </a:pPr>
            <a:r>
              <a:rPr lang="ar-SA" dirty="0" smtClean="0"/>
              <a:t>بعد ذلك عودي للقاعة وسجلي متوسط الموافقة على اجراء التجربة في الحالتين واحسبي أيضاً متوسط الزمن المستغرق في أداء المسألة الرياضية لكل مجموعة</a:t>
            </a:r>
            <a:endParaRPr lang="ar-SA" dirty="0" smtClean="0"/>
          </a:p>
        </p:txBody>
      </p:sp>
    </p:spTree>
    <p:extLst>
      <p:ext uri="{BB962C8B-B14F-4D97-AF65-F5344CB8AC3E}">
        <p14:creationId xmlns:p14="http://schemas.microsoft.com/office/powerpoint/2010/main" val="1667030749"/>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خطة المحاضرة</a:t>
            </a:r>
            <a:endParaRPr lang="en-US" sz="2800" dirty="0"/>
          </a:p>
        </p:txBody>
      </p:sp>
      <p:sp>
        <p:nvSpPr>
          <p:cNvPr id="3" name="Subtitle 2"/>
          <p:cNvSpPr>
            <a:spLocks noGrp="1"/>
          </p:cNvSpPr>
          <p:nvPr>
            <p:ph type="subTitle" idx="1"/>
          </p:nvPr>
        </p:nvSpPr>
        <p:spPr>
          <a:xfrm>
            <a:off x="713678" y="2575931"/>
            <a:ext cx="10716322" cy="3980985"/>
          </a:xfrm>
        </p:spPr>
        <p:txBody>
          <a:bodyPr/>
          <a:lstStyle/>
          <a:p>
            <a:pPr marL="457200" indent="-457200" algn="r" rtl="1">
              <a:buFontTx/>
              <a:buChar char="-"/>
            </a:pPr>
            <a:r>
              <a:rPr lang="ar-SA" sz="3200" dirty="0" smtClean="0"/>
              <a:t>عناصر التجربة “أمثلة”</a:t>
            </a:r>
          </a:p>
          <a:p>
            <a:pPr marL="457200" indent="-457200" algn="r" rtl="1">
              <a:buFontTx/>
              <a:buChar char="-"/>
            </a:pPr>
            <a:r>
              <a:rPr lang="ar-SA" sz="3200" dirty="0" smtClean="0"/>
              <a:t>التصميمات التجريبية</a:t>
            </a:r>
          </a:p>
          <a:p>
            <a:pPr marL="457200" indent="-457200" algn="r" rtl="1">
              <a:buFontTx/>
              <a:buChar char="-"/>
            </a:pPr>
            <a:r>
              <a:rPr lang="ar-SA" sz="3200" dirty="0" smtClean="0"/>
              <a:t>نشاط للمجموعات</a:t>
            </a:r>
            <a:endParaRPr lang="ar-SA" sz="3200" dirty="0"/>
          </a:p>
        </p:txBody>
      </p:sp>
    </p:spTree>
    <p:extLst>
      <p:ext uri="{BB962C8B-B14F-4D97-AF65-F5344CB8AC3E}">
        <p14:creationId xmlns:p14="http://schemas.microsoft.com/office/powerpoint/2010/main" val="1918389703"/>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عناصر التجربة</a:t>
            </a:r>
            <a:endParaRPr lang="en-US" sz="2800" dirty="0"/>
          </a:p>
        </p:txBody>
      </p:sp>
      <p:sp>
        <p:nvSpPr>
          <p:cNvPr id="3" name="Subtitle 2"/>
          <p:cNvSpPr>
            <a:spLocks noGrp="1"/>
          </p:cNvSpPr>
          <p:nvPr>
            <p:ph type="subTitle" idx="1"/>
          </p:nvPr>
        </p:nvSpPr>
        <p:spPr>
          <a:xfrm>
            <a:off x="713678" y="2575931"/>
            <a:ext cx="10716322" cy="3980985"/>
          </a:xfrm>
        </p:spPr>
        <p:txBody>
          <a:bodyPr/>
          <a:lstStyle/>
          <a:p>
            <a:pPr marL="457200" marR="0" lvl="0" indent="-457200" algn="r" defTabSz="914400" rtl="1" eaLnBrk="1" fontAlgn="auto" latinLnBrk="0" hangingPunct="1">
              <a:lnSpc>
                <a:spcPct val="100000"/>
              </a:lnSpc>
              <a:spcBef>
                <a:spcPts val="0"/>
              </a:spcBef>
              <a:spcAft>
                <a:spcPts val="0"/>
              </a:spcAft>
              <a:buClrTx/>
              <a:buSzTx/>
              <a:buFontTx/>
              <a:buNone/>
              <a:tabLst/>
              <a:defRPr/>
            </a:pPr>
            <a:r>
              <a:rPr lang="ar-SA" sz="3200" dirty="0" smtClean="0">
                <a:hlinkClick r:id="rId2"/>
              </a:rPr>
              <a:t>تجربة</a:t>
            </a:r>
            <a:r>
              <a:rPr lang="ar-SA" sz="3200" dirty="0" smtClean="0"/>
              <a:t> تأثير التعبير عن الهوية على الأداء!</a:t>
            </a:r>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sz="3200" dirty="0" smtClean="0"/>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sz="3200" dirty="0"/>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sz="3200" dirty="0"/>
          </a:p>
        </p:txBody>
      </p:sp>
    </p:spTree>
    <p:extLst>
      <p:ext uri="{BB962C8B-B14F-4D97-AF65-F5344CB8AC3E}">
        <p14:creationId xmlns:p14="http://schemas.microsoft.com/office/powerpoint/2010/main" val="746313309"/>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عناصر التجربة</a:t>
            </a:r>
            <a:endParaRPr lang="en-US" sz="2800" dirty="0"/>
          </a:p>
        </p:txBody>
      </p:sp>
      <p:sp>
        <p:nvSpPr>
          <p:cNvPr id="3" name="Subtitle 2"/>
          <p:cNvSpPr>
            <a:spLocks noGrp="1"/>
          </p:cNvSpPr>
          <p:nvPr>
            <p:ph type="subTitle" idx="1"/>
          </p:nvPr>
        </p:nvSpPr>
        <p:spPr>
          <a:xfrm>
            <a:off x="713678" y="2575931"/>
            <a:ext cx="10716322" cy="3980985"/>
          </a:xfrm>
        </p:spPr>
        <p:txBody>
          <a:bodyPr>
            <a:normAutofit fontScale="92500"/>
          </a:bodyPr>
          <a:lstStyle/>
          <a:p>
            <a:pPr marL="457200" marR="0" lvl="0" indent="-457200" algn="r" defTabSz="914400" rtl="1" eaLnBrk="1" fontAlgn="auto" latinLnBrk="0" hangingPunct="1">
              <a:lnSpc>
                <a:spcPct val="100000"/>
              </a:lnSpc>
              <a:spcBef>
                <a:spcPts val="0"/>
              </a:spcBef>
              <a:spcAft>
                <a:spcPts val="0"/>
              </a:spcAft>
              <a:buClrTx/>
              <a:buSzTx/>
              <a:buFontTx/>
              <a:buNone/>
              <a:tabLst/>
              <a:defRPr/>
            </a:pPr>
            <a:r>
              <a:rPr lang="ar-SA" dirty="0" smtClean="0"/>
              <a:t>     أراد باحث دراسة تأثير نوع الانفعال </a:t>
            </a:r>
            <a:r>
              <a:rPr lang="ar-SA" dirty="0" smtClean="0"/>
              <a:t>المعروض في الصورة على </a:t>
            </a:r>
            <a:r>
              <a:rPr lang="ar-SA" dirty="0" smtClean="0"/>
              <a:t>دقة التذكر. عرض على المفحوصين ٥٠ صورة ملونة تعكس أحداثاً سعيدة و٥٠ صورة بالأبيض والأسود تعكس أحداثاً مرعبة و ٥٠ صورة ملونة تعكس أحداثاً عادية وذلك بعد أن أخبرهم أنهم سيرون مجموعة من الصور وأن عليهم أن يقرروا ما إذا كانت الصورة ملتقطة قديماً أو حديثاً.  عرض الباحث هذه الصور بترتيب عشوائي٬ علماً بأن الصور المرعبة عرضت لمدة ٥ ثواني بينما الصور السعيدة والخالية من الانفعالات الحادة فلقد تم عرضها لمدة ثانيتين. </a:t>
            </a:r>
            <a:r>
              <a:rPr lang="ar-SA" dirty="0" smtClean="0"/>
              <a:t>بعد ذلك عرض جميع هذه الصور مع صور أخرى وطلب من المفحوص أن يحدد أياً من هذه الصور يتذكر أنه قد رآه في العرض الأول</a:t>
            </a:r>
            <a:endParaRPr lang="ar-SA" dirty="0" smtClean="0"/>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dirty="0" smtClean="0"/>
          </a:p>
          <a:p>
            <a:pPr marL="457200" marR="0" lvl="0" indent="-457200" algn="r" defTabSz="914400" rtl="1" eaLnBrk="1" fontAlgn="auto" latinLnBrk="0" hangingPunct="1">
              <a:lnSpc>
                <a:spcPct val="100000"/>
              </a:lnSpc>
              <a:spcBef>
                <a:spcPts val="0"/>
              </a:spcBef>
              <a:spcAft>
                <a:spcPts val="0"/>
              </a:spcAft>
              <a:buClrTx/>
              <a:buSzTx/>
              <a:buFont typeface="Arial" charset="0"/>
              <a:buChar char="•"/>
              <a:tabLst/>
              <a:defRPr/>
            </a:pPr>
            <a:r>
              <a:rPr lang="ar-SA" dirty="0" smtClean="0"/>
              <a:t>ما هو المتغير المستقل؟٬ وعلى كم مستوى يحتوي؟</a:t>
            </a:r>
          </a:p>
          <a:p>
            <a:pPr marL="457200" marR="0" lvl="0" indent="-457200" algn="r" defTabSz="914400" rtl="1" eaLnBrk="1" fontAlgn="auto" latinLnBrk="0" hangingPunct="1">
              <a:lnSpc>
                <a:spcPct val="100000"/>
              </a:lnSpc>
              <a:spcBef>
                <a:spcPts val="0"/>
              </a:spcBef>
              <a:spcAft>
                <a:spcPts val="0"/>
              </a:spcAft>
              <a:buClrTx/>
              <a:buSzTx/>
              <a:buFont typeface="Arial" charset="0"/>
              <a:buChar char="•"/>
              <a:tabLst/>
              <a:defRPr/>
            </a:pPr>
            <a:r>
              <a:rPr lang="ar-SA" dirty="0" smtClean="0"/>
              <a:t>ما هو المتغير التابع؟</a:t>
            </a:r>
          </a:p>
          <a:p>
            <a:pPr marL="457200" marR="0" lvl="0" indent="-457200" algn="r" defTabSz="914400" rtl="1" eaLnBrk="1" fontAlgn="auto" latinLnBrk="0" hangingPunct="1">
              <a:lnSpc>
                <a:spcPct val="100000"/>
              </a:lnSpc>
              <a:spcBef>
                <a:spcPts val="0"/>
              </a:spcBef>
              <a:spcAft>
                <a:spcPts val="0"/>
              </a:spcAft>
              <a:buClrTx/>
              <a:buSzTx/>
              <a:buFont typeface="Arial" charset="0"/>
              <a:buChar char="•"/>
              <a:tabLst/>
              <a:defRPr/>
            </a:pPr>
            <a:r>
              <a:rPr lang="ar-SA" dirty="0" smtClean="0"/>
              <a:t>ماهي المتغيرات الدخيلة المحتملة؟ وهل تم ضبطها؟ </a:t>
            </a:r>
          </a:p>
          <a:p>
            <a:pPr marL="457200" marR="0" lvl="0" indent="-457200" algn="r" defTabSz="914400" rtl="1" eaLnBrk="1" fontAlgn="auto" latinLnBrk="0" hangingPunct="1">
              <a:lnSpc>
                <a:spcPct val="100000"/>
              </a:lnSpc>
              <a:spcBef>
                <a:spcPts val="0"/>
              </a:spcBef>
              <a:spcAft>
                <a:spcPts val="0"/>
              </a:spcAft>
              <a:buClrTx/>
              <a:buSzTx/>
              <a:buFont typeface="Arial" charset="0"/>
              <a:buChar char="•"/>
              <a:tabLst/>
              <a:defRPr/>
            </a:pPr>
            <a:r>
              <a:rPr lang="ar-SA" dirty="0" smtClean="0"/>
              <a:t>ماذا كان عليه أن يفعل لو أراد دراسة المتغيرات الدخيلة كمتغيرات مستقلة؟</a:t>
            </a:r>
            <a:endParaRPr lang="ar-SA" dirty="0"/>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dirty="0" smtClean="0"/>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sz="3200" dirty="0" smtClean="0"/>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sz="3200" dirty="0"/>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sz="3200" dirty="0"/>
          </a:p>
        </p:txBody>
      </p:sp>
    </p:spTree>
    <p:extLst>
      <p:ext uri="{BB962C8B-B14F-4D97-AF65-F5344CB8AC3E}">
        <p14:creationId xmlns:p14="http://schemas.microsoft.com/office/powerpoint/2010/main" val="891689054"/>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عناصر التجربة</a:t>
            </a:r>
            <a:endParaRPr lang="en-US" sz="2800" dirty="0"/>
          </a:p>
        </p:txBody>
      </p:sp>
      <p:sp>
        <p:nvSpPr>
          <p:cNvPr id="3" name="Subtitle 2"/>
          <p:cNvSpPr>
            <a:spLocks noGrp="1"/>
          </p:cNvSpPr>
          <p:nvPr>
            <p:ph type="subTitle" idx="1"/>
          </p:nvPr>
        </p:nvSpPr>
        <p:spPr>
          <a:xfrm>
            <a:off x="713678" y="2575931"/>
            <a:ext cx="10716322" cy="3980985"/>
          </a:xfrm>
        </p:spPr>
        <p:txBody>
          <a:bodyPr/>
          <a:lstStyle/>
          <a:p>
            <a:pPr marL="457200" marR="0" lvl="0" indent="-457200" algn="r" defTabSz="914400" rtl="1" eaLnBrk="1" fontAlgn="auto" latinLnBrk="0" hangingPunct="1">
              <a:lnSpc>
                <a:spcPct val="100000"/>
              </a:lnSpc>
              <a:spcBef>
                <a:spcPts val="0"/>
              </a:spcBef>
              <a:spcAft>
                <a:spcPts val="0"/>
              </a:spcAft>
              <a:buClrTx/>
              <a:buSzTx/>
              <a:buFontTx/>
              <a:buNone/>
              <a:tabLst/>
              <a:defRPr/>
            </a:pPr>
            <a:r>
              <a:rPr lang="ar-SA" dirty="0" smtClean="0"/>
              <a:t>     في محاولة من الأم لتشجيع طفلها على مساعدة الآخرين كانت تقوم بحضنه في أي وقت يقوم فيه الطفل بإصدار سلوك تعاوني.</a:t>
            </a:r>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dirty="0" smtClean="0"/>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dirty="0" smtClean="0"/>
          </a:p>
          <a:p>
            <a:pPr marL="457200" marR="0" lvl="0" indent="-457200" algn="r" defTabSz="914400" rtl="1" eaLnBrk="1" fontAlgn="auto" latinLnBrk="0" hangingPunct="1">
              <a:lnSpc>
                <a:spcPct val="100000"/>
              </a:lnSpc>
              <a:spcBef>
                <a:spcPts val="0"/>
              </a:spcBef>
              <a:spcAft>
                <a:spcPts val="0"/>
              </a:spcAft>
              <a:buClrTx/>
              <a:buSzTx/>
              <a:buFont typeface="Arial" charset="0"/>
              <a:buChar char="•"/>
              <a:tabLst/>
              <a:defRPr/>
            </a:pPr>
            <a:r>
              <a:rPr lang="ar-SA" dirty="0" smtClean="0"/>
              <a:t>سمي المتغيرات هنا!</a:t>
            </a:r>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sz="3200" dirty="0" smtClean="0"/>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sz="3200" dirty="0"/>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sz="3200" dirty="0"/>
          </a:p>
        </p:txBody>
      </p:sp>
    </p:spTree>
    <p:extLst>
      <p:ext uri="{BB962C8B-B14F-4D97-AF65-F5344CB8AC3E}">
        <p14:creationId xmlns:p14="http://schemas.microsoft.com/office/powerpoint/2010/main" val="1466455378"/>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عناصر التجربة</a:t>
            </a:r>
            <a:endParaRPr lang="en-US" sz="2800" dirty="0"/>
          </a:p>
        </p:txBody>
      </p:sp>
      <p:sp>
        <p:nvSpPr>
          <p:cNvPr id="3" name="Subtitle 2"/>
          <p:cNvSpPr>
            <a:spLocks noGrp="1"/>
          </p:cNvSpPr>
          <p:nvPr>
            <p:ph type="subTitle" idx="1"/>
          </p:nvPr>
        </p:nvSpPr>
        <p:spPr>
          <a:xfrm>
            <a:off x="713678" y="2575931"/>
            <a:ext cx="10716322" cy="3980985"/>
          </a:xfrm>
        </p:spPr>
        <p:txBody>
          <a:bodyPr>
            <a:normAutofit fontScale="92500" lnSpcReduction="20000"/>
          </a:bodyPr>
          <a:lstStyle/>
          <a:p>
            <a:pPr marL="457200" marR="0" lvl="0" indent="-457200" algn="r" defTabSz="914400" rtl="1" eaLnBrk="1" fontAlgn="auto" latinLnBrk="0" hangingPunct="1">
              <a:lnSpc>
                <a:spcPct val="100000"/>
              </a:lnSpc>
              <a:spcBef>
                <a:spcPts val="0"/>
              </a:spcBef>
              <a:spcAft>
                <a:spcPts val="0"/>
              </a:spcAft>
              <a:buClrTx/>
              <a:buSzTx/>
              <a:buFontTx/>
              <a:buNone/>
              <a:tabLst/>
              <a:defRPr/>
            </a:pPr>
            <a:r>
              <a:rPr lang="ar-SA" b="1" u="sng" dirty="0" smtClean="0"/>
              <a:t>أكثر من متغير مستقل </a:t>
            </a:r>
            <a:r>
              <a:rPr lang="ar-SA" u="sng" dirty="0" smtClean="0"/>
              <a:t>(لكشف أثر التفاعل):</a:t>
            </a:r>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dirty="0"/>
          </a:p>
          <a:p>
            <a:pPr marL="457200" marR="0" lvl="0" indent="-457200" defTabSz="914400" rtl="1" eaLnBrk="1" fontAlgn="auto" latinLnBrk="0" hangingPunct="1">
              <a:lnSpc>
                <a:spcPct val="100000"/>
              </a:lnSpc>
              <a:spcBef>
                <a:spcPts val="0"/>
              </a:spcBef>
              <a:spcAft>
                <a:spcPts val="0"/>
              </a:spcAft>
              <a:buClrTx/>
              <a:buSzTx/>
              <a:buFontTx/>
              <a:buNone/>
              <a:tabLst/>
              <a:defRPr/>
            </a:pPr>
            <a:r>
              <a:rPr lang="ar-SA" dirty="0" smtClean="0"/>
              <a:t>تجربة مصاب محطة مترو</a:t>
            </a:r>
            <a:r>
              <a:rPr lang="en-GB" dirty="0" smtClean="0"/>
              <a:t> </a:t>
            </a:r>
            <a:r>
              <a:rPr lang="ar-SA" dirty="0" smtClean="0"/>
              <a:t>الأنفاق</a:t>
            </a:r>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dirty="0"/>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dirty="0" smtClean="0"/>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en-GB" u="sng" dirty="0" smtClean="0"/>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en-GB" u="sng" dirty="0"/>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en-GB" u="sng" dirty="0" smtClean="0"/>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en-GB" u="sng" dirty="0"/>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b="1" u="sng" dirty="0" smtClean="0"/>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b="1" u="sng" dirty="0"/>
          </a:p>
          <a:p>
            <a:pPr marL="457200" marR="0" lvl="0" indent="-457200" algn="r" defTabSz="914400" rtl="1" eaLnBrk="1" fontAlgn="auto" latinLnBrk="0" hangingPunct="1">
              <a:lnSpc>
                <a:spcPct val="100000"/>
              </a:lnSpc>
              <a:spcBef>
                <a:spcPts val="0"/>
              </a:spcBef>
              <a:spcAft>
                <a:spcPts val="0"/>
              </a:spcAft>
              <a:buClrTx/>
              <a:buSzTx/>
              <a:buFontTx/>
              <a:buNone/>
              <a:tabLst/>
              <a:defRPr/>
            </a:pPr>
            <a:r>
              <a:rPr lang="ar-SA" b="1" u="sng" dirty="0" smtClean="0"/>
              <a:t>أكثر من متغير تابع:</a:t>
            </a:r>
          </a:p>
          <a:p>
            <a:pPr marL="457200" marR="0" lvl="0" indent="-457200" algn="r" defTabSz="914400" rtl="1" eaLnBrk="1" fontAlgn="auto" latinLnBrk="0" hangingPunct="1">
              <a:lnSpc>
                <a:spcPct val="100000"/>
              </a:lnSpc>
              <a:spcBef>
                <a:spcPts val="0"/>
              </a:spcBef>
              <a:spcAft>
                <a:spcPts val="0"/>
              </a:spcAft>
              <a:buClrTx/>
              <a:buSzTx/>
              <a:buFontTx/>
              <a:buNone/>
              <a:tabLst/>
              <a:defRPr/>
            </a:pPr>
            <a:r>
              <a:rPr lang="ar-SA" dirty="0"/>
              <a:t>كلما زادت مؤشرات الأداء المستخدمة </a:t>
            </a:r>
            <a:r>
              <a:rPr lang="ar-SA" dirty="0" smtClean="0"/>
              <a:t>كلما زادت ثقتنا </a:t>
            </a:r>
            <a:r>
              <a:rPr lang="ar-SA" dirty="0"/>
              <a:t>في النتائج أكثر</a:t>
            </a:r>
          </a:p>
          <a:p>
            <a:pPr marL="457200" marR="0" lvl="0" indent="-457200" algn="r" defTabSz="914400" rtl="1" eaLnBrk="1" fontAlgn="auto" latinLnBrk="0" hangingPunct="1">
              <a:lnSpc>
                <a:spcPct val="100000"/>
              </a:lnSpc>
              <a:spcBef>
                <a:spcPts val="0"/>
              </a:spcBef>
              <a:spcAft>
                <a:spcPts val="0"/>
              </a:spcAft>
              <a:buClrTx/>
              <a:buSzTx/>
              <a:buFontTx/>
              <a:buNone/>
              <a:tabLst/>
              <a:defRPr/>
            </a:pPr>
            <a:r>
              <a:rPr lang="ar-SA" sz="3200" dirty="0"/>
              <a:t> </a:t>
            </a:r>
            <a:r>
              <a:rPr lang="ar-SA" sz="3200" dirty="0" smtClean="0"/>
              <a:t>                                   </a:t>
            </a:r>
            <a:endParaRPr lang="ar-SA" sz="3200" dirty="0"/>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sz="32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4957" y="3033226"/>
            <a:ext cx="3007112" cy="2188966"/>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01776" y="3033225"/>
            <a:ext cx="2836125" cy="2188966"/>
          </a:xfrm>
          <a:prstGeom prst="rect">
            <a:avLst/>
          </a:prstGeom>
        </p:spPr>
      </p:pic>
    </p:spTree>
    <p:extLst>
      <p:ext uri="{BB962C8B-B14F-4D97-AF65-F5344CB8AC3E}">
        <p14:creationId xmlns:p14="http://schemas.microsoft.com/office/powerpoint/2010/main" val="1170948334"/>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77015" y="1561171"/>
            <a:ext cx="6843074" cy="3746810"/>
          </a:xfrm>
          <a:prstGeom prst="rect">
            <a:avLst/>
          </a:prstGeom>
        </p:spPr>
      </p:pic>
    </p:spTree>
    <p:extLst>
      <p:ext uri="{BB962C8B-B14F-4D97-AF65-F5344CB8AC3E}">
        <p14:creationId xmlns:p14="http://schemas.microsoft.com/office/powerpoint/2010/main" val="6869585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التصميمات التجريبية</a:t>
            </a:r>
            <a:endParaRPr lang="en-US" sz="2800" dirty="0"/>
          </a:p>
        </p:txBody>
      </p:sp>
      <p:sp>
        <p:nvSpPr>
          <p:cNvPr id="3" name="Subtitle 2"/>
          <p:cNvSpPr>
            <a:spLocks noGrp="1"/>
          </p:cNvSpPr>
          <p:nvPr>
            <p:ph type="subTitle" idx="1"/>
          </p:nvPr>
        </p:nvSpPr>
        <p:spPr>
          <a:xfrm>
            <a:off x="737839" y="2308302"/>
            <a:ext cx="10716322" cy="3980985"/>
          </a:xfrm>
        </p:spPr>
        <p:txBody>
          <a:bodyPr>
            <a:normAutofit lnSpcReduction="10000"/>
          </a:bodyPr>
          <a:lstStyle/>
          <a:p>
            <a:pPr marL="457200" marR="0" lvl="0" indent="-457200" algn="r" defTabSz="914400" rtl="1" eaLnBrk="1" fontAlgn="auto" latinLnBrk="0" hangingPunct="1">
              <a:lnSpc>
                <a:spcPct val="100000"/>
              </a:lnSpc>
              <a:spcBef>
                <a:spcPts val="0"/>
              </a:spcBef>
              <a:spcAft>
                <a:spcPts val="0"/>
              </a:spcAft>
              <a:buClrTx/>
              <a:buSzTx/>
              <a:buFontTx/>
              <a:buNone/>
              <a:tabLst/>
              <a:defRPr/>
            </a:pPr>
            <a:r>
              <a:rPr lang="ar-SA" dirty="0" smtClean="0"/>
              <a:t>     تصميم القياس المتكرر </a:t>
            </a:r>
            <a:r>
              <a:rPr lang="en-GB" dirty="0" smtClean="0"/>
              <a:t>Repeated measure </a:t>
            </a:r>
            <a:r>
              <a:rPr lang="en-GB" dirty="0"/>
              <a:t>d</a:t>
            </a:r>
            <a:r>
              <a:rPr lang="en-GB" dirty="0" smtClean="0"/>
              <a:t>esign </a:t>
            </a:r>
            <a:endParaRPr lang="ar-SA" dirty="0" smtClean="0"/>
          </a:p>
          <a:p>
            <a:pPr marL="457200" marR="0" lvl="0" indent="-457200" algn="r" defTabSz="914400" rtl="1" eaLnBrk="1" fontAlgn="auto" latinLnBrk="0" hangingPunct="1">
              <a:lnSpc>
                <a:spcPct val="100000"/>
              </a:lnSpc>
              <a:spcBef>
                <a:spcPts val="0"/>
              </a:spcBef>
              <a:spcAft>
                <a:spcPts val="0"/>
              </a:spcAft>
              <a:buClrTx/>
              <a:buSzTx/>
              <a:buFont typeface="Arial" charset="0"/>
              <a:buChar char="•"/>
              <a:tabLst/>
              <a:defRPr/>
            </a:pPr>
            <a:r>
              <a:rPr lang="ar-SA" sz="1800" dirty="0" smtClean="0"/>
              <a:t>عندما يقوم كل المفحوصين بأداء التجربة  (جميع مستويات المتغير المستقل)</a:t>
            </a:r>
          </a:p>
          <a:p>
            <a:pPr marL="457200" marR="0" lvl="0" indent="-457200" algn="r" defTabSz="914400" rtl="1" eaLnBrk="1" fontAlgn="auto" latinLnBrk="0" hangingPunct="1">
              <a:lnSpc>
                <a:spcPct val="100000"/>
              </a:lnSpc>
              <a:spcBef>
                <a:spcPts val="0"/>
              </a:spcBef>
              <a:spcAft>
                <a:spcPts val="0"/>
              </a:spcAft>
              <a:buClrTx/>
              <a:buSzTx/>
              <a:buFont typeface="Arial" charset="0"/>
              <a:buChar char="•"/>
              <a:tabLst/>
              <a:defRPr/>
            </a:pPr>
            <a:r>
              <a:rPr lang="ar-SA" sz="1800" dirty="0" smtClean="0"/>
              <a:t>يتميز هذا التصميم بضبطه للمتغيرات الخاصة بالأفراد المشاركين ولذلك فهو يتطلب عدداً أقل منهم</a:t>
            </a:r>
          </a:p>
          <a:p>
            <a:pPr marL="457200" marR="0" lvl="0" indent="-457200" algn="r" defTabSz="914400" rtl="1" eaLnBrk="1" fontAlgn="auto" latinLnBrk="0" hangingPunct="1">
              <a:lnSpc>
                <a:spcPct val="100000"/>
              </a:lnSpc>
              <a:spcBef>
                <a:spcPts val="0"/>
              </a:spcBef>
              <a:spcAft>
                <a:spcPts val="0"/>
              </a:spcAft>
              <a:buClrTx/>
              <a:buSzTx/>
              <a:buFont typeface="Arial" charset="0"/>
              <a:buChar char="•"/>
              <a:tabLst/>
              <a:defRPr/>
            </a:pPr>
            <a:r>
              <a:rPr lang="ar-SA" sz="1800" dirty="0" smtClean="0"/>
              <a:t>يعيبه تأثره بترتيب اجراءات التجربة فقد يتحسن أداء المفحوص نظراً للتدريب على المهمة أو تعلمها وليس للاختلاف في مستويات المتغير المستقل</a:t>
            </a:r>
            <a:r>
              <a:rPr lang="en-GB" sz="1800" dirty="0" smtClean="0"/>
              <a:t> </a:t>
            </a:r>
            <a:r>
              <a:rPr lang="ar-SA" sz="1800" dirty="0" smtClean="0"/>
              <a:t>”الموازنة كحل </a:t>
            </a:r>
            <a:r>
              <a:rPr lang="ar-SA" sz="1800" dirty="0" smtClean="0"/>
              <a:t>لمشكلة </a:t>
            </a:r>
            <a:r>
              <a:rPr lang="ar-SA" sz="1800" dirty="0" smtClean="0"/>
              <a:t>تأثير التدريب”</a:t>
            </a:r>
          </a:p>
          <a:p>
            <a:pPr marR="0" lvl="0" algn="r" defTabSz="914400" rtl="1" eaLnBrk="1" fontAlgn="auto" latinLnBrk="0" hangingPunct="1">
              <a:lnSpc>
                <a:spcPct val="100000"/>
              </a:lnSpc>
              <a:spcBef>
                <a:spcPts val="0"/>
              </a:spcBef>
              <a:spcAft>
                <a:spcPts val="0"/>
              </a:spcAft>
              <a:buClrTx/>
              <a:buSzTx/>
              <a:tabLst/>
              <a:defRPr/>
            </a:pPr>
            <a:endParaRPr lang="ar-SA" sz="1800" dirty="0"/>
          </a:p>
          <a:p>
            <a:pPr marL="457200" indent="-457200" algn="r" rtl="1">
              <a:lnSpc>
                <a:spcPct val="100000"/>
              </a:lnSpc>
              <a:spcBef>
                <a:spcPts val="0"/>
              </a:spcBef>
              <a:defRPr/>
            </a:pPr>
            <a:r>
              <a:rPr lang="en-GB" dirty="0" smtClean="0"/>
              <a:t>      </a:t>
            </a:r>
            <a:r>
              <a:rPr lang="ar-SA" dirty="0" smtClean="0"/>
              <a:t>تصميم </a:t>
            </a:r>
            <a:r>
              <a:rPr lang="ar-SA" dirty="0"/>
              <a:t>المجموعات المستقلة </a:t>
            </a:r>
            <a:r>
              <a:rPr lang="en-GB" dirty="0"/>
              <a:t>Independent groups design </a:t>
            </a:r>
            <a:endParaRPr lang="en-GB" dirty="0" smtClean="0"/>
          </a:p>
          <a:p>
            <a:pPr marL="457200" indent="-457200" algn="r" rtl="1">
              <a:lnSpc>
                <a:spcPct val="100000"/>
              </a:lnSpc>
              <a:spcBef>
                <a:spcPts val="0"/>
              </a:spcBef>
              <a:buFont typeface="Arial" charset="0"/>
              <a:buChar char="•"/>
              <a:defRPr/>
            </a:pPr>
            <a:r>
              <a:rPr lang="ar-SA" sz="1800" dirty="0"/>
              <a:t>المفحوصين تم تقسيمهم إلى مجموعتين أو أكثر بحسب مستويات المتغيرات </a:t>
            </a:r>
            <a:r>
              <a:rPr lang="ar-SA" sz="1800" dirty="0" smtClean="0"/>
              <a:t>المستقلة</a:t>
            </a:r>
          </a:p>
          <a:p>
            <a:pPr marL="457200" indent="-457200" algn="r" rtl="1">
              <a:lnSpc>
                <a:spcPct val="100000"/>
              </a:lnSpc>
              <a:spcBef>
                <a:spcPts val="0"/>
              </a:spcBef>
              <a:buFont typeface="Arial" charset="0"/>
              <a:buChar char="•"/>
              <a:defRPr/>
            </a:pPr>
            <a:r>
              <a:rPr lang="ar-SA" sz="1800" dirty="0" smtClean="0"/>
              <a:t>لا يوجد أثر محتمل للتدريب أو انتقال التعلم أو ضعف للأداء نتيجة الملل</a:t>
            </a:r>
          </a:p>
          <a:p>
            <a:pPr marL="457200" indent="-457200" algn="r" rtl="1">
              <a:lnSpc>
                <a:spcPct val="100000"/>
              </a:lnSpc>
              <a:spcBef>
                <a:spcPts val="0"/>
              </a:spcBef>
              <a:buFont typeface="Arial" charset="0"/>
              <a:buChar char="•"/>
              <a:defRPr/>
            </a:pPr>
            <a:r>
              <a:rPr lang="ar-SA" sz="1800" dirty="0" smtClean="0"/>
              <a:t>يعيب هذا التصميم امكانية تأثر النتائج بخصائص المفحوصين الشخصية٬ وكنتيجة لوجود مجموعتين أو أكثر فإنه يحتاج عدد أكبر من الأفراد</a:t>
            </a:r>
            <a:endParaRPr lang="ar-SA" sz="1800" dirty="0"/>
          </a:p>
          <a:p>
            <a:pPr marL="457200" marR="0" lvl="0" indent="-457200" algn="r" defTabSz="914400" rtl="1" eaLnBrk="1" fontAlgn="auto" latinLnBrk="0" hangingPunct="1">
              <a:lnSpc>
                <a:spcPct val="100000"/>
              </a:lnSpc>
              <a:spcBef>
                <a:spcPts val="0"/>
              </a:spcBef>
              <a:spcAft>
                <a:spcPts val="0"/>
              </a:spcAft>
              <a:buClrTx/>
              <a:buSzTx/>
              <a:buFont typeface="Arial" charset="0"/>
              <a:buChar char="•"/>
              <a:tabLst/>
              <a:defRPr/>
            </a:pPr>
            <a:endParaRPr lang="ar-SA" sz="1800" dirty="0" smtClean="0"/>
          </a:p>
          <a:p>
            <a:pPr marL="457200" marR="0" lvl="0" indent="-457200" algn="r" rtl="1" fontAlgn="auto">
              <a:lnSpc>
                <a:spcPct val="110000"/>
              </a:lnSpc>
              <a:spcBef>
                <a:spcPts val="0"/>
              </a:spcBef>
              <a:spcAft>
                <a:spcPts val="0"/>
              </a:spcAft>
              <a:buClrTx/>
              <a:buSzTx/>
              <a:tabLst/>
              <a:defRPr/>
            </a:pPr>
            <a:r>
              <a:rPr lang="en-GB" sz="1800" dirty="0" smtClean="0"/>
              <a:t>       </a:t>
            </a:r>
            <a:r>
              <a:rPr lang="ar-SA" dirty="0"/>
              <a:t>التصميم المختلط </a:t>
            </a:r>
            <a:r>
              <a:rPr lang="en-GB" dirty="0"/>
              <a:t>Mixed design</a:t>
            </a:r>
          </a:p>
          <a:p>
            <a:pPr marL="457200" marR="0" lvl="0" indent="-457200" algn="r" rtl="1" fontAlgn="auto">
              <a:lnSpc>
                <a:spcPct val="110000"/>
              </a:lnSpc>
              <a:spcBef>
                <a:spcPts val="0"/>
              </a:spcBef>
              <a:spcAft>
                <a:spcPts val="0"/>
              </a:spcAft>
              <a:buClrTx/>
              <a:buSzTx/>
              <a:buFont typeface="Arial" charset="0"/>
              <a:buChar char="•"/>
              <a:tabLst/>
              <a:defRPr/>
            </a:pPr>
            <a:r>
              <a:rPr lang="ar-SA" sz="1800" dirty="0"/>
              <a:t>عندما تحتوي التجربة على أكثر من متغير مستقل ويكون لدى الباحث مبرراً لجعل أحدها متغيراً بين الأفراد (</a:t>
            </a:r>
            <a:r>
              <a:rPr lang="ar-SA" sz="1800" dirty="0" smtClean="0"/>
              <a:t>كالجنس أو الحالة الاجتماعية </a:t>
            </a:r>
            <a:r>
              <a:rPr lang="ar-SA" sz="1800" dirty="0"/>
              <a:t>مثلاً)٬ والآخر يتعرض له جميع أفراد المجموعتين (نوع الانفعال: حزين/ سعيد)</a:t>
            </a:r>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sz="3200" dirty="0"/>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sz="3200" dirty="0"/>
          </a:p>
        </p:txBody>
      </p:sp>
    </p:spTree>
    <p:extLst>
      <p:ext uri="{BB962C8B-B14F-4D97-AF65-F5344CB8AC3E}">
        <p14:creationId xmlns:p14="http://schemas.microsoft.com/office/powerpoint/2010/main" val="1718771643"/>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التصميمات التجريبية</a:t>
            </a:r>
            <a:endParaRPr lang="en-US" sz="2800" dirty="0"/>
          </a:p>
        </p:txBody>
      </p:sp>
      <p:sp>
        <p:nvSpPr>
          <p:cNvPr id="3" name="Subtitle 2"/>
          <p:cNvSpPr>
            <a:spLocks noGrp="1"/>
          </p:cNvSpPr>
          <p:nvPr>
            <p:ph type="subTitle" idx="1"/>
          </p:nvPr>
        </p:nvSpPr>
        <p:spPr>
          <a:xfrm>
            <a:off x="737839" y="2308302"/>
            <a:ext cx="10716322" cy="3980985"/>
          </a:xfrm>
        </p:spPr>
        <p:txBody>
          <a:bodyPr>
            <a:normAutofit/>
          </a:bodyPr>
          <a:lstStyle/>
          <a:p>
            <a:pPr marL="457200" marR="0" lvl="0" indent="-457200" algn="r" defTabSz="914400" rtl="1" eaLnBrk="1" fontAlgn="auto" latinLnBrk="0" hangingPunct="1">
              <a:lnSpc>
                <a:spcPct val="100000"/>
              </a:lnSpc>
              <a:spcBef>
                <a:spcPts val="0"/>
              </a:spcBef>
              <a:spcAft>
                <a:spcPts val="0"/>
              </a:spcAft>
              <a:buClrTx/>
              <a:buSzTx/>
              <a:buFontTx/>
              <a:buNone/>
              <a:tabLst/>
              <a:defRPr/>
            </a:pPr>
            <a:r>
              <a:rPr lang="ar-SA" sz="3200" dirty="0" smtClean="0"/>
              <a:t>     ما شكل التصميمات التجريبية لكلاً من التجارب التالية:</a:t>
            </a:r>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sz="3200" dirty="0" smtClean="0"/>
          </a:p>
          <a:p>
            <a:pPr marL="457200" marR="0" lvl="0" indent="-457200" algn="r" defTabSz="914400" rtl="1" eaLnBrk="1" fontAlgn="auto" latinLnBrk="0" hangingPunct="1">
              <a:lnSpc>
                <a:spcPct val="100000"/>
              </a:lnSpc>
              <a:spcBef>
                <a:spcPts val="0"/>
              </a:spcBef>
              <a:spcAft>
                <a:spcPts val="0"/>
              </a:spcAft>
              <a:buClrTx/>
              <a:buSzTx/>
              <a:buFontTx/>
              <a:buChar char="-"/>
              <a:tabLst/>
              <a:defRPr/>
            </a:pPr>
            <a:r>
              <a:rPr lang="ar-SA" dirty="0" smtClean="0"/>
              <a:t>تجربة تأثير الانفعال على الذاكرة</a:t>
            </a:r>
          </a:p>
          <a:p>
            <a:pPr marL="457200" marR="0" lvl="0" indent="-457200" algn="r" defTabSz="914400" rtl="1" eaLnBrk="1" fontAlgn="auto" latinLnBrk="0" hangingPunct="1">
              <a:lnSpc>
                <a:spcPct val="100000"/>
              </a:lnSpc>
              <a:spcBef>
                <a:spcPts val="0"/>
              </a:spcBef>
              <a:spcAft>
                <a:spcPts val="0"/>
              </a:spcAft>
              <a:buClrTx/>
              <a:buSzTx/>
              <a:buFontTx/>
              <a:buChar char="-"/>
              <a:tabLst/>
              <a:defRPr/>
            </a:pPr>
            <a:r>
              <a:rPr lang="ar-SA" dirty="0" smtClean="0"/>
              <a:t>تجربة رجل المترو</a:t>
            </a:r>
          </a:p>
          <a:p>
            <a:pPr marL="457200" marR="0" lvl="0" indent="-457200" algn="r" defTabSz="914400" rtl="1" eaLnBrk="1" fontAlgn="auto" latinLnBrk="0" hangingPunct="1">
              <a:lnSpc>
                <a:spcPct val="100000"/>
              </a:lnSpc>
              <a:spcBef>
                <a:spcPts val="0"/>
              </a:spcBef>
              <a:spcAft>
                <a:spcPts val="0"/>
              </a:spcAft>
              <a:buClrTx/>
              <a:buSzTx/>
              <a:buFontTx/>
              <a:buChar char="-"/>
              <a:tabLst/>
              <a:defRPr/>
            </a:pPr>
            <a:r>
              <a:rPr lang="ar-SA" dirty="0" smtClean="0"/>
              <a:t>تجربة التعبير عن الهوية</a:t>
            </a:r>
          </a:p>
          <a:p>
            <a:pPr marR="0" lvl="0" algn="r" defTabSz="914400" rtl="1" eaLnBrk="1" fontAlgn="auto" latinLnBrk="0" hangingPunct="1">
              <a:lnSpc>
                <a:spcPct val="100000"/>
              </a:lnSpc>
              <a:spcBef>
                <a:spcPts val="0"/>
              </a:spcBef>
              <a:spcAft>
                <a:spcPts val="0"/>
              </a:spcAft>
              <a:buClrTx/>
              <a:buSzTx/>
              <a:tabLst/>
              <a:defRPr/>
            </a:pPr>
            <a:endParaRPr lang="ar-SA" dirty="0"/>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sz="3200" dirty="0"/>
          </a:p>
        </p:txBody>
      </p:sp>
    </p:spTree>
    <p:extLst>
      <p:ext uri="{BB962C8B-B14F-4D97-AF65-F5344CB8AC3E}">
        <p14:creationId xmlns:p14="http://schemas.microsoft.com/office/powerpoint/2010/main" val="1884884838"/>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2715</TotalTime>
  <Words>636</Words>
  <Application>Microsoft Macintosh PowerPoint</Application>
  <PresentationFormat>Widescreen</PresentationFormat>
  <Paragraphs>79</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Calibri</vt:lpstr>
      <vt:lpstr>Calibri Light</vt:lpstr>
      <vt:lpstr>Times New Roman</vt:lpstr>
      <vt:lpstr>Arial</vt:lpstr>
      <vt:lpstr>Office Theme</vt:lpstr>
      <vt:lpstr>علم النفس التجريبي (٣٦١ نفس) المحاضرة ٤</vt:lpstr>
      <vt:lpstr>خطة المحاضرة</vt:lpstr>
      <vt:lpstr>عناصر التجربة</vt:lpstr>
      <vt:lpstr>عناصر التجربة</vt:lpstr>
      <vt:lpstr>عناصر التجربة</vt:lpstr>
      <vt:lpstr>عناصر التجربة</vt:lpstr>
      <vt:lpstr>PowerPoint Presentation</vt:lpstr>
      <vt:lpstr>التصميمات التجريبية</vt:lpstr>
      <vt:lpstr>التصميمات التجريبية</vt:lpstr>
      <vt:lpstr>التصميمات التجريبية</vt:lpstr>
      <vt:lpstr>التصميمات التجريبية</vt:lpstr>
      <vt:lpstr>PowerPoint Presentation</vt:lpstr>
      <vt:lpstr>النشاط  العملي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خطة المحاضرة</dc:title>
  <dc:creator>Albandri oti</dc:creator>
  <cp:lastModifiedBy>Albandri oti</cp:lastModifiedBy>
  <cp:revision>159</cp:revision>
  <dcterms:created xsi:type="dcterms:W3CDTF">2016-10-02T13:19:20Z</dcterms:created>
  <dcterms:modified xsi:type="dcterms:W3CDTF">2017-03-01T11:44:48Z</dcterms:modified>
</cp:coreProperties>
</file>