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handoutMasterIdLst>
    <p:handoutMasterId r:id="rId22"/>
  </p:handoutMasterIdLst>
  <p:sldIdLst>
    <p:sldId id="256" r:id="rId2"/>
    <p:sldId id="261" r:id="rId3"/>
    <p:sldId id="281" r:id="rId4"/>
    <p:sldId id="268" r:id="rId5"/>
    <p:sldId id="269" r:id="rId6"/>
    <p:sldId id="275" r:id="rId7"/>
    <p:sldId id="291" r:id="rId8"/>
    <p:sldId id="294" r:id="rId9"/>
    <p:sldId id="278" r:id="rId10"/>
    <p:sldId id="276" r:id="rId11"/>
    <p:sldId id="279" r:id="rId12"/>
    <p:sldId id="299" r:id="rId13"/>
    <p:sldId id="259" r:id="rId14"/>
    <p:sldId id="282" r:id="rId15"/>
    <p:sldId id="283" r:id="rId16"/>
    <p:sldId id="295" r:id="rId17"/>
    <p:sldId id="296" r:id="rId18"/>
    <p:sldId id="297" r:id="rId19"/>
    <p:sldId id="298" r:id="rId20"/>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66"/>
    <a:srgbClr val="FFCC00"/>
    <a:srgbClr val="00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5041" autoAdjust="0"/>
  </p:normalViewPr>
  <p:slideViewPr>
    <p:cSldViewPr>
      <p:cViewPr>
        <p:scale>
          <a:sx n="50" d="100"/>
          <a:sy n="50" d="100"/>
        </p:scale>
        <p:origin x="-1776" y="-29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extLst>
      <p:ext uri="{BB962C8B-B14F-4D97-AF65-F5344CB8AC3E}">
        <p14:creationId xmlns:p14="http://schemas.microsoft.com/office/powerpoint/2010/main" xmlns="" val="2941686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extLst>
      <p:ext uri="{BB962C8B-B14F-4D97-AF65-F5344CB8AC3E}">
        <p14:creationId xmlns:p14="http://schemas.microsoft.com/office/powerpoint/2010/main" xmlns="" val="15075525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3354F7E-B5C3-4110-8522-8840CADBC265}" type="slidenum">
              <a:rPr lang="en-US" altLang="en-US"/>
              <a:pPr>
                <a:spcBef>
                  <a:spcPct val="0"/>
                </a:spcBef>
              </a:pPr>
              <a:t>14</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xmlns="" val="14661384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3354F7E-B5C3-4110-8522-8840CADBC265}" type="slidenum">
              <a:rPr lang="en-US" altLang="en-US"/>
              <a:pPr>
                <a:spcBef>
                  <a:spcPct val="0"/>
                </a:spcBef>
              </a:pPr>
              <a:t>16</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xmlns="" val="28445358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73354F7E-B5C3-4110-8522-8840CADBC265}" type="slidenum">
              <a:rPr lang="en-US" altLang="en-US"/>
              <a:pPr>
                <a:spcBef>
                  <a:spcPct val="0"/>
                </a:spcBef>
              </a:pPr>
              <a:t>18</a:t>
            </a:fld>
            <a:endParaRPr lang="en-US" altLang="en-US"/>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latin typeface="Arial" panose="020B0604020202020204" pitchFamily="34" charset="0"/>
            </a:endParaRPr>
          </a:p>
        </p:txBody>
      </p:sp>
    </p:spTree>
    <p:extLst>
      <p:ext uri="{BB962C8B-B14F-4D97-AF65-F5344CB8AC3E}">
        <p14:creationId xmlns:p14="http://schemas.microsoft.com/office/powerpoint/2010/main" xmlns="" val="1646355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mc:AlternateContent xmlns:mc="http://schemas.openxmlformats.org/markup-compatibility/2006">
    <mc:Choice xmlns:p14="http://schemas.microsoft.com/office/powerpoint/2010/main" xmlns="" Requires="p14">
      <p:transition spd="slow" p14:dur="2000"/>
    </mc:Choice>
    <mc:Fallback>
      <p:transition spd="slow"/>
    </mc:Fallback>
  </mc:AlternateConten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D9%83%D8%B3%D8%A7%D8%A1+%D9%86%D8%A8%D8%A7%D8%AA%D9%8A+%D8%B9%D9%84%D9%89+%D8%B4%D9%83%D9%84+%D8%B7%D8%A8%D9%82%D8%A7%D8%AA&amp;source=images&amp;cd=&amp;cad=rja&amp;uact=8&amp;ved=0CAcQjRw&amp;url=http://www.tebelmnar.com/vb/showthread.php?t=2756&amp;ei=VsjyVO64H8arU7GDg7gL&amp;psig=AFQjCNEBHuyT-85yMU28aGfpgvuLMip_Ag&amp;ust=1425283485557472"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google.com.sa/url?sa=i&amp;rct=j&amp;q=%D8%A7%D9%84%D8%BA%D8%B7%D8%A7%D8%A1+%D8%A7%D9%84%D9%86%D8%A8%D8%A7%D8%AA%D9%8A+%D9%81%D9%8A+%D8%A7%D9%84%D8%B5%D8%AD%D8%B1%D8%A7%D8%A1&amp;source=images&amp;cd=&amp;cad=rja&amp;uact=8&amp;ved=0CAcQjRw&amp;url=http://green-studies.com/page/13/&amp;ei=jMjyVOSvJcm7UYSXgsAE&amp;psig=AFQjCNHK6nvMnJ6svnuzAB3iGC9sPsj06A&amp;ust=1425283590034851"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الرابعة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457200" y="274638"/>
            <a:ext cx="8229600" cy="1143000"/>
          </a:xfrm>
        </p:spPr>
        <p:txBody>
          <a:bodyPr/>
          <a:lstStyle/>
          <a:p>
            <a:pPr algn="ctr" rtl="1"/>
            <a:r>
              <a:rPr lang="ar-SA" b="1" dirty="0">
                <a:solidFill>
                  <a:schemeClr val="accent2"/>
                </a:solidFill>
              </a:rPr>
              <a:t>يظهر الكساء النباتي المفتوح </a:t>
            </a:r>
            <a:r>
              <a:rPr lang="ar-SA" b="1" dirty="0">
                <a:solidFill>
                  <a:schemeClr val="tx1"/>
                </a:solidFill>
              </a:rPr>
              <a:t>تطبقاً (تنضيداً)</a:t>
            </a:r>
            <a:endParaRPr lang="en-GB" b="1" dirty="0">
              <a:solidFill>
                <a:schemeClr val="tx1"/>
              </a:solidFill>
            </a:endParaRPr>
          </a:p>
        </p:txBody>
      </p:sp>
      <p:pic>
        <p:nvPicPr>
          <p:cNvPr id="8" name="Picture 2" descr="http://gate.ahram.org.eg/Media/MalafatContentGalleryMedia/%D9%85%D8%AD%D9%85%D9%8A%D8%A9-%D8%B7%D8%A7%D8%A8%D8%A7-_28_4_2010_6_58.jpg">
            <a:hlinkClick r:id="rId2"/>
          </p:cNvPr>
          <p:cNvPicPr>
            <a:picLocks noChangeAspect="1" noChangeArrowheads="1"/>
          </p:cNvPicPr>
          <p:nvPr/>
        </p:nvPicPr>
        <p:blipFill>
          <a:blip r:embed="rId3" cstate="print"/>
          <a:srcRect/>
          <a:stretch>
            <a:fillRect/>
          </a:stretch>
        </p:blipFill>
        <p:spPr bwMode="auto">
          <a:xfrm>
            <a:off x="4572000" y="2133600"/>
            <a:ext cx="4286250" cy="3409940"/>
          </a:xfrm>
          <a:prstGeom prst="rect">
            <a:avLst/>
          </a:prstGeom>
          <a:noFill/>
        </p:spPr>
      </p:pic>
      <p:pic>
        <p:nvPicPr>
          <p:cNvPr id="9" name="Picture 4" descr="http://green-studies.com/wp-content/uploads/2011/11/gulf-1.jpg">
            <a:hlinkClick r:id="rId4"/>
          </p:cNvPr>
          <p:cNvPicPr>
            <a:picLocks noChangeAspect="1" noChangeArrowheads="1"/>
          </p:cNvPicPr>
          <p:nvPr/>
        </p:nvPicPr>
        <p:blipFill>
          <a:blip r:embed="rId5" cstate="print"/>
          <a:srcRect/>
          <a:stretch>
            <a:fillRect/>
          </a:stretch>
        </p:blipFill>
        <p:spPr bwMode="auto">
          <a:xfrm>
            <a:off x="214282" y="2071678"/>
            <a:ext cx="4214842" cy="3500462"/>
          </a:xfrm>
          <a:prstGeom prst="rect">
            <a:avLst/>
          </a:prstGeom>
          <a:noFill/>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Scale>
                                      <p:cBhvr>
                                        <p:cTn id="15"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8"/>
                                        </p:tgtEl>
                                        <p:attrNameLst>
                                          <p:attrName>ppt_x</p:attrName>
                                          <p:attrName>ppt_y</p:attrName>
                                        </p:attrNameLst>
                                      </p:cBhvr>
                                    </p:animMotion>
                                    <p:animEffect transition="in" filter="fade">
                                      <p:cBhvr>
                                        <p:cTn id="17" dur="10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Scale>
                                      <p:cBhvr>
                                        <p:cTn id="2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9"/>
                                        </p:tgtEl>
                                        <p:attrNameLst>
                                          <p:attrName>ppt_x</p:attrName>
                                          <p:attrName>ppt_y</p:attrName>
                                        </p:attrNameLst>
                                      </p:cBhvr>
                                    </p:animMotion>
                                    <p:animEffect transition="in" filter="fade">
                                      <p:cBhvr>
                                        <p:cTn id="2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304800"/>
            <a:ext cx="8229600" cy="1836204"/>
          </a:xfrm>
        </p:spPr>
        <p:txBody>
          <a:bodyPr/>
          <a:lstStyle/>
          <a:p>
            <a:pPr algn="ctr" rtl="1" eaLnBrk="1" hangingPunct="1"/>
            <a:r>
              <a:rPr kumimoji="1" lang="ar-SA" altLang="en-US" sz="3600" b="1" kern="1200" dirty="0" smtClean="0">
                <a:solidFill>
                  <a:srgbClr val="FFFF00"/>
                </a:solidFill>
                <a:effectLst/>
              </a:rPr>
              <a:t>العلاقات الإجتماعية بين أنواع النباتات الصحراويه</a:t>
            </a:r>
            <a:r>
              <a:rPr kumimoji="1" lang="en-US" altLang="en-US" sz="3600" b="1" kern="1200" dirty="0" smtClean="0">
                <a:solidFill>
                  <a:srgbClr val="FFFF00"/>
                </a:solidFill>
                <a:effectLst/>
              </a:rPr>
              <a:t/>
            </a:r>
            <a:br>
              <a:rPr kumimoji="1" lang="en-US" altLang="en-US" sz="3600" b="1" kern="1200" dirty="0" smtClean="0">
                <a:solidFill>
                  <a:srgbClr val="FFFF00"/>
                </a:solidFill>
                <a:effectLst/>
              </a:rPr>
            </a:br>
            <a:r>
              <a:rPr kumimoji="1" lang="en-US" altLang="en-US" sz="3600" b="1" kern="1200" dirty="0" smtClean="0">
                <a:solidFill>
                  <a:srgbClr val="FF0000"/>
                </a:solidFill>
                <a:effectLst/>
              </a:rPr>
              <a:t>Social Relationships Between Desert Plant Species</a:t>
            </a:r>
          </a:p>
        </p:txBody>
      </p:sp>
      <p:sp>
        <p:nvSpPr>
          <p:cNvPr id="6" name="Rectangle 3"/>
          <p:cNvSpPr>
            <a:spLocks noGrp="1" noChangeArrowheads="1"/>
          </p:cNvSpPr>
          <p:nvPr>
            <p:ph idx="1"/>
          </p:nvPr>
        </p:nvSpPr>
        <p:spPr>
          <a:xfrm>
            <a:off x="533400" y="2057400"/>
            <a:ext cx="8153400" cy="4343400"/>
          </a:xfrm>
        </p:spPr>
        <p:txBody>
          <a:bodyPr/>
          <a:lstStyle/>
          <a:p>
            <a:pPr marL="742950" indent="-742950" algn="r" rtl="1" eaLnBrk="1" hangingPunct="1">
              <a:buClr>
                <a:schemeClr val="accent2"/>
              </a:buClr>
              <a:buFont typeface="+mj-lt"/>
              <a:buAutoNum type="arabicPeriod"/>
            </a:pPr>
            <a:endParaRPr lang="en-GB" altLang="en-US" sz="3600" dirty="0" smtClean="0"/>
          </a:p>
          <a:p>
            <a:pPr marL="742950" indent="-742950" algn="r" rtl="1" eaLnBrk="1" hangingPunct="1">
              <a:buClr>
                <a:schemeClr val="accent2"/>
              </a:buClr>
              <a:buNone/>
            </a:pPr>
            <a:r>
              <a:rPr lang="ar-SA" altLang="en-US" sz="3600" dirty="0" smtClean="0"/>
              <a:t>تسود بين أنواع النباتات الصحراوية علاقات اجتماعية مختلفة منها:</a:t>
            </a:r>
          </a:p>
          <a:p>
            <a:pPr marL="742950" indent="-742950" algn="r" rtl="1" eaLnBrk="1" hangingPunct="1">
              <a:buClr>
                <a:schemeClr val="accent2"/>
              </a:buClr>
              <a:buSzPct val="100000"/>
              <a:buFont typeface="+mj-lt"/>
              <a:buAutoNum type="arabicPeriod"/>
            </a:pPr>
            <a:r>
              <a:rPr lang="ar-SA" altLang="en-US" sz="3600" dirty="0" smtClean="0"/>
              <a:t>التطفل </a:t>
            </a:r>
            <a:r>
              <a:rPr lang="en-US" altLang="en-US" sz="3600" dirty="0" smtClean="0">
                <a:solidFill>
                  <a:srgbClr val="FF0000"/>
                </a:solidFill>
              </a:rPr>
              <a:t>Parasitism</a:t>
            </a:r>
            <a:r>
              <a:rPr lang="ar-SA" altLang="en-US" sz="3600" dirty="0" smtClean="0">
                <a:solidFill>
                  <a:srgbClr val="FF0000"/>
                </a:solidFill>
              </a:rPr>
              <a:t> </a:t>
            </a:r>
          </a:p>
          <a:p>
            <a:pPr marL="742950" indent="-742950" algn="r" rtl="1" eaLnBrk="1" hangingPunct="1">
              <a:buClr>
                <a:schemeClr val="accent2"/>
              </a:buClr>
              <a:buSzPct val="100000"/>
              <a:buFont typeface="+mj-lt"/>
              <a:buAutoNum type="arabicPeriod"/>
            </a:pPr>
            <a:r>
              <a:rPr lang="ar-SA" altLang="en-US" sz="3600" smtClean="0"/>
              <a:t>التكافل </a:t>
            </a:r>
            <a:r>
              <a:rPr lang="en-US" altLang="en-US" sz="3600" smtClean="0">
                <a:solidFill>
                  <a:srgbClr val="FF0000"/>
                </a:solidFill>
              </a:rPr>
              <a:t>Symbiosis</a:t>
            </a:r>
            <a:endParaRPr lang="en-US" altLang="en-US" sz="3600" dirty="0" smtClean="0">
              <a:solidFill>
                <a:srgbClr val="FF0000"/>
              </a:solidFill>
            </a:endParaRPr>
          </a:p>
          <a:p>
            <a:pPr marL="742950" indent="-742950" algn="r" rtl="1" eaLnBrk="1" hangingPunct="1">
              <a:buClr>
                <a:schemeClr val="accent2"/>
              </a:buClr>
              <a:buSzPct val="100000"/>
              <a:buFont typeface="+mj-lt"/>
              <a:buAutoNum type="arabicPeriod"/>
            </a:pPr>
            <a:r>
              <a:rPr lang="ar-SA" altLang="en-US" sz="3600" dirty="0" smtClean="0"/>
              <a:t>الإرتكاز </a:t>
            </a:r>
            <a:r>
              <a:rPr lang="en-US" altLang="en-US" sz="3600" dirty="0" smtClean="0">
                <a:solidFill>
                  <a:srgbClr val="FF0000"/>
                </a:solidFill>
              </a:rPr>
              <a:t>Support</a:t>
            </a:r>
          </a:p>
          <a:p>
            <a:pPr marL="742950" indent="-742950" algn="r" rtl="1" eaLnBrk="1" hangingPunct="1">
              <a:buClr>
                <a:schemeClr val="accent2"/>
              </a:buClr>
              <a:buSzPct val="100000"/>
              <a:buFont typeface="+mj-lt"/>
              <a:buAutoNum type="arabicPeriod"/>
            </a:pPr>
            <a:r>
              <a:rPr lang="ar-SA" altLang="en-US" sz="3600" dirty="0" smtClean="0"/>
              <a:t>المنافسة</a:t>
            </a:r>
            <a:r>
              <a:rPr lang="en-US" altLang="en-US" sz="3600" dirty="0" smtClean="0">
                <a:solidFill>
                  <a:srgbClr val="FFFF00"/>
                </a:solidFill>
              </a:rPr>
              <a:t> </a:t>
            </a:r>
            <a:r>
              <a:rPr lang="en-US" altLang="en-US" sz="3600" dirty="0" smtClean="0">
                <a:solidFill>
                  <a:srgbClr val="FF0000"/>
                </a:solidFill>
              </a:rPr>
              <a:t>Competition</a:t>
            </a:r>
            <a:r>
              <a:rPr lang="en-US" altLang="en-US" sz="3600" dirty="0" smtClean="0">
                <a:solidFill>
                  <a:srgbClr val="FFFF00"/>
                </a:solidFill>
              </a:rPr>
              <a:t> </a:t>
            </a:r>
            <a:endParaRPr lang="ar-SA" altLang="en-US" sz="3600" dirty="0" smtClean="0">
              <a:solidFill>
                <a:srgbClr val="FFFF00"/>
              </a:solidFill>
            </a:endParaRP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Effect transition="in" filter="fade">
                                      <p:cBhvr>
                                        <p:cTn id="15" dur="1000"/>
                                        <p:tgtEl>
                                          <p:spTgt spid="6">
                                            <p:txEl>
                                              <p:pRg st="1" end="1"/>
                                            </p:txEl>
                                          </p:spTgt>
                                        </p:tgtEl>
                                      </p:cBhvr>
                                    </p:animEffect>
                                    <p:anim calcmode="lin" valueType="num">
                                      <p:cBhvr>
                                        <p:cTn id="16"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7"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1000"/>
                                        <p:tgtEl>
                                          <p:spTgt spid="6">
                                            <p:txEl>
                                              <p:pRg st="2" end="2"/>
                                            </p:txEl>
                                          </p:spTgt>
                                        </p:tgtEl>
                                      </p:cBhvr>
                                    </p:animEffect>
                                    <p:anim calcmode="lin" valueType="num">
                                      <p:cBhvr>
                                        <p:cTn id="23"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animEffect transition="in" filter="fade">
                                      <p:cBhvr>
                                        <p:cTn id="29" dur="1000"/>
                                        <p:tgtEl>
                                          <p:spTgt spid="6">
                                            <p:txEl>
                                              <p:pRg st="3" end="3"/>
                                            </p:txEl>
                                          </p:spTgt>
                                        </p:tgtEl>
                                      </p:cBhvr>
                                    </p:animEffect>
                                    <p:anim calcmode="lin" valueType="num">
                                      <p:cBhvr>
                                        <p:cTn id="30"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fade">
                                      <p:cBhvr>
                                        <p:cTn id="36" dur="1000"/>
                                        <p:tgtEl>
                                          <p:spTgt spid="6">
                                            <p:txEl>
                                              <p:pRg st="4" end="4"/>
                                            </p:txEl>
                                          </p:spTgt>
                                        </p:tgtEl>
                                      </p:cBhvr>
                                    </p:animEffect>
                                    <p:anim calcmode="lin" valueType="num">
                                      <p:cBhvr>
                                        <p:cTn id="37"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6">
                                            <p:txEl>
                                              <p:pRg st="5" end="5"/>
                                            </p:txEl>
                                          </p:spTgt>
                                        </p:tgtEl>
                                        <p:attrNameLst>
                                          <p:attrName>style.visibility</p:attrName>
                                        </p:attrNameLst>
                                      </p:cBhvr>
                                      <p:to>
                                        <p:strVal val="visible"/>
                                      </p:to>
                                    </p:set>
                                    <p:animEffect transition="in" filter="fade">
                                      <p:cBhvr>
                                        <p:cTn id="43" dur="1000"/>
                                        <p:tgtEl>
                                          <p:spTgt spid="6">
                                            <p:txEl>
                                              <p:pRg st="5" end="5"/>
                                            </p:txEl>
                                          </p:spTgt>
                                        </p:tgtEl>
                                      </p:cBhvr>
                                    </p:animEffect>
                                    <p:anim calcmode="lin" valueType="num">
                                      <p:cBhvr>
                                        <p:cTn id="44"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304800" y="1371600"/>
            <a:ext cx="8458200" cy="5029200"/>
          </a:xfrm>
        </p:spPr>
        <p:txBody>
          <a:bodyPr/>
          <a:lstStyle/>
          <a:p>
            <a:pPr marL="0" indent="0" algn="just" rtl="1" eaLnBrk="1" hangingPunct="1">
              <a:buClr>
                <a:srgbClr val="FFFF00"/>
              </a:buClr>
              <a:buNone/>
            </a:pPr>
            <a:r>
              <a:rPr lang="ar-SA" altLang="en-US" sz="3600" dirty="0" smtClean="0"/>
              <a:t>يعتمد فيها نوع نباتي معين على نوع آخر في الحصول على على غذائه يعرف بالعائل </a:t>
            </a:r>
            <a:r>
              <a:rPr lang="ar-SA" altLang="en-US" sz="3600" dirty="0" smtClean="0">
                <a:solidFill>
                  <a:srgbClr val="FF0000"/>
                </a:solidFill>
              </a:rPr>
              <a:t>(المضيف</a:t>
            </a:r>
            <a:r>
              <a:rPr lang="en-US" altLang="en-US" sz="3600" dirty="0" smtClean="0">
                <a:solidFill>
                  <a:srgbClr val="FF0000"/>
                </a:solidFill>
              </a:rPr>
              <a:t>host </a:t>
            </a:r>
            <a:r>
              <a:rPr lang="ar-SA" altLang="en-US" sz="3600" dirty="0" smtClean="0">
                <a:solidFill>
                  <a:srgbClr val="FF0000"/>
                </a:solidFill>
              </a:rPr>
              <a:t>) </a:t>
            </a:r>
          </a:p>
          <a:p>
            <a:pPr marL="742950" indent="-742950" algn="just" rtl="1" eaLnBrk="1" hangingPunct="1">
              <a:buClr>
                <a:srgbClr val="FFFF00"/>
              </a:buClr>
              <a:buSzPct val="100000"/>
              <a:buFont typeface="+mj-lt"/>
              <a:buAutoNum type="arabicParenR"/>
            </a:pPr>
            <a:r>
              <a:rPr lang="ar-SA" altLang="en-US" sz="3600" dirty="0" smtClean="0"/>
              <a:t>كاملة التطفل</a:t>
            </a:r>
            <a:r>
              <a:rPr lang="en-US" altLang="en-US" sz="3600" dirty="0" smtClean="0"/>
              <a:t>  </a:t>
            </a:r>
            <a:r>
              <a:rPr lang="en-US" altLang="en-US" sz="3600" dirty="0" smtClean="0">
                <a:solidFill>
                  <a:srgbClr val="FF0000"/>
                </a:solidFill>
              </a:rPr>
              <a:t>Complete parasites </a:t>
            </a:r>
            <a:r>
              <a:rPr lang="ar-SA" altLang="en-US" sz="3600" dirty="0" smtClean="0">
                <a:solidFill>
                  <a:srgbClr val="FF0000"/>
                </a:solidFill>
              </a:rPr>
              <a:t>:</a:t>
            </a:r>
            <a:r>
              <a:rPr lang="ar-SA" altLang="en-US" sz="3600" dirty="0" smtClean="0">
                <a:solidFill>
                  <a:srgbClr val="FFFF00"/>
                </a:solidFill>
              </a:rPr>
              <a:t> </a:t>
            </a:r>
            <a:endParaRPr lang="en-US" altLang="en-US" sz="3600" dirty="0" smtClean="0">
              <a:solidFill>
                <a:srgbClr val="FFFF00"/>
              </a:solidFill>
            </a:endParaRPr>
          </a:p>
          <a:p>
            <a:pPr marL="0" indent="0" algn="just" rtl="1" eaLnBrk="1" hangingPunct="1">
              <a:buClr>
                <a:srgbClr val="FFFF00"/>
              </a:buClr>
              <a:buNone/>
            </a:pPr>
            <a:r>
              <a:rPr lang="ar-SA" altLang="en-US" sz="3600" dirty="0" smtClean="0">
                <a:solidFill>
                  <a:srgbClr val="FFFF00"/>
                </a:solidFill>
              </a:rPr>
              <a:t>مثل </a:t>
            </a:r>
            <a:r>
              <a:rPr lang="ar-SA" altLang="en-US" sz="3600" dirty="0" smtClean="0"/>
              <a:t>نبات الحامول</a:t>
            </a:r>
            <a:r>
              <a:rPr lang="en-US" altLang="en-US" sz="3600" i="1" dirty="0" smtClean="0">
                <a:solidFill>
                  <a:srgbClr val="FF0000"/>
                </a:solidFill>
              </a:rPr>
              <a:t>(</a:t>
            </a:r>
            <a:r>
              <a:rPr lang="en-US" altLang="en-US" sz="3600" i="1" dirty="0" err="1" smtClean="0">
                <a:solidFill>
                  <a:srgbClr val="FF0000"/>
                </a:solidFill>
              </a:rPr>
              <a:t>cuscuta</a:t>
            </a:r>
            <a:r>
              <a:rPr lang="en-US" altLang="en-US" sz="3600" dirty="0" smtClean="0">
                <a:solidFill>
                  <a:srgbClr val="FF0000"/>
                </a:solidFill>
              </a:rPr>
              <a:t> </a:t>
            </a:r>
            <a:r>
              <a:rPr lang="en-US" altLang="en-US" sz="3600" i="1" dirty="0" err="1" smtClean="0">
                <a:solidFill>
                  <a:srgbClr val="FF0000"/>
                </a:solidFill>
              </a:rPr>
              <a:t>campestris</a:t>
            </a:r>
            <a:r>
              <a:rPr lang="en-US" altLang="en-US" sz="3600" dirty="0" smtClean="0">
                <a:solidFill>
                  <a:srgbClr val="FF0000"/>
                </a:solidFill>
              </a:rPr>
              <a:t>) </a:t>
            </a:r>
            <a:r>
              <a:rPr lang="ar-SA" altLang="en-US" sz="3600" dirty="0" smtClean="0">
                <a:solidFill>
                  <a:srgbClr val="FF0000"/>
                </a:solidFill>
              </a:rPr>
              <a:t> </a:t>
            </a:r>
            <a:r>
              <a:rPr lang="ar-SA" altLang="en-US" sz="3600" dirty="0" smtClean="0"/>
              <a:t>الذي يتطفل على نبات الحضيض</a:t>
            </a:r>
            <a:r>
              <a:rPr lang="en-US" altLang="en-US" sz="3600" i="1" dirty="0" smtClean="0">
                <a:solidFill>
                  <a:srgbClr val="FF0000"/>
                </a:solidFill>
              </a:rPr>
              <a:t> </a:t>
            </a:r>
            <a:r>
              <a:rPr lang="en-US" altLang="en-US" sz="3600" dirty="0" smtClean="0">
                <a:solidFill>
                  <a:srgbClr val="FF0000"/>
                </a:solidFill>
              </a:rPr>
              <a:t>(</a:t>
            </a:r>
            <a:r>
              <a:rPr lang="en-US" altLang="en-US" sz="3600" i="1" dirty="0" err="1" smtClean="0">
                <a:solidFill>
                  <a:srgbClr val="FF0000"/>
                </a:solidFill>
              </a:rPr>
              <a:t>Indigofera</a:t>
            </a:r>
            <a:r>
              <a:rPr lang="en-US" altLang="en-US" sz="3600" i="1" dirty="0" smtClean="0">
                <a:solidFill>
                  <a:srgbClr val="FF0000"/>
                </a:solidFill>
              </a:rPr>
              <a:t> </a:t>
            </a:r>
            <a:r>
              <a:rPr lang="en-US" altLang="en-US" sz="3600" i="1" dirty="0" err="1" smtClean="0">
                <a:solidFill>
                  <a:srgbClr val="FF0000"/>
                </a:solidFill>
              </a:rPr>
              <a:t>spinosa</a:t>
            </a:r>
            <a:r>
              <a:rPr lang="en-US" altLang="en-US" sz="3600" i="1" dirty="0" smtClean="0">
                <a:solidFill>
                  <a:srgbClr val="FF0000"/>
                </a:solidFill>
              </a:rPr>
              <a:t> </a:t>
            </a:r>
            <a:r>
              <a:rPr lang="en-US" altLang="en-US" sz="3600" dirty="0" smtClean="0"/>
              <a:t>)</a:t>
            </a:r>
            <a:r>
              <a:rPr lang="ar-SA" altLang="en-US" sz="3600" dirty="0" smtClean="0"/>
              <a:t>.</a:t>
            </a:r>
          </a:p>
          <a:p>
            <a:pPr marL="0" indent="0" algn="just" rtl="1" eaLnBrk="1" hangingPunct="1">
              <a:buClr>
                <a:srgbClr val="FFFF00"/>
              </a:buClr>
              <a:buNone/>
            </a:pPr>
            <a:endParaRPr lang="ar-SA" altLang="en-US" sz="3600" dirty="0" smtClean="0"/>
          </a:p>
          <a:p>
            <a:pPr marL="742950" indent="-742950" algn="just" rtl="1" eaLnBrk="1" hangingPunct="1">
              <a:buClr>
                <a:srgbClr val="FFFF00"/>
              </a:buClr>
              <a:buSzPct val="100000"/>
              <a:buFont typeface="+mj-lt"/>
              <a:buAutoNum type="arabicParenR" startAt="2"/>
            </a:pPr>
            <a:r>
              <a:rPr lang="ar-SA" altLang="en-US" sz="3600" dirty="0" smtClean="0"/>
              <a:t>شبة متطفلة</a:t>
            </a:r>
            <a:r>
              <a:rPr lang="en-US" altLang="en-US" sz="3600" dirty="0" smtClean="0"/>
              <a:t> </a:t>
            </a:r>
            <a:r>
              <a:rPr lang="en-US" altLang="en-US" sz="3600" dirty="0" err="1" smtClean="0">
                <a:solidFill>
                  <a:srgbClr val="FF0000"/>
                </a:solidFill>
              </a:rPr>
              <a:t>Semli</a:t>
            </a:r>
            <a:r>
              <a:rPr lang="en-US" altLang="en-US" sz="3600" dirty="0" smtClean="0">
                <a:solidFill>
                  <a:srgbClr val="FF0000"/>
                </a:solidFill>
              </a:rPr>
              <a:t>- parasites </a:t>
            </a:r>
            <a:r>
              <a:rPr lang="ar-SA" altLang="en-US" sz="3600" dirty="0" smtClean="0">
                <a:solidFill>
                  <a:srgbClr val="FF0000"/>
                </a:solidFill>
              </a:rPr>
              <a:t>:</a:t>
            </a:r>
            <a:endParaRPr lang="en-US" altLang="en-US" sz="3600" dirty="0" smtClean="0">
              <a:solidFill>
                <a:srgbClr val="FF0000"/>
              </a:solidFill>
            </a:endParaRPr>
          </a:p>
          <a:p>
            <a:pPr marL="0" indent="0" algn="just" rtl="1" eaLnBrk="1" hangingPunct="1">
              <a:buClr>
                <a:srgbClr val="FFFF00"/>
              </a:buClr>
              <a:buNone/>
            </a:pPr>
            <a:r>
              <a:rPr lang="ar-SA" altLang="en-US" sz="3600" dirty="0" smtClean="0">
                <a:solidFill>
                  <a:srgbClr val="FFFF00"/>
                </a:solidFill>
              </a:rPr>
              <a:t> مثل : </a:t>
            </a:r>
            <a:r>
              <a:rPr lang="ar-SA" altLang="en-US" sz="3600" dirty="0" smtClean="0"/>
              <a:t>نبات اللورانتس</a:t>
            </a:r>
            <a:r>
              <a:rPr lang="en-US" altLang="en-US" sz="3600" dirty="0" smtClean="0"/>
              <a:t> </a:t>
            </a:r>
            <a:r>
              <a:rPr lang="en-US" altLang="en-US" sz="3600" i="1" dirty="0" err="1" smtClean="0">
                <a:solidFill>
                  <a:srgbClr val="FF0000"/>
                </a:solidFill>
              </a:rPr>
              <a:t>oranthus</a:t>
            </a:r>
            <a:r>
              <a:rPr lang="en-US" altLang="en-US" sz="3600" i="1" dirty="0" smtClean="0">
                <a:solidFill>
                  <a:srgbClr val="FF0000"/>
                </a:solidFill>
              </a:rPr>
              <a:t> </a:t>
            </a:r>
            <a:r>
              <a:rPr lang="en-US" altLang="en-US" sz="3600" i="1" dirty="0" err="1" smtClean="0">
                <a:solidFill>
                  <a:srgbClr val="FF0000"/>
                </a:solidFill>
              </a:rPr>
              <a:t>curviflorus</a:t>
            </a:r>
            <a:r>
              <a:rPr lang="en-US" altLang="en-US" sz="3600" i="1" dirty="0" smtClean="0">
                <a:solidFill>
                  <a:srgbClr val="FF0000"/>
                </a:solidFill>
              </a:rPr>
              <a:t> </a:t>
            </a:r>
            <a:r>
              <a:rPr lang="ar-SA" altLang="en-US" sz="3600" i="1" dirty="0" smtClean="0">
                <a:solidFill>
                  <a:srgbClr val="FF0000"/>
                </a:solidFill>
              </a:rPr>
              <a:t> </a:t>
            </a:r>
            <a:r>
              <a:rPr lang="ar-SA" altLang="en-US" sz="3600" dirty="0" smtClean="0"/>
              <a:t>الذي يتطفل على انواع من نبات الأكاشيا</a:t>
            </a:r>
            <a:r>
              <a:rPr lang="en-US" altLang="en-US" sz="3600" dirty="0" smtClean="0"/>
              <a:t> </a:t>
            </a:r>
            <a:r>
              <a:rPr lang="en-US" altLang="en-US" sz="3600" i="1" dirty="0" smtClean="0">
                <a:solidFill>
                  <a:srgbClr val="FF0000"/>
                </a:solidFill>
              </a:rPr>
              <a:t>Acacia sp</a:t>
            </a:r>
            <a:r>
              <a:rPr lang="en-US" altLang="en-US" sz="3600" dirty="0" smtClean="0">
                <a:solidFill>
                  <a:srgbClr val="FF0000"/>
                </a:solidFill>
              </a:rPr>
              <a:t>. </a:t>
            </a:r>
            <a:r>
              <a:rPr lang="ar-SA" altLang="en-US" sz="3600" dirty="0" smtClean="0">
                <a:solidFill>
                  <a:srgbClr val="FF0000"/>
                </a:solidFill>
              </a:rPr>
              <a:t>.</a:t>
            </a:r>
          </a:p>
          <a:p>
            <a:pPr marL="0" indent="0" algn="r" rtl="1" eaLnBrk="1" hangingPunct="1">
              <a:buClr>
                <a:srgbClr val="FFFF00"/>
              </a:buClr>
              <a:buNone/>
            </a:pPr>
            <a:endParaRPr lang="ar-SA" altLang="en-US" sz="3600" dirty="0" smtClean="0">
              <a:solidFill>
                <a:srgbClr val="FF0000"/>
              </a:solidFill>
            </a:endParaRPr>
          </a:p>
        </p:txBody>
      </p:sp>
      <p:sp>
        <p:nvSpPr>
          <p:cNvPr id="3" name="Rectangle 2"/>
          <p:cNvSpPr/>
          <p:nvPr/>
        </p:nvSpPr>
        <p:spPr>
          <a:xfrm>
            <a:off x="2030206" y="381000"/>
            <a:ext cx="4567277" cy="707886"/>
          </a:xfrm>
          <a:prstGeom prst="rect">
            <a:avLst/>
          </a:prstGeom>
        </p:spPr>
        <p:txBody>
          <a:bodyPr wrap="none">
            <a:spAutoFit/>
          </a:bodyPr>
          <a:lstStyle/>
          <a:p>
            <a:pPr marL="742950" indent="-742950" algn="ctr" rtl="1" eaLnBrk="1" hangingPunct="1">
              <a:buClr>
                <a:srgbClr val="FFFF00"/>
              </a:buClr>
              <a:buFont typeface="+mj-lt"/>
              <a:buAutoNum type="arabicPeriod"/>
            </a:pPr>
            <a:r>
              <a:rPr lang="ar-SA" altLang="en-US" sz="4000" b="1" dirty="0" smtClean="0">
                <a:solidFill>
                  <a:srgbClr val="FFFF66"/>
                </a:solidFill>
              </a:rPr>
              <a:t>التطفل </a:t>
            </a:r>
            <a:r>
              <a:rPr lang="en-US" altLang="en-US" sz="4000" b="1" dirty="0" smtClean="0">
                <a:solidFill>
                  <a:srgbClr val="FF0000"/>
                </a:solidFill>
              </a:rPr>
              <a:t>Parasitism</a:t>
            </a:r>
            <a:r>
              <a:rPr lang="ar-SA" altLang="en-US" sz="4000" b="1" dirty="0" smtClean="0">
                <a:solidFill>
                  <a:srgbClr val="FF0000"/>
                </a:solidFill>
              </a:rPr>
              <a:t> </a:t>
            </a:r>
            <a:endParaRPr lang="en-US" altLang="en-US" sz="4000" b="1" dirty="0" smtClean="0">
              <a:solidFill>
                <a:srgbClr val="FF0000"/>
              </a:solidFill>
            </a:endParaRPr>
          </a:p>
        </p:txBody>
      </p:sp>
    </p:spTree>
    <p:extLst>
      <p:ext uri="{BB962C8B-B14F-4D97-AF65-F5344CB8AC3E}">
        <p14:creationId xmlns:p14="http://schemas.microsoft.com/office/powerpoint/2010/main" xmlns="" val="319460610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6">
                                            <p:txEl>
                                              <p:pRg st="1" end="1"/>
                                            </p:txEl>
                                          </p:spTgt>
                                        </p:tgtEl>
                                        <p:attrNameLst>
                                          <p:attrName>style.visibility</p:attrName>
                                        </p:attrNameLst>
                                      </p:cBhvr>
                                      <p:to>
                                        <p:strVal val="visible"/>
                                      </p:to>
                                    </p:set>
                                    <p:animEffect transition="in" filter="fade">
                                      <p:cBhvr>
                                        <p:cTn id="21" dur="1000"/>
                                        <p:tgtEl>
                                          <p:spTgt spid="6">
                                            <p:txEl>
                                              <p:pRg st="1" end="1"/>
                                            </p:txEl>
                                          </p:spTgt>
                                        </p:tgtEl>
                                      </p:cBhvr>
                                    </p:animEffect>
                                    <p:anim calcmode="lin" valueType="num">
                                      <p:cBhvr>
                                        <p:cTn id="22"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
                                            <p:txEl>
                                              <p:pRg st="2" end="2"/>
                                            </p:txEl>
                                          </p:spTgt>
                                        </p:tgtEl>
                                        <p:attrNameLst>
                                          <p:attrName>style.visibility</p:attrName>
                                        </p:attrNameLst>
                                      </p:cBhvr>
                                      <p:to>
                                        <p:strVal val="visible"/>
                                      </p:to>
                                    </p:set>
                                    <p:animEffect transition="in" filter="fade">
                                      <p:cBhvr>
                                        <p:cTn id="28" dur="1000"/>
                                        <p:tgtEl>
                                          <p:spTgt spid="6">
                                            <p:txEl>
                                              <p:pRg st="2" end="2"/>
                                            </p:txEl>
                                          </p:spTgt>
                                        </p:tgtEl>
                                      </p:cBhvr>
                                    </p:animEffect>
                                    <p:anim calcmode="lin" valueType="num">
                                      <p:cBhvr>
                                        <p:cTn id="29"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Effect transition="in" filter="fade">
                                      <p:cBhvr>
                                        <p:cTn id="35" dur="1000"/>
                                        <p:tgtEl>
                                          <p:spTgt spid="6">
                                            <p:txEl>
                                              <p:pRg st="4" end="4"/>
                                            </p:txEl>
                                          </p:spTgt>
                                        </p:tgtEl>
                                      </p:cBhvr>
                                    </p:animEffect>
                                    <p:anim calcmode="lin" valueType="num">
                                      <p:cBhvr>
                                        <p:cTn id="36"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fade">
                                      <p:cBhvr>
                                        <p:cTn id="42" dur="1000"/>
                                        <p:tgtEl>
                                          <p:spTgt spid="6">
                                            <p:txEl>
                                              <p:pRg st="5" end="5"/>
                                            </p:txEl>
                                          </p:spTgt>
                                        </p:tgtEl>
                                      </p:cBhvr>
                                    </p:animEffect>
                                    <p:anim calcmode="lin" valueType="num">
                                      <p:cBhvr>
                                        <p:cTn id="43"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8" descr="http://i1.ytimg.com/vi/KPBIgKhQLV8/hqdefault.jpg"/>
          <p:cNvPicPr>
            <a:picLocks noChangeAspect="1" noChangeArrowheads="1"/>
          </p:cNvPicPr>
          <p:nvPr/>
        </p:nvPicPr>
        <p:blipFill>
          <a:blip r:embed="rId2" cstate="print"/>
          <a:srcRect/>
          <a:stretch>
            <a:fillRect/>
          </a:stretch>
        </p:blipFill>
        <p:spPr bwMode="auto">
          <a:xfrm>
            <a:off x="4876800" y="2133600"/>
            <a:ext cx="3960440" cy="4248472"/>
          </a:xfrm>
          <a:prstGeom prst="rect">
            <a:avLst/>
          </a:prstGeom>
          <a:noFill/>
        </p:spPr>
      </p:pic>
      <p:pic>
        <p:nvPicPr>
          <p:cNvPr id="8" name="Picture 6" descr="http://upload.wikimedia.org/wikipedia/commons/1/12/Cuscuta_parasite_plant.JPG"/>
          <p:cNvPicPr>
            <a:picLocks noChangeAspect="1" noChangeArrowheads="1"/>
          </p:cNvPicPr>
          <p:nvPr/>
        </p:nvPicPr>
        <p:blipFill>
          <a:blip r:embed="rId3" cstate="print"/>
          <a:srcRect/>
          <a:stretch>
            <a:fillRect/>
          </a:stretch>
        </p:blipFill>
        <p:spPr bwMode="auto">
          <a:xfrm>
            <a:off x="323528" y="533400"/>
            <a:ext cx="4249992" cy="5895257"/>
          </a:xfrm>
          <a:prstGeom prst="rect">
            <a:avLst/>
          </a:prstGeom>
          <a:noFill/>
        </p:spPr>
      </p:pic>
      <p:sp>
        <p:nvSpPr>
          <p:cNvPr id="2" name="TextBox 1"/>
          <p:cNvSpPr txBox="1"/>
          <p:nvPr/>
        </p:nvSpPr>
        <p:spPr>
          <a:xfrm>
            <a:off x="4953000" y="3352800"/>
            <a:ext cx="685800" cy="646331"/>
          </a:xfrm>
          <a:prstGeom prst="rect">
            <a:avLst/>
          </a:prstGeom>
          <a:noFill/>
        </p:spPr>
        <p:txBody>
          <a:bodyPr wrap="square" rtlCol="0">
            <a:spAutoFit/>
          </a:bodyPr>
          <a:lstStyle/>
          <a:p>
            <a:r>
              <a:rPr lang="ar-SA" sz="1800" b="1" dirty="0" smtClean="0">
                <a:solidFill>
                  <a:schemeClr val="bg2"/>
                </a:solidFill>
              </a:rPr>
              <a:t>النبات العائل </a:t>
            </a:r>
            <a:endParaRPr lang="en-US" sz="1800" b="1" dirty="0">
              <a:solidFill>
                <a:schemeClr val="bg2"/>
              </a:solidFill>
            </a:endParaRPr>
          </a:p>
        </p:txBody>
      </p:sp>
      <p:sp>
        <p:nvSpPr>
          <p:cNvPr id="5" name="TextBox 4"/>
          <p:cNvSpPr txBox="1"/>
          <p:nvPr/>
        </p:nvSpPr>
        <p:spPr>
          <a:xfrm>
            <a:off x="7924800" y="2590800"/>
            <a:ext cx="867097" cy="1477328"/>
          </a:xfrm>
          <a:prstGeom prst="rect">
            <a:avLst/>
          </a:prstGeom>
          <a:noFill/>
        </p:spPr>
        <p:txBody>
          <a:bodyPr wrap="square" rtlCol="0">
            <a:spAutoFit/>
          </a:bodyPr>
          <a:lstStyle/>
          <a:p>
            <a:pPr algn="ctr"/>
            <a:r>
              <a:rPr lang="ar-SA" sz="1800" b="1" dirty="0" smtClean="0">
                <a:solidFill>
                  <a:schemeClr val="bg2"/>
                </a:solidFill>
              </a:rPr>
              <a:t>الحامول نبات متطفل ليس له كلوروفيل</a:t>
            </a:r>
            <a:endParaRPr lang="en-US" sz="1800" b="1" dirty="0">
              <a:solidFill>
                <a:schemeClr val="bg2"/>
              </a:solidFill>
            </a:endParaRPr>
          </a:p>
        </p:txBody>
      </p:sp>
      <p:sp>
        <p:nvSpPr>
          <p:cNvPr id="6" name="Rectangle 5"/>
          <p:cNvSpPr/>
          <p:nvPr/>
        </p:nvSpPr>
        <p:spPr>
          <a:xfrm>
            <a:off x="4461794" y="533400"/>
            <a:ext cx="4400565" cy="646331"/>
          </a:xfrm>
          <a:prstGeom prst="rect">
            <a:avLst/>
          </a:prstGeom>
        </p:spPr>
        <p:txBody>
          <a:bodyPr wrap="none">
            <a:spAutoFit/>
          </a:bodyPr>
          <a:lstStyle/>
          <a:p>
            <a:pPr marL="742950" indent="-742950" algn="ctr" rtl="1" eaLnBrk="1" hangingPunct="1">
              <a:buClr>
                <a:srgbClr val="FFFF00"/>
              </a:buClr>
            </a:pPr>
            <a:r>
              <a:rPr lang="ar-SA" altLang="en-US" sz="3600" b="1" dirty="0" smtClean="0">
                <a:solidFill>
                  <a:srgbClr val="FFFF00"/>
                </a:solidFill>
              </a:rPr>
              <a:t>علاقة التطفل </a:t>
            </a:r>
            <a:r>
              <a:rPr lang="en-US" altLang="en-US" sz="3600" b="1" dirty="0" smtClean="0">
                <a:solidFill>
                  <a:srgbClr val="FF0000"/>
                </a:solidFill>
              </a:rPr>
              <a:t>Parasitism</a:t>
            </a:r>
            <a:r>
              <a:rPr lang="ar-SA" altLang="en-US" sz="3600" b="1" dirty="0" smtClean="0">
                <a:solidFill>
                  <a:srgbClr val="FF0000"/>
                </a:solidFill>
              </a:rPr>
              <a:t> </a:t>
            </a:r>
            <a:endParaRPr lang="en-US" altLang="en-US" sz="3600" b="1" dirty="0" smtClean="0">
              <a:solidFill>
                <a:srgbClr val="FF0000"/>
              </a:solidFill>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Scale>
                                      <p:cBhvr>
                                        <p:cTn id="14"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8"/>
                                        </p:tgtEl>
                                        <p:attrNameLst>
                                          <p:attrName>ppt_x</p:attrName>
                                          <p:attrName>ppt_y</p:attrName>
                                        </p:attrNameLst>
                                      </p:cBhvr>
                                    </p:animMotion>
                                    <p:animEffect transition="in" filter="fade">
                                      <p:cBhvr>
                                        <p:cTn id="16" dur="10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Scale>
                                      <p:cBhvr>
                                        <p:cTn id="2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7"/>
                                        </p:tgtEl>
                                        <p:attrNameLst>
                                          <p:attrName>ppt_x</p:attrName>
                                          <p:attrName>ppt_y</p:attrName>
                                        </p:attrNameLst>
                                      </p:cBhvr>
                                    </p:animMotion>
                                    <p:animEffect transition="in" filter="fade">
                                      <p:cBhvr>
                                        <p:cTn id="23" dur="10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2"/>
                                        </p:tgtEl>
                                        <p:attrNameLst>
                                          <p:attrName>style.visibility</p:attrName>
                                        </p:attrNameLst>
                                      </p:cBhvr>
                                      <p:to>
                                        <p:strVal val="visible"/>
                                      </p:to>
                                    </p:set>
                                    <p:animScale>
                                      <p:cBhvr>
                                        <p:cTn id="28"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2"/>
                                        </p:tgtEl>
                                        <p:attrNameLst>
                                          <p:attrName>ppt_x</p:attrName>
                                          <p:attrName>ppt_y</p:attrName>
                                        </p:attrNameLst>
                                      </p:cBhvr>
                                    </p:animMotion>
                                    <p:animEffect transition="in" filter="fade">
                                      <p:cBhvr>
                                        <p:cTn id="30" dur="1000"/>
                                        <p:tgtEl>
                                          <p:spTgt spid="2"/>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Scale>
                                      <p:cBhvr>
                                        <p:cTn id="3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5"/>
                                        </p:tgtEl>
                                        <p:attrNameLst>
                                          <p:attrName>ppt_x</p:attrName>
                                          <p:attrName>ppt_y</p:attrName>
                                        </p:attrNameLst>
                                      </p:cBhvr>
                                    </p:animMotion>
                                    <p:animEffect transition="in" filter="fade">
                                      <p:cBhvr>
                                        <p:cTn id="3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295400"/>
            <a:ext cx="8153400" cy="5029200"/>
          </a:xfrm>
        </p:spPr>
        <p:txBody>
          <a:bodyPr/>
          <a:lstStyle/>
          <a:p>
            <a:pPr marL="0" indent="0" algn="just" rtl="1" eaLnBrk="1" hangingPunct="1">
              <a:buClr>
                <a:srgbClr val="FFFF00"/>
              </a:buClr>
              <a:buNone/>
            </a:pPr>
            <a:r>
              <a:rPr lang="ar-SA" altLang="en-US" sz="3600" dirty="0" smtClean="0">
                <a:solidFill>
                  <a:srgbClr val="FFFF00"/>
                </a:solidFill>
              </a:rPr>
              <a:t>شراكة بين نوعين نباتيين يجدان فيها نفعا ً متبادلا ً دون ان يكون هناك ضرر على أي منهما.</a:t>
            </a:r>
          </a:p>
          <a:p>
            <a:pPr marL="0" indent="0" algn="just" rtl="1" eaLnBrk="1" hangingPunct="1">
              <a:buClr>
                <a:srgbClr val="FFFF00"/>
              </a:buClr>
              <a:buNone/>
            </a:pPr>
            <a:r>
              <a:rPr lang="ar-SA" altLang="en-US" sz="3600" dirty="0" smtClean="0">
                <a:solidFill>
                  <a:srgbClr val="FFFF00"/>
                </a:solidFill>
              </a:rPr>
              <a:t>مثال عليه علاقة التقايض</a:t>
            </a:r>
            <a:r>
              <a:rPr lang="ar-SA" altLang="en-US" sz="3600" dirty="0" smtClean="0"/>
              <a:t> بين جذور النباتات البقولية </a:t>
            </a:r>
            <a:r>
              <a:rPr lang="en-US" altLang="en-US" sz="3600" i="1" dirty="0" smtClean="0">
                <a:solidFill>
                  <a:srgbClr val="FF0000"/>
                </a:solidFill>
              </a:rPr>
              <a:t>Mutualism</a:t>
            </a:r>
            <a:r>
              <a:rPr lang="en-US" altLang="en-US" sz="3600" dirty="0" smtClean="0"/>
              <a:t> </a:t>
            </a:r>
            <a:r>
              <a:rPr lang="ar-SA" altLang="en-US" sz="3600" dirty="0" smtClean="0"/>
              <a:t> مع بكتيريا العقد الجذرية الرايزوبيم</a:t>
            </a:r>
            <a:r>
              <a:rPr lang="en-US" altLang="en-US" sz="3600" dirty="0" smtClean="0"/>
              <a:t> </a:t>
            </a:r>
            <a:r>
              <a:rPr lang="en-US" altLang="en-US" sz="3600" i="1" dirty="0" smtClean="0">
                <a:solidFill>
                  <a:srgbClr val="FF0000"/>
                </a:solidFill>
              </a:rPr>
              <a:t>Rhizobium</a:t>
            </a:r>
            <a:r>
              <a:rPr lang="en-US" altLang="en-US" sz="3600" dirty="0" smtClean="0"/>
              <a:t> </a:t>
            </a:r>
            <a:r>
              <a:rPr lang="ar-SA" altLang="en-US" sz="3600" dirty="0" smtClean="0"/>
              <a:t> والتي تعيش في عقد نسيجية على جذرالنباتات القرنية .</a:t>
            </a:r>
          </a:p>
          <a:p>
            <a:pPr marL="0" indent="0" algn="just" rtl="1" eaLnBrk="1" hangingPunct="1">
              <a:buClr>
                <a:srgbClr val="FFFF00"/>
              </a:buClr>
              <a:buNone/>
            </a:pPr>
            <a:r>
              <a:rPr lang="ar-SA" altLang="en-US" sz="3600" dirty="0" smtClean="0">
                <a:solidFill>
                  <a:srgbClr val="FFFF00"/>
                </a:solidFill>
              </a:rPr>
              <a:t>مثال آخر الأشنات</a:t>
            </a:r>
            <a:r>
              <a:rPr lang="en-US" altLang="en-US" sz="3600" i="1" dirty="0" smtClean="0">
                <a:solidFill>
                  <a:srgbClr val="FF0000"/>
                </a:solidFill>
              </a:rPr>
              <a:t>Lichens</a:t>
            </a:r>
            <a:r>
              <a:rPr lang="en-US" altLang="en-US" sz="3600" dirty="0" smtClean="0"/>
              <a:t> </a:t>
            </a:r>
            <a:r>
              <a:rPr lang="ar-SA" altLang="en-US" sz="3600" dirty="0" smtClean="0"/>
              <a:t> وهي نباتات تتكون من فطرة وطحلب ، يقوم الطحلب بالبناء الضوئي لإحتوائه على اليخضور ، وتقوم الفطرة بتغليف الطحلب ووقايته من الجفاف</a:t>
            </a:r>
            <a:r>
              <a:rPr lang="ar-SA" altLang="en-US" sz="3600" dirty="0" smtClean="0">
                <a:solidFill>
                  <a:srgbClr val="FFFF00"/>
                </a:solidFill>
              </a:rPr>
              <a:t>.</a:t>
            </a:r>
          </a:p>
        </p:txBody>
      </p:sp>
      <p:sp>
        <p:nvSpPr>
          <p:cNvPr id="3" name="Rectangle 2"/>
          <p:cNvSpPr/>
          <p:nvPr/>
        </p:nvSpPr>
        <p:spPr>
          <a:xfrm>
            <a:off x="2133600" y="304800"/>
            <a:ext cx="4323620" cy="707886"/>
          </a:xfrm>
          <a:prstGeom prst="rect">
            <a:avLst/>
          </a:prstGeom>
        </p:spPr>
        <p:txBody>
          <a:bodyPr wrap="none">
            <a:spAutoFit/>
          </a:bodyPr>
          <a:lstStyle/>
          <a:p>
            <a:pPr marL="742950" indent="-742950" algn="r" rtl="1" eaLnBrk="1" hangingPunct="1">
              <a:buClr>
                <a:srgbClr val="FFFF00"/>
              </a:buClr>
              <a:buFont typeface="+mj-lt"/>
              <a:buAutoNum type="arabicPeriod" startAt="2"/>
            </a:pPr>
            <a:r>
              <a:rPr lang="ar-SA" altLang="en-US" sz="4000" b="1" dirty="0" smtClean="0">
                <a:solidFill>
                  <a:srgbClr val="FFFF00"/>
                </a:solidFill>
              </a:rPr>
              <a:t>التكافل </a:t>
            </a:r>
            <a:r>
              <a:rPr lang="en-US" altLang="en-US" sz="4000" b="1" dirty="0" smtClean="0">
                <a:solidFill>
                  <a:srgbClr val="FF0000"/>
                </a:solidFill>
              </a:rPr>
              <a:t>Symbiosis</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4.bp.blogspot.com/-W4zs0oU1OnM/UeFDWeOafYI/AAAAAAAAAEs/Rje2uQ72K_o/s400/folioselichen130dtn9.gif"/>
          <p:cNvPicPr>
            <a:picLocks noChangeAspect="1" noChangeArrowheads="1"/>
          </p:cNvPicPr>
          <p:nvPr/>
        </p:nvPicPr>
        <p:blipFill rotWithShape="1">
          <a:blip r:embed="rId2" cstate="print"/>
          <a:srcRect r="7435"/>
          <a:stretch/>
        </p:blipFill>
        <p:spPr bwMode="auto">
          <a:xfrm>
            <a:off x="5029200" y="1371600"/>
            <a:ext cx="3665984" cy="4967064"/>
          </a:xfrm>
          <a:prstGeom prst="rect">
            <a:avLst/>
          </a:prstGeom>
          <a:noFill/>
        </p:spPr>
      </p:pic>
      <p:pic>
        <p:nvPicPr>
          <p:cNvPr id="7" name="Picture 3"/>
          <p:cNvPicPr>
            <a:picLocks noChangeAspect="1" noChangeArrowheads="1"/>
          </p:cNvPicPr>
          <p:nvPr/>
        </p:nvPicPr>
        <p:blipFill rotWithShape="1">
          <a:blip r:embed="rId3" cstate="print"/>
          <a:srcRect l="4597" t="1398" r="8552" b="1478"/>
          <a:stretch/>
        </p:blipFill>
        <p:spPr bwMode="auto">
          <a:xfrm>
            <a:off x="457200" y="1295400"/>
            <a:ext cx="3886200" cy="5105400"/>
          </a:xfrm>
          <a:prstGeom prst="rect">
            <a:avLst/>
          </a:prstGeom>
          <a:noFill/>
          <a:ln w="9525">
            <a:noFill/>
            <a:miter lim="800000"/>
            <a:headEnd/>
            <a:tailEnd/>
          </a:ln>
        </p:spPr>
      </p:pic>
      <p:sp>
        <p:nvSpPr>
          <p:cNvPr id="4" name="Rectangle 3"/>
          <p:cNvSpPr/>
          <p:nvPr/>
        </p:nvSpPr>
        <p:spPr>
          <a:xfrm>
            <a:off x="2239628" y="228600"/>
            <a:ext cx="4182555" cy="646331"/>
          </a:xfrm>
          <a:prstGeom prst="rect">
            <a:avLst/>
          </a:prstGeom>
        </p:spPr>
        <p:txBody>
          <a:bodyPr wrap="none">
            <a:spAutoFit/>
          </a:bodyPr>
          <a:lstStyle/>
          <a:p>
            <a:pPr marL="742950" indent="-742950" algn="r" rtl="1" eaLnBrk="1" hangingPunct="1">
              <a:buClr>
                <a:srgbClr val="FFFF00"/>
              </a:buClr>
            </a:pPr>
            <a:r>
              <a:rPr lang="ar-SA" altLang="en-US" sz="3600" b="1" dirty="0" smtClean="0">
                <a:solidFill>
                  <a:srgbClr val="FFFF00"/>
                </a:solidFill>
              </a:rPr>
              <a:t>علاقة التكافل </a:t>
            </a:r>
            <a:r>
              <a:rPr lang="en-US" altLang="en-US" sz="3600" b="1" dirty="0" smtClean="0">
                <a:solidFill>
                  <a:srgbClr val="FF0000"/>
                </a:solidFill>
              </a:rPr>
              <a:t>Symbiosis</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1600200"/>
            <a:ext cx="8153400" cy="4724400"/>
          </a:xfrm>
        </p:spPr>
        <p:txBody>
          <a:bodyPr/>
          <a:lstStyle/>
          <a:p>
            <a:pPr marL="0" indent="0" algn="just" rtl="1" eaLnBrk="1" hangingPunct="1">
              <a:buClr>
                <a:srgbClr val="FFFF00"/>
              </a:buClr>
              <a:buNone/>
            </a:pPr>
            <a:r>
              <a:rPr lang="ar-SA" altLang="en-US" sz="3600" dirty="0" smtClean="0">
                <a:solidFill>
                  <a:srgbClr val="FFFF00"/>
                </a:solidFill>
              </a:rPr>
              <a:t>تظهر هذه العلاقة بين أفراد أنواع النباتات المتسلقة وتلك التي تستعملها كدعامة ، النباتات المتسلقة ضعيفة السيقان تحتاج إلى دعامات تتسلقها لتنمو إلى أعلى .</a:t>
            </a:r>
          </a:p>
          <a:p>
            <a:pPr marL="0" indent="0" algn="just" rtl="1" eaLnBrk="1" hangingPunct="1">
              <a:buClr>
                <a:srgbClr val="FFFF00"/>
              </a:buClr>
              <a:buNone/>
            </a:pPr>
            <a:r>
              <a:rPr lang="ar-SA" altLang="en-US" sz="3600" dirty="0" smtClean="0">
                <a:solidFill>
                  <a:srgbClr val="FFFF00"/>
                </a:solidFill>
              </a:rPr>
              <a:t>مثل : نبات الغاشية </a:t>
            </a:r>
            <a:r>
              <a:rPr lang="en-US" altLang="en-US" sz="3600" i="1" dirty="0" err="1" smtClean="0">
                <a:solidFill>
                  <a:srgbClr val="FF0000"/>
                </a:solidFill>
              </a:rPr>
              <a:t>Pentatropis</a:t>
            </a:r>
            <a:r>
              <a:rPr lang="en-US" altLang="en-US" sz="3600" dirty="0" smtClean="0">
                <a:solidFill>
                  <a:srgbClr val="FF0000"/>
                </a:solidFill>
              </a:rPr>
              <a:t> </a:t>
            </a:r>
            <a:r>
              <a:rPr lang="en-US" altLang="en-US" sz="3600" i="1" dirty="0" err="1" smtClean="0">
                <a:solidFill>
                  <a:srgbClr val="FF0000"/>
                </a:solidFill>
              </a:rPr>
              <a:t>spiralis</a:t>
            </a:r>
            <a:r>
              <a:rPr lang="ar-SA" altLang="en-US" sz="3600" dirty="0">
                <a:solidFill>
                  <a:srgbClr val="FF0000"/>
                </a:solidFill>
              </a:rPr>
              <a:t> </a:t>
            </a:r>
            <a:r>
              <a:rPr lang="ar-SA" altLang="en-US" sz="3600" dirty="0" smtClean="0"/>
              <a:t>الذي</a:t>
            </a:r>
            <a:r>
              <a:rPr lang="ar-SA" altLang="en-US" sz="3600" dirty="0" smtClean="0">
                <a:solidFill>
                  <a:srgbClr val="FFFF00"/>
                </a:solidFill>
              </a:rPr>
              <a:t> </a:t>
            </a:r>
            <a:r>
              <a:rPr lang="ar-SA" altLang="en-US" sz="3600" dirty="0" smtClean="0"/>
              <a:t>يتسلق نبات السدر</a:t>
            </a:r>
            <a:r>
              <a:rPr lang="en-US" altLang="en-US" sz="3600" dirty="0" smtClean="0"/>
              <a:t> </a:t>
            </a:r>
            <a:r>
              <a:rPr lang="en-US" altLang="en-US" sz="3600" i="1" dirty="0" err="1" smtClean="0">
                <a:solidFill>
                  <a:srgbClr val="FF0000"/>
                </a:solidFill>
              </a:rPr>
              <a:t>Ziziphus</a:t>
            </a:r>
            <a:r>
              <a:rPr lang="en-US" altLang="en-US" sz="3600" dirty="0" smtClean="0">
                <a:solidFill>
                  <a:srgbClr val="FF0000"/>
                </a:solidFill>
              </a:rPr>
              <a:t> </a:t>
            </a:r>
            <a:r>
              <a:rPr lang="en-US" altLang="en-US" sz="3600" dirty="0" err="1" smtClean="0">
                <a:solidFill>
                  <a:srgbClr val="FF0000"/>
                </a:solidFill>
              </a:rPr>
              <a:t>spina</a:t>
            </a:r>
            <a:r>
              <a:rPr lang="en-US" altLang="en-US" sz="3600" i="1" dirty="0" smtClean="0">
                <a:solidFill>
                  <a:srgbClr val="FF0000"/>
                </a:solidFill>
              </a:rPr>
              <a:t>-Christi</a:t>
            </a:r>
            <a:r>
              <a:rPr lang="en-US" altLang="en-US" sz="3600" dirty="0" smtClean="0">
                <a:solidFill>
                  <a:srgbClr val="FF0000"/>
                </a:solidFill>
              </a:rPr>
              <a:t> </a:t>
            </a:r>
            <a:r>
              <a:rPr lang="ar-SA" altLang="en-US" sz="3600" dirty="0" smtClean="0">
                <a:solidFill>
                  <a:srgbClr val="FFFF00"/>
                </a:solidFill>
              </a:rPr>
              <a:t>، </a:t>
            </a:r>
            <a:r>
              <a:rPr lang="ar-SA" altLang="en-US" sz="3600" dirty="0" smtClean="0"/>
              <a:t>ترتفع أفراد هذا النبات إلى أعلى عن طريق الحركة اللولبية للساق وفروعه ، ممسكة بجذع وفروع النبات الداعم الذي تتسلقة ، لتصل إلى المكان المناسب من حيث شدة الإضاءة.</a:t>
            </a:r>
          </a:p>
        </p:txBody>
      </p:sp>
      <p:sp>
        <p:nvSpPr>
          <p:cNvPr id="3" name="Rectangle 2"/>
          <p:cNvSpPr/>
          <p:nvPr/>
        </p:nvSpPr>
        <p:spPr>
          <a:xfrm>
            <a:off x="2616163" y="457200"/>
            <a:ext cx="4107215" cy="707886"/>
          </a:xfrm>
          <a:prstGeom prst="rect">
            <a:avLst/>
          </a:prstGeom>
        </p:spPr>
        <p:txBody>
          <a:bodyPr wrap="none">
            <a:spAutoFit/>
          </a:bodyPr>
          <a:lstStyle/>
          <a:p>
            <a:pPr marL="742950" indent="-742950" algn="ctr" rtl="1" eaLnBrk="1" hangingPunct="1">
              <a:buClr>
                <a:srgbClr val="FFFF00"/>
              </a:buClr>
              <a:buFont typeface="+mj-lt"/>
              <a:buAutoNum type="arabicPeriod" startAt="3"/>
            </a:pPr>
            <a:r>
              <a:rPr lang="ar-SA" altLang="en-US" sz="4000" b="1" dirty="0" smtClean="0">
                <a:solidFill>
                  <a:srgbClr val="FFFF00"/>
                </a:solidFill>
              </a:rPr>
              <a:t>الإرتكاز </a:t>
            </a:r>
            <a:r>
              <a:rPr lang="en-US" altLang="en-US" sz="4000" b="1" dirty="0" smtClean="0">
                <a:solidFill>
                  <a:srgbClr val="FF0000"/>
                </a:solidFill>
              </a:rPr>
              <a:t>Support</a:t>
            </a:r>
          </a:p>
        </p:txBody>
      </p:sp>
    </p:spTree>
    <p:extLst>
      <p:ext uri="{BB962C8B-B14F-4D97-AF65-F5344CB8AC3E}">
        <p14:creationId xmlns:p14="http://schemas.microsoft.com/office/powerpoint/2010/main" xmlns="" val="289496366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900" decel="100000" fill="hold"/>
                                        <p:tgtEl>
                                          <p:spTgt spid="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fade">
                                      <p:cBhvr>
                                        <p:cTn id="15" dur="1000"/>
                                        <p:tgtEl>
                                          <p:spTgt spid="5">
                                            <p:txEl>
                                              <p:pRg st="0" end="0"/>
                                            </p:txEl>
                                          </p:spTgt>
                                        </p:tgtEl>
                                      </p:cBhvr>
                                    </p:animEffect>
                                    <p:anim calcmode="lin" valueType="num">
                                      <p:cBhvr>
                                        <p:cTn id="16"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fade">
                                      <p:cBhvr>
                                        <p:cTn id="22" dur="1000"/>
                                        <p:tgtEl>
                                          <p:spTgt spid="5">
                                            <p:txEl>
                                              <p:pRg st="1" end="1"/>
                                            </p:txEl>
                                          </p:spTgt>
                                        </p:tgtEl>
                                      </p:cBhvr>
                                    </p:animEffect>
                                    <p:anim calcmode="lin" valueType="num">
                                      <p:cBhvr>
                                        <p:cTn id="2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im9.gulfup.com/2012-02-03/1328225639212.jpg"/>
          <p:cNvPicPr>
            <a:picLocks noChangeAspect="1" noChangeArrowheads="1"/>
          </p:cNvPicPr>
          <p:nvPr/>
        </p:nvPicPr>
        <p:blipFill>
          <a:blip r:embed="rId2" cstate="print"/>
          <a:srcRect/>
          <a:stretch>
            <a:fillRect/>
          </a:stretch>
        </p:blipFill>
        <p:spPr bwMode="auto">
          <a:xfrm>
            <a:off x="4724400" y="1371600"/>
            <a:ext cx="3962400" cy="5167808"/>
          </a:xfrm>
          <a:prstGeom prst="rect">
            <a:avLst/>
          </a:prstGeom>
          <a:noFill/>
        </p:spPr>
      </p:pic>
      <p:pic>
        <p:nvPicPr>
          <p:cNvPr id="6" name="Picture 2" descr="http://www.mekshat.com/pix/upload05/images244/mk191944_dsc00332.jpg"/>
          <p:cNvPicPr>
            <a:picLocks noChangeAspect="1" noChangeArrowheads="1"/>
          </p:cNvPicPr>
          <p:nvPr/>
        </p:nvPicPr>
        <p:blipFill>
          <a:blip r:embed="rId3" cstate="print"/>
          <a:srcRect b="2059"/>
          <a:stretch>
            <a:fillRect/>
          </a:stretch>
        </p:blipFill>
        <p:spPr bwMode="auto">
          <a:xfrm>
            <a:off x="380999" y="1367263"/>
            <a:ext cx="3886201" cy="5109737"/>
          </a:xfrm>
          <a:prstGeom prst="rect">
            <a:avLst/>
          </a:prstGeom>
          <a:noFill/>
        </p:spPr>
      </p:pic>
      <p:sp>
        <p:nvSpPr>
          <p:cNvPr id="4" name="Rectangle 3"/>
          <p:cNvSpPr/>
          <p:nvPr/>
        </p:nvSpPr>
        <p:spPr>
          <a:xfrm>
            <a:off x="2362200" y="457200"/>
            <a:ext cx="4410183" cy="707886"/>
          </a:xfrm>
          <a:prstGeom prst="rect">
            <a:avLst/>
          </a:prstGeom>
        </p:spPr>
        <p:txBody>
          <a:bodyPr wrap="none">
            <a:spAutoFit/>
          </a:bodyPr>
          <a:lstStyle/>
          <a:p>
            <a:pPr marL="742950" indent="-742950" algn="ctr" rtl="1" eaLnBrk="1" hangingPunct="1">
              <a:buClr>
                <a:srgbClr val="FFFF00"/>
              </a:buClr>
            </a:pPr>
            <a:r>
              <a:rPr lang="ar-SA" altLang="en-US" sz="4000" b="1" dirty="0" smtClean="0">
                <a:solidFill>
                  <a:srgbClr val="FFFF00"/>
                </a:solidFill>
              </a:rPr>
              <a:t>علاقة الإرتكاز </a:t>
            </a:r>
            <a:r>
              <a:rPr lang="en-US" altLang="en-US" sz="4000" b="1" dirty="0" smtClean="0">
                <a:solidFill>
                  <a:srgbClr val="FF0000"/>
                </a:solidFill>
              </a:rPr>
              <a:t>Support</a:t>
            </a:r>
          </a:p>
        </p:txBody>
      </p:sp>
    </p:spTree>
    <p:extLst>
      <p:ext uri="{BB962C8B-B14F-4D97-AF65-F5344CB8AC3E}">
        <p14:creationId xmlns:p14="http://schemas.microsoft.com/office/powerpoint/2010/main" xmlns="" val="1219552316"/>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304800" y="1219200"/>
            <a:ext cx="8534400" cy="5029200"/>
          </a:xfrm>
        </p:spPr>
        <p:txBody>
          <a:bodyPr/>
          <a:lstStyle/>
          <a:p>
            <a:pPr marL="0" indent="0" algn="just" rtl="1" eaLnBrk="1" hangingPunct="1">
              <a:buClr>
                <a:srgbClr val="FFFF00"/>
              </a:buClr>
              <a:buNone/>
            </a:pPr>
            <a:r>
              <a:rPr lang="ar-SA" altLang="en-US" sz="3600" dirty="0" smtClean="0">
                <a:solidFill>
                  <a:srgbClr val="FFFF00"/>
                </a:solidFill>
              </a:rPr>
              <a:t>ينشأ التنافس أساسا ً نتيجة نقص في:</a:t>
            </a:r>
          </a:p>
          <a:p>
            <a:pPr marL="0" indent="0" algn="just" rtl="1" eaLnBrk="1" hangingPunct="1">
              <a:buClr>
                <a:srgbClr val="FFFF00"/>
              </a:buClr>
              <a:buNone/>
            </a:pPr>
            <a:r>
              <a:rPr lang="ar-SA" altLang="en-US" sz="3600" dirty="0" smtClean="0">
                <a:solidFill>
                  <a:srgbClr val="FFFF00"/>
                </a:solidFill>
              </a:rPr>
              <a:t>1- </a:t>
            </a:r>
            <a:r>
              <a:rPr lang="ar-SA" altLang="en-US" sz="3600" dirty="0" smtClean="0">
                <a:solidFill>
                  <a:srgbClr val="FF0000"/>
                </a:solidFill>
              </a:rPr>
              <a:t>كمية الماء </a:t>
            </a:r>
            <a:r>
              <a:rPr lang="ar-SA" altLang="en-US" sz="3600" dirty="0" smtClean="0">
                <a:solidFill>
                  <a:srgbClr val="FFFF00"/>
                </a:solidFill>
              </a:rPr>
              <a:t>2- </a:t>
            </a:r>
            <a:r>
              <a:rPr lang="ar-SA" altLang="en-US" sz="3600" dirty="0" smtClean="0"/>
              <a:t>او </a:t>
            </a:r>
            <a:r>
              <a:rPr lang="ar-SA" altLang="en-US" sz="3600" dirty="0" smtClean="0">
                <a:solidFill>
                  <a:srgbClr val="FF0000"/>
                </a:solidFill>
              </a:rPr>
              <a:t>المواد الغذائية </a:t>
            </a:r>
            <a:r>
              <a:rPr lang="ar-SA" altLang="en-US" sz="3600" dirty="0" smtClean="0">
                <a:solidFill>
                  <a:srgbClr val="FFFF00"/>
                </a:solidFill>
              </a:rPr>
              <a:t>3- </a:t>
            </a:r>
            <a:r>
              <a:rPr lang="ar-SA" altLang="en-US" sz="3600" dirty="0" smtClean="0"/>
              <a:t>أو </a:t>
            </a:r>
            <a:r>
              <a:rPr lang="ar-SA" altLang="en-US" sz="3600" dirty="0" smtClean="0">
                <a:solidFill>
                  <a:srgbClr val="FF0000"/>
                </a:solidFill>
              </a:rPr>
              <a:t>الضوء المتاحه</a:t>
            </a:r>
          </a:p>
          <a:p>
            <a:pPr marL="0" indent="0" algn="just" rtl="1" eaLnBrk="1" hangingPunct="1">
              <a:buClr>
                <a:srgbClr val="FFFF00"/>
              </a:buClr>
              <a:buNone/>
            </a:pPr>
            <a:r>
              <a:rPr lang="ar-SA" altLang="en-US" sz="3600" dirty="0" smtClean="0"/>
              <a:t> لكل فرد من أفراد المجتمع النباتي ، لذلك هو اشد ما يكون بين الأفراد التي تتشابه في احتياجاتها .</a:t>
            </a:r>
          </a:p>
          <a:p>
            <a:pPr marL="0" indent="0" algn="just" rtl="1" eaLnBrk="1" hangingPunct="1">
              <a:buClr>
                <a:srgbClr val="FFFF00"/>
              </a:buClr>
              <a:buNone/>
            </a:pPr>
            <a:endParaRPr lang="ar-SA" altLang="en-US" sz="3600" dirty="0" smtClean="0"/>
          </a:p>
          <a:p>
            <a:pPr marL="0" indent="0" algn="just" rtl="1" eaLnBrk="1" hangingPunct="1">
              <a:buClr>
                <a:srgbClr val="FFFF00"/>
              </a:buClr>
              <a:buNone/>
            </a:pPr>
            <a:r>
              <a:rPr lang="ar-SA" altLang="en-US" sz="3600" dirty="0" smtClean="0">
                <a:solidFill>
                  <a:srgbClr val="FFFF00"/>
                </a:solidFill>
              </a:rPr>
              <a:t>مثل</a:t>
            </a:r>
            <a:r>
              <a:rPr lang="ar-SA" altLang="en-US" sz="3600" dirty="0" smtClean="0"/>
              <a:t> </a:t>
            </a:r>
            <a:r>
              <a:rPr lang="ar-SA" altLang="en-US" sz="3600" dirty="0" smtClean="0">
                <a:solidFill>
                  <a:srgbClr val="FF0000"/>
                </a:solidFill>
              </a:rPr>
              <a:t>النباتات الحولية المزدحمة</a:t>
            </a:r>
            <a:r>
              <a:rPr lang="ar-SA" altLang="en-US" sz="3600" dirty="0" smtClean="0"/>
              <a:t> خاصة عندما تكون أفراد أنواعها عالية القامة وتكون الاختلافات بينها من حيث الارتفاع ، وامتداد الأوراق ، وتغلغل  الجذور وانتشارها ضئيلة.</a:t>
            </a:r>
          </a:p>
        </p:txBody>
      </p:sp>
      <p:sp>
        <p:nvSpPr>
          <p:cNvPr id="3" name="Rectangle 2"/>
          <p:cNvSpPr/>
          <p:nvPr/>
        </p:nvSpPr>
        <p:spPr>
          <a:xfrm>
            <a:off x="1752600" y="304800"/>
            <a:ext cx="5187639" cy="707886"/>
          </a:xfrm>
          <a:prstGeom prst="rect">
            <a:avLst/>
          </a:prstGeom>
        </p:spPr>
        <p:txBody>
          <a:bodyPr wrap="none">
            <a:spAutoFit/>
          </a:bodyPr>
          <a:lstStyle/>
          <a:p>
            <a:pPr marL="742950" indent="-742950" algn="r" rtl="1" eaLnBrk="1" hangingPunct="1">
              <a:buClr>
                <a:srgbClr val="FFFF00"/>
              </a:buClr>
              <a:buFont typeface="+mj-lt"/>
              <a:buAutoNum type="arabicPeriod" startAt="4"/>
            </a:pPr>
            <a:r>
              <a:rPr lang="ar-SA" altLang="en-US" sz="4000" b="1" dirty="0" smtClean="0">
                <a:solidFill>
                  <a:srgbClr val="FFFF00"/>
                </a:solidFill>
              </a:rPr>
              <a:t>المنافسه </a:t>
            </a:r>
            <a:r>
              <a:rPr lang="en-US" altLang="en-US" sz="4000" b="1" dirty="0" smtClean="0">
                <a:solidFill>
                  <a:srgbClr val="FF0000"/>
                </a:solidFill>
              </a:rPr>
              <a:t>Competition</a:t>
            </a:r>
          </a:p>
        </p:txBody>
      </p:sp>
    </p:spTree>
    <p:extLst>
      <p:ext uri="{BB962C8B-B14F-4D97-AF65-F5344CB8AC3E}">
        <p14:creationId xmlns:p14="http://schemas.microsoft.com/office/powerpoint/2010/main" xmlns="" val="228055888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 calcmode="lin" valueType="num">
                                      <p:cBhvr>
                                        <p:cTn id="20"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5">
                                            <p:txEl>
                                              <p:pRg st="1" end="1"/>
                                            </p:txEl>
                                          </p:spTgt>
                                        </p:tgtEl>
                                        <p:attrNameLst>
                                          <p:attrName>ppt_h</p:attrName>
                                        </p:attrNameLst>
                                      </p:cBhvr>
                                      <p:tavLst>
                                        <p:tav tm="0">
                                          <p:val>
                                            <p:fltVal val="0"/>
                                          </p:val>
                                        </p:tav>
                                        <p:tav tm="100000">
                                          <p:val>
                                            <p:strVal val="#ppt_h"/>
                                          </p:val>
                                        </p:tav>
                                      </p:tavLst>
                                    </p:anim>
                                    <p:anim calcmode="lin" valueType="num">
                                      <p:cBhvr>
                                        <p:cTn id="22" dur="500" fill="hold"/>
                                        <p:tgtEl>
                                          <p:spTgt spid="5">
                                            <p:txEl>
                                              <p:pRg st="1" end="1"/>
                                            </p:txEl>
                                          </p:spTgt>
                                        </p:tgtEl>
                                        <p:attrNameLst>
                                          <p:attrName>style.rotation</p:attrName>
                                        </p:attrNameLst>
                                      </p:cBhvr>
                                      <p:tavLst>
                                        <p:tav tm="0">
                                          <p:val>
                                            <p:fltVal val="360"/>
                                          </p:val>
                                        </p:tav>
                                        <p:tav tm="100000">
                                          <p:val>
                                            <p:fltVal val="0"/>
                                          </p:val>
                                        </p:tav>
                                      </p:tavLst>
                                    </p:anim>
                                    <p:animEffect transition="in" filter="fade">
                                      <p:cBhvr>
                                        <p:cTn id="23" dur="5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Effect transition="in" filter="fade">
                                      <p:cBhvr>
                                        <p:cTn id="28" dur="1000"/>
                                        <p:tgtEl>
                                          <p:spTgt spid="5">
                                            <p:txEl>
                                              <p:pRg st="2" end="2"/>
                                            </p:txEl>
                                          </p:spTgt>
                                        </p:tgtEl>
                                      </p:cBhvr>
                                    </p:animEffect>
                                    <p:anim calcmode="lin" valueType="num">
                                      <p:cBhvr>
                                        <p:cTn id="29"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www.albluwe.com/mlffat/index.php?action=getfile&amp;id=21797"/>
          <p:cNvPicPr>
            <a:picLocks noGrp="1" noChangeAspect="1" noChangeArrowheads="1"/>
          </p:cNvPicPr>
          <p:nvPr>
            <p:ph sz="half" idx="1"/>
          </p:nvPr>
        </p:nvPicPr>
        <p:blipFill rotWithShape="1">
          <a:blip r:embed="rId2" cstate="print"/>
          <a:srcRect l="2325" t="2968" r="2373" b="6527"/>
          <a:stretch/>
        </p:blipFill>
        <p:spPr bwMode="auto">
          <a:xfrm>
            <a:off x="990600" y="1524000"/>
            <a:ext cx="7315200" cy="4648201"/>
          </a:xfrm>
          <a:prstGeom prst="rect">
            <a:avLst/>
          </a:prstGeom>
          <a:noFill/>
        </p:spPr>
      </p:pic>
      <p:sp>
        <p:nvSpPr>
          <p:cNvPr id="3" name="Rectangle 2"/>
          <p:cNvSpPr/>
          <p:nvPr/>
        </p:nvSpPr>
        <p:spPr>
          <a:xfrm>
            <a:off x="1676400" y="533400"/>
            <a:ext cx="5490606" cy="707886"/>
          </a:xfrm>
          <a:prstGeom prst="rect">
            <a:avLst/>
          </a:prstGeom>
        </p:spPr>
        <p:txBody>
          <a:bodyPr wrap="none">
            <a:spAutoFit/>
          </a:bodyPr>
          <a:lstStyle/>
          <a:p>
            <a:pPr marL="742950" indent="-742950" algn="r" rtl="1" eaLnBrk="1" hangingPunct="1">
              <a:buClr>
                <a:srgbClr val="FFFF00"/>
              </a:buClr>
            </a:pPr>
            <a:r>
              <a:rPr lang="ar-SA" altLang="en-US" sz="4000" b="1" dirty="0" smtClean="0">
                <a:solidFill>
                  <a:srgbClr val="FFFF00"/>
                </a:solidFill>
              </a:rPr>
              <a:t>علاقة المنافسه </a:t>
            </a:r>
            <a:r>
              <a:rPr lang="en-US" altLang="en-US" sz="4000" b="1" dirty="0" smtClean="0">
                <a:solidFill>
                  <a:srgbClr val="FF0000"/>
                </a:solidFill>
              </a:rPr>
              <a:t>Competition</a:t>
            </a:r>
          </a:p>
        </p:txBody>
      </p:sp>
    </p:spTree>
    <p:extLst>
      <p:ext uri="{BB962C8B-B14F-4D97-AF65-F5344CB8AC3E}">
        <p14:creationId xmlns:p14="http://schemas.microsoft.com/office/powerpoint/2010/main" xmlns="" val="3705946338"/>
      </p:ext>
    </p:extLst>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Scale>
                                      <p:cBhvr>
                                        <p:cTn id="7"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gtEl>
                                        <p:attrNameLst>
                                          <p:attrName>ppt_x</p:attrName>
                                          <p:attrName>ppt_y</p:attrName>
                                        </p:attrNameLst>
                                      </p:cBhvr>
                                    </p:animMotion>
                                    <p:animEffect transition="in" filter="fade">
                                      <p:cBhvr>
                                        <p:cTn id="9" dur="1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457200"/>
            <a:ext cx="8080375" cy="6019800"/>
          </a:xfrm>
        </p:spPr>
        <p:txBody>
          <a:bodyPr/>
          <a:lstStyle/>
          <a:p>
            <a:pPr algn="ctr"/>
            <a:r>
              <a:rPr lang="ar-SA" sz="6600" b="1" dirty="0" smtClean="0">
                <a:solidFill>
                  <a:srgbClr val="FFFF00"/>
                </a:solidFill>
              </a:rPr>
              <a:t>خصائص الكساء النباتي الطبيعي في الصحارى الحارة </a:t>
            </a:r>
            <a:r>
              <a:rPr lang="en-US" sz="6600" b="1" dirty="0" smtClean="0">
                <a:solidFill>
                  <a:srgbClr val="FFFF00"/>
                </a:solidFill>
              </a:rPr>
              <a:t/>
            </a:r>
            <a:br>
              <a:rPr lang="en-US" sz="6600" b="1" dirty="0" smtClean="0">
                <a:solidFill>
                  <a:srgbClr val="FFFF00"/>
                </a:solidFill>
              </a:rPr>
            </a:br>
            <a:r>
              <a:rPr lang="en-US" sz="6600" b="1" dirty="0" smtClean="0">
                <a:solidFill>
                  <a:schemeClr val="tx1"/>
                </a:solidFill>
              </a:rPr>
              <a:t>Characteristics of the natural vegetation of hot deserts</a:t>
            </a:r>
            <a:endParaRPr lang="en-GB" sz="6600" b="1" dirty="0" smtClean="0">
              <a:solidFill>
                <a:schemeClr val="tx1"/>
              </a:solidFill>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1143000"/>
          </a:xfrm>
        </p:spPr>
        <p:txBody>
          <a:bodyPr/>
          <a:lstStyle/>
          <a:p>
            <a:pPr algn="ctr" rtl="1"/>
            <a:r>
              <a:rPr lang="ar-SA" b="1" dirty="0" smtClean="0">
                <a:solidFill>
                  <a:srgbClr val="FFFF00"/>
                </a:solidFill>
              </a:rPr>
              <a:t>الخصائص العامة للمجتمعات النباتية التي تشكل الكساء النباتي</a:t>
            </a:r>
            <a:endParaRPr lang="en-US" dirty="0"/>
          </a:p>
        </p:txBody>
      </p:sp>
      <p:sp>
        <p:nvSpPr>
          <p:cNvPr id="4" name="Content Placeholder 2"/>
          <p:cNvSpPr>
            <a:spLocks noGrp="1"/>
          </p:cNvSpPr>
          <p:nvPr>
            <p:ph idx="1"/>
          </p:nvPr>
        </p:nvSpPr>
        <p:spPr>
          <a:xfrm>
            <a:off x="381000" y="1600200"/>
            <a:ext cx="8534400" cy="4800600"/>
          </a:xfrm>
        </p:spPr>
        <p:txBody>
          <a:bodyPr/>
          <a:lstStyle/>
          <a:p>
            <a:pPr marL="0" indent="0" algn="r" rtl="1">
              <a:buClr>
                <a:srgbClr val="FFFF00"/>
              </a:buClr>
              <a:buNone/>
            </a:pPr>
            <a:r>
              <a:rPr lang="ar-SA" sz="3600" dirty="0" smtClean="0"/>
              <a:t>تتضافر العوامل البيئية المختلفة </a:t>
            </a:r>
            <a:r>
              <a:rPr lang="ar-SA" sz="3600" dirty="0" smtClean="0">
                <a:solidFill>
                  <a:srgbClr val="FF0000"/>
                </a:solidFill>
              </a:rPr>
              <a:t>(مناخ ، طبوغرافية وتربة وأحيائية)</a:t>
            </a:r>
            <a:r>
              <a:rPr lang="ar-SA" sz="3600" dirty="0" smtClean="0"/>
              <a:t> لتشكل الكساء النباتي الطبيعي.</a:t>
            </a:r>
          </a:p>
          <a:p>
            <a:pPr marL="0" indent="0" algn="r" rtl="1">
              <a:buClr>
                <a:srgbClr val="FFFF00"/>
              </a:buClr>
              <a:buNone/>
            </a:pPr>
            <a:r>
              <a:rPr lang="ar-SA" sz="3600" dirty="0" smtClean="0"/>
              <a:t>سمات الكساء النباتي الصحراوي انه:</a:t>
            </a:r>
          </a:p>
          <a:p>
            <a:pPr marL="742950" indent="-742950" algn="just" rtl="1">
              <a:buClr>
                <a:srgbClr val="FFFF00"/>
              </a:buClr>
              <a:buSzPct val="100000"/>
              <a:buFont typeface="+mj-lt"/>
              <a:buAutoNum type="arabicPeriod"/>
            </a:pPr>
            <a:r>
              <a:rPr lang="ar-SA" sz="3600" dirty="0" smtClean="0">
                <a:solidFill>
                  <a:srgbClr val="FFFF00"/>
                </a:solidFill>
              </a:rPr>
              <a:t> </a:t>
            </a:r>
            <a:r>
              <a:rPr lang="ar-SA" sz="3600" dirty="0" smtClean="0">
                <a:solidFill>
                  <a:schemeClr val="accent2"/>
                </a:solidFill>
              </a:rPr>
              <a:t>ذو هيكل مستديم يتكون من نباتات معمرة عشبية قصيرة ، يندر بينها وجود الشجيرات والأشجار.</a:t>
            </a:r>
          </a:p>
          <a:p>
            <a:pPr algn="just" rtl="1">
              <a:buClr>
                <a:srgbClr val="FFFF00"/>
              </a:buClr>
              <a:buSzPct val="100000"/>
            </a:pPr>
            <a:endParaRPr lang="ar-SA" sz="3600" dirty="0" smtClean="0">
              <a:solidFill>
                <a:schemeClr val="accent2"/>
              </a:solidFill>
            </a:endParaRPr>
          </a:p>
          <a:p>
            <a:pPr marL="742950" indent="-742950" algn="just" rtl="1">
              <a:buClr>
                <a:srgbClr val="FFFF00"/>
              </a:buClr>
              <a:buSzPct val="100000"/>
              <a:buFont typeface="+mj-lt"/>
              <a:buAutoNum type="arabicPeriod" startAt="2"/>
            </a:pPr>
            <a:r>
              <a:rPr lang="ar-SA" sz="3600" dirty="0" smtClean="0">
                <a:solidFill>
                  <a:schemeClr val="accent2"/>
                </a:solidFill>
              </a:rPr>
              <a:t>غطاء مفتوح (النباتات المعمرة التي تكون هيكله المستديم متباعدة نسبيا ً وتفصل بينها مسافات من الأرض العارية التي تنمو فيها النباتات الحولية)</a:t>
            </a:r>
          </a:p>
          <a:p>
            <a:pPr algn="r" rtl="1"/>
            <a:endParaRPr lang="en-GB"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5"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15"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16"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17"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18"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19"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20"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21" dur="1000" decel="50000">
                                          <p:stCondLst>
                                            <p:cond delay="0"/>
                                          </p:stCondLst>
                                        </p:cTn>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5" presetClass="entr" presetSubtype="0" fill="hold" nodeType="clickEffect">
                                  <p:stCondLst>
                                    <p:cond delay="0"/>
                                  </p:stCondLst>
                                  <p:childTnLst>
                                    <p:set>
                                      <p:cBhvr>
                                        <p:cTn id="25" dur="1" fill="hold">
                                          <p:stCondLst>
                                            <p:cond delay="0"/>
                                          </p:stCondLst>
                                        </p:cTn>
                                        <p:tgtEl>
                                          <p:spTgt spid="4">
                                            <p:txEl>
                                              <p:pRg st="1" end="1"/>
                                            </p:txEl>
                                          </p:spTgt>
                                        </p:tgtEl>
                                        <p:attrNameLst>
                                          <p:attrName>style.visibility</p:attrName>
                                        </p:attrNameLst>
                                      </p:cBhvr>
                                      <p:to>
                                        <p:strVal val="visible"/>
                                      </p:to>
                                    </p:set>
                                    <p:anim calcmode="lin" valueType="num">
                                      <p:cBhvr>
                                        <p:cTn id="26"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29"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4">
                                            <p:txEl>
                                              <p:pRg st="1" end="1"/>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5" presetClass="entr" presetSubtype="0" fill="hold" nodeType="clickEffect">
                                  <p:stCondLst>
                                    <p:cond delay="0"/>
                                  </p:stCondLst>
                                  <p:childTnLst>
                                    <p:set>
                                      <p:cBhvr>
                                        <p:cTn id="37" dur="1" fill="hold">
                                          <p:stCondLst>
                                            <p:cond delay="0"/>
                                          </p:stCondLst>
                                        </p:cTn>
                                        <p:tgtEl>
                                          <p:spTgt spid="4">
                                            <p:txEl>
                                              <p:pRg st="2" end="2"/>
                                            </p:txEl>
                                          </p:spTgt>
                                        </p:tgtEl>
                                        <p:attrNameLst>
                                          <p:attrName>style.visibility</p:attrName>
                                        </p:attrNameLst>
                                      </p:cBhvr>
                                      <p:to>
                                        <p:strVal val="visible"/>
                                      </p:to>
                                    </p:set>
                                    <p:anim calcmode="lin" valueType="num">
                                      <p:cBhvr>
                                        <p:cTn id="38" dur="500" decel="50000" fill="hold">
                                          <p:stCondLst>
                                            <p:cond delay="0"/>
                                          </p:stCondLst>
                                        </p:cTn>
                                        <p:tgtEl>
                                          <p:spTgt spid="4">
                                            <p:txEl>
                                              <p:pRg st="2" end="2"/>
                                            </p:txEl>
                                          </p:spTgt>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4">
                                            <p:txEl>
                                              <p:pRg st="2" end="2"/>
                                            </p:txEl>
                                          </p:spTgt>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4">
                                            <p:txEl>
                                              <p:pRg st="2" end="2"/>
                                            </p:txEl>
                                          </p:spTgt>
                                        </p:tgtEl>
                                        <p:attrNameLst>
                                          <p:attrName>ppt_w</p:attrName>
                                        </p:attrNameLst>
                                      </p:cBhvr>
                                      <p:tavLst>
                                        <p:tav tm="0">
                                          <p:val>
                                            <p:strVal val="#ppt_w*.05"/>
                                          </p:val>
                                        </p:tav>
                                        <p:tav tm="100000">
                                          <p:val>
                                            <p:strVal val="#ppt_w"/>
                                          </p:val>
                                        </p:tav>
                                      </p:tavLst>
                                    </p:anim>
                                    <p:anim calcmode="lin" valueType="num">
                                      <p:cBhvr>
                                        <p:cTn id="41" dur="10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4">
                                            <p:txEl>
                                              <p:pRg st="2" end="2"/>
                                            </p:txEl>
                                          </p:spTgt>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4">
                                            <p:txEl>
                                              <p:pRg st="2" end="2"/>
                                            </p:txEl>
                                          </p:spTgt>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4">
                                            <p:txEl>
                                              <p:pRg st="2" end="2"/>
                                            </p:txEl>
                                          </p:spTgt>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4">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5" presetClass="entr" presetSubtype="0" fill="hold" nodeType="clickEffect">
                                  <p:stCondLst>
                                    <p:cond delay="0"/>
                                  </p:stCondLst>
                                  <p:childTnLst>
                                    <p:set>
                                      <p:cBhvr>
                                        <p:cTn id="49" dur="1" fill="hold">
                                          <p:stCondLst>
                                            <p:cond delay="0"/>
                                          </p:stCondLst>
                                        </p:cTn>
                                        <p:tgtEl>
                                          <p:spTgt spid="4">
                                            <p:txEl>
                                              <p:pRg st="4" end="4"/>
                                            </p:txEl>
                                          </p:spTgt>
                                        </p:tgtEl>
                                        <p:attrNameLst>
                                          <p:attrName>style.visibility</p:attrName>
                                        </p:attrNameLst>
                                      </p:cBhvr>
                                      <p:to>
                                        <p:strVal val="visible"/>
                                      </p:to>
                                    </p:set>
                                    <p:anim calcmode="lin" valueType="num">
                                      <p:cBhvr>
                                        <p:cTn id="50" dur="500" decel="50000" fill="hold">
                                          <p:stCondLst>
                                            <p:cond delay="0"/>
                                          </p:stCondLst>
                                        </p:cTn>
                                        <p:tgtEl>
                                          <p:spTgt spid="4">
                                            <p:txEl>
                                              <p:pRg st="4" end="4"/>
                                            </p:txEl>
                                          </p:spTgt>
                                        </p:tgtEl>
                                        <p:attrNameLst>
                                          <p:attrName>style.rotation</p:attrName>
                                        </p:attrNameLst>
                                      </p:cBhvr>
                                      <p:tavLst>
                                        <p:tav tm="0">
                                          <p:val>
                                            <p:fltVal val="-90"/>
                                          </p:val>
                                        </p:tav>
                                        <p:tav tm="100000">
                                          <p:val>
                                            <p:fltVal val="0"/>
                                          </p:val>
                                        </p:tav>
                                      </p:tavLst>
                                    </p:anim>
                                    <p:anim calcmode="lin" valueType="num">
                                      <p:cBhvr>
                                        <p:cTn id="51" dur="500" decel="50000" fill="hold">
                                          <p:stCondLst>
                                            <p:cond delay="0"/>
                                          </p:stCondLst>
                                        </p:cTn>
                                        <p:tgtEl>
                                          <p:spTgt spid="4">
                                            <p:txEl>
                                              <p:pRg st="4" end="4"/>
                                            </p:txEl>
                                          </p:spTgt>
                                        </p:tgtEl>
                                        <p:attrNameLst>
                                          <p:attrName>ppt_w</p:attrName>
                                        </p:attrNameLst>
                                      </p:cBhvr>
                                      <p:tavLst>
                                        <p:tav tm="0">
                                          <p:val>
                                            <p:strVal val="#ppt_w"/>
                                          </p:val>
                                        </p:tav>
                                        <p:tav tm="100000">
                                          <p:val>
                                            <p:strVal val="#ppt_w*.05"/>
                                          </p:val>
                                        </p:tav>
                                      </p:tavLst>
                                    </p:anim>
                                    <p:anim calcmode="lin" valueType="num">
                                      <p:cBhvr>
                                        <p:cTn id="52" dur="500" accel="50000" fill="hold">
                                          <p:stCondLst>
                                            <p:cond delay="500"/>
                                          </p:stCondLst>
                                        </p:cTn>
                                        <p:tgtEl>
                                          <p:spTgt spid="4">
                                            <p:txEl>
                                              <p:pRg st="4" end="4"/>
                                            </p:txEl>
                                          </p:spTgt>
                                        </p:tgtEl>
                                        <p:attrNameLst>
                                          <p:attrName>ppt_w</p:attrName>
                                        </p:attrNameLst>
                                      </p:cBhvr>
                                      <p:tavLst>
                                        <p:tav tm="0">
                                          <p:val>
                                            <p:strVal val="#ppt_w*.05"/>
                                          </p:val>
                                        </p:tav>
                                        <p:tav tm="100000">
                                          <p:val>
                                            <p:strVal val="#ppt_w"/>
                                          </p:val>
                                        </p:tav>
                                      </p:tavLst>
                                    </p:anim>
                                    <p:anim calcmode="lin" valueType="num">
                                      <p:cBhvr>
                                        <p:cTn id="53" dur="10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54" dur="500" decel="50000" fill="hold">
                                          <p:stCondLst>
                                            <p:cond delay="0"/>
                                          </p:stCondLst>
                                        </p:cTn>
                                        <p:tgtEl>
                                          <p:spTgt spid="4">
                                            <p:txEl>
                                              <p:pRg st="4" end="4"/>
                                            </p:txEl>
                                          </p:spTgt>
                                        </p:tgtEl>
                                        <p:attrNameLst>
                                          <p:attrName>ppt_x</p:attrName>
                                        </p:attrNameLst>
                                      </p:cBhvr>
                                      <p:tavLst>
                                        <p:tav tm="0">
                                          <p:val>
                                            <p:strVal val="#ppt_x+.4"/>
                                          </p:val>
                                        </p:tav>
                                        <p:tav tm="100000">
                                          <p:val>
                                            <p:strVal val="#ppt_x"/>
                                          </p:val>
                                        </p:tav>
                                      </p:tavLst>
                                    </p:anim>
                                    <p:anim calcmode="lin" valueType="num">
                                      <p:cBhvr>
                                        <p:cTn id="55" dur="500" decel="50000" fill="hold">
                                          <p:stCondLst>
                                            <p:cond delay="0"/>
                                          </p:stCondLst>
                                        </p:cTn>
                                        <p:tgtEl>
                                          <p:spTgt spid="4">
                                            <p:txEl>
                                              <p:pRg st="4" end="4"/>
                                            </p:txEl>
                                          </p:spTgt>
                                        </p:tgtEl>
                                        <p:attrNameLst>
                                          <p:attrName>ppt_y</p:attrName>
                                        </p:attrNameLst>
                                      </p:cBhvr>
                                      <p:tavLst>
                                        <p:tav tm="0">
                                          <p:val>
                                            <p:strVal val="#ppt_y-.2"/>
                                          </p:val>
                                        </p:tav>
                                        <p:tav tm="100000">
                                          <p:val>
                                            <p:strVal val="#ppt_y+.1"/>
                                          </p:val>
                                        </p:tav>
                                      </p:tavLst>
                                    </p:anim>
                                    <p:anim calcmode="lin" valueType="num">
                                      <p:cBhvr>
                                        <p:cTn id="56" dur="500" accel="50000" fill="hold">
                                          <p:stCondLst>
                                            <p:cond delay="500"/>
                                          </p:stCondLst>
                                        </p:cTn>
                                        <p:tgtEl>
                                          <p:spTgt spid="4">
                                            <p:txEl>
                                              <p:pRg st="4" end="4"/>
                                            </p:txEl>
                                          </p:spTgt>
                                        </p:tgtEl>
                                        <p:attrNameLst>
                                          <p:attrName>ppt_y</p:attrName>
                                        </p:attrNameLst>
                                      </p:cBhvr>
                                      <p:tavLst>
                                        <p:tav tm="0">
                                          <p:val>
                                            <p:strVal val="#ppt_y+.1"/>
                                          </p:val>
                                        </p:tav>
                                        <p:tav tm="100000">
                                          <p:val>
                                            <p:strVal val="#ppt_y"/>
                                          </p:val>
                                        </p:tav>
                                      </p:tavLst>
                                    </p:anim>
                                    <p:animEffect transition="in" filter="fade">
                                      <p:cBhvr>
                                        <p:cTn id="57" dur="1000" decel="50000">
                                          <p:stCondLst>
                                            <p:cond delay="0"/>
                                          </p:stCondLst>
                                        </p:cTn>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cstate="print">
            <a:duotone>
              <a:prstClr val="black"/>
              <a:schemeClr val="accent2">
                <a:tint val="45000"/>
                <a:satMod val="400000"/>
              </a:schemeClr>
            </a:duotone>
            <a:extLst>
              <a:ext uri="{BEBA8EAE-BF5A-486C-A8C5-ECC9F3942E4B}">
                <a14:imgProps xmlns:a14="http://schemas.microsoft.com/office/drawing/2010/main" xmlns="">
                  <a14:imgLayer r:embed="rId3">
                    <a14:imgEffect>
                      <a14:sharpenSoften amount="50000"/>
                    </a14:imgEffect>
                  </a14:imgLayer>
                </a14:imgProps>
              </a:ext>
              <a:ext uri="{28A0092B-C50C-407E-A947-70E740481C1C}">
                <a14:useLocalDpi xmlns:a14="http://schemas.microsoft.com/office/drawing/2010/main" xmlns="" val="0"/>
              </a:ext>
            </a:extLst>
          </a:blip>
          <a:stretch>
            <a:fillRect/>
          </a:stretch>
        </p:blipFill>
        <p:spPr>
          <a:xfrm>
            <a:off x="762000" y="609600"/>
            <a:ext cx="7632390" cy="4267200"/>
          </a:xfrm>
        </p:spPr>
      </p:pic>
      <p:sp>
        <p:nvSpPr>
          <p:cNvPr id="7" name="Content Placeholder 2"/>
          <p:cNvSpPr txBox="1">
            <a:spLocks/>
          </p:cNvSpPr>
          <p:nvPr/>
        </p:nvSpPr>
        <p:spPr bwMode="auto">
          <a:xfrm>
            <a:off x="381000" y="5029200"/>
            <a:ext cx="8534400" cy="15240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a:lstStyle>
          <a:p>
            <a:pPr marL="0" indent="0" algn="ctr" rtl="1">
              <a:buClr>
                <a:srgbClr val="FFFF00"/>
              </a:buClr>
              <a:buFont typeface="Wingdings" pitchFamily="2" charset="2"/>
              <a:buNone/>
            </a:pPr>
            <a:r>
              <a:rPr kumimoji="0" lang="ar-SA" sz="2800" kern="0" dirty="0" smtClean="0"/>
              <a:t>مجتمع نبات الحاذ </a:t>
            </a:r>
            <a:r>
              <a:rPr kumimoji="0" lang="en-US" sz="2800" kern="0" dirty="0" smtClean="0"/>
              <a:t> </a:t>
            </a:r>
            <a:r>
              <a:rPr kumimoji="0" lang="en-US" sz="2800" i="1" kern="0" dirty="0" err="1" smtClean="0">
                <a:solidFill>
                  <a:srgbClr val="FF0000"/>
                </a:solidFill>
              </a:rPr>
              <a:t>Cornulaca</a:t>
            </a:r>
            <a:r>
              <a:rPr kumimoji="0" lang="en-US" sz="2800" kern="0" dirty="0" smtClean="0">
                <a:solidFill>
                  <a:srgbClr val="FF0000"/>
                </a:solidFill>
              </a:rPr>
              <a:t> </a:t>
            </a:r>
            <a:r>
              <a:rPr kumimoji="0" lang="en-US" sz="2800" i="1" kern="0" dirty="0" err="1" smtClean="0">
                <a:solidFill>
                  <a:srgbClr val="FF0000"/>
                </a:solidFill>
              </a:rPr>
              <a:t>monacantha</a:t>
            </a:r>
            <a:r>
              <a:rPr kumimoji="0" lang="ar-SA" sz="2800" kern="0" dirty="0" smtClean="0"/>
              <a:t>الذي يمثل الكساء النباتي الصحراوي المفتوح ويلاحظ نمو الحوليات في المسافات بين أفراد النباتات المعمرة في موسم الأمطار ، وأفراد نوع نبات</a:t>
            </a:r>
            <a:r>
              <a:rPr kumimoji="0" lang="ar-SA" sz="2800" i="1" kern="0" dirty="0" smtClean="0">
                <a:solidFill>
                  <a:srgbClr val="FF0000"/>
                </a:solidFill>
              </a:rPr>
              <a:t> </a:t>
            </a:r>
            <a:r>
              <a:rPr kumimoji="0" lang="en-US" sz="2800" i="1" kern="0" dirty="0" smtClean="0">
                <a:solidFill>
                  <a:srgbClr val="FF0000"/>
                </a:solidFill>
              </a:rPr>
              <a:t> </a:t>
            </a:r>
            <a:r>
              <a:rPr kumimoji="0" lang="en-US" sz="2800" i="1" kern="0" dirty="0" err="1" smtClean="0">
                <a:solidFill>
                  <a:srgbClr val="FF0000"/>
                </a:solidFill>
              </a:rPr>
              <a:t>C.monacantha</a:t>
            </a:r>
            <a:r>
              <a:rPr kumimoji="0" lang="ar-SA" sz="2800" kern="0" dirty="0" smtClean="0"/>
              <a:t> المتقزمة نتيجة الرعي الجائر (الشعيفاني ، 2002 م)</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7845425" cy="5791200"/>
          </a:xfrm>
        </p:spPr>
        <p:txBody>
          <a:bodyPr/>
          <a:lstStyle/>
          <a:p>
            <a:pPr algn="just" rtl="1">
              <a:buClr>
                <a:srgbClr val="FFFF00"/>
              </a:buClr>
            </a:pPr>
            <a:r>
              <a:rPr lang="ar-SA" dirty="0" smtClean="0">
                <a:solidFill>
                  <a:schemeClr val="accent2"/>
                </a:solidFill>
              </a:rPr>
              <a:t>يتكون الغطاء النباتي الطبيعي من عدة مجتمعات نباتية </a:t>
            </a:r>
            <a:r>
              <a:rPr lang="en-US" dirty="0" smtClean="0">
                <a:solidFill>
                  <a:srgbClr val="FF0000"/>
                </a:solidFill>
              </a:rPr>
              <a:t>Communities</a:t>
            </a:r>
            <a:r>
              <a:rPr lang="ar-SA" dirty="0" smtClean="0">
                <a:solidFill>
                  <a:schemeClr val="accent2"/>
                </a:solidFill>
              </a:rPr>
              <a:t> ترتبط إرتباطاً  وثيقاً بنوع الموطن النباتي </a:t>
            </a:r>
            <a:r>
              <a:rPr lang="en-US" dirty="0" smtClean="0">
                <a:solidFill>
                  <a:srgbClr val="FF0000"/>
                </a:solidFill>
              </a:rPr>
              <a:t>Habitat type </a:t>
            </a:r>
            <a:r>
              <a:rPr lang="ar-SA" dirty="0">
                <a:solidFill>
                  <a:srgbClr val="FF0000"/>
                </a:solidFill>
              </a:rPr>
              <a:t> </a:t>
            </a:r>
            <a:r>
              <a:rPr lang="ar-SA" dirty="0" smtClean="0">
                <a:solidFill>
                  <a:schemeClr val="accent2"/>
                </a:solidFill>
              </a:rPr>
              <a:t>الذي تعمر فيه.</a:t>
            </a:r>
          </a:p>
          <a:p>
            <a:pPr marL="0" indent="0" algn="r" rtl="1">
              <a:buNone/>
            </a:pPr>
            <a:endParaRPr lang="ar-SA" dirty="0" smtClean="0"/>
          </a:p>
          <a:p>
            <a:pPr algn="just" rtl="1">
              <a:buClr>
                <a:srgbClr val="FFFF00"/>
              </a:buClr>
            </a:pPr>
            <a:r>
              <a:rPr lang="ar-SA" dirty="0" smtClean="0"/>
              <a:t>يميز كل مجتمع نباتي نوع واحد أساسي يكون أكثر النباتات وفرة ويعرف بأنه النوع النباتي السائد ويسمى المجتمع باسمه </a:t>
            </a:r>
            <a:r>
              <a:rPr lang="en-US" dirty="0" smtClean="0"/>
              <a:t> </a:t>
            </a:r>
            <a:r>
              <a:rPr lang="en-US" dirty="0" smtClean="0">
                <a:solidFill>
                  <a:srgbClr val="FF0000"/>
                </a:solidFill>
              </a:rPr>
              <a:t>(The dominant plant species)</a:t>
            </a:r>
            <a:endParaRPr lang="ar-SA" dirty="0" smtClean="0">
              <a:solidFill>
                <a:srgbClr val="FF0000"/>
              </a:solidFill>
            </a:endParaRPr>
          </a:p>
          <a:p>
            <a:pPr algn="r" rtl="1"/>
            <a:endParaRPr lang="ar-SA" dirty="0"/>
          </a:p>
          <a:p>
            <a:pPr algn="just" rtl="1">
              <a:buClr>
                <a:srgbClr val="FFFF00"/>
              </a:buClr>
            </a:pPr>
            <a:r>
              <a:rPr lang="ar-SA" dirty="0" smtClean="0">
                <a:solidFill>
                  <a:schemeClr val="accent2"/>
                </a:solidFill>
              </a:rPr>
              <a:t>ترافق النبات السائد أنواع نباتية أخرى معمرة وحولية يكثر عددها أو يقل تبعا ً لظروف البيئة السائدة ، وتكرر المجتمع النباتي ويعيد نفسه بصورة متماثلة كلما تكررت الظروف المناسبة</a:t>
            </a:r>
            <a:r>
              <a:rPr lang="ar-SA" dirty="0">
                <a:solidFill>
                  <a:schemeClr val="accent2"/>
                </a:solidFill>
              </a:rPr>
              <a:t>.</a:t>
            </a:r>
            <a:endParaRPr lang="en-US" dirty="0">
              <a:solidFill>
                <a:schemeClr val="accent2"/>
              </a:solidFill>
            </a:endParaRPr>
          </a:p>
        </p:txBody>
      </p:sp>
    </p:spTree>
    <p:extLst>
      <p:ext uri="{BB962C8B-B14F-4D97-AF65-F5344CB8AC3E}">
        <p14:creationId xmlns:p14="http://schemas.microsoft.com/office/powerpoint/2010/main" xmlns="" val="14213231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81000" y="609600"/>
            <a:ext cx="8458200" cy="5791200"/>
          </a:xfrm>
        </p:spPr>
        <p:txBody>
          <a:bodyPr/>
          <a:lstStyle/>
          <a:p>
            <a:pPr lvl="0" algn="just" rtl="1">
              <a:buClr>
                <a:srgbClr val="FFFF00"/>
              </a:buClr>
              <a:buSzPct val="100000"/>
              <a:buFont typeface="Arial" panose="020B0604020202020204" pitchFamily="34" charset="0"/>
              <a:buChar char="•"/>
            </a:pPr>
            <a:r>
              <a:rPr lang="ar-SA" sz="3600" dirty="0"/>
              <a:t>يظهر الكساء النباتي المفتوح </a:t>
            </a:r>
            <a:r>
              <a:rPr lang="ar-SA" sz="3600" dirty="0">
                <a:solidFill>
                  <a:srgbClr val="FFFF00"/>
                </a:solidFill>
              </a:rPr>
              <a:t>تطبيقا ً (تنضيدا ً)</a:t>
            </a:r>
            <a:r>
              <a:rPr lang="en-US" sz="3600" dirty="0">
                <a:solidFill>
                  <a:srgbClr val="FFFF00"/>
                </a:solidFill>
              </a:rPr>
              <a:t> </a:t>
            </a:r>
            <a:r>
              <a:rPr lang="en-US" sz="3600" dirty="0">
                <a:solidFill>
                  <a:srgbClr val="FF0000"/>
                </a:solidFill>
              </a:rPr>
              <a:t>Stratification</a:t>
            </a:r>
            <a:r>
              <a:rPr lang="en-US" sz="3600" dirty="0"/>
              <a:t> </a:t>
            </a:r>
            <a:r>
              <a:rPr lang="ar-SA" sz="3600" dirty="0" smtClean="0"/>
              <a:t> ،يكون غير واضح في احيان كثيره  لتباعد أفراد النباتات وقلة عدد الطبقات والتي تبلغ في معظم المجتمعات ثلاث طبقات تحديدا ً هي:</a:t>
            </a:r>
            <a:endParaRPr lang="en-GB" sz="3600" dirty="0" smtClean="0"/>
          </a:p>
          <a:p>
            <a:pPr marL="1143000" lvl="1" indent="-742950" algn="just" rtl="1">
              <a:buClr>
                <a:srgbClr val="FFFF00"/>
              </a:buClr>
              <a:buFont typeface="+mj-lt"/>
              <a:buAutoNum type="arabicPeriod"/>
            </a:pPr>
            <a:r>
              <a:rPr lang="ar-SA" sz="3600" dirty="0" smtClean="0">
                <a:solidFill>
                  <a:schemeClr val="accent2"/>
                </a:solidFill>
              </a:rPr>
              <a:t>الطبقة الشجيرية</a:t>
            </a:r>
            <a:r>
              <a:rPr lang="en-US" sz="3600" dirty="0" smtClean="0">
                <a:solidFill>
                  <a:schemeClr val="accent2"/>
                </a:solidFill>
              </a:rPr>
              <a:t> </a:t>
            </a:r>
            <a:r>
              <a:rPr lang="en-US" sz="3600" dirty="0" smtClean="0">
                <a:solidFill>
                  <a:srgbClr val="FF0000"/>
                </a:solidFill>
                <a:ea typeface="+mn-ea"/>
              </a:rPr>
              <a:t>Shrub layer </a:t>
            </a:r>
            <a:r>
              <a:rPr lang="ar-SA" sz="3600" dirty="0" smtClean="0">
                <a:solidFill>
                  <a:srgbClr val="FF0000"/>
                </a:solidFill>
                <a:ea typeface="+mn-ea"/>
              </a:rPr>
              <a:t>.</a:t>
            </a:r>
          </a:p>
          <a:p>
            <a:pPr marL="1143000" lvl="1" indent="-742950" algn="just" rtl="1">
              <a:buClr>
                <a:srgbClr val="FFFF00"/>
              </a:buClr>
              <a:buFont typeface="+mj-lt"/>
              <a:buAutoNum type="arabicPeriod"/>
            </a:pPr>
            <a:r>
              <a:rPr lang="ar-SA" sz="3600" dirty="0" smtClean="0">
                <a:solidFill>
                  <a:schemeClr val="accent2"/>
                </a:solidFill>
              </a:rPr>
              <a:t>الطبقة الأرضية العليا</a:t>
            </a:r>
            <a:r>
              <a:rPr lang="en-US" sz="3600" dirty="0" smtClean="0">
                <a:solidFill>
                  <a:schemeClr val="accent2"/>
                </a:solidFill>
              </a:rPr>
              <a:t> </a:t>
            </a:r>
            <a:r>
              <a:rPr lang="en-US" sz="3600" dirty="0" smtClean="0">
                <a:solidFill>
                  <a:srgbClr val="FF0000"/>
                </a:solidFill>
                <a:ea typeface="+mn-ea"/>
              </a:rPr>
              <a:t>Upper field layer </a:t>
            </a:r>
            <a:r>
              <a:rPr lang="ar-SA" sz="3600" dirty="0" smtClean="0">
                <a:solidFill>
                  <a:srgbClr val="FF0000"/>
                </a:solidFill>
                <a:ea typeface="+mn-ea"/>
              </a:rPr>
              <a:t>.</a:t>
            </a:r>
          </a:p>
          <a:p>
            <a:pPr marL="1143000" lvl="1" indent="-742950" algn="just" rtl="1">
              <a:buClr>
                <a:srgbClr val="FFFF00"/>
              </a:buClr>
              <a:buFont typeface="+mj-lt"/>
              <a:buAutoNum type="arabicPeriod"/>
            </a:pPr>
            <a:r>
              <a:rPr lang="ar-SA" sz="3600" dirty="0" smtClean="0">
                <a:solidFill>
                  <a:schemeClr val="accent2"/>
                </a:solidFill>
              </a:rPr>
              <a:t>الطبقة الأرضية</a:t>
            </a:r>
            <a:r>
              <a:rPr lang="en-US" sz="3600" dirty="0" smtClean="0">
                <a:solidFill>
                  <a:srgbClr val="FF0000"/>
                </a:solidFill>
                <a:ea typeface="+mn-ea"/>
              </a:rPr>
              <a:t>Field layer </a:t>
            </a:r>
            <a:r>
              <a:rPr lang="ar-SA" sz="3600" dirty="0" smtClean="0">
                <a:solidFill>
                  <a:srgbClr val="FF0000"/>
                </a:solidFill>
                <a:ea typeface="+mn-ea"/>
              </a:rPr>
              <a:t>.</a:t>
            </a:r>
          </a:p>
          <a:p>
            <a:pPr algn="r" rtl="1">
              <a:buClr>
                <a:srgbClr val="FFFF00"/>
              </a:buClr>
              <a:buSzPct val="100000"/>
              <a:buFont typeface="Arial" panose="020B0604020202020204" pitchFamily="34" charset="0"/>
              <a:buChar char="•"/>
            </a:pPr>
            <a:r>
              <a:rPr lang="ar-SA" sz="3600" dirty="0" smtClean="0"/>
              <a:t>تزداد عدد الطبقات كلما تحسنت ظروف البيئة الإنمائية</a:t>
            </a:r>
          </a:p>
          <a:p>
            <a:pPr algn="just" rtl="1">
              <a:buClr>
                <a:srgbClr val="FFFF00"/>
              </a:buClr>
              <a:buSzPct val="100000"/>
              <a:buFont typeface="Arial" panose="020B0604020202020204" pitchFamily="34" charset="0"/>
              <a:buChar char="•"/>
            </a:pPr>
            <a:r>
              <a:rPr lang="ar-SA" sz="3600" dirty="0" smtClean="0"/>
              <a:t>يتميز الكساء النباتي في الصحراء عامة بتدني كثافة الأنواع أي أنه فقير في عدد الأنواع النباتية.</a:t>
            </a:r>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
                                            <p:txEl>
                                              <p:pRg st="1" end="1"/>
                                            </p:txEl>
                                          </p:spTgt>
                                        </p:tgtEl>
                                        <p:attrNameLst>
                                          <p:attrName>style.visibility</p:attrName>
                                        </p:attrNameLst>
                                      </p:cBhvr>
                                      <p:to>
                                        <p:strVal val="visible"/>
                                      </p:to>
                                    </p:set>
                                    <p:animEffect transition="in" filter="fade">
                                      <p:cBhvr>
                                        <p:cTn id="14" dur="1000"/>
                                        <p:tgtEl>
                                          <p:spTgt spid="6">
                                            <p:txEl>
                                              <p:pRg st="1" end="1"/>
                                            </p:txEl>
                                          </p:spTgt>
                                        </p:tgtEl>
                                      </p:cBhvr>
                                    </p:animEffect>
                                    <p:anim calcmode="lin" valueType="num">
                                      <p:cBhvr>
                                        <p:cTn id="1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6">
                                            <p:txEl>
                                              <p:pRg st="2" end="2"/>
                                            </p:txEl>
                                          </p:spTgt>
                                        </p:tgtEl>
                                        <p:attrNameLst>
                                          <p:attrName>style.visibility</p:attrName>
                                        </p:attrNameLst>
                                      </p:cBhvr>
                                      <p:to>
                                        <p:strVal val="visible"/>
                                      </p:to>
                                    </p:set>
                                    <p:animEffect transition="in" filter="fade">
                                      <p:cBhvr>
                                        <p:cTn id="21" dur="1000"/>
                                        <p:tgtEl>
                                          <p:spTgt spid="6">
                                            <p:txEl>
                                              <p:pRg st="2" end="2"/>
                                            </p:txEl>
                                          </p:spTgt>
                                        </p:tgtEl>
                                      </p:cBhvr>
                                    </p:animEffect>
                                    <p:anim calcmode="lin" valueType="num">
                                      <p:cBhvr>
                                        <p:cTn id="2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6">
                                            <p:txEl>
                                              <p:pRg st="3" end="3"/>
                                            </p:txEl>
                                          </p:spTgt>
                                        </p:tgtEl>
                                        <p:attrNameLst>
                                          <p:attrName>style.visibility</p:attrName>
                                        </p:attrNameLst>
                                      </p:cBhvr>
                                      <p:to>
                                        <p:strVal val="visible"/>
                                      </p:to>
                                    </p:set>
                                    <p:animEffect transition="in" filter="fade">
                                      <p:cBhvr>
                                        <p:cTn id="28" dur="1000"/>
                                        <p:tgtEl>
                                          <p:spTgt spid="6">
                                            <p:txEl>
                                              <p:pRg st="3" end="3"/>
                                            </p:txEl>
                                          </p:spTgt>
                                        </p:tgtEl>
                                      </p:cBhvr>
                                    </p:animEffect>
                                    <p:anim calcmode="lin" valueType="num">
                                      <p:cBhvr>
                                        <p:cTn id="29"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37" presetClass="entr" presetSubtype="0" fill="hold" nodeType="click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fade">
                                      <p:cBhvr>
                                        <p:cTn id="41" dur="1000"/>
                                        <p:tgtEl>
                                          <p:spTgt spid="6">
                                            <p:txEl>
                                              <p:pRg st="5" end="5"/>
                                            </p:txEl>
                                          </p:spTgt>
                                        </p:tgtEl>
                                      </p:cBhvr>
                                    </p:animEffect>
                                    <p:anim calcmode="lin" valueType="num">
                                      <p:cBhvr>
                                        <p:cTn id="42"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3" dur="900" decel="100000" fill="hold"/>
                                        <p:tgtEl>
                                          <p:spTgt spid="6">
                                            <p:txEl>
                                              <p:pRg st="5" end="5"/>
                                            </p:txEl>
                                          </p:spTgt>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6">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11053</TotalTime>
  <Words>732</Words>
  <Application>Microsoft Office PowerPoint</Application>
  <PresentationFormat>On-screen Show (4:3)</PresentationFormat>
  <Paragraphs>73</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خصائص الكساء النباتي الطبيعي في الصحارى الحارة  Characteristics of the natural vegetation of hot deserts</vt:lpstr>
      <vt:lpstr>الخصائص العامة للمجتمعات النباتية التي تشكل الكساء النباتي</vt:lpstr>
      <vt:lpstr>Slide 7</vt:lpstr>
      <vt:lpstr>Slide 8</vt:lpstr>
      <vt:lpstr>Slide 9</vt:lpstr>
      <vt:lpstr>يظهر الكساء النباتي المفتوح تطبقاً (تنضيداً)</vt:lpstr>
      <vt:lpstr>العلاقات الإجتماعية بين أنواع النباتات الصحراويه Social Relationships Between Desert Plant Species</vt:lpstr>
      <vt:lpstr>Slide 12</vt:lpstr>
      <vt:lpstr>Slide 13</vt:lpstr>
      <vt:lpstr>Slide 14</vt:lpstr>
      <vt:lpstr>Slide 15</vt:lpstr>
      <vt:lpstr>Slide 16</vt:lpstr>
      <vt:lpstr>Slide 17</vt:lpstr>
      <vt:lpstr>Slide 18</vt:lpstr>
      <vt:lpstr>Slide 19</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73</cp:revision>
  <cp:lastPrinted>1601-01-01T00:00:00Z</cp:lastPrinted>
  <dcterms:created xsi:type="dcterms:W3CDTF">2010-09-20T06:54:39Z</dcterms:created>
  <dcterms:modified xsi:type="dcterms:W3CDTF">2015-11-14T08:25:28Z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