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6" r:id="rId3"/>
    <p:sldId id="305" r:id="rId4"/>
    <p:sldId id="309" r:id="rId5"/>
    <p:sldId id="311" r:id="rId6"/>
    <p:sldId id="312" r:id="rId7"/>
    <p:sldId id="313" r:id="rId8"/>
    <p:sldId id="314" r:id="rId9"/>
    <p:sldId id="315" r:id="rId10"/>
    <p:sldId id="316" r:id="rId11"/>
    <p:sldId id="301" r:id="rId12"/>
    <p:sldId id="302" r:id="rId13"/>
    <p:sldId id="319" r:id="rId14"/>
    <p:sldId id="320" r:id="rId15"/>
    <p:sldId id="323" r:id="rId16"/>
    <p:sldId id="318" r:id="rId17"/>
    <p:sldId id="306" r:id="rId18"/>
    <p:sldId id="322" r:id="rId19"/>
    <p:sldId id="304" r:id="rId20"/>
    <p:sldId id="308" r:id="rId21"/>
    <p:sldId id="32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86384"/>
  </p:normalViewPr>
  <p:slideViewPr>
    <p:cSldViewPr snapToGrid="0" snapToObjects="1">
      <p:cViewPr>
        <p:scale>
          <a:sx n="120" d="100"/>
          <a:sy n="120" d="100"/>
        </p:scale>
        <p:origin x="256" y="-16"/>
      </p:cViewPr>
      <p:guideLst/>
    </p:cSldViewPr>
  </p:slideViewPr>
  <p:outlineViewPr>
    <p:cViewPr>
      <p:scale>
        <a:sx n="33" d="100"/>
        <a:sy n="33" d="100"/>
      </p:scale>
      <p:origin x="0" y="-832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2046656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573192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37026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B92BF-F347-BD4A-AB1B-49E8A4128D39}"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563849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AB92BF-F347-BD4A-AB1B-49E8A4128D39}"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572930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AB92BF-F347-BD4A-AB1B-49E8A4128D39}" type="datetimeFigureOut">
              <a:rPr lang="en-US" smtClean="0"/>
              <a:t>3/1/17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207328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AB92BF-F347-BD4A-AB1B-49E8A4128D39}" type="datetimeFigureOut">
              <a:rPr lang="en-US" smtClean="0"/>
              <a:t>3/1/17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665238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AB92BF-F347-BD4A-AB1B-49E8A4128D39}" type="datetimeFigureOut">
              <a:rPr lang="en-US" smtClean="0"/>
              <a:t>3/1/17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863552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AB92BF-F347-BD4A-AB1B-49E8A4128D39}" type="datetimeFigureOut">
              <a:rPr lang="en-US" smtClean="0"/>
              <a:t>3/1/17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037372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B92BF-F347-BD4A-AB1B-49E8A4128D39}" type="datetimeFigureOut">
              <a:rPr lang="en-US" smtClean="0"/>
              <a:t>3/1/17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1851613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B92BF-F347-BD4A-AB1B-49E8A4128D39}" type="datetimeFigureOut">
              <a:rPr lang="en-US" smtClean="0"/>
              <a:t>3/1/17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5F247E-BAC5-D44D-BD68-295991BDEA0B}" type="slidenum">
              <a:rPr lang="en-US" smtClean="0"/>
              <a:t>‹#›</a:t>
            </a:fld>
            <a:endParaRPr lang="en-US"/>
          </a:p>
        </p:txBody>
      </p:sp>
    </p:spTree>
    <p:extLst>
      <p:ext uri="{BB962C8B-B14F-4D97-AF65-F5344CB8AC3E}">
        <p14:creationId xmlns:p14="http://schemas.microsoft.com/office/powerpoint/2010/main" val="87962459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AB92BF-F347-BD4A-AB1B-49E8A4128D39}" type="datetimeFigureOut">
              <a:rPr lang="en-US" smtClean="0"/>
              <a:t>3/1/17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5F247E-BAC5-D44D-BD68-295991BDEA0B}" type="slidenum">
              <a:rPr lang="en-US" smtClean="0"/>
              <a:t>‹#›</a:t>
            </a:fld>
            <a:endParaRPr lang="en-US"/>
          </a:p>
        </p:txBody>
      </p:sp>
    </p:spTree>
    <p:extLst>
      <p:ext uri="{BB962C8B-B14F-4D97-AF65-F5344CB8AC3E}">
        <p14:creationId xmlns:p14="http://schemas.microsoft.com/office/powerpoint/2010/main" val="1556910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ww.youtube.com/watch?v=l72qjdR0DC4" TargetMode="Externa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g"/><Relationship Id="rId3" Type="http://schemas.openxmlformats.org/officeDocument/2006/relationships/hyperlink" Target="https://www.youtube.com/watch?v=Rg5bBJQOL74"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3209" y="2282090"/>
            <a:ext cx="9144000" cy="238760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defTabSz="914400" rtl="1" eaLnBrk="1" latinLnBrk="0" hangingPunct="1">
              <a:lnSpc>
                <a:spcPct val="90000"/>
              </a:lnSpc>
              <a:spcBef>
                <a:spcPct val="0"/>
              </a:spcBef>
              <a:buNone/>
            </a:pPr>
            <a:r>
              <a:rPr lang="ar-SA" dirty="0" smtClean="0"/>
              <a:t>علم النفس المعرفي (٣٦٧ نفس)</a:t>
            </a:r>
            <a:br>
              <a:rPr lang="ar-SA" dirty="0" smtClean="0"/>
            </a:br>
            <a:r>
              <a:rPr lang="ar-SA" dirty="0" smtClean="0"/>
              <a:t>المحاضرة ٤</a:t>
            </a:r>
            <a:endParaRPr lang="en-US" dirty="0"/>
          </a:p>
        </p:txBody>
      </p:sp>
    </p:spTree>
    <p:extLst>
      <p:ext uri="{BB962C8B-B14F-4D97-AF65-F5344CB8AC3E}">
        <p14:creationId xmlns:p14="http://schemas.microsoft.com/office/powerpoint/2010/main" val="10198248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أولاً: تابع نموذج معالجة المعلومات</a:t>
            </a:r>
            <a:endParaRPr lang="en-US" sz="2800" dirty="0"/>
          </a:p>
        </p:txBody>
      </p:sp>
      <p:sp>
        <p:nvSpPr>
          <p:cNvPr id="3" name="Subtitle 2"/>
          <p:cNvSpPr>
            <a:spLocks noGrp="1"/>
          </p:cNvSpPr>
          <p:nvPr>
            <p:ph type="subTitle" idx="1"/>
          </p:nvPr>
        </p:nvSpPr>
        <p:spPr>
          <a:xfrm>
            <a:off x="737839" y="2341756"/>
            <a:ext cx="10716322" cy="3980985"/>
          </a:xfrm>
        </p:spPr>
        <p:txBody>
          <a:bodyPr>
            <a:normAutofit/>
          </a:bodyPr>
          <a:lstStyle/>
          <a:p>
            <a:pPr algn="r" defTabSz="914400" rtl="1" eaLnBrk="1" latinLnBrk="0" hangingPunct="1">
              <a:lnSpc>
                <a:spcPct val="90000"/>
              </a:lnSpc>
              <a:spcBef>
                <a:spcPts val="1000"/>
              </a:spcBef>
            </a:pPr>
            <a:endParaRPr lang="ar-SA" sz="2000" dirty="0"/>
          </a:p>
          <a:p>
            <a:pPr algn="r" defTabSz="914400" rtl="1" eaLnBrk="1" latinLnBrk="0" hangingPunct="1">
              <a:lnSpc>
                <a:spcPct val="90000"/>
              </a:lnSpc>
              <a:spcBef>
                <a:spcPts val="1000"/>
              </a:spcBef>
            </a:pPr>
            <a:r>
              <a:rPr lang="ar-SA" sz="2800" b="1" dirty="0" smtClean="0"/>
              <a:t>تفسيرات النسيان:</a:t>
            </a:r>
          </a:p>
          <a:p>
            <a:pPr marL="342900" indent="-342900" algn="r" defTabSz="914400" rtl="1" eaLnBrk="1" latinLnBrk="0" hangingPunct="1">
              <a:lnSpc>
                <a:spcPct val="90000"/>
              </a:lnSpc>
              <a:spcBef>
                <a:spcPts val="1000"/>
              </a:spcBef>
              <a:buFontTx/>
              <a:buChar char="-"/>
            </a:pPr>
            <a:r>
              <a:rPr lang="ar-SA" sz="2000" dirty="0" smtClean="0"/>
              <a:t>الاضمحلال والتلاشي وذلك عندما يمر زمن طويل على الخبرة دون أن يتم تنشيطها </a:t>
            </a:r>
          </a:p>
          <a:p>
            <a:pPr marL="342900" indent="-342900" algn="r" defTabSz="914400" rtl="1" eaLnBrk="1" latinLnBrk="0" hangingPunct="1">
              <a:lnSpc>
                <a:spcPct val="90000"/>
              </a:lnSpc>
              <a:spcBef>
                <a:spcPts val="1000"/>
              </a:spcBef>
              <a:buFontTx/>
              <a:buChar char="-"/>
            </a:pPr>
            <a:r>
              <a:rPr lang="ar-SA" sz="2000" dirty="0" smtClean="0"/>
              <a:t>الإحلال والتداخل “عندما تحل معلومة محل أخرى أو تتداخل معها” والتداخل: </a:t>
            </a:r>
            <a:r>
              <a:rPr lang="ar-SA" sz="2000" u="sng" dirty="0" smtClean="0"/>
              <a:t>* بعدي: </a:t>
            </a:r>
            <a:r>
              <a:rPr lang="ar-SA" sz="2000" dirty="0" smtClean="0"/>
              <a:t>عندما تعيق الخبرات الجديدة تذكر القديمة </a:t>
            </a:r>
            <a:r>
              <a:rPr lang="ar-SA" sz="1400" dirty="0" smtClean="0"/>
              <a:t>(عنوانك الحالي/ القديم)      </a:t>
            </a:r>
            <a:r>
              <a:rPr lang="ar-SA" sz="2000" u="sng" dirty="0" smtClean="0"/>
              <a:t>* قبلي</a:t>
            </a:r>
            <a:r>
              <a:rPr lang="ar-SA" sz="2000" dirty="0" smtClean="0"/>
              <a:t>: عندما تعيق الخبرات القديمة تذكر الخبرات الجديدة </a:t>
            </a:r>
            <a:r>
              <a:rPr lang="ar-SA" sz="1400" dirty="0"/>
              <a:t>(كلمة السر الجديدة/ القديمة)</a:t>
            </a:r>
            <a:r>
              <a:rPr lang="ar-SA" sz="1400" dirty="0" smtClean="0"/>
              <a:t> </a:t>
            </a:r>
          </a:p>
          <a:p>
            <a:pPr algn="r" rtl="1"/>
            <a:r>
              <a:rPr lang="ar-SA" sz="2000" dirty="0" smtClean="0">
                <a:solidFill>
                  <a:srgbClr val="FF0000"/>
                </a:solidFill>
              </a:rPr>
              <a:t>لماذا يحدث التداخل؟ </a:t>
            </a:r>
            <a:r>
              <a:rPr lang="ar-SA" sz="2000" dirty="0" smtClean="0"/>
              <a:t>- نظرية حفظ السجلات.. ولكن ما تفسير ذاكرة الخبراء؟ </a:t>
            </a:r>
          </a:p>
          <a:p>
            <a:pPr algn="r" rtl="1"/>
            <a:r>
              <a:rPr lang="ar-SA" sz="2000" dirty="0">
                <a:solidFill>
                  <a:srgbClr val="FF0000"/>
                </a:solidFill>
              </a:rPr>
              <a:t> </a:t>
            </a:r>
            <a:r>
              <a:rPr lang="ar-SA" sz="2000" dirty="0" smtClean="0">
                <a:solidFill>
                  <a:srgbClr val="FF0000"/>
                </a:solidFill>
              </a:rPr>
              <a:t>            </a:t>
            </a:r>
            <a:r>
              <a:rPr lang="ar-SA" sz="2000" dirty="0" smtClean="0"/>
              <a:t>            - عدم المصداقية البيئية</a:t>
            </a:r>
          </a:p>
          <a:p>
            <a:pPr algn="r" rtl="1"/>
            <a:r>
              <a:rPr lang="ar-SA" sz="2000" dirty="0"/>
              <a:t> </a:t>
            </a:r>
            <a:r>
              <a:rPr lang="ar-SA" sz="2000" dirty="0" smtClean="0"/>
              <a:t>                       - النظرية البنائية (طبيعة المعلومات والعمليات المعرفية التي تجرى عليها/ مرتبطة وغير مرتبطة)</a:t>
            </a:r>
          </a:p>
          <a:p>
            <a:pPr algn="r" rtl="1"/>
            <a:r>
              <a:rPr lang="ar-SA" sz="2000" dirty="0" smtClean="0"/>
              <a:t>-  الفشل في الاسترجاع: الخبرات موجودة ولكن النسيان هو فشل في الدخول إليها لغياب المحرضات. </a:t>
            </a:r>
          </a:p>
          <a:p>
            <a:pPr marL="342900" indent="-342900" algn="r" rtl="1">
              <a:buFontTx/>
              <a:buChar char="-"/>
            </a:pPr>
            <a:r>
              <a:rPr lang="ar-SA" sz="2000" dirty="0" smtClean="0"/>
              <a:t>تغير الأثر (الجشطالت أو الكل الجيد).. الذاكرة هنا ديناميكية تعيد محتواها وتنظمه لإنتاج كل متسق ومتكامل وله معنى</a:t>
            </a:r>
          </a:p>
          <a:p>
            <a:pPr algn="r" defTabSz="914400" rtl="1" eaLnBrk="1" latinLnBrk="0" hangingPunct="1">
              <a:lnSpc>
                <a:spcPct val="90000"/>
              </a:lnSpc>
              <a:spcBef>
                <a:spcPts val="1000"/>
              </a:spcBef>
            </a:pPr>
            <a:endParaRPr lang="ar-SA" sz="2000" dirty="0"/>
          </a:p>
          <a:p>
            <a:pPr algn="r" defTabSz="914400" rtl="1" eaLnBrk="1" latinLnBrk="0" hangingPunct="1">
              <a:lnSpc>
                <a:spcPct val="90000"/>
              </a:lnSpc>
              <a:spcBef>
                <a:spcPts val="1000"/>
              </a:spcBef>
            </a:pPr>
            <a:endParaRPr lang="ar-SA" sz="2000" dirty="0" smtClean="0"/>
          </a:p>
          <a:p>
            <a:pPr algn="r" defTabSz="914400" rtl="1" eaLnBrk="1" latinLnBrk="0" hangingPunct="1">
              <a:lnSpc>
                <a:spcPct val="90000"/>
              </a:lnSpc>
              <a:spcBef>
                <a:spcPts val="1000"/>
              </a:spcBef>
            </a:pPr>
            <a:endParaRPr lang="ar-SA" sz="2000" baseline="-25000" dirty="0"/>
          </a:p>
        </p:txBody>
      </p:sp>
    </p:spTree>
    <p:extLst>
      <p:ext uri="{BB962C8B-B14F-4D97-AF65-F5344CB8AC3E}">
        <p14:creationId xmlns:p14="http://schemas.microsoft.com/office/powerpoint/2010/main" val="1460004631"/>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1961" y="1037063"/>
            <a:ext cx="9266663" cy="5073805"/>
          </a:xfrm>
          <a:prstGeom prst="rect">
            <a:avLst/>
          </a:prstGeom>
        </p:spPr>
      </p:pic>
    </p:spTree>
    <p:extLst>
      <p:ext uri="{BB962C8B-B14F-4D97-AF65-F5344CB8AC3E}">
        <p14:creationId xmlns:p14="http://schemas.microsoft.com/office/powerpoint/2010/main" val="7103105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ثانياً: العمليات المعرفية الماورائية</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algn="r" defTabSz="914400" rtl="1" eaLnBrk="1" latinLnBrk="0" hangingPunct="1">
              <a:lnSpc>
                <a:spcPct val="90000"/>
              </a:lnSpc>
              <a:spcBef>
                <a:spcPts val="1000"/>
              </a:spcBef>
            </a:pPr>
            <a:r>
              <a:rPr lang="ar-SA" dirty="0" smtClean="0"/>
              <a:t>أياً من النقاط التالية قد فكرتي بها؟</a:t>
            </a:r>
          </a:p>
          <a:p>
            <a:pPr marL="342900" indent="-342900" algn="r" defTabSz="914400" rtl="1" eaLnBrk="1" latinLnBrk="0" hangingPunct="1">
              <a:lnSpc>
                <a:spcPct val="90000"/>
              </a:lnSpc>
              <a:spcBef>
                <a:spcPts val="1000"/>
              </a:spcBef>
              <a:buFont typeface="Arial" charset="0"/>
              <a:buChar char="•"/>
            </a:pPr>
            <a:r>
              <a:rPr lang="ar-SA" dirty="0" smtClean="0"/>
              <a:t>أسلوب تكرار الكلمة (ينجح/ لا ينجح) معي عند محاولة حفظ مفردات لغة جديدة.</a:t>
            </a:r>
          </a:p>
          <a:p>
            <a:pPr marL="342900" indent="-342900" algn="r" defTabSz="914400" rtl="1" eaLnBrk="1" latinLnBrk="0" hangingPunct="1">
              <a:lnSpc>
                <a:spcPct val="90000"/>
              </a:lnSpc>
              <a:spcBef>
                <a:spcPts val="1000"/>
              </a:spcBef>
              <a:buFont typeface="Arial" charset="0"/>
              <a:buChar char="•"/>
            </a:pPr>
            <a:r>
              <a:rPr lang="ar-SA" dirty="0" smtClean="0"/>
              <a:t>كم من الوقت أحتاج لأنهي قراءة الأدبيات المتعلقة بموضوع خطة البحث؟</a:t>
            </a:r>
          </a:p>
          <a:p>
            <a:pPr marL="342900" indent="-342900" algn="r" defTabSz="914400" rtl="1" eaLnBrk="1" latinLnBrk="0" hangingPunct="1">
              <a:lnSpc>
                <a:spcPct val="90000"/>
              </a:lnSpc>
              <a:spcBef>
                <a:spcPts val="1000"/>
              </a:spcBef>
              <a:buFont typeface="Arial" charset="0"/>
              <a:buChar char="•"/>
            </a:pPr>
            <a:r>
              <a:rPr lang="ar-SA" dirty="0" smtClean="0"/>
              <a:t>هل علي أن أكتب ملخص لكل ما أقرأ عند استعدادي لكتابة </a:t>
            </a:r>
            <a:r>
              <a:rPr lang="ar-SA" dirty="0" smtClean="0"/>
              <a:t>تصور بحث؟</a:t>
            </a:r>
            <a:endParaRPr lang="ar-SA" dirty="0" smtClean="0"/>
          </a:p>
          <a:p>
            <a:pPr marL="342900" indent="-342900" algn="r" defTabSz="914400" rtl="1" eaLnBrk="1" latinLnBrk="0" hangingPunct="1">
              <a:lnSpc>
                <a:spcPct val="90000"/>
              </a:lnSpc>
              <a:spcBef>
                <a:spcPts val="1000"/>
              </a:spcBef>
              <a:buFont typeface="Arial" charset="0"/>
              <a:buChar char="•"/>
            </a:pPr>
            <a:r>
              <a:rPr lang="ar-SA" dirty="0" smtClean="0"/>
              <a:t>هل أديت اختباري بشكل جيد؟</a:t>
            </a:r>
            <a:endParaRPr lang="en-GB" dirty="0" smtClean="0"/>
          </a:p>
          <a:p>
            <a:pPr marL="342900" indent="-342900" algn="r" defTabSz="914400" rtl="1" eaLnBrk="1" latinLnBrk="0" hangingPunct="1">
              <a:lnSpc>
                <a:spcPct val="90000"/>
              </a:lnSpc>
              <a:spcBef>
                <a:spcPts val="1000"/>
              </a:spcBef>
              <a:buFont typeface="Arial" charset="0"/>
              <a:buChar char="•"/>
            </a:pPr>
            <a:r>
              <a:rPr lang="ar-SA" dirty="0" smtClean="0"/>
              <a:t>ذاكرتي سيئة فيما يتعلق بالأرقام!</a:t>
            </a:r>
          </a:p>
          <a:p>
            <a:pPr marL="342900" indent="-342900" algn="r" defTabSz="914400" rtl="1" eaLnBrk="1" latinLnBrk="0" hangingPunct="1">
              <a:lnSpc>
                <a:spcPct val="90000"/>
              </a:lnSpc>
              <a:spcBef>
                <a:spcPts val="1000"/>
              </a:spcBef>
              <a:buFont typeface="Arial" charset="0"/>
              <a:buChar char="•"/>
            </a:pPr>
            <a:r>
              <a:rPr lang="ar-SA" dirty="0" smtClean="0"/>
              <a:t>ما هي أجود طريقة في المذاكرة نجحت معي حتى الآن؟</a:t>
            </a:r>
          </a:p>
          <a:p>
            <a:pPr marL="342900" indent="-342900" algn="r" defTabSz="914400" rtl="1" eaLnBrk="1" latinLnBrk="0" hangingPunct="1">
              <a:lnSpc>
                <a:spcPct val="90000"/>
              </a:lnSpc>
              <a:spcBef>
                <a:spcPts val="1000"/>
              </a:spcBef>
              <a:buFont typeface="Arial" charset="0"/>
              <a:buChar char="•"/>
            </a:pPr>
            <a:r>
              <a:rPr lang="ar-SA" dirty="0" smtClean="0"/>
              <a:t>هل أحتاج كتابة قائمة مشترياتي قبل الذهاب للتسوق؟</a:t>
            </a:r>
          </a:p>
          <a:p>
            <a:pPr marL="342900" indent="-342900" algn="r" defTabSz="914400" rtl="1" eaLnBrk="1" latinLnBrk="0" hangingPunct="1">
              <a:lnSpc>
                <a:spcPct val="90000"/>
              </a:lnSpc>
              <a:spcBef>
                <a:spcPts val="1000"/>
              </a:spcBef>
              <a:buFont typeface="Arial" charset="0"/>
              <a:buChar char="•"/>
            </a:pPr>
            <a:endParaRPr lang="ar-SA" dirty="0" smtClean="0"/>
          </a:p>
          <a:p>
            <a:pPr marL="342900" indent="-342900" algn="r" defTabSz="914400" rtl="1" eaLnBrk="1" latinLnBrk="0" hangingPunct="1">
              <a:lnSpc>
                <a:spcPct val="90000"/>
              </a:lnSpc>
              <a:spcBef>
                <a:spcPts val="1000"/>
              </a:spcBef>
              <a:buFont typeface="Arial" charset="0"/>
              <a:buChar char="•"/>
            </a:pPr>
            <a:endParaRPr lang="ar-SA" dirty="0" smtClean="0"/>
          </a:p>
        </p:txBody>
      </p:sp>
    </p:spTree>
    <p:extLst>
      <p:ext uri="{BB962C8B-B14F-4D97-AF65-F5344CB8AC3E}">
        <p14:creationId xmlns:p14="http://schemas.microsoft.com/office/powerpoint/2010/main" val="1652076070"/>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ثانياً: العمليات المعرفية الماورائية</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algn="r" defTabSz="914400" rtl="1" eaLnBrk="1" latinLnBrk="0" hangingPunct="1">
              <a:lnSpc>
                <a:spcPct val="90000"/>
              </a:lnSpc>
              <a:spcBef>
                <a:spcPts val="1000"/>
              </a:spcBef>
            </a:pPr>
            <a:r>
              <a:rPr lang="ar-SA" dirty="0" smtClean="0"/>
              <a:t>- موضوع العمليات المعرفية الماورائية من الموضوعات الجذابة للدراسة في حقل علم نفس النمو المعرفي</a:t>
            </a:r>
          </a:p>
          <a:p>
            <a:pPr marL="342900" indent="-342900" algn="r" defTabSz="914400" rtl="1" eaLnBrk="1" latinLnBrk="0" hangingPunct="1">
              <a:lnSpc>
                <a:spcPct val="90000"/>
              </a:lnSpc>
              <a:spcBef>
                <a:spcPts val="1000"/>
              </a:spcBef>
              <a:buFontTx/>
              <a:buChar char="-"/>
            </a:pPr>
            <a:r>
              <a:rPr lang="ar-SA" dirty="0" smtClean="0"/>
              <a:t>يعتبر </a:t>
            </a:r>
            <a:r>
              <a:rPr lang="en-GB" dirty="0" smtClean="0"/>
              <a:t>Flavell </a:t>
            </a:r>
            <a:r>
              <a:rPr lang="ar-SA" dirty="0" smtClean="0"/>
              <a:t> الأب الروحي لهذا الحقل من المعرفة</a:t>
            </a:r>
          </a:p>
          <a:p>
            <a:pPr marL="342900" indent="-342900" algn="r" defTabSz="914400" rtl="1" eaLnBrk="1" latinLnBrk="0" hangingPunct="1">
              <a:lnSpc>
                <a:spcPct val="90000"/>
              </a:lnSpc>
              <a:spcBef>
                <a:spcPts val="1000"/>
              </a:spcBef>
              <a:buFontTx/>
              <a:buChar char="-"/>
            </a:pPr>
            <a:r>
              <a:rPr lang="ar-SA" dirty="0" smtClean="0"/>
              <a:t>يمكن أن تعرف بأنها التفكير في عملية التفكير٬ المعرفة حول معرفتنا٬ أي أنها معرفة من المستوى الأعلى</a:t>
            </a:r>
          </a:p>
          <a:p>
            <a:pPr marL="342900" indent="-342900" algn="r" defTabSz="914400" rtl="1" eaLnBrk="1" latinLnBrk="0" hangingPunct="1">
              <a:lnSpc>
                <a:spcPct val="90000"/>
              </a:lnSpc>
              <a:spcBef>
                <a:spcPts val="1000"/>
              </a:spcBef>
              <a:buFontTx/>
              <a:buChar char="-"/>
            </a:pPr>
            <a:r>
              <a:rPr lang="ar-SA" dirty="0" smtClean="0"/>
              <a:t>هي جميع المعالجات والعمليات حول المعرفة كالتفكير بتفكير الفرد والإحساس </a:t>
            </a:r>
            <a:r>
              <a:rPr lang="ar-SA" dirty="0"/>
              <a:t>ب</a:t>
            </a:r>
            <a:r>
              <a:rPr lang="ar-SA" dirty="0" smtClean="0"/>
              <a:t>أي أمر متعلق بتفكيره والاستجابه لذلك بالمراجعة والتنظيم الذاتي</a:t>
            </a:r>
          </a:p>
          <a:p>
            <a:pPr marL="342900" indent="-342900" algn="r" defTabSz="914400" rtl="1" eaLnBrk="1" latinLnBrk="0" hangingPunct="1">
              <a:lnSpc>
                <a:spcPct val="90000"/>
              </a:lnSpc>
              <a:spcBef>
                <a:spcPts val="1000"/>
              </a:spcBef>
              <a:buFontTx/>
              <a:buChar char="-"/>
            </a:pPr>
            <a:r>
              <a:rPr lang="ar-SA" dirty="0" smtClean="0"/>
              <a:t>تختلف العمليات المعرفية الماورائية من فرد لآخر وذلك تبعاً لاختلاف عدد من العوامل كالنضج والذكاء والخبرات السابقة٬ كما أن هناك استراتيجيات تعلم ترفع من قدرات هذه العلميات كالاستراتيجيات التي تحث على الاستقلالية</a:t>
            </a:r>
          </a:p>
          <a:p>
            <a:pPr marL="342900" indent="-342900" algn="r" defTabSz="914400" rtl="1" eaLnBrk="1" latinLnBrk="0" hangingPunct="1">
              <a:lnSpc>
                <a:spcPct val="90000"/>
              </a:lnSpc>
              <a:spcBef>
                <a:spcPts val="1000"/>
              </a:spcBef>
              <a:buFont typeface="Arial" charset="0"/>
              <a:buChar char="•"/>
            </a:pPr>
            <a:endParaRPr lang="ar-SA" dirty="0" smtClean="0"/>
          </a:p>
        </p:txBody>
      </p:sp>
    </p:spTree>
    <p:extLst>
      <p:ext uri="{BB962C8B-B14F-4D97-AF65-F5344CB8AC3E}">
        <p14:creationId xmlns:p14="http://schemas.microsoft.com/office/powerpoint/2010/main" val="76218645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ثانياً: العمليات المعرفية الماورائية</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marL="342900" indent="-342900" algn="r" defTabSz="914400" rtl="1" eaLnBrk="1" latinLnBrk="0" hangingPunct="1">
              <a:lnSpc>
                <a:spcPct val="90000"/>
              </a:lnSpc>
              <a:spcBef>
                <a:spcPts val="1000"/>
              </a:spcBef>
              <a:buFontTx/>
              <a:buChar char="-"/>
            </a:pPr>
            <a:r>
              <a:rPr lang="ar-SA" dirty="0" smtClean="0"/>
              <a:t>مكونات العمليات المعرفية الماورائية: </a:t>
            </a:r>
          </a:p>
          <a:p>
            <a:pPr algn="r" defTabSz="914400" rtl="1" eaLnBrk="1" latinLnBrk="0" hangingPunct="1">
              <a:lnSpc>
                <a:spcPct val="90000"/>
              </a:lnSpc>
              <a:spcBef>
                <a:spcPts val="1000"/>
              </a:spcBef>
            </a:pPr>
            <a:r>
              <a:rPr lang="ar-SA" dirty="0" smtClean="0"/>
              <a:t> </a:t>
            </a:r>
          </a:p>
          <a:p>
            <a:pPr marL="342900" indent="-342900" algn="r" defTabSz="914400" rtl="1" eaLnBrk="1" latinLnBrk="0" hangingPunct="1">
              <a:lnSpc>
                <a:spcPct val="90000"/>
              </a:lnSpc>
              <a:spcBef>
                <a:spcPts val="1000"/>
              </a:spcBef>
              <a:buFontTx/>
              <a:buChar char="-"/>
            </a:pPr>
            <a:endParaRPr lang="ar-SA" dirty="0" smtClean="0"/>
          </a:p>
          <a:p>
            <a:pPr marL="342900" indent="-342900" algn="r" defTabSz="914400" rtl="1" eaLnBrk="1" latinLnBrk="0" hangingPunct="1">
              <a:lnSpc>
                <a:spcPct val="90000"/>
              </a:lnSpc>
              <a:spcBef>
                <a:spcPts val="1000"/>
              </a:spcBef>
              <a:buFont typeface="Arial" charset="0"/>
              <a:buChar char="•"/>
            </a:pPr>
            <a:endParaRPr lang="ar-SA" dirty="0" smtClean="0"/>
          </a:p>
        </p:txBody>
      </p:sp>
      <p:graphicFrame>
        <p:nvGraphicFramePr>
          <p:cNvPr id="4" name="Table 3"/>
          <p:cNvGraphicFramePr>
            <a:graphicFrameLocks noGrp="1"/>
          </p:cNvGraphicFramePr>
          <p:nvPr>
            <p:extLst>
              <p:ext uri="{D42A27DB-BD31-4B8C-83A1-F6EECF244321}">
                <p14:modId xmlns:p14="http://schemas.microsoft.com/office/powerpoint/2010/main" val="972516153"/>
              </p:ext>
            </p:extLst>
          </p:nvPr>
        </p:nvGraphicFramePr>
        <p:xfrm>
          <a:off x="2411142" y="3174505"/>
          <a:ext cx="8128000" cy="3175000"/>
        </p:xfrm>
        <a:graphic>
          <a:graphicData uri="http://schemas.openxmlformats.org/drawingml/2006/table">
            <a:tbl>
              <a:tblPr firstRow="1" bandRow="1">
                <a:tableStyleId>{5C22544A-7EE6-4342-B048-85BDC9FD1C3A}</a:tableStyleId>
              </a:tblPr>
              <a:tblGrid>
                <a:gridCol w="4064000"/>
                <a:gridCol w="4064000"/>
              </a:tblGrid>
              <a:tr h="370840">
                <a:tc>
                  <a:txBody>
                    <a:bodyPr/>
                    <a:lstStyle/>
                    <a:p>
                      <a:pPr marL="0" algn="ctr" defTabSz="914400" rtl="1" eaLnBrk="1" latinLnBrk="0" hangingPunct="1"/>
                      <a:r>
                        <a:rPr lang="ar-SA" dirty="0" smtClean="0">
                          <a:solidFill>
                            <a:schemeClr val="tx1"/>
                          </a:solidFill>
                        </a:rPr>
                        <a:t>عمليات التفكير</a:t>
                      </a:r>
                      <a:r>
                        <a:rPr lang="ar-SA" baseline="0" dirty="0" smtClean="0">
                          <a:solidFill>
                            <a:schemeClr val="tx1"/>
                          </a:solidFill>
                        </a:rPr>
                        <a:t> حول عمليات التنظيم الذاتي</a:t>
                      </a:r>
                      <a:endParaRPr lang="en-US" dirty="0">
                        <a:solidFill>
                          <a:schemeClr val="tx1"/>
                        </a:solidFill>
                      </a:endParaRPr>
                    </a:p>
                  </a:txBody>
                  <a:tcPr/>
                </a:tc>
                <a:tc>
                  <a:txBody>
                    <a:bodyPr/>
                    <a:lstStyle/>
                    <a:p>
                      <a:pPr marL="0" algn="ctr" defTabSz="914400" rtl="1" eaLnBrk="1" latinLnBrk="0" hangingPunct="1"/>
                      <a:r>
                        <a:rPr lang="ar-SA" dirty="0" smtClean="0">
                          <a:solidFill>
                            <a:schemeClr val="tx1"/>
                          </a:solidFill>
                        </a:rPr>
                        <a:t>عمليات</a:t>
                      </a:r>
                      <a:r>
                        <a:rPr lang="ar-SA" baseline="0" dirty="0" smtClean="0">
                          <a:solidFill>
                            <a:schemeClr val="tx1"/>
                          </a:solidFill>
                        </a:rPr>
                        <a:t> التفكير </a:t>
                      </a:r>
                      <a:r>
                        <a:rPr lang="ar-SA" dirty="0" smtClean="0">
                          <a:solidFill>
                            <a:schemeClr val="tx1"/>
                          </a:solidFill>
                        </a:rPr>
                        <a:t>حول العمليات المعرفية</a:t>
                      </a:r>
                      <a:endParaRPr lang="en-US" dirty="0"/>
                    </a:p>
                  </a:txBody>
                  <a:tcPr/>
                </a:tc>
              </a:tr>
              <a:tr h="370840">
                <a:tc>
                  <a:txBody>
                    <a:bodyPr/>
                    <a:lstStyle/>
                    <a:p>
                      <a:pPr marL="0" algn="r" defTabSz="914400" rtl="1" eaLnBrk="1" latinLnBrk="0" hangingPunct="1"/>
                      <a:r>
                        <a:rPr lang="ar-SA" dirty="0" smtClean="0"/>
                        <a:t>تتسم بعدم الثبات </a:t>
                      </a:r>
                    </a:p>
                    <a:p>
                      <a:pPr marL="0" marR="0" indent="0" algn="r" defTabSz="914400" rtl="1" eaLnBrk="1" fontAlgn="auto" latinLnBrk="0" hangingPunct="1">
                        <a:lnSpc>
                          <a:spcPct val="100000"/>
                        </a:lnSpc>
                        <a:spcBef>
                          <a:spcPts val="0"/>
                        </a:spcBef>
                        <a:spcAft>
                          <a:spcPts val="0"/>
                        </a:spcAft>
                        <a:buClrTx/>
                        <a:buSzTx/>
                        <a:buFontTx/>
                        <a:buNone/>
                        <a:tabLst/>
                        <a:defRPr/>
                      </a:pPr>
                      <a:r>
                        <a:rPr lang="ar-SA" sz="1600" i="1" dirty="0" smtClean="0"/>
                        <a:t>مثال: كم من الوقت أحتاج لأنهي هذه المهمة</a:t>
                      </a:r>
                    </a:p>
                  </a:txBody>
                  <a:tcPr/>
                </a:tc>
                <a:tc>
                  <a:txBody>
                    <a:bodyPr/>
                    <a:lstStyle/>
                    <a:p>
                      <a:pPr marL="0" algn="r" defTabSz="914400" rtl="1" eaLnBrk="1" latinLnBrk="0" hangingPunct="1"/>
                      <a:r>
                        <a:rPr lang="ar-SA" dirty="0" smtClean="0"/>
                        <a:t>معلوماتنا حول معالجاتنا المعرفية تتسم بالثبات</a:t>
                      </a:r>
                    </a:p>
                    <a:p>
                      <a:pPr marL="0" marR="0" indent="0" algn="r" defTabSz="914400" rtl="1" eaLnBrk="1" fontAlgn="auto" latinLnBrk="0" hangingPunct="1">
                        <a:lnSpc>
                          <a:spcPct val="100000"/>
                        </a:lnSpc>
                        <a:spcBef>
                          <a:spcPts val="0"/>
                        </a:spcBef>
                        <a:spcAft>
                          <a:spcPts val="0"/>
                        </a:spcAft>
                        <a:buClrTx/>
                        <a:buSzTx/>
                        <a:buFontTx/>
                        <a:buNone/>
                        <a:tabLst/>
                        <a:defRPr/>
                      </a:pPr>
                      <a:r>
                        <a:rPr lang="ar-SA" sz="1600" i="1" dirty="0" smtClean="0"/>
                        <a:t>مثال: ذاكرتي سيئة فيما يتعلق بالأرقام!</a:t>
                      </a:r>
                    </a:p>
                    <a:p>
                      <a:pPr marL="0" algn="r" defTabSz="914400" rtl="1" eaLnBrk="1" latinLnBrk="0" hangingPunct="1"/>
                      <a:endParaRPr lang="ar-SA" dirty="0" smtClean="0"/>
                    </a:p>
                  </a:txBody>
                  <a:tcPr/>
                </a:tc>
              </a:tr>
              <a:tr h="222364">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kern="1200" dirty="0" smtClean="0">
                          <a:solidFill>
                            <a:schemeClr val="dk1"/>
                          </a:solidFill>
                          <a:latin typeface="+mn-lt"/>
                          <a:ea typeface="+mn-ea"/>
                          <a:cs typeface="+mn-cs"/>
                        </a:rPr>
                        <a:t>لا تتأثر بالعمر</a:t>
                      </a:r>
                    </a:p>
                  </a:txBody>
                  <a:tcPr/>
                </a:tc>
                <a:tc>
                  <a:txBody>
                    <a:bodyPr/>
                    <a:lstStyle/>
                    <a:p>
                      <a:pPr marL="0" algn="r" defTabSz="914400" rtl="1" eaLnBrk="1" latinLnBrk="0" hangingPunct="1"/>
                      <a:r>
                        <a:rPr lang="ar-SA" sz="1800" dirty="0" smtClean="0"/>
                        <a:t>تنمو متأخراً</a:t>
                      </a:r>
                    </a:p>
                  </a:txBody>
                  <a:tcPr/>
                </a:tc>
              </a:tr>
              <a:tr h="222364">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kern="1200" dirty="0" smtClean="0">
                          <a:solidFill>
                            <a:schemeClr val="dk1"/>
                          </a:solidFill>
                          <a:latin typeface="+mn-lt"/>
                          <a:ea typeface="+mn-ea"/>
                          <a:cs typeface="+mn-cs"/>
                        </a:rPr>
                        <a:t>هي عمليات تستخدم لتنظيم والاشراف على</a:t>
                      </a:r>
                      <a:r>
                        <a:rPr lang="ar-SA" sz="1800" kern="1200" baseline="0" dirty="0" smtClean="0">
                          <a:solidFill>
                            <a:schemeClr val="dk1"/>
                          </a:solidFill>
                          <a:latin typeface="+mn-lt"/>
                          <a:ea typeface="+mn-ea"/>
                          <a:cs typeface="+mn-cs"/>
                        </a:rPr>
                        <a:t> التعلم ولكنها أيضاً تتأثر بالانفعالات وبمفهوم الذات</a:t>
                      </a:r>
                      <a:endParaRPr lang="ar-SA" sz="1800" kern="1200" dirty="0" smtClean="0">
                        <a:solidFill>
                          <a:schemeClr val="dk1"/>
                        </a:solidFill>
                        <a:latin typeface="+mn-lt"/>
                        <a:ea typeface="+mn-ea"/>
                        <a:cs typeface="+mn-cs"/>
                      </a:endParaRPr>
                    </a:p>
                  </a:txBody>
                  <a:tcPr/>
                </a:tc>
                <a:tc>
                  <a:txBody>
                    <a:bodyPr/>
                    <a:lstStyle/>
                    <a:p>
                      <a:pPr marL="0" algn="r" defTabSz="914400" rtl="1" eaLnBrk="1" latinLnBrk="0" hangingPunct="1"/>
                      <a:r>
                        <a:rPr lang="ar-SA" dirty="0" smtClean="0"/>
                        <a:t>عرضه للخطأ </a:t>
                      </a:r>
                    </a:p>
                  </a:txBody>
                  <a:tcPr/>
                </a:tc>
              </a:tr>
              <a:tr h="222364">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kern="1200" dirty="0" smtClean="0">
                          <a:solidFill>
                            <a:schemeClr val="dk1"/>
                          </a:solidFill>
                          <a:latin typeface="+mn-lt"/>
                          <a:ea typeface="+mn-ea"/>
                          <a:cs typeface="+mn-cs"/>
                        </a:rPr>
                        <a:t>تنقسم لاستراتيجيات قبل الأداء</a:t>
                      </a:r>
                      <a:r>
                        <a:rPr lang="ar-SA" sz="1800" kern="1200" baseline="0" dirty="0" smtClean="0">
                          <a:solidFill>
                            <a:schemeClr val="dk1"/>
                          </a:solidFill>
                          <a:latin typeface="+mn-lt"/>
                          <a:ea typeface="+mn-ea"/>
                          <a:cs typeface="+mn-cs"/>
                        </a:rPr>
                        <a:t> (التوقع والتخطيط) أثناء الأداء (مراقبة النشاط ومراجعته) وبعده (تقييمه ومقارنته بمعايير الفعالية)</a:t>
                      </a:r>
                      <a:endParaRPr lang="ar-SA" sz="1800" kern="1200" dirty="0" smtClean="0">
                        <a:solidFill>
                          <a:schemeClr val="dk1"/>
                        </a:solidFill>
                        <a:latin typeface="+mn-lt"/>
                        <a:ea typeface="+mn-ea"/>
                        <a:cs typeface="+mn-cs"/>
                      </a:endParaRPr>
                    </a:p>
                  </a:txBody>
                  <a:tcPr/>
                </a:tc>
                <a:tc>
                  <a:txBody>
                    <a:bodyPr/>
                    <a:lstStyle/>
                    <a:p>
                      <a:pPr marL="0" algn="r" defTabSz="914400" rtl="1" eaLnBrk="1" latinLnBrk="0" hangingPunct="1"/>
                      <a:r>
                        <a:rPr lang="ar-SA" dirty="0" smtClean="0"/>
                        <a:t>تنقسم إلى معرفة حول الفرد/</a:t>
                      </a:r>
                      <a:r>
                        <a:rPr lang="ar-SA" baseline="0" dirty="0" smtClean="0"/>
                        <a:t> حول المهمات/ حول الاستراتيجيات</a:t>
                      </a:r>
                      <a:endParaRPr lang="ar-SA" dirty="0" smtClean="0"/>
                    </a:p>
                  </a:txBody>
                  <a:tcPr/>
                </a:tc>
              </a:tr>
            </a:tbl>
          </a:graphicData>
        </a:graphic>
      </p:graphicFrame>
    </p:spTree>
    <p:extLst>
      <p:ext uri="{BB962C8B-B14F-4D97-AF65-F5344CB8AC3E}">
        <p14:creationId xmlns:p14="http://schemas.microsoft.com/office/powerpoint/2010/main" val="166257001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ثانياً: العمليات المعرفية الماورائية</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marL="342900" indent="-342900" algn="r" defTabSz="914400" rtl="1" eaLnBrk="1" latinLnBrk="0" hangingPunct="1">
              <a:lnSpc>
                <a:spcPct val="90000"/>
              </a:lnSpc>
              <a:spcBef>
                <a:spcPts val="1000"/>
              </a:spcBef>
              <a:buFontTx/>
              <a:buChar char="-"/>
            </a:pPr>
            <a:r>
              <a:rPr lang="ar-SA" dirty="0" smtClean="0"/>
              <a:t>(نشاط</a:t>
            </a:r>
            <a:r>
              <a:rPr lang="ar-SA" dirty="0"/>
              <a:t>)</a:t>
            </a:r>
            <a:r>
              <a:rPr lang="ar-SA" dirty="0" smtClean="0"/>
              <a:t> أي من الأفكار التالية تعود للتفكير حول العمليات المعرفية أو لعمليات التنظيم الذاتي:  </a:t>
            </a:r>
            <a:endParaRPr lang="ar-SA" dirty="0" smtClean="0"/>
          </a:p>
          <a:p>
            <a:pPr algn="r" defTabSz="914400" rtl="1" eaLnBrk="1" latinLnBrk="0" hangingPunct="1">
              <a:lnSpc>
                <a:spcPct val="90000"/>
              </a:lnSpc>
              <a:spcBef>
                <a:spcPts val="1000"/>
              </a:spcBef>
            </a:pPr>
            <a:r>
              <a:rPr lang="ar-SA" dirty="0" smtClean="0"/>
              <a:t> </a:t>
            </a:r>
          </a:p>
          <a:p>
            <a:pPr marL="342900" indent="-342900" algn="r" defTabSz="914400" rtl="1" eaLnBrk="1" latinLnBrk="0" hangingPunct="1">
              <a:lnSpc>
                <a:spcPct val="90000"/>
              </a:lnSpc>
              <a:spcBef>
                <a:spcPts val="1000"/>
              </a:spcBef>
              <a:buFontTx/>
              <a:buChar char="-"/>
            </a:pPr>
            <a:endParaRPr lang="ar-SA" dirty="0" smtClean="0"/>
          </a:p>
          <a:p>
            <a:pPr marL="342900" indent="-342900" algn="r" defTabSz="914400" rtl="1" eaLnBrk="1" latinLnBrk="0" hangingPunct="1">
              <a:lnSpc>
                <a:spcPct val="90000"/>
              </a:lnSpc>
              <a:spcBef>
                <a:spcPts val="1000"/>
              </a:spcBef>
              <a:buFont typeface="Arial" charset="0"/>
              <a:buChar char="•"/>
            </a:pPr>
            <a:r>
              <a:rPr lang="ar-SA" dirty="0" smtClean="0"/>
              <a:t>تعلمت ما يجب أن أتعلمه عند انهاء هذه المهمة</a:t>
            </a:r>
          </a:p>
          <a:p>
            <a:pPr marL="342900" indent="-342900" algn="r" defTabSz="914400" rtl="1" eaLnBrk="1" latinLnBrk="0" hangingPunct="1">
              <a:lnSpc>
                <a:spcPct val="90000"/>
              </a:lnSpc>
              <a:spcBef>
                <a:spcPts val="1000"/>
              </a:spcBef>
              <a:buFont typeface="Arial" charset="0"/>
              <a:buChar char="•"/>
            </a:pPr>
            <a:r>
              <a:rPr lang="ar-SA" dirty="0" smtClean="0"/>
              <a:t>قسمت المهمة إلى مهمات صغيرة حتى يمكنني انجازها بشكل أفضل</a:t>
            </a:r>
          </a:p>
          <a:p>
            <a:pPr marL="342900" indent="-342900" algn="r" defTabSz="914400" rtl="1" eaLnBrk="1" latinLnBrk="0" hangingPunct="1">
              <a:lnSpc>
                <a:spcPct val="90000"/>
              </a:lnSpc>
              <a:spcBef>
                <a:spcPts val="1000"/>
              </a:spcBef>
              <a:buFont typeface="Arial" charset="0"/>
              <a:buChar char="•"/>
            </a:pPr>
            <a:r>
              <a:rPr lang="ar-SA" dirty="0" smtClean="0"/>
              <a:t>أعيد تقييم أولوياتي إذا تجاوزت الزمن الذي يفترض أن </a:t>
            </a:r>
            <a:r>
              <a:rPr lang="ar-SA" dirty="0" smtClean="0"/>
              <a:t>أنهي فيه المهمة</a:t>
            </a:r>
          </a:p>
          <a:p>
            <a:pPr marL="342900" indent="-342900" algn="r" defTabSz="914400" rtl="1" eaLnBrk="1" latinLnBrk="0" hangingPunct="1">
              <a:lnSpc>
                <a:spcPct val="90000"/>
              </a:lnSpc>
              <a:spcBef>
                <a:spcPts val="1000"/>
              </a:spcBef>
              <a:buFont typeface="Arial" charset="0"/>
              <a:buChar char="•"/>
            </a:pPr>
            <a:r>
              <a:rPr lang="ar-SA" dirty="0" smtClean="0"/>
              <a:t>أستفيد من ذاكرتي الصورية الجيدة لتغطية النقص الذي أشعر به في تذكر الاتجاهات</a:t>
            </a:r>
            <a:endParaRPr lang="ar-SA" dirty="0" smtClean="0"/>
          </a:p>
        </p:txBody>
      </p:sp>
    </p:spTree>
    <p:extLst>
      <p:ext uri="{BB962C8B-B14F-4D97-AF65-F5344CB8AC3E}">
        <p14:creationId xmlns:p14="http://schemas.microsoft.com/office/powerpoint/2010/main" val="1623159596"/>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1961" y="1037063"/>
            <a:ext cx="9266663" cy="5073805"/>
          </a:xfrm>
          <a:prstGeom prst="rect">
            <a:avLst/>
          </a:prstGeom>
        </p:spPr>
      </p:pic>
    </p:spTree>
    <p:extLst>
      <p:ext uri="{BB962C8B-B14F-4D97-AF65-F5344CB8AC3E}">
        <p14:creationId xmlns:p14="http://schemas.microsoft.com/office/powerpoint/2010/main" val="17857199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ثالثاً: الأساليب(الأنماط) المعرفية</a:t>
            </a:r>
            <a:endParaRPr lang="en-US" sz="2800" dirty="0"/>
          </a:p>
        </p:txBody>
      </p:sp>
      <p:sp>
        <p:nvSpPr>
          <p:cNvPr id="3" name="Subtitle 2"/>
          <p:cNvSpPr>
            <a:spLocks noGrp="1"/>
          </p:cNvSpPr>
          <p:nvPr>
            <p:ph type="subTitle" idx="1"/>
          </p:nvPr>
        </p:nvSpPr>
        <p:spPr>
          <a:xfrm>
            <a:off x="713678" y="2308303"/>
            <a:ext cx="10716322" cy="4248614"/>
          </a:xfrm>
        </p:spPr>
        <p:txBody>
          <a:bodyPr>
            <a:normAutofit/>
          </a:bodyPr>
          <a:lstStyle/>
          <a:p>
            <a:pPr marL="342900" indent="-342900" algn="r" defTabSz="914400" rtl="1" eaLnBrk="1" latinLnBrk="0" hangingPunct="1">
              <a:lnSpc>
                <a:spcPct val="90000"/>
              </a:lnSpc>
              <a:spcBef>
                <a:spcPts val="1000"/>
              </a:spcBef>
              <a:buFontTx/>
              <a:buChar char="-"/>
            </a:pPr>
            <a:r>
              <a:rPr lang="ar-SA" dirty="0" smtClean="0"/>
              <a:t>الأساليب المعرفية تعكس الطريقة والأسلوب المفضل من قبل الفرد في معالجة المعلومات وتنعكس على عمليات الانتباه والإدراك والتفكير والتعلم والسلوك الاجتماعي وجوانب شخصية أخرى</a:t>
            </a:r>
          </a:p>
          <a:p>
            <a:pPr marL="342900" indent="-342900" algn="r" rtl="1">
              <a:buFontTx/>
              <a:buChar char="-"/>
            </a:pPr>
            <a:r>
              <a:rPr lang="ar-SA" dirty="0" smtClean="0"/>
              <a:t>ساهم </a:t>
            </a:r>
            <a:r>
              <a:rPr lang="en-US" dirty="0" err="1" smtClean="0"/>
              <a:t>Witkin</a:t>
            </a:r>
            <a:r>
              <a:rPr lang="ar-SA" dirty="0"/>
              <a:t> </a:t>
            </a:r>
            <a:r>
              <a:rPr lang="ar-SA" dirty="0" smtClean="0"/>
              <a:t>في صياغة وتطوير هذا المفهوم وهو يعرفها بأنها عامل أو بعد يتداخل في عدة مجالات شخصية معرفية ووجدانية واجتماعية</a:t>
            </a:r>
          </a:p>
          <a:p>
            <a:pPr marL="342900" indent="-342900" algn="r" rtl="1">
              <a:buFontTx/>
              <a:buChar char="-"/>
            </a:pPr>
            <a:r>
              <a:rPr lang="ar-SA" dirty="0" smtClean="0"/>
              <a:t>تعرف أيضا بأنها تكوين افتراضي يتوسط بين المثيرات والاستجابات وينعكس في طريقة الفرد المميزة في تنظيم ادراكاته للعالم الخارجي وفي أساليب تعاملاته في المواقف الاجتماعية</a:t>
            </a:r>
          </a:p>
          <a:p>
            <a:pPr marL="342900" indent="-342900" algn="r" rtl="1">
              <a:buFontTx/>
              <a:buChar char="-"/>
            </a:pPr>
            <a:r>
              <a:rPr lang="ar-SA" dirty="0" smtClean="0"/>
              <a:t>تختلف الأساليب المعرفية عن العمليات المعرفية في كون الثانية تشير إلى أفعال عقلية يتم تنفيذها على المثيرات الخارجية وتقاس بالأداء في حين أن الأولى تعكس الاستراتيجية المفضلة لإنجاز العمليات العقلية</a:t>
            </a:r>
          </a:p>
          <a:p>
            <a:pPr marL="342900" indent="-342900" algn="r" rtl="1">
              <a:buFontTx/>
              <a:buChar char="-"/>
            </a:pPr>
            <a:r>
              <a:rPr lang="ar-SA" dirty="0" smtClean="0"/>
              <a:t>تتسم الأساليب المعرفية بالثبات النسبي وتقاس بوسائل غير لفظية</a:t>
            </a:r>
          </a:p>
          <a:p>
            <a:pPr marL="342900" indent="-342900" algn="r" rtl="1">
              <a:buFontTx/>
              <a:buChar char="-"/>
            </a:pPr>
            <a:r>
              <a:rPr lang="ar-SA" dirty="0" smtClean="0"/>
              <a:t>تتصف بأنها ثنائية القطب!</a:t>
            </a:r>
          </a:p>
        </p:txBody>
      </p:sp>
    </p:spTree>
    <p:extLst>
      <p:ext uri="{BB962C8B-B14F-4D97-AF65-F5344CB8AC3E}">
        <p14:creationId xmlns:p14="http://schemas.microsoft.com/office/powerpoint/2010/main" val="150822383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ثالثاً: الأساليب(الأنماط) المعرفية</a:t>
            </a:r>
            <a:endParaRPr lang="en-US" sz="2800" dirty="0"/>
          </a:p>
        </p:txBody>
      </p:sp>
      <p:sp>
        <p:nvSpPr>
          <p:cNvPr id="3" name="Subtitle 2"/>
          <p:cNvSpPr>
            <a:spLocks noGrp="1"/>
          </p:cNvSpPr>
          <p:nvPr>
            <p:ph type="subTitle" idx="1"/>
          </p:nvPr>
        </p:nvSpPr>
        <p:spPr>
          <a:xfrm>
            <a:off x="713678" y="2308303"/>
            <a:ext cx="10716322" cy="4248614"/>
          </a:xfrm>
        </p:spPr>
        <p:txBody>
          <a:bodyPr>
            <a:normAutofit/>
          </a:bodyPr>
          <a:lstStyle/>
          <a:p>
            <a:pPr algn="r" defTabSz="914400" rtl="1" eaLnBrk="1" latinLnBrk="0" hangingPunct="1">
              <a:lnSpc>
                <a:spcPct val="90000"/>
              </a:lnSpc>
              <a:spcBef>
                <a:spcPts val="1000"/>
              </a:spcBef>
            </a:pPr>
            <a:r>
              <a:rPr lang="ar-SA" dirty="0" smtClean="0"/>
              <a:t>تصنيف الأساليب </a:t>
            </a:r>
            <a:r>
              <a:rPr lang="ar-SA" dirty="0" smtClean="0"/>
              <a:t>المعرفية (أمثلة):</a:t>
            </a:r>
            <a:endParaRPr lang="ar-SA" dirty="0" smtClean="0"/>
          </a:p>
          <a:p>
            <a:pPr marL="342900" indent="-342900" algn="r" defTabSz="914400" rtl="1" eaLnBrk="1" latinLnBrk="0" hangingPunct="1">
              <a:lnSpc>
                <a:spcPct val="90000"/>
              </a:lnSpc>
              <a:spcBef>
                <a:spcPts val="1000"/>
              </a:spcBef>
              <a:buFontTx/>
              <a:buChar char="-"/>
            </a:pPr>
            <a:r>
              <a:rPr lang="ar-SA" sz="2000" dirty="0" smtClean="0"/>
              <a:t>الاعتماد/ الاستقلال عن المجال وهو يعكس الفروق الفردية في إدراك المواقف من ناحية كلية أو تحليلية</a:t>
            </a:r>
          </a:p>
          <a:p>
            <a:pPr marL="342900" indent="-342900" algn="r" rtl="1">
              <a:buFontTx/>
              <a:buChar char="-"/>
            </a:pPr>
            <a:r>
              <a:rPr lang="ar-SA" sz="2000" dirty="0" smtClean="0"/>
              <a:t>التركيز/ الفحص السريع </a:t>
            </a:r>
            <a:r>
              <a:rPr lang="ar-SA" sz="2000" dirty="0"/>
              <a:t>وهو يعكس الفروق الفردية في </a:t>
            </a:r>
            <a:r>
              <a:rPr lang="ar-SA" sz="2000" dirty="0" smtClean="0"/>
              <a:t> كثافة ومدة وسعة توجيه الانتباه للمواقف</a:t>
            </a:r>
          </a:p>
          <a:p>
            <a:pPr marL="342900" indent="-342900" algn="r" rtl="1">
              <a:buFontTx/>
              <a:buChar char="-"/>
            </a:pPr>
            <a:r>
              <a:rPr lang="ar-SA" sz="2000" dirty="0" smtClean="0"/>
              <a:t>التعقيد/ التبسيط </a:t>
            </a:r>
            <a:r>
              <a:rPr lang="ar-SA" sz="2000" dirty="0"/>
              <a:t>وهو يعكس الفروق الفردية في </a:t>
            </a:r>
            <a:r>
              <a:rPr lang="ar-SA" sz="2000" dirty="0" smtClean="0"/>
              <a:t>معالجة المواقف وتفسيرها خاصة الاجتماعية منها</a:t>
            </a:r>
          </a:p>
          <a:p>
            <a:pPr marL="342900" indent="-342900" algn="r" rtl="1">
              <a:buFontTx/>
              <a:buChar char="-"/>
            </a:pPr>
            <a:r>
              <a:rPr lang="ar-SA" sz="2000" dirty="0" smtClean="0"/>
              <a:t>تحمل/ عدم تحمل الغموض </a:t>
            </a:r>
            <a:r>
              <a:rPr lang="ar-SA" sz="2000" dirty="0"/>
              <a:t>وهو يعكس الفروق الفردية في </a:t>
            </a:r>
            <a:r>
              <a:rPr lang="ar-SA" sz="2000" dirty="0" smtClean="0"/>
              <a:t>قبول أو عدم قبول المواقف الغامضة</a:t>
            </a:r>
          </a:p>
          <a:p>
            <a:pPr marL="342900" indent="-342900" algn="r" rtl="1">
              <a:buFontTx/>
              <a:buChar char="-"/>
            </a:pPr>
            <a:r>
              <a:rPr lang="ar-SA" sz="2000" dirty="0" smtClean="0"/>
              <a:t>المخاطرة</a:t>
            </a:r>
            <a:r>
              <a:rPr lang="ar-SA" sz="2000" dirty="0" smtClean="0"/>
              <a:t>/ الحذر </a:t>
            </a:r>
            <a:r>
              <a:rPr lang="ar-SA" sz="2000" dirty="0"/>
              <a:t>وهو يعكس الفروق الفردية في </a:t>
            </a:r>
            <a:r>
              <a:rPr lang="ar-SA" sz="2000" dirty="0" smtClean="0"/>
              <a:t>السرعة والمخاطرة في اتخاذ القرارات وقبول المواقف الغامضة</a:t>
            </a:r>
          </a:p>
          <a:p>
            <a:pPr marL="342900" indent="-342900" algn="r" rtl="1">
              <a:buFontTx/>
              <a:buChar char="-"/>
            </a:pPr>
            <a:r>
              <a:rPr lang="ar-SA" sz="2000" dirty="0" smtClean="0"/>
              <a:t>الاندفاع</a:t>
            </a:r>
            <a:r>
              <a:rPr lang="ar-SA" sz="2000" dirty="0" smtClean="0"/>
              <a:t>/ التأملي </a:t>
            </a:r>
            <a:r>
              <a:rPr lang="ar-SA" sz="2000" dirty="0"/>
              <a:t>وهو يعكس الفروق الفردية في </a:t>
            </a:r>
            <a:r>
              <a:rPr lang="ar-SA" sz="2000" dirty="0" smtClean="0"/>
              <a:t>السرعة والدقة والتروي أثناء معالجة المعلومات المرتبطة بموقف </a:t>
            </a:r>
            <a:r>
              <a:rPr lang="ar-SA" sz="2000" dirty="0" smtClean="0"/>
              <a:t>ما</a:t>
            </a:r>
            <a:endParaRPr lang="ar-SA" sz="2000" dirty="0" smtClean="0"/>
          </a:p>
        </p:txBody>
      </p:sp>
    </p:spTree>
    <p:extLst>
      <p:ext uri="{BB962C8B-B14F-4D97-AF65-F5344CB8AC3E}">
        <p14:creationId xmlns:p14="http://schemas.microsoft.com/office/powerpoint/2010/main" val="105181482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ثالثاً: الأساليب المعرفية</a:t>
            </a:r>
            <a:endParaRPr lang="en-US" sz="2800" dirty="0"/>
          </a:p>
        </p:txBody>
      </p:sp>
      <p:sp>
        <p:nvSpPr>
          <p:cNvPr id="3" name="Subtitle 2"/>
          <p:cNvSpPr>
            <a:spLocks noGrp="1"/>
          </p:cNvSpPr>
          <p:nvPr>
            <p:ph type="subTitle" idx="1"/>
          </p:nvPr>
        </p:nvSpPr>
        <p:spPr>
          <a:xfrm>
            <a:off x="713678" y="2308303"/>
            <a:ext cx="10716322" cy="4248614"/>
          </a:xfrm>
        </p:spPr>
        <p:txBody>
          <a:bodyPr>
            <a:normAutofit/>
          </a:bodyPr>
          <a:lstStyle/>
          <a:p>
            <a:pPr marL="0" indent="0" algn="r" defTabSz="914400" rtl="1" eaLnBrk="1" latinLnBrk="0" hangingPunct="1">
              <a:lnSpc>
                <a:spcPct val="90000"/>
              </a:lnSpc>
              <a:spcBef>
                <a:spcPts val="1000"/>
              </a:spcBef>
              <a:buFont typeface="Arial"/>
              <a:buNone/>
            </a:pPr>
            <a:r>
              <a:rPr lang="ar-SA" sz="2800" b="1" u="sng" dirty="0" smtClean="0"/>
              <a:t>أمثلة لقياسها</a:t>
            </a:r>
          </a:p>
          <a:p>
            <a:pPr marL="342900" indent="-342900" algn="r" defTabSz="914400" rtl="1" eaLnBrk="1" latinLnBrk="0" hangingPunct="1">
              <a:lnSpc>
                <a:spcPct val="90000"/>
              </a:lnSpc>
              <a:spcBef>
                <a:spcPts val="1000"/>
              </a:spcBef>
              <a:buFontTx/>
              <a:buChar char="-"/>
            </a:pPr>
            <a:r>
              <a:rPr lang="ar-SA" dirty="0" smtClean="0"/>
              <a:t>الاستقلال/ الاعتماد على المجال:</a:t>
            </a:r>
            <a:endParaRPr lang="en-GB" dirty="0" smtClean="0"/>
          </a:p>
          <a:p>
            <a:pPr algn="r" defTabSz="914400" rtl="1" eaLnBrk="1" latinLnBrk="0" hangingPunct="1">
              <a:lnSpc>
                <a:spcPct val="90000"/>
              </a:lnSpc>
              <a:spcBef>
                <a:spcPts val="1000"/>
              </a:spcBef>
            </a:pPr>
            <a:r>
              <a:rPr lang="ar-SA" dirty="0" smtClean="0"/>
              <a:t>اختبار الأشكال المتضمنة</a:t>
            </a:r>
            <a:endParaRPr lang="en-GB" dirty="0"/>
          </a:p>
          <a:p>
            <a:pPr algn="r" defTabSz="914400" rtl="1" eaLnBrk="1" latinLnBrk="0" hangingPunct="1">
              <a:lnSpc>
                <a:spcPct val="90000"/>
              </a:lnSpc>
              <a:spcBef>
                <a:spcPts val="1000"/>
              </a:spcBef>
            </a:pPr>
            <a:r>
              <a:rPr lang="en-GB" dirty="0" smtClean="0"/>
              <a:t>Embedded Figures Test</a:t>
            </a:r>
            <a:endParaRPr lang="ar-SA" dirty="0" smtClean="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139" y="3409485"/>
            <a:ext cx="5858933" cy="2505456"/>
          </a:xfrm>
          <a:prstGeom prst="rect">
            <a:avLst/>
          </a:prstGeom>
        </p:spPr>
      </p:pic>
    </p:spTree>
    <p:extLst>
      <p:ext uri="{BB962C8B-B14F-4D97-AF65-F5344CB8AC3E}">
        <p14:creationId xmlns:p14="http://schemas.microsoft.com/office/powerpoint/2010/main" val="91483773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خطة المحاضرة</a:t>
            </a:r>
            <a:endParaRPr lang="en-US" sz="2800" dirty="0"/>
          </a:p>
        </p:txBody>
      </p:sp>
      <p:sp>
        <p:nvSpPr>
          <p:cNvPr id="3" name="Subtitle 2"/>
          <p:cNvSpPr>
            <a:spLocks noGrp="1"/>
          </p:cNvSpPr>
          <p:nvPr>
            <p:ph type="subTitle" idx="1"/>
          </p:nvPr>
        </p:nvSpPr>
        <p:spPr>
          <a:xfrm>
            <a:off x="713678" y="2575931"/>
            <a:ext cx="10716322" cy="3980985"/>
          </a:xfrm>
        </p:spPr>
        <p:txBody>
          <a:bodyPr/>
          <a:lstStyle/>
          <a:p>
            <a:pPr marL="457200" indent="-457200" algn="r" defTabSz="914400" rtl="1" eaLnBrk="1" latinLnBrk="0" hangingPunct="1">
              <a:lnSpc>
                <a:spcPct val="90000"/>
              </a:lnSpc>
              <a:spcBef>
                <a:spcPts val="1000"/>
              </a:spcBef>
              <a:buFontTx/>
              <a:buChar char="-"/>
            </a:pPr>
            <a:r>
              <a:rPr lang="ar-SA" sz="3200" dirty="0" smtClean="0"/>
              <a:t>تابع نموذج معالجة المعلومات </a:t>
            </a:r>
            <a:endParaRPr lang="ar-SA" dirty="0"/>
          </a:p>
          <a:p>
            <a:pPr marL="457200" indent="-457200" algn="r" defTabSz="914400" rtl="1" eaLnBrk="1" latinLnBrk="0" hangingPunct="1">
              <a:lnSpc>
                <a:spcPct val="90000"/>
              </a:lnSpc>
              <a:spcBef>
                <a:spcPts val="1000"/>
              </a:spcBef>
              <a:buFontTx/>
              <a:buChar char="-"/>
            </a:pPr>
            <a:r>
              <a:rPr lang="ar-SA" dirty="0" smtClean="0"/>
              <a:t> </a:t>
            </a:r>
            <a:r>
              <a:rPr lang="ar-SA" sz="3200" dirty="0"/>
              <a:t>العمليات الماورائية</a:t>
            </a:r>
          </a:p>
          <a:p>
            <a:pPr marL="457200" indent="-457200" algn="r" defTabSz="914400" rtl="1" eaLnBrk="1" latinLnBrk="0" hangingPunct="1">
              <a:lnSpc>
                <a:spcPct val="90000"/>
              </a:lnSpc>
              <a:spcBef>
                <a:spcPts val="1000"/>
              </a:spcBef>
              <a:buFontTx/>
              <a:buChar char="-"/>
            </a:pPr>
            <a:r>
              <a:rPr lang="ar-SA" sz="3200" dirty="0"/>
              <a:t>الأساليب </a:t>
            </a:r>
            <a:r>
              <a:rPr lang="ar-SA" sz="3200" dirty="0" smtClean="0"/>
              <a:t>المعرفية</a:t>
            </a:r>
            <a:endParaRPr lang="ar-SA" sz="3200" dirty="0"/>
          </a:p>
        </p:txBody>
      </p:sp>
    </p:spTree>
    <p:extLst>
      <p:ext uri="{BB962C8B-B14F-4D97-AF65-F5344CB8AC3E}">
        <p14:creationId xmlns:p14="http://schemas.microsoft.com/office/powerpoint/2010/main" val="191838970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ثالثاً: الأساليب المعرفية</a:t>
            </a:r>
            <a:endParaRPr lang="en-US" sz="2800" dirty="0"/>
          </a:p>
        </p:txBody>
      </p:sp>
      <p:sp>
        <p:nvSpPr>
          <p:cNvPr id="3" name="Subtitle 2"/>
          <p:cNvSpPr>
            <a:spLocks noGrp="1"/>
          </p:cNvSpPr>
          <p:nvPr>
            <p:ph type="subTitle" idx="1"/>
          </p:nvPr>
        </p:nvSpPr>
        <p:spPr>
          <a:xfrm>
            <a:off x="713678" y="2308303"/>
            <a:ext cx="10716322" cy="4248614"/>
          </a:xfrm>
        </p:spPr>
        <p:txBody>
          <a:bodyPr>
            <a:normAutofit/>
          </a:bodyPr>
          <a:lstStyle/>
          <a:p>
            <a:pPr marL="0" indent="0" algn="r" defTabSz="914400" rtl="1" eaLnBrk="1" latinLnBrk="0" hangingPunct="1">
              <a:lnSpc>
                <a:spcPct val="90000"/>
              </a:lnSpc>
              <a:spcBef>
                <a:spcPts val="1000"/>
              </a:spcBef>
              <a:buFont typeface="Arial"/>
              <a:buNone/>
            </a:pPr>
            <a:endParaRPr lang="ar-SA" dirty="0" smtClean="0"/>
          </a:p>
          <a:p>
            <a:pPr marL="342900" indent="-342900" algn="r" defTabSz="914400" rtl="1" eaLnBrk="1" latinLnBrk="0" hangingPunct="1">
              <a:lnSpc>
                <a:spcPct val="90000"/>
              </a:lnSpc>
              <a:spcBef>
                <a:spcPts val="1000"/>
              </a:spcBef>
              <a:buFontTx/>
              <a:buChar char="-"/>
            </a:pPr>
            <a:r>
              <a:rPr lang="ar-SA" dirty="0" smtClean="0"/>
              <a:t>الاندفاع/ التأملي:</a:t>
            </a:r>
            <a:endParaRPr lang="en-GB" dirty="0"/>
          </a:p>
          <a:p>
            <a:pPr algn="r" defTabSz="914400" rtl="1" eaLnBrk="1" latinLnBrk="0" hangingPunct="1">
              <a:lnSpc>
                <a:spcPct val="90000"/>
              </a:lnSpc>
              <a:spcBef>
                <a:spcPts val="1000"/>
              </a:spcBef>
            </a:pPr>
            <a:r>
              <a:rPr lang="ar-SA" dirty="0" smtClean="0"/>
              <a:t>اختبار مطابقة الأشكال المألوفة</a:t>
            </a:r>
          </a:p>
          <a:p>
            <a:pPr algn="r" defTabSz="914400" rtl="1" eaLnBrk="1" latinLnBrk="0" hangingPunct="1">
              <a:lnSpc>
                <a:spcPct val="90000"/>
              </a:lnSpc>
              <a:spcBef>
                <a:spcPts val="1000"/>
              </a:spcBef>
            </a:pPr>
            <a:r>
              <a:rPr lang="en-GB" dirty="0" smtClean="0"/>
              <a:t>Matching Familiar </a:t>
            </a:r>
            <a:r>
              <a:rPr lang="en-GB" dirty="0"/>
              <a:t>F</a:t>
            </a:r>
            <a:r>
              <a:rPr lang="en-GB" dirty="0" smtClean="0"/>
              <a:t>igures </a:t>
            </a:r>
            <a:r>
              <a:rPr lang="en-GB" dirty="0"/>
              <a:t>T</a:t>
            </a:r>
            <a:r>
              <a:rPr lang="en-GB" dirty="0" smtClean="0"/>
              <a:t>est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6158" y="2430966"/>
            <a:ext cx="3468389" cy="4003287"/>
          </a:xfrm>
          <a:prstGeom prst="rect">
            <a:avLst/>
          </a:prstGeom>
        </p:spPr>
      </p:pic>
      <p:sp>
        <p:nvSpPr>
          <p:cNvPr id="6" name="Oval 5"/>
          <p:cNvSpPr/>
          <p:nvPr/>
        </p:nvSpPr>
        <p:spPr>
          <a:xfrm>
            <a:off x="3245004" y="2430966"/>
            <a:ext cx="959005" cy="50180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11702132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1981" y="1137425"/>
            <a:ext cx="6467707" cy="3541284"/>
          </a:xfrm>
          <a:prstGeom prst="rect">
            <a:avLst/>
          </a:prstGeom>
        </p:spPr>
      </p:pic>
      <p:sp>
        <p:nvSpPr>
          <p:cNvPr id="2" name="TextBox 1"/>
          <p:cNvSpPr txBox="1"/>
          <p:nvPr/>
        </p:nvSpPr>
        <p:spPr>
          <a:xfrm>
            <a:off x="2682683" y="5452946"/>
            <a:ext cx="1984839" cy="523220"/>
          </a:xfrm>
          <a:prstGeom prst="rect">
            <a:avLst/>
          </a:prstGeom>
          <a:noFill/>
        </p:spPr>
        <p:txBody>
          <a:bodyPr wrap="none" rtlCol="0">
            <a:spAutoFit/>
          </a:bodyPr>
          <a:lstStyle/>
          <a:p>
            <a:pPr marL="0" algn="r" defTabSz="914400" rtl="1" eaLnBrk="1" latinLnBrk="0" hangingPunct="1"/>
            <a:r>
              <a:rPr lang="ar-SA" sz="2800" dirty="0" smtClean="0"/>
              <a:t>مع كامل الشكر </a:t>
            </a:r>
            <a:endParaRPr lang="en-US" sz="2800" dirty="0"/>
          </a:p>
        </p:txBody>
      </p:sp>
    </p:spTree>
    <p:extLst>
      <p:ext uri="{BB962C8B-B14F-4D97-AF65-F5344CB8AC3E}">
        <p14:creationId xmlns:p14="http://schemas.microsoft.com/office/powerpoint/2010/main" val="268289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أولاً: تابع نموذج معالجة المعلومات</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marL="342900" indent="-342900" algn="r" defTabSz="914400" rtl="1" eaLnBrk="1" latinLnBrk="0" hangingPunct="1">
              <a:lnSpc>
                <a:spcPct val="90000"/>
              </a:lnSpc>
              <a:spcBef>
                <a:spcPts val="1000"/>
              </a:spcBef>
              <a:buFontTx/>
              <a:buChar char="-"/>
            </a:pPr>
            <a:r>
              <a:rPr lang="ar-SA" dirty="0" smtClean="0">
                <a:solidFill>
                  <a:schemeClr val="accent1"/>
                </a:solidFill>
              </a:rPr>
              <a:t>هل تتذكرين مكونات النموذج؟</a:t>
            </a:r>
          </a:p>
          <a:p>
            <a:pPr marL="342900" indent="-342900" algn="r" defTabSz="914400" rtl="1" eaLnBrk="1" latinLnBrk="0" hangingPunct="1">
              <a:lnSpc>
                <a:spcPct val="90000"/>
              </a:lnSpc>
              <a:spcBef>
                <a:spcPts val="1000"/>
              </a:spcBef>
              <a:buFontTx/>
              <a:buChar char="-"/>
            </a:pPr>
            <a:r>
              <a:rPr lang="ar-SA" sz="2800" b="1" dirty="0" smtClean="0"/>
              <a:t>عمليات النموذج</a:t>
            </a:r>
            <a:r>
              <a:rPr lang="ar-SA" dirty="0" smtClean="0"/>
              <a:t>: ١- </a:t>
            </a:r>
            <a:r>
              <a:rPr lang="ar-SA" sz="2000" dirty="0" smtClean="0"/>
              <a:t>استقبال المدخلات الحسية</a:t>
            </a:r>
            <a:endParaRPr lang="ar-SA" sz="2000" dirty="0"/>
          </a:p>
          <a:p>
            <a:pPr algn="r" defTabSz="914400" rtl="1" eaLnBrk="1" latinLnBrk="0" hangingPunct="1">
              <a:lnSpc>
                <a:spcPct val="90000"/>
              </a:lnSpc>
              <a:spcBef>
                <a:spcPts val="1000"/>
              </a:spcBef>
            </a:pPr>
            <a:r>
              <a:rPr lang="ar-SA" sz="2000" dirty="0" smtClean="0"/>
              <a:t>                                  ٢- ترميزها: أي تحويل المدخل الحسي من شكله الطبيعي لشكل آخر “بصري٬ سمعي ٬لمسي٬ حركي” يسهل الاحتفاظ به ومعالجته لاحقاً.. </a:t>
            </a:r>
            <a:r>
              <a:rPr lang="ar-SA" sz="2000" dirty="0" smtClean="0">
                <a:solidFill>
                  <a:srgbClr val="FF0000"/>
                </a:solidFill>
              </a:rPr>
              <a:t>هل يتم ترميز جميع المدخلات الحسية؟ لماذا؟</a:t>
            </a:r>
          </a:p>
          <a:p>
            <a:pPr algn="r" defTabSz="914400" rtl="1" eaLnBrk="1" latinLnBrk="0" hangingPunct="1">
              <a:lnSpc>
                <a:spcPct val="90000"/>
              </a:lnSpc>
              <a:spcBef>
                <a:spcPts val="1000"/>
              </a:spcBef>
            </a:pPr>
            <a:r>
              <a:rPr lang="ar-SA" sz="2000" dirty="0"/>
              <a:t> </a:t>
            </a:r>
            <a:r>
              <a:rPr lang="ar-SA" sz="2000" dirty="0" smtClean="0"/>
              <a:t>        </a:t>
            </a:r>
          </a:p>
          <a:p>
            <a:pPr algn="r" defTabSz="914400" rtl="1" eaLnBrk="1" latinLnBrk="0" hangingPunct="1">
              <a:lnSpc>
                <a:spcPct val="90000"/>
              </a:lnSpc>
              <a:spcBef>
                <a:spcPts val="1000"/>
              </a:spcBef>
            </a:pPr>
            <a:r>
              <a:rPr lang="ar-SA" sz="2800" b="1" dirty="0" smtClean="0"/>
              <a:t>الانتباه الانتقائي </a:t>
            </a:r>
            <a:r>
              <a:rPr lang="ar-SA" sz="2800" dirty="0" smtClean="0"/>
              <a:t>-</a:t>
            </a:r>
            <a:r>
              <a:rPr lang="ar-SA" sz="2000" dirty="0" smtClean="0"/>
              <a:t>اختيار بعض المثيرات أو بعض خصائصها لتركيز عمليات المعالجة عليها٬ وهي عملية ضرورية جداً عندما نأخذ في الاعتبار محدودية سعة الذاكرة العاملة و الحجم الكبير جداً من المدخلات الحسية</a:t>
            </a:r>
          </a:p>
          <a:p>
            <a:pPr marL="342900" indent="-342900" algn="r" defTabSz="914400" rtl="1" eaLnBrk="1" latinLnBrk="0" hangingPunct="1">
              <a:lnSpc>
                <a:spcPct val="90000"/>
              </a:lnSpc>
              <a:spcBef>
                <a:spcPts val="1000"/>
              </a:spcBef>
              <a:buFontTx/>
              <a:buChar char="-"/>
            </a:pPr>
            <a:r>
              <a:rPr lang="ar-SA" sz="2000" dirty="0" smtClean="0"/>
              <a:t>النظام المعرفي قادر على تحويل الانتباه من موضوع “مثير” لآخر في وقت قصير جداً</a:t>
            </a:r>
          </a:p>
          <a:p>
            <a:pPr marL="342900" indent="-342900" algn="r" defTabSz="914400" rtl="1" eaLnBrk="1" latinLnBrk="0" hangingPunct="1">
              <a:lnSpc>
                <a:spcPct val="90000"/>
              </a:lnSpc>
              <a:spcBef>
                <a:spcPts val="1000"/>
              </a:spcBef>
              <a:buFontTx/>
              <a:buChar char="-"/>
            </a:pPr>
            <a:r>
              <a:rPr lang="ar-SA" sz="2000" dirty="0" smtClean="0"/>
              <a:t>توجد استراتيجيتان رئيستان في تفسير الانتقاء هما: استراتيجية الانتباه المبني على خصائص المثير </a:t>
            </a:r>
            <a:r>
              <a:rPr lang="en-GB" sz="2000" dirty="0" smtClean="0"/>
              <a:t>bottom- up model</a:t>
            </a:r>
            <a:r>
              <a:rPr lang="ar-SA" sz="2000" dirty="0" smtClean="0"/>
              <a:t> والانتباه المبني على المهمة وخصائص الفرد </a:t>
            </a:r>
            <a:r>
              <a:rPr lang="ar-SA" sz="2800" b="1" dirty="0" smtClean="0"/>
              <a:t>     </a:t>
            </a:r>
            <a:r>
              <a:rPr lang="en-GB" sz="2000" dirty="0"/>
              <a:t>top- down model</a:t>
            </a:r>
            <a:r>
              <a:rPr lang="ar-SA" sz="2000" dirty="0"/>
              <a:t> </a:t>
            </a:r>
            <a:r>
              <a:rPr lang="ar-SA" sz="2800" b="1" dirty="0" smtClean="0"/>
              <a:t>                    </a:t>
            </a:r>
          </a:p>
        </p:txBody>
      </p:sp>
    </p:spTree>
    <p:extLst>
      <p:ext uri="{BB962C8B-B14F-4D97-AF65-F5344CB8AC3E}">
        <p14:creationId xmlns:p14="http://schemas.microsoft.com/office/powerpoint/2010/main" val="1499045330"/>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أولاً: تابع نموذج معالجة المعلومات</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algn="r" defTabSz="914400" rtl="1" eaLnBrk="1" latinLnBrk="0" hangingPunct="1">
              <a:lnSpc>
                <a:spcPct val="90000"/>
              </a:lnSpc>
              <a:spcBef>
                <a:spcPts val="1000"/>
              </a:spcBef>
            </a:pPr>
            <a:r>
              <a:rPr lang="ar-SA" sz="2800" b="1" dirty="0" smtClean="0"/>
              <a:t>الانتباه الانتقائي</a:t>
            </a:r>
            <a:endParaRPr lang="en-GB" sz="2800" b="1" dirty="0" smtClean="0"/>
          </a:p>
          <a:p>
            <a:pPr algn="r" defTabSz="914400" rtl="1" eaLnBrk="1" latinLnBrk="0" hangingPunct="1">
              <a:lnSpc>
                <a:spcPct val="90000"/>
              </a:lnSpc>
              <a:spcBef>
                <a:spcPts val="1000"/>
              </a:spcBef>
            </a:pPr>
            <a:endParaRPr lang="en-GB" sz="2800" b="1" dirty="0"/>
          </a:p>
          <a:p>
            <a:pPr algn="r" defTabSz="914400" rtl="1" eaLnBrk="1" latinLnBrk="0" hangingPunct="1">
              <a:lnSpc>
                <a:spcPct val="90000"/>
              </a:lnSpc>
              <a:spcBef>
                <a:spcPts val="1000"/>
              </a:spcBef>
            </a:pPr>
            <a:endParaRPr lang="en-GB" sz="2800" b="1" dirty="0" smtClean="0"/>
          </a:p>
          <a:p>
            <a:pPr algn="r" defTabSz="914400" rtl="1" eaLnBrk="1" latinLnBrk="0" hangingPunct="1">
              <a:lnSpc>
                <a:spcPct val="90000"/>
              </a:lnSpc>
              <a:spcBef>
                <a:spcPts val="1000"/>
              </a:spcBef>
            </a:pPr>
            <a:endParaRPr lang="ar-SA" sz="2800" b="1"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4458" y="2936797"/>
            <a:ext cx="3366430" cy="32857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60666571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أولاً: تابع نموذج معالجة المعلومات</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algn="r" defTabSz="914400" rtl="1" eaLnBrk="1" latinLnBrk="0" hangingPunct="1">
              <a:lnSpc>
                <a:spcPct val="90000"/>
              </a:lnSpc>
              <a:spcBef>
                <a:spcPts val="1000"/>
              </a:spcBef>
            </a:pPr>
            <a:r>
              <a:rPr lang="ar-SA" sz="2800" b="1" dirty="0" smtClean="0"/>
              <a:t>الانتباه الانتقائي</a:t>
            </a:r>
            <a:endParaRPr lang="en-GB" sz="2800" b="1" dirty="0" smtClean="0"/>
          </a:p>
          <a:p>
            <a:pPr marL="342900" indent="-342900" algn="r" defTabSz="914400" rtl="1" eaLnBrk="1" latinLnBrk="0" hangingPunct="1">
              <a:lnSpc>
                <a:spcPct val="90000"/>
              </a:lnSpc>
              <a:spcBef>
                <a:spcPts val="1000"/>
              </a:spcBef>
              <a:buFontTx/>
              <a:buChar char="-"/>
            </a:pPr>
            <a:r>
              <a:rPr lang="ar-SA" dirty="0" smtClean="0"/>
              <a:t>استراتيجية المعالجة المتسلسلة  </a:t>
            </a:r>
            <a:r>
              <a:rPr lang="en-GB" dirty="0" smtClean="0"/>
              <a:t>   </a:t>
            </a:r>
            <a:r>
              <a:rPr lang="ar-SA" dirty="0" smtClean="0"/>
              <a:t> </a:t>
            </a:r>
            <a:r>
              <a:rPr lang="en-GB" dirty="0" smtClean="0"/>
              <a:t>  y</a:t>
            </a:r>
            <a:endParaRPr lang="ar-SA" dirty="0" smtClean="0"/>
          </a:p>
          <a:p>
            <a:pPr algn="r" defTabSz="914400" rtl="1" eaLnBrk="1" latinLnBrk="0" hangingPunct="1">
              <a:lnSpc>
                <a:spcPct val="90000"/>
              </a:lnSpc>
              <a:spcBef>
                <a:spcPts val="1000"/>
              </a:spcBef>
            </a:pPr>
            <a:endParaRPr lang="ar-SA" dirty="0"/>
          </a:p>
          <a:p>
            <a:pPr algn="r" defTabSz="914400" rtl="1" eaLnBrk="1" latinLnBrk="0" hangingPunct="1">
              <a:lnSpc>
                <a:spcPct val="90000"/>
              </a:lnSpc>
              <a:spcBef>
                <a:spcPts val="1000"/>
              </a:spcBef>
            </a:pPr>
            <a:endParaRPr lang="ar-SA" dirty="0" smtClean="0"/>
          </a:p>
          <a:p>
            <a:pPr marL="342900" indent="-342900" algn="r" defTabSz="914400" rtl="1" eaLnBrk="1" latinLnBrk="0" hangingPunct="1">
              <a:lnSpc>
                <a:spcPct val="90000"/>
              </a:lnSpc>
              <a:spcBef>
                <a:spcPts val="1000"/>
              </a:spcBef>
              <a:buFontTx/>
              <a:buChar char="-"/>
            </a:pPr>
            <a:r>
              <a:rPr lang="ar-SA" dirty="0"/>
              <a:t> </a:t>
            </a:r>
            <a:r>
              <a:rPr lang="ar-SA" dirty="0" smtClean="0"/>
              <a:t>استراتيجية المعالجة المتوازية </a:t>
            </a:r>
            <a:r>
              <a:rPr lang="en-GB" dirty="0" smtClean="0"/>
              <a:t> </a:t>
            </a:r>
            <a:r>
              <a:rPr lang="en-GB" dirty="0" smtClean="0">
                <a:solidFill>
                  <a:srgbClr val="FF0000"/>
                </a:solidFill>
              </a:rPr>
              <a:t> x     </a:t>
            </a:r>
            <a:endParaRPr lang="en-GB" dirty="0">
              <a:solidFill>
                <a:srgbClr val="FF0000"/>
              </a:solidFill>
            </a:endParaRPr>
          </a:p>
          <a:p>
            <a:pPr algn="r" defTabSz="914400" rtl="1" eaLnBrk="1" latinLnBrk="0" hangingPunct="1">
              <a:lnSpc>
                <a:spcPct val="90000"/>
              </a:lnSpc>
              <a:spcBef>
                <a:spcPts val="1000"/>
              </a:spcBef>
            </a:pPr>
            <a:endParaRPr lang="en-GB" sz="2800" b="1" dirty="0" smtClean="0"/>
          </a:p>
          <a:p>
            <a:pPr algn="r" defTabSz="914400" rtl="1" eaLnBrk="1" latinLnBrk="0" hangingPunct="1">
              <a:lnSpc>
                <a:spcPct val="90000"/>
              </a:lnSpc>
              <a:spcBef>
                <a:spcPts val="1000"/>
              </a:spcBef>
            </a:pPr>
            <a:r>
              <a:rPr lang="en-GB" sz="2800" b="1" dirty="0" smtClean="0"/>
              <a:t>X </a:t>
            </a:r>
            <a:r>
              <a:rPr lang="ar-SA" sz="2800" b="1" dirty="0"/>
              <a:t> </a:t>
            </a:r>
            <a:r>
              <a:rPr lang="ar-SA" sz="2800" b="1" dirty="0" smtClean="0"/>
              <a:t>ملاحظتها مبنية على أية استراتيجية؟</a:t>
            </a:r>
            <a:endParaRPr lang="ar-SA" sz="2800" b="1"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7902" y="3048311"/>
            <a:ext cx="2189450" cy="2137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68709875"/>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أولاً: تابع نموذج معالجة المعلومات</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marL="342900" indent="-342900" algn="r" defTabSz="914400" rtl="1" eaLnBrk="1" latinLnBrk="0" hangingPunct="1">
              <a:lnSpc>
                <a:spcPct val="90000"/>
              </a:lnSpc>
              <a:spcBef>
                <a:spcPts val="1000"/>
              </a:spcBef>
              <a:buFontTx/>
              <a:buChar char="-"/>
            </a:pPr>
            <a:r>
              <a:rPr lang="ar-SA" sz="2800" b="1" dirty="0" smtClean="0"/>
              <a:t>عمليات النموذج</a:t>
            </a:r>
            <a:r>
              <a:rPr lang="ar-SA" dirty="0" smtClean="0"/>
              <a:t>: ١- </a:t>
            </a:r>
            <a:r>
              <a:rPr lang="ar-SA" sz="2000" dirty="0" smtClean="0"/>
              <a:t>استقبال المدخلات الحسية</a:t>
            </a:r>
            <a:endParaRPr lang="ar-SA" sz="2000" dirty="0"/>
          </a:p>
          <a:p>
            <a:pPr algn="r" defTabSz="914400" rtl="1" eaLnBrk="1" latinLnBrk="0" hangingPunct="1">
              <a:lnSpc>
                <a:spcPct val="90000"/>
              </a:lnSpc>
              <a:spcBef>
                <a:spcPts val="1000"/>
              </a:spcBef>
            </a:pPr>
            <a:r>
              <a:rPr lang="ar-SA" sz="2000" dirty="0" smtClean="0"/>
              <a:t>                           </a:t>
            </a:r>
            <a:r>
              <a:rPr lang="en-GB" sz="2000" dirty="0" smtClean="0"/>
              <a:t>       </a:t>
            </a:r>
            <a:r>
              <a:rPr lang="ar-SA" sz="2000" dirty="0" smtClean="0"/>
              <a:t> ٢- ترميزها</a:t>
            </a:r>
            <a:endParaRPr lang="en-GB" sz="2000" dirty="0" smtClean="0"/>
          </a:p>
          <a:p>
            <a:pPr algn="r" defTabSz="914400" rtl="1" eaLnBrk="1" latinLnBrk="0" hangingPunct="1">
              <a:lnSpc>
                <a:spcPct val="90000"/>
              </a:lnSpc>
              <a:spcBef>
                <a:spcPts val="1000"/>
              </a:spcBef>
            </a:pPr>
            <a:r>
              <a:rPr lang="en-GB" sz="2000" dirty="0"/>
              <a:t> </a:t>
            </a:r>
            <a:r>
              <a:rPr lang="en-GB" sz="2000" dirty="0" smtClean="0"/>
              <a:t>               </a:t>
            </a:r>
            <a:r>
              <a:rPr lang="ar-SA" sz="2000" dirty="0" smtClean="0"/>
              <a:t>                     ٣- تخزينها “ قارني مدة الاحتفاظ بالمعلومات بين مكونات النموذج الثلاثة”</a:t>
            </a:r>
          </a:p>
          <a:p>
            <a:pPr algn="r" defTabSz="914400" rtl="1" eaLnBrk="1" latinLnBrk="0" hangingPunct="1">
              <a:lnSpc>
                <a:spcPct val="90000"/>
              </a:lnSpc>
              <a:spcBef>
                <a:spcPts val="1000"/>
              </a:spcBef>
            </a:pPr>
            <a:r>
              <a:rPr lang="ar-SA" sz="2000" dirty="0"/>
              <a:t> </a:t>
            </a:r>
            <a:r>
              <a:rPr lang="ar-SA" sz="2000" dirty="0" smtClean="0"/>
              <a:t>                                 ٤- الاسترجاع: وهو القابلية للدخول للمعلومات المخزنة حتى يمكن استخدامها </a:t>
            </a:r>
          </a:p>
        </p:txBody>
      </p:sp>
      <p:cxnSp>
        <p:nvCxnSpPr>
          <p:cNvPr id="5" name="Straight Arrow Connector 4"/>
          <p:cNvCxnSpPr/>
          <p:nvPr/>
        </p:nvCxnSpPr>
        <p:spPr>
          <a:xfrm>
            <a:off x="8118088" y="4783873"/>
            <a:ext cx="1115122" cy="3568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6445406" y="4783873"/>
            <a:ext cx="1512849" cy="334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9233210" y="5140712"/>
            <a:ext cx="992458" cy="95900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1" eaLnBrk="1" latinLnBrk="0" hangingPunct="1"/>
            <a:r>
              <a:rPr lang="ar-SA" dirty="0" smtClean="0">
                <a:solidFill>
                  <a:schemeClr val="tx1"/>
                </a:solidFill>
              </a:rPr>
              <a:t>واعي</a:t>
            </a:r>
            <a:endParaRPr lang="en-US" dirty="0">
              <a:solidFill>
                <a:schemeClr val="tx1"/>
              </a:solidFill>
            </a:endParaRPr>
          </a:p>
        </p:txBody>
      </p:sp>
      <p:sp>
        <p:nvSpPr>
          <p:cNvPr id="9" name="Oval 8"/>
          <p:cNvSpPr/>
          <p:nvPr/>
        </p:nvSpPr>
        <p:spPr>
          <a:xfrm>
            <a:off x="5683405" y="5118410"/>
            <a:ext cx="992458" cy="95900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1" eaLnBrk="1" latinLnBrk="0" hangingPunct="1"/>
            <a:r>
              <a:rPr lang="ar-SA" dirty="0" smtClean="0">
                <a:solidFill>
                  <a:schemeClr val="tx1"/>
                </a:solidFill>
              </a:rPr>
              <a:t>تلقائي</a:t>
            </a:r>
            <a:endParaRPr lang="en-US" dirty="0">
              <a:solidFill>
                <a:schemeClr val="tx1"/>
              </a:solidFill>
            </a:endParaRPr>
          </a:p>
        </p:txBody>
      </p:sp>
      <p:sp>
        <p:nvSpPr>
          <p:cNvPr id="11" name="TextBox 10"/>
          <p:cNvSpPr txBox="1"/>
          <p:nvPr/>
        </p:nvSpPr>
        <p:spPr>
          <a:xfrm>
            <a:off x="1244292" y="5620214"/>
            <a:ext cx="3908500" cy="646331"/>
          </a:xfrm>
          <a:prstGeom prst="rect">
            <a:avLst/>
          </a:prstGeom>
          <a:noFill/>
        </p:spPr>
        <p:txBody>
          <a:bodyPr wrap="square" rtlCol="0">
            <a:spAutoFit/>
          </a:bodyPr>
          <a:lstStyle/>
          <a:p>
            <a:pPr marL="0" algn="r" defTabSz="914400" rtl="1" eaLnBrk="1" latinLnBrk="0" hangingPunct="1"/>
            <a:r>
              <a:rPr lang="ar-SA" dirty="0" smtClean="0"/>
              <a:t>- اذا كانت مألوفة وتمارس باستمرار</a:t>
            </a:r>
          </a:p>
          <a:p>
            <a:pPr marL="0" algn="r" defTabSz="914400" rtl="1" eaLnBrk="1" latinLnBrk="0" hangingPunct="1"/>
            <a:r>
              <a:rPr lang="ar-SA" dirty="0" smtClean="0"/>
              <a:t>- إذا توفرت منبهات محرضة على تذكرها</a:t>
            </a:r>
            <a:endParaRPr lang="en-US" dirty="0"/>
          </a:p>
        </p:txBody>
      </p:sp>
    </p:spTree>
    <p:extLst>
      <p:ext uri="{BB962C8B-B14F-4D97-AF65-F5344CB8AC3E}">
        <p14:creationId xmlns:p14="http://schemas.microsoft.com/office/powerpoint/2010/main" val="673308969"/>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أولاً: تابع نموذج معالجة المعلومات</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marL="342900" indent="-342900" algn="r" defTabSz="914400" rtl="1" eaLnBrk="1" latinLnBrk="0" hangingPunct="1">
              <a:lnSpc>
                <a:spcPct val="90000"/>
              </a:lnSpc>
              <a:spcBef>
                <a:spcPts val="1000"/>
              </a:spcBef>
              <a:buFontTx/>
              <a:buChar char="-"/>
            </a:pPr>
            <a:r>
              <a:rPr lang="ar-SA" sz="2000" dirty="0" smtClean="0"/>
              <a:t>مراحل عملية الاسترجاع: - مرحلة البحث عن المعلومة</a:t>
            </a:r>
          </a:p>
          <a:p>
            <a:pPr marL="342900" indent="-342900" algn="r" defTabSz="914400" rtl="1" eaLnBrk="1" latinLnBrk="0" hangingPunct="1">
              <a:lnSpc>
                <a:spcPct val="90000"/>
              </a:lnSpc>
              <a:spcBef>
                <a:spcPts val="1000"/>
              </a:spcBef>
              <a:buFontTx/>
              <a:buChar char="-"/>
            </a:pPr>
            <a:endParaRPr lang="ar-SA" sz="2000" dirty="0"/>
          </a:p>
          <a:p>
            <a:pPr algn="r" defTabSz="914400" rtl="1" eaLnBrk="1" latinLnBrk="0" hangingPunct="1">
              <a:lnSpc>
                <a:spcPct val="90000"/>
              </a:lnSpc>
              <a:spcBef>
                <a:spcPts val="1000"/>
              </a:spcBef>
            </a:pPr>
            <a:r>
              <a:rPr lang="ar-SA" sz="2000" dirty="0"/>
              <a:t>*</a:t>
            </a:r>
            <a:r>
              <a:rPr lang="ar-SA" sz="2000" dirty="0" smtClean="0"/>
              <a:t> ماذا تعرفين عن </a:t>
            </a:r>
            <a:r>
              <a:rPr lang="ar-SA" sz="2000" dirty="0" smtClean="0">
                <a:hlinkClick r:id="rId2"/>
              </a:rPr>
              <a:t>هذه</a:t>
            </a:r>
            <a:r>
              <a:rPr lang="ar-SA" sz="2000" dirty="0" smtClean="0"/>
              <a:t> الحضارة!</a:t>
            </a:r>
            <a:endParaRPr lang="en-GB" sz="2000" dirty="0" smtClean="0"/>
          </a:p>
          <a:p>
            <a:pPr algn="r" defTabSz="914400" rtl="1" eaLnBrk="1" latinLnBrk="0" hangingPunct="1">
              <a:lnSpc>
                <a:spcPct val="90000"/>
              </a:lnSpc>
              <a:spcBef>
                <a:spcPts val="1000"/>
              </a:spcBef>
            </a:pPr>
            <a:endParaRPr lang="en-GB" sz="2000" dirty="0"/>
          </a:p>
          <a:p>
            <a:pPr algn="r" defTabSz="914400" rtl="1" eaLnBrk="1" latinLnBrk="0" hangingPunct="1">
              <a:lnSpc>
                <a:spcPct val="90000"/>
              </a:lnSpc>
              <a:spcBef>
                <a:spcPts val="1000"/>
              </a:spcBef>
            </a:pPr>
            <a:r>
              <a:rPr lang="ar-SA" sz="2000" dirty="0"/>
              <a:t>*</a:t>
            </a:r>
            <a:r>
              <a:rPr lang="ar-SA" sz="2000" dirty="0" smtClean="0"/>
              <a:t> في أي مدينة تمت ولادتك!</a:t>
            </a:r>
          </a:p>
          <a:p>
            <a:pPr algn="r" defTabSz="914400" rtl="1" eaLnBrk="1" latinLnBrk="0" hangingPunct="1">
              <a:lnSpc>
                <a:spcPct val="90000"/>
              </a:lnSpc>
              <a:spcBef>
                <a:spcPts val="1000"/>
              </a:spcBef>
            </a:pPr>
            <a:endParaRPr lang="ar-SA" sz="2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3659" y="3111655"/>
            <a:ext cx="4475355" cy="3263279"/>
          </a:xfrm>
          <a:prstGeom prst="rect">
            <a:avLst/>
          </a:prstGeom>
        </p:spPr>
      </p:pic>
    </p:spTree>
    <p:extLst>
      <p:ext uri="{BB962C8B-B14F-4D97-AF65-F5344CB8AC3E}">
        <p14:creationId xmlns:p14="http://schemas.microsoft.com/office/powerpoint/2010/main" val="1613446543"/>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أولاً: تابع نموذج معالجة المعلومات</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marL="342900" indent="-342900" algn="r" defTabSz="914400" rtl="1" eaLnBrk="1" latinLnBrk="0" hangingPunct="1">
              <a:lnSpc>
                <a:spcPct val="90000"/>
              </a:lnSpc>
              <a:spcBef>
                <a:spcPts val="1000"/>
              </a:spcBef>
              <a:buFontTx/>
              <a:buChar char="-"/>
            </a:pPr>
            <a:r>
              <a:rPr lang="ar-SA" sz="2000" dirty="0" smtClean="0"/>
              <a:t>مراحل عملية الاسترجاع: - مرحلة تجميع وتنظيم المعلومة عندما تكون الخبرة غامضة أو ناقصة أو أنها تتطلب استجابة معقدة</a:t>
            </a:r>
          </a:p>
          <a:p>
            <a:pPr defTabSz="914400" rtl="1" eaLnBrk="1" latinLnBrk="0" hangingPunct="1">
              <a:lnSpc>
                <a:spcPct val="90000"/>
              </a:lnSpc>
              <a:spcBef>
                <a:spcPts val="1000"/>
              </a:spcBef>
            </a:pPr>
            <a:endParaRPr lang="ar-SA" sz="2000" dirty="0" smtClean="0"/>
          </a:p>
          <a:p>
            <a:pPr defTabSz="914400" rtl="1" eaLnBrk="1" latinLnBrk="0" hangingPunct="1">
              <a:lnSpc>
                <a:spcPct val="90000"/>
              </a:lnSpc>
              <a:spcBef>
                <a:spcPts val="1000"/>
              </a:spcBef>
            </a:pPr>
            <a:r>
              <a:rPr lang="ar-SA" sz="2000" dirty="0" smtClean="0"/>
              <a:t>استراتيجيات التجميع والتنظيم</a:t>
            </a:r>
          </a:p>
        </p:txBody>
      </p:sp>
      <p:cxnSp>
        <p:nvCxnSpPr>
          <p:cNvPr id="5" name="Straight Arrow Connector 4"/>
          <p:cNvCxnSpPr/>
          <p:nvPr/>
        </p:nvCxnSpPr>
        <p:spPr>
          <a:xfrm>
            <a:off x="5794917" y="3880624"/>
            <a:ext cx="2011577" cy="3454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3713356" y="3880624"/>
            <a:ext cx="2081561" cy="3454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8541835" y="4086922"/>
            <a:ext cx="2126166" cy="1477328"/>
          </a:xfrm>
          <a:prstGeom prst="rect">
            <a:avLst/>
          </a:prstGeom>
          <a:noFill/>
        </p:spPr>
        <p:txBody>
          <a:bodyPr wrap="square" rtlCol="0">
            <a:spAutoFit/>
          </a:bodyPr>
          <a:lstStyle/>
          <a:p>
            <a:pPr marL="0" algn="r" defTabSz="914400" rtl="1" eaLnBrk="1" latinLnBrk="0" hangingPunct="1"/>
            <a:r>
              <a:rPr lang="ar-SA" dirty="0" smtClean="0"/>
              <a:t>انتشار أثر التنشيط (مبدأ الشبكات الدلالية) التنشيط لأي شبكة سيفضي إلى تنشيط لشبكات أخرى متصلة بالمفهوم</a:t>
            </a:r>
            <a:endParaRPr lang="en-US"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2128" y="4226053"/>
            <a:ext cx="1323213" cy="1059625"/>
          </a:xfrm>
          <a:prstGeom prst="rect">
            <a:avLst/>
          </a:prstGeom>
        </p:spPr>
      </p:pic>
      <p:sp>
        <p:nvSpPr>
          <p:cNvPr id="12" name="TextBox 11"/>
          <p:cNvSpPr txBox="1"/>
          <p:nvPr/>
        </p:nvSpPr>
        <p:spPr>
          <a:xfrm>
            <a:off x="512957" y="4017201"/>
            <a:ext cx="2743200" cy="1477328"/>
          </a:xfrm>
          <a:prstGeom prst="rect">
            <a:avLst/>
          </a:prstGeom>
          <a:noFill/>
        </p:spPr>
        <p:txBody>
          <a:bodyPr wrap="square" rtlCol="0">
            <a:spAutoFit/>
          </a:bodyPr>
          <a:lstStyle/>
          <a:p>
            <a:pPr marL="0" algn="r" defTabSz="914400" rtl="1" eaLnBrk="1" latinLnBrk="0" hangingPunct="1"/>
            <a:r>
              <a:rPr lang="ar-SA" dirty="0" smtClean="0"/>
              <a:t>إعادة بناء الخبرة</a:t>
            </a:r>
          </a:p>
          <a:p>
            <a:pPr marL="0" algn="r" defTabSz="914400" rtl="1" eaLnBrk="1" latinLnBrk="0" hangingPunct="1"/>
            <a:r>
              <a:rPr lang="ar-SA" dirty="0" smtClean="0"/>
              <a:t>- هل محتويات الذاكرة ثابته٬ أم تجري عليها تعديلات؟   </a:t>
            </a:r>
            <a:r>
              <a:rPr lang="en-GB" dirty="0" smtClean="0">
                <a:hlinkClick r:id="rId3"/>
              </a:rPr>
              <a:t>Loftus &amp; Palmer (1974) experiment</a:t>
            </a:r>
            <a:r>
              <a:rPr lang="ar-SA" dirty="0" smtClean="0"/>
              <a:t>   “النشاط”</a:t>
            </a:r>
            <a:endParaRPr lang="en-US" dirty="0"/>
          </a:p>
        </p:txBody>
      </p:sp>
    </p:spTree>
    <p:extLst>
      <p:ext uri="{BB962C8B-B14F-4D97-AF65-F5344CB8AC3E}">
        <p14:creationId xmlns:p14="http://schemas.microsoft.com/office/powerpoint/2010/main" val="1921929568"/>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1831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defTabSz="914400" rtl="1" eaLnBrk="1" latinLnBrk="0" hangingPunct="1">
              <a:lnSpc>
                <a:spcPct val="90000"/>
              </a:lnSpc>
              <a:spcBef>
                <a:spcPct val="0"/>
              </a:spcBef>
              <a:buNone/>
            </a:pPr>
            <a:r>
              <a:rPr lang="ar-SA" sz="2800" dirty="0" smtClean="0"/>
              <a:t>أولاً: تابع نموذج معالجة المعلومات</a:t>
            </a:r>
            <a:endParaRPr lang="en-US" sz="2800" dirty="0"/>
          </a:p>
        </p:txBody>
      </p:sp>
      <p:sp>
        <p:nvSpPr>
          <p:cNvPr id="3" name="Subtitle 2"/>
          <p:cNvSpPr>
            <a:spLocks noGrp="1"/>
          </p:cNvSpPr>
          <p:nvPr>
            <p:ph type="subTitle" idx="1"/>
          </p:nvPr>
        </p:nvSpPr>
        <p:spPr>
          <a:xfrm>
            <a:off x="713678" y="2575931"/>
            <a:ext cx="10716322" cy="3980985"/>
          </a:xfrm>
        </p:spPr>
        <p:txBody>
          <a:bodyPr>
            <a:normAutofit/>
          </a:bodyPr>
          <a:lstStyle/>
          <a:p>
            <a:pPr marL="342900" indent="-342900" algn="r" defTabSz="914400" rtl="1" eaLnBrk="1" latinLnBrk="0" hangingPunct="1">
              <a:lnSpc>
                <a:spcPct val="90000"/>
              </a:lnSpc>
              <a:spcBef>
                <a:spcPts val="1000"/>
              </a:spcBef>
              <a:buFontTx/>
              <a:buChar char="-"/>
            </a:pPr>
            <a:r>
              <a:rPr lang="ar-SA" sz="2000" dirty="0" smtClean="0"/>
              <a:t>مراحل عملية الاسترجاع:     - مرحلة الأداء</a:t>
            </a:r>
          </a:p>
          <a:p>
            <a:pPr algn="r" defTabSz="914400" rtl="1" eaLnBrk="1" latinLnBrk="0" hangingPunct="1">
              <a:lnSpc>
                <a:spcPct val="90000"/>
              </a:lnSpc>
              <a:spcBef>
                <a:spcPts val="1000"/>
              </a:spcBef>
            </a:pPr>
            <a:endParaRPr lang="ar-SA" sz="2000" dirty="0"/>
          </a:p>
          <a:p>
            <a:pPr algn="r" defTabSz="914400" rtl="1" eaLnBrk="1" latinLnBrk="0" hangingPunct="1">
              <a:lnSpc>
                <a:spcPct val="90000"/>
              </a:lnSpc>
              <a:spcBef>
                <a:spcPts val="1000"/>
              </a:spcBef>
            </a:pPr>
            <a:endParaRPr lang="ar-SA" sz="2000" dirty="0"/>
          </a:p>
          <a:p>
            <a:pPr algn="r" defTabSz="914400" rtl="1" eaLnBrk="1" latinLnBrk="0" hangingPunct="1">
              <a:lnSpc>
                <a:spcPct val="90000"/>
              </a:lnSpc>
              <a:spcBef>
                <a:spcPts val="1000"/>
              </a:spcBef>
            </a:pPr>
            <a:r>
              <a:rPr lang="ar-SA" sz="2800" b="1" dirty="0" smtClean="0"/>
              <a:t>النسيان: </a:t>
            </a:r>
            <a:r>
              <a:rPr lang="ar-SA" sz="2000" dirty="0" smtClean="0"/>
              <a:t>هو فقدان كلي أو جزئي دائم أو مؤقت لبعض الخبرات التي</a:t>
            </a:r>
            <a:endParaRPr lang="en-GB" sz="2000" dirty="0" smtClean="0"/>
          </a:p>
          <a:p>
            <a:pPr algn="r" defTabSz="914400" rtl="1" eaLnBrk="1" latinLnBrk="0" hangingPunct="1">
              <a:lnSpc>
                <a:spcPct val="90000"/>
              </a:lnSpc>
              <a:spcBef>
                <a:spcPts val="1000"/>
              </a:spcBef>
            </a:pPr>
            <a:r>
              <a:rPr lang="ar-SA" sz="2000" dirty="0" smtClean="0"/>
              <a:t> تمت معالجتها أو اكتسابها. </a:t>
            </a:r>
            <a:endParaRPr lang="ar-SA" sz="2800" b="1" dirty="0" smtClean="0"/>
          </a:p>
          <a:p>
            <a:pPr marL="342900" indent="-342900" algn="r" defTabSz="914400" rtl="1" eaLnBrk="1" latinLnBrk="0" hangingPunct="1">
              <a:lnSpc>
                <a:spcPct val="90000"/>
              </a:lnSpc>
              <a:spcBef>
                <a:spcPts val="1000"/>
              </a:spcBef>
              <a:buFontTx/>
              <a:buChar char="-"/>
            </a:pPr>
            <a:endParaRPr lang="ar-SA" sz="2000" dirty="0"/>
          </a:p>
          <a:p>
            <a:pPr algn="r" defTabSz="914400" rtl="1" eaLnBrk="1" latinLnBrk="0" hangingPunct="1">
              <a:lnSpc>
                <a:spcPct val="90000"/>
              </a:lnSpc>
              <a:spcBef>
                <a:spcPts val="1000"/>
              </a:spcBef>
            </a:pPr>
            <a:r>
              <a:rPr lang="ar-SA" sz="2000" dirty="0" smtClean="0"/>
              <a:t>دراسات ابنجهاوس على الذاكرة والنسيان ودراسات عديدة غيرها وجدت </a:t>
            </a:r>
          </a:p>
          <a:p>
            <a:pPr algn="r" defTabSz="914400" rtl="1" eaLnBrk="1" latinLnBrk="0" hangingPunct="1">
              <a:lnSpc>
                <a:spcPct val="90000"/>
              </a:lnSpc>
              <a:spcBef>
                <a:spcPts val="1000"/>
              </a:spcBef>
            </a:pPr>
            <a:r>
              <a:rPr lang="ar-SA" sz="2000" dirty="0" smtClean="0"/>
              <a:t>هذا النمط “منحنى النسيان” </a:t>
            </a:r>
          </a:p>
          <a:p>
            <a:pPr algn="r" defTabSz="914400" rtl="1" eaLnBrk="1" latinLnBrk="0" hangingPunct="1">
              <a:lnSpc>
                <a:spcPct val="90000"/>
              </a:lnSpc>
              <a:spcBef>
                <a:spcPts val="1000"/>
              </a:spcBef>
            </a:pPr>
            <a:endParaRPr lang="ar-SA" sz="2000" baseline="-250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94107"/>
            <a:ext cx="5225276" cy="3661622"/>
          </a:xfrm>
          <a:prstGeom prst="rect">
            <a:avLst/>
          </a:prstGeom>
        </p:spPr>
      </p:pic>
    </p:spTree>
    <p:extLst>
      <p:ext uri="{BB962C8B-B14F-4D97-AF65-F5344CB8AC3E}">
        <p14:creationId xmlns:p14="http://schemas.microsoft.com/office/powerpoint/2010/main" val="2059143124"/>
      </p:ext>
    </p:extLst>
  </p:cSld>
  <p:clrMapOvr>
    <a:masterClrMapping/>
  </p:clrMapOvr>
  <mc:AlternateContent xmlns:mc="http://schemas.openxmlformats.org/markup-compatibility/2006" xmlns:p14="http://schemas.microsoft.com/office/powerpoint/2010/main">
    <mc:Choice Requires="p14">
      <p:transition p14:dur="5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2380</TotalTime>
  <Words>1143</Words>
  <Application>Microsoft Macintosh PowerPoint</Application>
  <PresentationFormat>Widescreen</PresentationFormat>
  <Paragraphs>130</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Calibri</vt:lpstr>
      <vt:lpstr>Calibri Light</vt:lpstr>
      <vt:lpstr>Times New Roman</vt:lpstr>
      <vt:lpstr>Arial</vt:lpstr>
      <vt:lpstr>Office Theme</vt:lpstr>
      <vt:lpstr>علم النفس المعرفي (٣٦٧ نفس) المحاضرة ٤</vt:lpstr>
      <vt:lpstr>خطة المحاضرة</vt:lpstr>
      <vt:lpstr>أولاً: تابع نموذج معالجة المعلومات</vt:lpstr>
      <vt:lpstr>أولاً: تابع نموذج معالجة المعلومات</vt:lpstr>
      <vt:lpstr>أولاً: تابع نموذج معالجة المعلومات</vt:lpstr>
      <vt:lpstr>أولاً: تابع نموذج معالجة المعلومات</vt:lpstr>
      <vt:lpstr>أولاً: تابع نموذج معالجة المعلومات</vt:lpstr>
      <vt:lpstr>أولاً: تابع نموذج معالجة المعلومات</vt:lpstr>
      <vt:lpstr>أولاً: تابع نموذج معالجة المعلومات</vt:lpstr>
      <vt:lpstr>أولاً: تابع نموذج معالجة المعلومات</vt:lpstr>
      <vt:lpstr>PowerPoint Presentation</vt:lpstr>
      <vt:lpstr>ثانياً: العمليات المعرفية الماورائية</vt:lpstr>
      <vt:lpstr>ثانياً: العمليات المعرفية الماورائية</vt:lpstr>
      <vt:lpstr>ثانياً: العمليات المعرفية الماورائية</vt:lpstr>
      <vt:lpstr>ثانياً: العمليات المعرفية الماورائية</vt:lpstr>
      <vt:lpstr>PowerPoint Presentation</vt:lpstr>
      <vt:lpstr>ثالثاً: الأساليب(الأنماط) المعرفية</vt:lpstr>
      <vt:lpstr>ثالثاً: الأساليب(الأنماط) المعرفية</vt:lpstr>
      <vt:lpstr>ثالثاً: الأساليب المعرفية</vt:lpstr>
      <vt:lpstr>ثالثاً: الأساليب المعرفية</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خطة المحاضرة</dc:title>
  <dc:creator>Albandri oti</dc:creator>
  <cp:lastModifiedBy>Albandri oti</cp:lastModifiedBy>
  <cp:revision>115</cp:revision>
  <dcterms:created xsi:type="dcterms:W3CDTF">2016-10-02T13:19:20Z</dcterms:created>
  <dcterms:modified xsi:type="dcterms:W3CDTF">2017-03-01T11:16:42Z</dcterms:modified>
</cp:coreProperties>
</file>