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2"/>
  </p:notesMasterIdLst>
  <p:sldIdLst>
    <p:sldId id="258" r:id="rId2"/>
    <p:sldId id="256" r:id="rId3"/>
    <p:sldId id="332" r:id="rId4"/>
    <p:sldId id="357" r:id="rId5"/>
    <p:sldId id="358" r:id="rId6"/>
    <p:sldId id="359" r:id="rId7"/>
    <p:sldId id="360" r:id="rId8"/>
    <p:sldId id="361" r:id="rId9"/>
    <p:sldId id="362" r:id="rId10"/>
    <p:sldId id="363" r:id="rId11"/>
    <p:sldId id="364" r:id="rId12"/>
    <p:sldId id="317" r:id="rId13"/>
    <p:sldId id="337" r:id="rId14"/>
    <p:sldId id="330" r:id="rId15"/>
    <p:sldId id="333" r:id="rId16"/>
    <p:sldId id="334" r:id="rId17"/>
    <p:sldId id="350" r:id="rId18"/>
    <p:sldId id="351" r:id="rId19"/>
    <p:sldId id="352" r:id="rId20"/>
    <p:sldId id="356" r:id="rId21"/>
    <p:sldId id="336" r:id="rId22"/>
    <p:sldId id="344" r:id="rId23"/>
    <p:sldId id="345" r:id="rId24"/>
    <p:sldId id="346" r:id="rId25"/>
    <p:sldId id="347" r:id="rId26"/>
    <p:sldId id="348" r:id="rId27"/>
    <p:sldId id="365" r:id="rId28"/>
    <p:sldId id="331" r:id="rId29"/>
    <p:sldId id="335" r:id="rId30"/>
    <p:sldId id="321"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86384"/>
  </p:normalViewPr>
  <p:slideViewPr>
    <p:cSldViewPr snapToGrid="0" snapToObjects="1">
      <p:cViewPr varScale="1">
        <p:scale>
          <a:sx n="98" d="100"/>
          <a:sy n="98" d="100"/>
        </p:scale>
        <p:origin x="1112" y="184"/>
      </p:cViewPr>
      <p:guideLst>
        <p:guide orient="horz" pos="2160"/>
        <p:guide pos="3840"/>
      </p:guideLst>
    </p:cSldViewPr>
  </p:slideViewPr>
  <p:outlineViewPr>
    <p:cViewPr>
      <p:scale>
        <a:sx n="33" d="100"/>
        <a:sy n="33" d="100"/>
      </p:scale>
      <p:origin x="0" y="-8320"/>
    </p:cViewPr>
  </p:outlin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notesMaster" Target="notesMasters/notesMaster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presProps" Target="presProps.xml"/><Relationship Id="rId34" Type="http://schemas.openxmlformats.org/officeDocument/2006/relationships/viewProps" Target="viewProps.xml"/><Relationship Id="rId35" Type="http://schemas.openxmlformats.org/officeDocument/2006/relationships/theme" Target="theme/theme1.xml"/><Relationship Id="rId3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8CB02B9-F8A5-3541-BEE7-FE689B353C3F}" type="datetimeFigureOut">
              <a:rPr lang="en-US" smtClean="0"/>
              <a:t>3/10/17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2307296-5C7D-3846-8A03-97D5DFAB4872}" type="slidenum">
              <a:rPr lang="en-US" smtClean="0"/>
              <a:t>‹#›</a:t>
            </a:fld>
            <a:endParaRPr lang="en-US"/>
          </a:p>
        </p:txBody>
      </p:sp>
    </p:spTree>
    <p:extLst>
      <p:ext uri="{BB962C8B-B14F-4D97-AF65-F5344CB8AC3E}">
        <p14:creationId xmlns:p14="http://schemas.microsoft.com/office/powerpoint/2010/main" val="8787664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gn="r" defTabSz="914400" rtl="1" eaLnBrk="1" latinLnBrk="0" hangingPunct="1"/>
            <a:endParaRPr lang="en-US" dirty="0"/>
          </a:p>
        </p:txBody>
      </p:sp>
      <p:sp>
        <p:nvSpPr>
          <p:cNvPr id="4" name="Slide Number Placeholder 3"/>
          <p:cNvSpPr>
            <a:spLocks noGrp="1"/>
          </p:cNvSpPr>
          <p:nvPr>
            <p:ph type="sldNum" sz="quarter" idx="10"/>
          </p:nvPr>
        </p:nvSpPr>
        <p:spPr/>
        <p:txBody>
          <a:bodyPr/>
          <a:lstStyle/>
          <a:p>
            <a:fld id="{22307296-5C7D-3846-8A03-97D5DFAB4872}" type="slidenum">
              <a:rPr lang="en-US" smtClean="0"/>
              <a:t>6</a:t>
            </a:fld>
            <a:endParaRPr lang="en-US"/>
          </a:p>
        </p:txBody>
      </p:sp>
    </p:spTree>
    <p:extLst>
      <p:ext uri="{BB962C8B-B14F-4D97-AF65-F5344CB8AC3E}">
        <p14:creationId xmlns:p14="http://schemas.microsoft.com/office/powerpoint/2010/main" val="11824158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gn="r" defTabSz="914400" rtl="1" eaLnBrk="1" latinLnBrk="0" hangingPunct="1"/>
            <a:endParaRPr lang="en-US" dirty="0"/>
          </a:p>
        </p:txBody>
      </p:sp>
      <p:sp>
        <p:nvSpPr>
          <p:cNvPr id="4" name="Slide Number Placeholder 3"/>
          <p:cNvSpPr>
            <a:spLocks noGrp="1"/>
          </p:cNvSpPr>
          <p:nvPr>
            <p:ph type="sldNum" sz="quarter" idx="10"/>
          </p:nvPr>
        </p:nvSpPr>
        <p:spPr/>
        <p:txBody>
          <a:bodyPr/>
          <a:lstStyle/>
          <a:p>
            <a:fld id="{22307296-5C7D-3846-8A03-97D5DFAB4872}" type="slidenum">
              <a:rPr lang="en-US" smtClean="0"/>
              <a:t>8</a:t>
            </a:fld>
            <a:endParaRPr lang="en-US"/>
          </a:p>
        </p:txBody>
      </p:sp>
    </p:spTree>
    <p:extLst>
      <p:ext uri="{BB962C8B-B14F-4D97-AF65-F5344CB8AC3E}">
        <p14:creationId xmlns:p14="http://schemas.microsoft.com/office/powerpoint/2010/main" val="3276788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gn="r" defTabSz="914400" rtl="1" eaLnBrk="1" latinLnBrk="0" hangingPunct="1"/>
            <a:endParaRPr lang="en-US" dirty="0"/>
          </a:p>
        </p:txBody>
      </p:sp>
      <p:sp>
        <p:nvSpPr>
          <p:cNvPr id="4" name="Slide Number Placeholder 3"/>
          <p:cNvSpPr>
            <a:spLocks noGrp="1"/>
          </p:cNvSpPr>
          <p:nvPr>
            <p:ph type="sldNum" sz="quarter" idx="10"/>
          </p:nvPr>
        </p:nvSpPr>
        <p:spPr/>
        <p:txBody>
          <a:bodyPr/>
          <a:lstStyle/>
          <a:p>
            <a:fld id="{22307296-5C7D-3846-8A03-97D5DFAB4872}" type="slidenum">
              <a:rPr lang="en-US" smtClean="0"/>
              <a:t>10</a:t>
            </a:fld>
            <a:endParaRPr lang="en-US"/>
          </a:p>
        </p:txBody>
      </p:sp>
    </p:spTree>
    <p:extLst>
      <p:ext uri="{BB962C8B-B14F-4D97-AF65-F5344CB8AC3E}">
        <p14:creationId xmlns:p14="http://schemas.microsoft.com/office/powerpoint/2010/main" val="11108352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AAB92BF-F347-BD4A-AB1B-49E8A4128D39}" type="datetimeFigureOut">
              <a:rPr lang="en-US" smtClean="0"/>
              <a:t>3/10/17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5F247E-BAC5-D44D-BD68-295991BDEA0B}" type="slidenum">
              <a:rPr lang="en-US" smtClean="0"/>
              <a:t>‹#›</a:t>
            </a:fld>
            <a:endParaRPr lang="en-US"/>
          </a:p>
        </p:txBody>
      </p:sp>
    </p:spTree>
    <p:extLst>
      <p:ext uri="{BB962C8B-B14F-4D97-AF65-F5344CB8AC3E}">
        <p14:creationId xmlns:p14="http://schemas.microsoft.com/office/powerpoint/2010/main" val="20466569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AAB92BF-F347-BD4A-AB1B-49E8A4128D39}" type="datetimeFigureOut">
              <a:rPr lang="en-US" smtClean="0"/>
              <a:t>3/10/17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5F247E-BAC5-D44D-BD68-295991BDEA0B}" type="slidenum">
              <a:rPr lang="en-US" smtClean="0"/>
              <a:t>‹#›</a:t>
            </a:fld>
            <a:endParaRPr lang="en-US"/>
          </a:p>
        </p:txBody>
      </p:sp>
    </p:spTree>
    <p:extLst>
      <p:ext uri="{BB962C8B-B14F-4D97-AF65-F5344CB8AC3E}">
        <p14:creationId xmlns:p14="http://schemas.microsoft.com/office/powerpoint/2010/main" val="5731926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AAB92BF-F347-BD4A-AB1B-49E8A4128D39}" type="datetimeFigureOut">
              <a:rPr lang="en-US" smtClean="0"/>
              <a:t>3/10/17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5F247E-BAC5-D44D-BD68-295991BDEA0B}" type="slidenum">
              <a:rPr lang="en-US" smtClean="0"/>
              <a:t>‹#›</a:t>
            </a:fld>
            <a:endParaRPr lang="en-US"/>
          </a:p>
        </p:txBody>
      </p:sp>
    </p:spTree>
    <p:extLst>
      <p:ext uri="{BB962C8B-B14F-4D97-AF65-F5344CB8AC3E}">
        <p14:creationId xmlns:p14="http://schemas.microsoft.com/office/powerpoint/2010/main" val="370264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AAB92BF-F347-BD4A-AB1B-49E8A4128D39}" type="datetimeFigureOut">
              <a:rPr lang="en-US" smtClean="0"/>
              <a:t>3/10/17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5F247E-BAC5-D44D-BD68-295991BDEA0B}" type="slidenum">
              <a:rPr lang="en-US" smtClean="0"/>
              <a:t>‹#›</a:t>
            </a:fld>
            <a:endParaRPr lang="en-US"/>
          </a:p>
        </p:txBody>
      </p:sp>
    </p:spTree>
    <p:extLst>
      <p:ext uri="{BB962C8B-B14F-4D97-AF65-F5344CB8AC3E}">
        <p14:creationId xmlns:p14="http://schemas.microsoft.com/office/powerpoint/2010/main" val="15638499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AAB92BF-F347-BD4A-AB1B-49E8A4128D39}" type="datetimeFigureOut">
              <a:rPr lang="en-US" smtClean="0"/>
              <a:t>3/10/17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5F247E-BAC5-D44D-BD68-295991BDEA0B}" type="slidenum">
              <a:rPr lang="en-US" smtClean="0"/>
              <a:t>‹#›</a:t>
            </a:fld>
            <a:endParaRPr lang="en-US"/>
          </a:p>
        </p:txBody>
      </p:sp>
    </p:spTree>
    <p:extLst>
      <p:ext uri="{BB962C8B-B14F-4D97-AF65-F5344CB8AC3E}">
        <p14:creationId xmlns:p14="http://schemas.microsoft.com/office/powerpoint/2010/main" val="5729304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AAB92BF-F347-BD4A-AB1B-49E8A4128D39}" type="datetimeFigureOut">
              <a:rPr lang="en-US" smtClean="0"/>
              <a:t>3/10/17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5F247E-BAC5-D44D-BD68-295991BDEA0B}" type="slidenum">
              <a:rPr lang="en-US" smtClean="0"/>
              <a:t>‹#›</a:t>
            </a:fld>
            <a:endParaRPr lang="en-US"/>
          </a:p>
        </p:txBody>
      </p:sp>
    </p:spTree>
    <p:extLst>
      <p:ext uri="{BB962C8B-B14F-4D97-AF65-F5344CB8AC3E}">
        <p14:creationId xmlns:p14="http://schemas.microsoft.com/office/powerpoint/2010/main" val="20732870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AAB92BF-F347-BD4A-AB1B-49E8A4128D39}" type="datetimeFigureOut">
              <a:rPr lang="en-US" smtClean="0"/>
              <a:t>3/10/17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B5F247E-BAC5-D44D-BD68-295991BDEA0B}" type="slidenum">
              <a:rPr lang="en-US" smtClean="0"/>
              <a:t>‹#›</a:t>
            </a:fld>
            <a:endParaRPr lang="en-US"/>
          </a:p>
        </p:txBody>
      </p:sp>
    </p:spTree>
    <p:extLst>
      <p:ext uri="{BB962C8B-B14F-4D97-AF65-F5344CB8AC3E}">
        <p14:creationId xmlns:p14="http://schemas.microsoft.com/office/powerpoint/2010/main" val="6652384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AAB92BF-F347-BD4A-AB1B-49E8A4128D39}" type="datetimeFigureOut">
              <a:rPr lang="en-US" smtClean="0"/>
              <a:t>3/10/17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B5F247E-BAC5-D44D-BD68-295991BDEA0B}" type="slidenum">
              <a:rPr lang="en-US" smtClean="0"/>
              <a:t>‹#›</a:t>
            </a:fld>
            <a:endParaRPr lang="en-US"/>
          </a:p>
        </p:txBody>
      </p:sp>
    </p:spTree>
    <p:extLst>
      <p:ext uri="{BB962C8B-B14F-4D97-AF65-F5344CB8AC3E}">
        <p14:creationId xmlns:p14="http://schemas.microsoft.com/office/powerpoint/2010/main" val="8635527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AAB92BF-F347-BD4A-AB1B-49E8A4128D39}" type="datetimeFigureOut">
              <a:rPr lang="en-US" smtClean="0"/>
              <a:t>3/10/17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B5F247E-BAC5-D44D-BD68-295991BDEA0B}" type="slidenum">
              <a:rPr lang="en-US" smtClean="0"/>
              <a:t>‹#›</a:t>
            </a:fld>
            <a:endParaRPr lang="en-US"/>
          </a:p>
        </p:txBody>
      </p:sp>
    </p:spTree>
    <p:extLst>
      <p:ext uri="{BB962C8B-B14F-4D97-AF65-F5344CB8AC3E}">
        <p14:creationId xmlns:p14="http://schemas.microsoft.com/office/powerpoint/2010/main" val="10373727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AB92BF-F347-BD4A-AB1B-49E8A4128D39}" type="datetimeFigureOut">
              <a:rPr lang="en-US" smtClean="0"/>
              <a:t>3/10/17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5F247E-BAC5-D44D-BD68-295991BDEA0B}" type="slidenum">
              <a:rPr lang="en-US" smtClean="0"/>
              <a:t>‹#›</a:t>
            </a:fld>
            <a:endParaRPr lang="en-US"/>
          </a:p>
        </p:txBody>
      </p:sp>
    </p:spTree>
    <p:extLst>
      <p:ext uri="{BB962C8B-B14F-4D97-AF65-F5344CB8AC3E}">
        <p14:creationId xmlns:p14="http://schemas.microsoft.com/office/powerpoint/2010/main" val="18516133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AB92BF-F347-BD4A-AB1B-49E8A4128D39}" type="datetimeFigureOut">
              <a:rPr lang="en-US" smtClean="0"/>
              <a:t>3/10/17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5F247E-BAC5-D44D-BD68-295991BDEA0B}" type="slidenum">
              <a:rPr lang="en-US" smtClean="0"/>
              <a:t>‹#›</a:t>
            </a:fld>
            <a:endParaRPr lang="en-US"/>
          </a:p>
        </p:txBody>
      </p:sp>
    </p:spTree>
    <p:extLst>
      <p:ext uri="{BB962C8B-B14F-4D97-AF65-F5344CB8AC3E}">
        <p14:creationId xmlns:p14="http://schemas.microsoft.com/office/powerpoint/2010/main" val="87962459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AAB92BF-F347-BD4A-AB1B-49E8A4128D39}" type="datetimeFigureOut">
              <a:rPr lang="en-US" smtClean="0"/>
              <a:t>3/10/17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B5F247E-BAC5-D44D-BD68-295991BDEA0B}" type="slidenum">
              <a:rPr lang="en-US" smtClean="0"/>
              <a:t>‹#›</a:t>
            </a:fld>
            <a:endParaRPr lang="en-US"/>
          </a:p>
        </p:txBody>
      </p:sp>
    </p:spTree>
    <p:extLst>
      <p:ext uri="{BB962C8B-B14F-4D97-AF65-F5344CB8AC3E}">
        <p14:creationId xmlns:p14="http://schemas.microsoft.com/office/powerpoint/2010/main" val="15569100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13.xml.rels><?xml version="1.0" encoding="UTF-8" standalone="yes"?>
<Relationships xmlns="http://schemas.openxmlformats.org/package/2006/relationships"><Relationship Id="rId3" Type="http://schemas.openxmlformats.org/officeDocument/2006/relationships/hyperlink" Target="https://www.youtube.com/watch?v=k8vUWd9madc" TargetMode="External"/><Relationship Id="rId4" Type="http://schemas.openxmlformats.org/officeDocument/2006/relationships/hyperlink" Target="https://www.youtube.com/watch?v=8olVHKgIBXc" TargetMode="External"/><Relationship Id="rId1" Type="http://schemas.openxmlformats.org/officeDocument/2006/relationships/slideLayout" Target="../slideLayouts/slideLayout1.xml"/><Relationship Id="rId2" Type="http://schemas.openxmlformats.org/officeDocument/2006/relationships/hyperlink" Target="https://www.youtube.com/watch?v=gb4Q20z0T1Q"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https://www.youtube.com/watch?v=_O60TYAIgC4" TargetMode="External"/><Relationship Id="rId3" Type="http://schemas.openxmlformats.org/officeDocument/2006/relationships/image" Target="../media/image2.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g"/><Relationship Id="rId3" Type="http://schemas.openxmlformats.org/officeDocument/2006/relationships/image" Target="../media/image4.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https://www.youtube.com/watch?v=bh_9XFzbWV8" TargetMode="External"/><Relationship Id="rId3" Type="http://schemas.openxmlformats.org/officeDocument/2006/relationships/image" Target="../media/image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13209" y="2282090"/>
            <a:ext cx="9144000" cy="238760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algn="ctr" defTabSz="914400" rtl="1" eaLnBrk="1" latinLnBrk="0" hangingPunct="1">
              <a:lnSpc>
                <a:spcPct val="90000"/>
              </a:lnSpc>
              <a:spcBef>
                <a:spcPct val="0"/>
              </a:spcBef>
              <a:buNone/>
            </a:pPr>
            <a:r>
              <a:rPr lang="ar-SA" dirty="0" smtClean="0"/>
              <a:t>علم النفس التجريبي (٣٦١ نفس)</a:t>
            </a:r>
            <a:br>
              <a:rPr lang="ar-SA" dirty="0" smtClean="0"/>
            </a:br>
            <a:r>
              <a:rPr lang="ar-SA" dirty="0" smtClean="0"/>
              <a:t>المحاضرة ٥</a:t>
            </a:r>
            <a:endParaRPr lang="en-US" dirty="0"/>
          </a:p>
        </p:txBody>
      </p:sp>
    </p:spTree>
    <p:extLst>
      <p:ext uri="{BB962C8B-B14F-4D97-AF65-F5344CB8AC3E}">
        <p14:creationId xmlns:p14="http://schemas.microsoft.com/office/powerpoint/2010/main" val="10198248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التصميمات التجريبية</a:t>
            </a:r>
            <a:endParaRPr lang="en-US" sz="2800" dirty="0"/>
          </a:p>
        </p:txBody>
      </p:sp>
      <p:sp>
        <p:nvSpPr>
          <p:cNvPr id="3" name="Subtitle 2"/>
          <p:cNvSpPr>
            <a:spLocks noGrp="1"/>
          </p:cNvSpPr>
          <p:nvPr>
            <p:ph type="subTitle" idx="1"/>
          </p:nvPr>
        </p:nvSpPr>
        <p:spPr>
          <a:xfrm>
            <a:off x="737839" y="2308302"/>
            <a:ext cx="10716322" cy="3980985"/>
          </a:xfrm>
        </p:spPr>
        <p:txBody>
          <a:bodyPr>
            <a:normAutofit/>
          </a:bodyPr>
          <a:lstStyle/>
          <a:p>
            <a:pPr marL="457200" lvl="0" indent="-457200" algn="r" rtl="1">
              <a:lnSpc>
                <a:spcPct val="100000"/>
              </a:lnSpc>
              <a:spcBef>
                <a:spcPts val="0"/>
              </a:spcBef>
              <a:defRPr/>
            </a:pPr>
            <a:r>
              <a:rPr lang="ar-SA" b="1" dirty="0"/>
              <a:t>ق</a:t>
            </a:r>
            <a:r>
              <a:rPr lang="ar-SA" b="1" dirty="0" smtClean="0"/>
              <a:t>ام الباحث بجعل المفحوصين من مجموعة طلاب الدراسات العليا ومجموعة الأفراد الذين لم يكملوا تعليمهم الثانوي يقرأون ٣ قصص من التراث و ٣ قصص من الخيال </a:t>
            </a:r>
            <a:r>
              <a:rPr lang="ar-SA" b="1" dirty="0" smtClean="0"/>
              <a:t>العلمي.  بعد </a:t>
            </a:r>
            <a:r>
              <a:rPr lang="ar-SA" b="1" dirty="0" smtClean="0"/>
              <a:t>أسبوع طلب منهم الإجابة </a:t>
            </a:r>
            <a:r>
              <a:rPr lang="ar-SA" b="1" dirty="0" smtClean="0"/>
              <a:t>على  </a:t>
            </a:r>
            <a:r>
              <a:rPr lang="ar-SA" b="1" dirty="0" smtClean="0"/>
              <a:t>الأسئلة </a:t>
            </a:r>
            <a:r>
              <a:rPr lang="en-GB" b="1" dirty="0" smtClean="0"/>
              <a:t> </a:t>
            </a:r>
            <a:r>
              <a:rPr lang="ar-SA" b="1" dirty="0" smtClean="0"/>
              <a:t>حول هذين النوعين من القصص لمقارنة </a:t>
            </a:r>
            <a:r>
              <a:rPr lang="ar-SA" b="1" dirty="0" smtClean="0"/>
              <a:t>دقة ادائهم على القصص الشعبية بالأداء على قصص الخيال العلمي </a:t>
            </a:r>
            <a:r>
              <a:rPr lang="ar-SA" b="1" dirty="0" smtClean="0"/>
              <a:t>وكذلك اكتشاف </a:t>
            </a:r>
            <a:r>
              <a:rPr lang="ar-SA" b="1" dirty="0" smtClean="0"/>
              <a:t>أية تفاعلات ممكنة بين المتغيرات المستقلة. </a:t>
            </a:r>
          </a:p>
          <a:p>
            <a:pPr marL="457200" lvl="0" indent="-457200" algn="r" rtl="1">
              <a:lnSpc>
                <a:spcPct val="100000"/>
              </a:lnSpc>
              <a:spcBef>
                <a:spcPts val="0"/>
              </a:spcBef>
              <a:defRPr/>
            </a:pPr>
            <a:endParaRPr lang="ar-SA" b="1" dirty="0"/>
          </a:p>
          <a:p>
            <a:pPr marL="457200" lvl="0" indent="-457200" algn="r" rtl="1">
              <a:lnSpc>
                <a:spcPct val="100000"/>
              </a:lnSpc>
              <a:spcBef>
                <a:spcPts val="0"/>
              </a:spcBef>
              <a:defRPr/>
            </a:pPr>
            <a:endParaRPr lang="ar-SA" b="1" dirty="0"/>
          </a:p>
          <a:p>
            <a:pPr marL="457200" marR="0" lvl="0" indent="-457200" algn="r" defTabSz="914400" rtl="1" eaLnBrk="1" fontAlgn="auto" latinLnBrk="0" hangingPunct="1">
              <a:lnSpc>
                <a:spcPct val="100000"/>
              </a:lnSpc>
              <a:spcBef>
                <a:spcPts val="0"/>
              </a:spcBef>
              <a:spcAft>
                <a:spcPts val="0"/>
              </a:spcAft>
              <a:buClrTx/>
              <a:buSzTx/>
              <a:buFontTx/>
              <a:buChar char="-"/>
              <a:tabLst/>
              <a:defRPr/>
            </a:pPr>
            <a:r>
              <a:rPr lang="ar-SA" b="1" dirty="0" smtClean="0"/>
              <a:t>ما هو المتغير المستقل؟ وما هي مستوياته</a:t>
            </a:r>
          </a:p>
          <a:p>
            <a:pPr marL="457200" marR="0" lvl="0" indent="-457200" algn="r" defTabSz="914400" rtl="1" eaLnBrk="1" fontAlgn="auto" latinLnBrk="0" hangingPunct="1">
              <a:lnSpc>
                <a:spcPct val="100000"/>
              </a:lnSpc>
              <a:spcBef>
                <a:spcPts val="0"/>
              </a:spcBef>
              <a:spcAft>
                <a:spcPts val="0"/>
              </a:spcAft>
              <a:buClrTx/>
              <a:buSzTx/>
              <a:buFontTx/>
              <a:buChar char="-"/>
              <a:tabLst/>
              <a:defRPr/>
            </a:pPr>
            <a:r>
              <a:rPr lang="ar-SA" b="1" dirty="0" smtClean="0"/>
              <a:t>ما هو المتغير التابع ؟ وكيف تم قياسه؟</a:t>
            </a:r>
          </a:p>
          <a:p>
            <a:pPr marL="457200" marR="0" lvl="0" indent="-457200" algn="r" defTabSz="914400" rtl="1" eaLnBrk="1" fontAlgn="auto" latinLnBrk="0" hangingPunct="1">
              <a:lnSpc>
                <a:spcPct val="100000"/>
              </a:lnSpc>
              <a:spcBef>
                <a:spcPts val="0"/>
              </a:spcBef>
              <a:spcAft>
                <a:spcPts val="0"/>
              </a:spcAft>
              <a:buClrTx/>
              <a:buSzTx/>
              <a:buFontTx/>
              <a:buChar char="-"/>
              <a:tabLst/>
              <a:defRPr/>
            </a:pPr>
            <a:r>
              <a:rPr lang="ar-SA" b="1" dirty="0" smtClean="0"/>
              <a:t>ما هو التصميم التجريبي لهذه التجربة؟</a:t>
            </a:r>
            <a:endParaRPr lang="ar-SA" b="1" dirty="0"/>
          </a:p>
          <a:p>
            <a:pPr marL="457200" marR="0" lvl="0" indent="-457200" algn="r" defTabSz="914400" rtl="1" eaLnBrk="1" fontAlgn="auto" latinLnBrk="0" hangingPunct="1">
              <a:lnSpc>
                <a:spcPct val="100000"/>
              </a:lnSpc>
              <a:spcBef>
                <a:spcPts val="0"/>
              </a:spcBef>
              <a:spcAft>
                <a:spcPts val="0"/>
              </a:spcAft>
              <a:buClrTx/>
              <a:buSzTx/>
              <a:buFontTx/>
              <a:buNone/>
              <a:tabLst/>
              <a:defRPr/>
            </a:pPr>
            <a:endParaRPr lang="ar-SA" sz="3200" dirty="0"/>
          </a:p>
          <a:p>
            <a:pPr marL="457200" marR="0" lvl="0" indent="-457200" algn="r" defTabSz="914400" rtl="1" eaLnBrk="1" fontAlgn="auto" latinLnBrk="0" hangingPunct="1">
              <a:lnSpc>
                <a:spcPct val="100000"/>
              </a:lnSpc>
              <a:spcBef>
                <a:spcPts val="0"/>
              </a:spcBef>
              <a:spcAft>
                <a:spcPts val="0"/>
              </a:spcAft>
              <a:buClrTx/>
              <a:buSzTx/>
              <a:buFontTx/>
              <a:buNone/>
              <a:tabLst/>
              <a:defRPr/>
            </a:pPr>
            <a:endParaRPr lang="ar-SA" sz="3200" dirty="0"/>
          </a:p>
        </p:txBody>
      </p:sp>
    </p:spTree>
    <p:extLst>
      <p:ext uri="{BB962C8B-B14F-4D97-AF65-F5344CB8AC3E}">
        <p14:creationId xmlns:p14="http://schemas.microsoft.com/office/powerpoint/2010/main" val="1236910367"/>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التصميمات التجريبية</a:t>
            </a:r>
            <a:br>
              <a:rPr lang="ar-SA" sz="2800" dirty="0" smtClean="0"/>
            </a:br>
            <a:r>
              <a:rPr lang="ar-SA" sz="2800" dirty="0" smtClean="0"/>
              <a:t>ترتيب البيانات للتحليل الاحصائي</a:t>
            </a:r>
            <a:endParaRPr lang="en-US" sz="2800" dirty="0"/>
          </a:p>
        </p:txBody>
      </p:sp>
      <p:sp>
        <p:nvSpPr>
          <p:cNvPr id="3" name="Subtitle 2"/>
          <p:cNvSpPr>
            <a:spLocks noGrp="1"/>
          </p:cNvSpPr>
          <p:nvPr>
            <p:ph type="subTitle" idx="1"/>
          </p:nvPr>
        </p:nvSpPr>
        <p:spPr>
          <a:xfrm>
            <a:off x="737839" y="2308302"/>
            <a:ext cx="10716322" cy="3980985"/>
          </a:xfrm>
        </p:spPr>
        <p:txBody>
          <a:bodyPr>
            <a:normAutofit/>
          </a:bodyPr>
          <a:lstStyle/>
          <a:p>
            <a:pPr marL="457200" marR="0" lvl="0" indent="-457200" algn="r" defTabSz="914400" rtl="1" eaLnBrk="1" fontAlgn="auto" latinLnBrk="0" hangingPunct="1">
              <a:lnSpc>
                <a:spcPct val="100000"/>
              </a:lnSpc>
              <a:spcBef>
                <a:spcPts val="0"/>
              </a:spcBef>
              <a:spcAft>
                <a:spcPts val="0"/>
              </a:spcAft>
              <a:buClrTx/>
              <a:buSzTx/>
              <a:buFontTx/>
              <a:buNone/>
              <a:tabLst/>
              <a:defRPr/>
            </a:pPr>
            <a:endParaRPr lang="ar-SA" dirty="0" smtClean="0"/>
          </a:p>
          <a:p>
            <a:pPr marL="457200" marR="0" lvl="0" indent="-457200" algn="r" defTabSz="914400" rtl="1" eaLnBrk="1" fontAlgn="auto" latinLnBrk="0" hangingPunct="1">
              <a:lnSpc>
                <a:spcPct val="100000"/>
              </a:lnSpc>
              <a:spcBef>
                <a:spcPts val="0"/>
              </a:spcBef>
              <a:spcAft>
                <a:spcPts val="0"/>
              </a:spcAft>
              <a:buClrTx/>
              <a:buSzTx/>
              <a:buFontTx/>
              <a:buNone/>
              <a:tabLst/>
              <a:defRPr/>
            </a:pPr>
            <a:endParaRPr lang="ar-SA" sz="3200" dirty="0"/>
          </a:p>
          <a:p>
            <a:pPr marL="457200" marR="0" lvl="0" indent="-457200" algn="r" defTabSz="914400" rtl="1" eaLnBrk="1" fontAlgn="auto" latinLnBrk="0" hangingPunct="1">
              <a:lnSpc>
                <a:spcPct val="100000"/>
              </a:lnSpc>
              <a:spcBef>
                <a:spcPts val="0"/>
              </a:spcBef>
              <a:spcAft>
                <a:spcPts val="0"/>
              </a:spcAft>
              <a:buClrTx/>
              <a:buSzTx/>
              <a:buFontTx/>
              <a:buNone/>
              <a:tabLst/>
              <a:defRPr/>
            </a:pPr>
            <a:endParaRPr lang="ar-SA" sz="3200" dirty="0"/>
          </a:p>
        </p:txBody>
      </p:sp>
      <p:graphicFrame>
        <p:nvGraphicFramePr>
          <p:cNvPr id="4" name="جدول 3"/>
          <p:cNvGraphicFramePr>
            <a:graphicFrameLocks noGrp="1"/>
          </p:cNvGraphicFramePr>
          <p:nvPr>
            <p:extLst>
              <p:ext uri="{D42A27DB-BD31-4B8C-83A1-F6EECF244321}">
                <p14:modId xmlns:p14="http://schemas.microsoft.com/office/powerpoint/2010/main" val="835697078"/>
              </p:ext>
            </p:extLst>
          </p:nvPr>
        </p:nvGraphicFramePr>
        <p:xfrm>
          <a:off x="2706909" y="2468879"/>
          <a:ext cx="6606904" cy="3291840"/>
        </p:xfrm>
        <a:graphic>
          <a:graphicData uri="http://schemas.openxmlformats.org/drawingml/2006/table">
            <a:tbl>
              <a:tblPr rtl="1" firstRow="1" bandRow="1">
                <a:tableStyleId>{5C22544A-7EE6-4342-B048-85BDC9FD1C3A}</a:tableStyleId>
              </a:tblPr>
              <a:tblGrid>
                <a:gridCol w="1651726"/>
                <a:gridCol w="1651726"/>
                <a:gridCol w="1651726"/>
                <a:gridCol w="1651726"/>
              </a:tblGrid>
              <a:tr h="264294">
                <a:tc>
                  <a:txBody>
                    <a:bodyPr/>
                    <a:lstStyle/>
                    <a:p>
                      <a:pPr algn="ctr" rtl="1"/>
                      <a:r>
                        <a:rPr lang="ar-SA" dirty="0" smtClean="0"/>
                        <a:t>المشاركين</a:t>
                      </a:r>
                      <a:endParaRPr lang="ar-SA" dirty="0"/>
                    </a:p>
                  </a:txBody>
                  <a:tcPr/>
                </a:tc>
                <a:tc>
                  <a:txBody>
                    <a:bodyPr/>
                    <a:lstStyle/>
                    <a:p>
                      <a:pPr algn="ctr" rtl="1"/>
                      <a:r>
                        <a:rPr lang="ar-SA" dirty="0" smtClean="0"/>
                        <a:t>درجة التعليم</a:t>
                      </a:r>
                      <a:endParaRPr lang="ar-SA" dirty="0"/>
                    </a:p>
                  </a:txBody>
                  <a:tcPr/>
                </a:tc>
                <a:tc>
                  <a:txBody>
                    <a:bodyPr/>
                    <a:lstStyle/>
                    <a:p>
                      <a:pPr algn="ctr" rtl="1"/>
                      <a:r>
                        <a:rPr lang="ar-SA" dirty="0" smtClean="0"/>
                        <a:t>الاداء </a:t>
                      </a:r>
                      <a:r>
                        <a:rPr lang="ar-SA" dirty="0" smtClean="0"/>
                        <a:t>خيال</a:t>
                      </a:r>
                      <a:endParaRPr lang="ar-SA" dirty="0"/>
                    </a:p>
                  </a:txBody>
                  <a:tcPr/>
                </a:tc>
                <a:tc>
                  <a:txBody>
                    <a:bodyPr/>
                    <a:lstStyle/>
                    <a:p>
                      <a:pPr algn="ctr" rtl="1"/>
                      <a:r>
                        <a:rPr lang="ar-SA" dirty="0" smtClean="0"/>
                        <a:t>الأداء </a:t>
                      </a:r>
                      <a:r>
                        <a:rPr lang="ar-SA" dirty="0" smtClean="0"/>
                        <a:t> </a:t>
                      </a:r>
                      <a:r>
                        <a:rPr lang="ar-SA" dirty="0" smtClean="0"/>
                        <a:t>شعبي</a:t>
                      </a:r>
                      <a:endParaRPr lang="ar-SA" dirty="0"/>
                    </a:p>
                  </a:txBody>
                  <a:tcPr/>
                </a:tc>
              </a:tr>
              <a:tr h="264294">
                <a:tc>
                  <a:txBody>
                    <a:bodyPr/>
                    <a:lstStyle/>
                    <a:p>
                      <a:pPr algn="ctr" rtl="1"/>
                      <a:r>
                        <a:rPr lang="ar-SA" dirty="0" smtClean="0"/>
                        <a:t>1</a:t>
                      </a:r>
                      <a:endParaRPr lang="ar-SA" dirty="0"/>
                    </a:p>
                  </a:txBody>
                  <a:tcPr/>
                </a:tc>
                <a:tc>
                  <a:txBody>
                    <a:bodyPr/>
                    <a:lstStyle/>
                    <a:p>
                      <a:pPr algn="ctr" rtl="1"/>
                      <a:r>
                        <a:rPr lang="ar-SA" dirty="0" smtClean="0"/>
                        <a:t>1 «دراسات عليا»</a:t>
                      </a:r>
                      <a:endParaRPr lang="ar-SA" dirty="0"/>
                    </a:p>
                  </a:txBody>
                  <a:tcPr/>
                </a:tc>
                <a:tc>
                  <a:txBody>
                    <a:bodyPr/>
                    <a:lstStyle/>
                    <a:p>
                      <a:pPr marL="0" algn="ctr" defTabSz="914400" rtl="0" eaLnBrk="1" latinLnBrk="0" hangingPunct="1"/>
                      <a:r>
                        <a:rPr lang="en-GB" baseline="0" dirty="0" smtClean="0"/>
                        <a:t> </a:t>
                      </a:r>
                      <a:r>
                        <a:rPr lang="ar-SA" baseline="0" dirty="0" smtClean="0"/>
                        <a:t>...</a:t>
                      </a:r>
                      <a:endParaRPr lang="ar-SA" dirty="0"/>
                    </a:p>
                  </a:txBody>
                  <a:tcPr/>
                </a:tc>
                <a:tc>
                  <a:txBody>
                    <a:bodyPr/>
                    <a:lstStyle/>
                    <a:p>
                      <a:pPr marL="0" algn="ctr" defTabSz="914400" rtl="1" eaLnBrk="1" latinLnBrk="0" hangingPunct="1"/>
                      <a:r>
                        <a:rPr lang="ar-SA" dirty="0" smtClean="0"/>
                        <a:t>..</a:t>
                      </a:r>
                      <a:endParaRPr lang="ar-SA" dirty="0"/>
                    </a:p>
                  </a:txBody>
                  <a:tcPr/>
                </a:tc>
              </a:tr>
              <a:tr h="264294">
                <a:tc>
                  <a:txBody>
                    <a:bodyPr/>
                    <a:lstStyle/>
                    <a:p>
                      <a:pPr algn="ctr" rtl="1"/>
                      <a:r>
                        <a:rPr lang="ar-SA" dirty="0" smtClean="0"/>
                        <a:t>2</a:t>
                      </a:r>
                      <a:endParaRPr lang="ar-SA" dirty="0"/>
                    </a:p>
                  </a:txBody>
                  <a:tcPr/>
                </a:tc>
                <a:tc>
                  <a:txBody>
                    <a:bodyPr/>
                    <a:lstStyle/>
                    <a:p>
                      <a:pPr algn="ctr" rtl="1"/>
                      <a:r>
                        <a:rPr lang="ar-SA" dirty="0" smtClean="0"/>
                        <a:t>1</a:t>
                      </a:r>
                      <a:endParaRPr lang="ar-SA" dirty="0"/>
                    </a:p>
                  </a:txBody>
                  <a:tcPr/>
                </a:tc>
                <a:tc>
                  <a:txBody>
                    <a:bodyPr/>
                    <a:lstStyle/>
                    <a:p>
                      <a:pPr marL="0" algn="ctr" defTabSz="914400" rtl="1" eaLnBrk="1" latinLnBrk="0" hangingPunct="1"/>
                      <a:r>
                        <a:rPr lang="ar-SA" dirty="0" smtClean="0"/>
                        <a:t>...</a:t>
                      </a:r>
                      <a:endParaRPr lang="ar-SA" dirty="0"/>
                    </a:p>
                  </a:txBody>
                  <a:tcPr/>
                </a:tc>
                <a:tc>
                  <a:txBody>
                    <a:bodyPr/>
                    <a:lstStyle/>
                    <a:p>
                      <a:pPr algn="ctr" rtl="1"/>
                      <a:r>
                        <a:rPr lang="ar-SA" dirty="0" smtClean="0"/>
                        <a:t>..</a:t>
                      </a:r>
                      <a:endParaRPr lang="ar-SA" dirty="0"/>
                    </a:p>
                  </a:txBody>
                  <a:tcPr/>
                </a:tc>
              </a:tr>
              <a:tr h="264294">
                <a:tc>
                  <a:txBody>
                    <a:bodyPr/>
                    <a:lstStyle/>
                    <a:p>
                      <a:pPr marL="0" algn="ctr" defTabSz="914400" rtl="0" eaLnBrk="1" latinLnBrk="0" hangingPunct="1"/>
                      <a:r>
                        <a:rPr lang="en-GB" dirty="0" smtClean="0"/>
                        <a:t>3</a:t>
                      </a:r>
                      <a:endParaRPr lang="ar-SA" dirty="0"/>
                    </a:p>
                  </a:txBody>
                  <a:tcPr/>
                </a:tc>
                <a:tc>
                  <a:txBody>
                    <a:bodyPr/>
                    <a:lstStyle/>
                    <a:p>
                      <a:pPr marL="0" algn="ctr" defTabSz="914400" rtl="0" eaLnBrk="1" latinLnBrk="0" hangingPunct="1"/>
                      <a:r>
                        <a:rPr lang="en-GB" dirty="0" smtClean="0"/>
                        <a:t>1</a:t>
                      </a:r>
                      <a:endParaRPr lang="ar-SA" dirty="0"/>
                    </a:p>
                  </a:txBody>
                  <a:tcPr/>
                </a:tc>
                <a:tc>
                  <a:txBody>
                    <a:bodyPr/>
                    <a:lstStyle/>
                    <a:p>
                      <a:pPr marL="0" algn="ctr" defTabSz="914400" rtl="0" eaLnBrk="1" latinLnBrk="0" hangingPunct="1"/>
                      <a:r>
                        <a:rPr lang="en-GB" dirty="0" smtClean="0"/>
                        <a:t> </a:t>
                      </a:r>
                      <a:endParaRPr lang="ar-SA" dirty="0"/>
                    </a:p>
                  </a:txBody>
                  <a:tcPr/>
                </a:tc>
                <a:tc>
                  <a:txBody>
                    <a:bodyPr/>
                    <a:lstStyle/>
                    <a:p>
                      <a:pPr algn="ctr" rtl="1"/>
                      <a:endParaRPr lang="ar-SA" dirty="0"/>
                    </a:p>
                  </a:txBody>
                  <a:tcPr/>
                </a:tc>
              </a:tr>
              <a:tr h="264294">
                <a:tc>
                  <a:txBody>
                    <a:bodyPr/>
                    <a:lstStyle/>
                    <a:p>
                      <a:pPr algn="ctr" rtl="1"/>
                      <a:r>
                        <a:rPr lang="en-GB" dirty="0" smtClean="0"/>
                        <a:t>4</a:t>
                      </a:r>
                      <a:endParaRPr lang="ar-SA" dirty="0"/>
                    </a:p>
                  </a:txBody>
                  <a:tcPr/>
                </a:tc>
                <a:tc>
                  <a:txBody>
                    <a:bodyPr/>
                    <a:lstStyle/>
                    <a:p>
                      <a:pPr algn="ctr" rtl="1"/>
                      <a:r>
                        <a:rPr lang="ar-SA" dirty="0" smtClean="0"/>
                        <a:t>1</a:t>
                      </a:r>
                      <a:endParaRPr lang="ar-SA" dirty="0"/>
                    </a:p>
                  </a:txBody>
                  <a:tcPr/>
                </a:tc>
                <a:tc>
                  <a:txBody>
                    <a:bodyPr/>
                    <a:lstStyle/>
                    <a:p>
                      <a:pPr algn="ctr" rtl="1"/>
                      <a:endParaRPr lang="ar-SA" dirty="0"/>
                    </a:p>
                  </a:txBody>
                  <a:tcPr/>
                </a:tc>
                <a:tc>
                  <a:txBody>
                    <a:bodyPr/>
                    <a:lstStyle/>
                    <a:p>
                      <a:pPr algn="ctr" rtl="1"/>
                      <a:endParaRPr lang="ar-SA" dirty="0"/>
                    </a:p>
                  </a:txBody>
                  <a:tcPr/>
                </a:tc>
              </a:tr>
              <a:tr h="264294">
                <a:tc>
                  <a:txBody>
                    <a:bodyPr/>
                    <a:lstStyle/>
                    <a:p>
                      <a:pPr algn="ctr" rtl="1"/>
                      <a:r>
                        <a:rPr lang="en-GB" dirty="0" smtClean="0"/>
                        <a:t>5</a:t>
                      </a:r>
                      <a:endParaRPr lang="ar-SA" dirty="0"/>
                    </a:p>
                  </a:txBody>
                  <a:tcPr/>
                </a:tc>
                <a:tc>
                  <a:txBody>
                    <a:bodyPr/>
                    <a:lstStyle/>
                    <a:p>
                      <a:pPr algn="ctr" rtl="1"/>
                      <a:r>
                        <a:rPr lang="ar-SA" dirty="0" smtClean="0"/>
                        <a:t>2 «ثانوي»</a:t>
                      </a:r>
                      <a:endParaRPr lang="ar-SA" dirty="0"/>
                    </a:p>
                  </a:txBody>
                  <a:tcPr/>
                </a:tc>
                <a:tc>
                  <a:txBody>
                    <a:bodyPr/>
                    <a:lstStyle/>
                    <a:p>
                      <a:pPr algn="ctr" rtl="1"/>
                      <a:endParaRPr lang="ar-SA" dirty="0"/>
                    </a:p>
                  </a:txBody>
                  <a:tcPr/>
                </a:tc>
                <a:tc>
                  <a:txBody>
                    <a:bodyPr/>
                    <a:lstStyle/>
                    <a:p>
                      <a:pPr algn="ctr" rtl="1"/>
                      <a:endParaRPr lang="ar-SA" dirty="0"/>
                    </a:p>
                  </a:txBody>
                  <a:tcPr/>
                </a:tc>
              </a:tr>
              <a:tr h="264294">
                <a:tc>
                  <a:txBody>
                    <a:bodyPr/>
                    <a:lstStyle/>
                    <a:p>
                      <a:pPr marL="0" algn="ctr" defTabSz="914400" rtl="0" eaLnBrk="1" latinLnBrk="0" hangingPunct="1"/>
                      <a:r>
                        <a:rPr lang="en-GB" dirty="0" smtClean="0"/>
                        <a:t>6</a:t>
                      </a:r>
                      <a:endParaRPr lang="ar-SA" dirty="0"/>
                    </a:p>
                  </a:txBody>
                  <a:tcPr/>
                </a:tc>
                <a:tc>
                  <a:txBody>
                    <a:bodyPr/>
                    <a:lstStyle/>
                    <a:p>
                      <a:pPr marL="0" algn="ctr" defTabSz="914400" rtl="0" eaLnBrk="1" latinLnBrk="0" hangingPunct="1"/>
                      <a:r>
                        <a:rPr lang="en-GB" dirty="0" smtClean="0"/>
                        <a:t>2</a:t>
                      </a:r>
                      <a:endParaRPr lang="ar-SA" dirty="0"/>
                    </a:p>
                  </a:txBody>
                  <a:tcPr/>
                </a:tc>
                <a:tc>
                  <a:txBody>
                    <a:bodyPr/>
                    <a:lstStyle/>
                    <a:p>
                      <a:pPr marL="0" algn="ctr" defTabSz="914400" rtl="1" eaLnBrk="1" latinLnBrk="0" hangingPunct="1"/>
                      <a:endParaRPr lang="ar-SA" dirty="0"/>
                    </a:p>
                  </a:txBody>
                  <a:tcPr/>
                </a:tc>
                <a:tc>
                  <a:txBody>
                    <a:bodyPr/>
                    <a:lstStyle/>
                    <a:p>
                      <a:pPr algn="ctr" rtl="1"/>
                      <a:endParaRPr lang="ar-SA" dirty="0"/>
                    </a:p>
                  </a:txBody>
                  <a:tcPr/>
                </a:tc>
              </a:tr>
              <a:tr h="264294">
                <a:tc>
                  <a:txBody>
                    <a:bodyPr/>
                    <a:lstStyle/>
                    <a:p>
                      <a:pPr algn="ctr" rtl="1"/>
                      <a:r>
                        <a:rPr lang="en-GB" dirty="0" smtClean="0"/>
                        <a:t>7</a:t>
                      </a:r>
                      <a:endParaRPr lang="ar-SA" dirty="0"/>
                    </a:p>
                  </a:txBody>
                  <a:tcPr/>
                </a:tc>
                <a:tc>
                  <a:txBody>
                    <a:bodyPr/>
                    <a:lstStyle/>
                    <a:p>
                      <a:pPr algn="ctr" rtl="1"/>
                      <a:r>
                        <a:rPr lang="ar-SA" dirty="0" smtClean="0"/>
                        <a:t>2</a:t>
                      </a:r>
                      <a:endParaRPr lang="ar-SA" dirty="0"/>
                    </a:p>
                  </a:txBody>
                  <a:tcPr/>
                </a:tc>
                <a:tc>
                  <a:txBody>
                    <a:bodyPr/>
                    <a:lstStyle/>
                    <a:p>
                      <a:pPr algn="ctr" rtl="1"/>
                      <a:endParaRPr lang="ar-SA" dirty="0"/>
                    </a:p>
                  </a:txBody>
                  <a:tcPr/>
                </a:tc>
                <a:tc>
                  <a:txBody>
                    <a:bodyPr/>
                    <a:lstStyle/>
                    <a:p>
                      <a:pPr algn="ctr" rtl="1"/>
                      <a:endParaRPr lang="ar-SA" dirty="0"/>
                    </a:p>
                  </a:txBody>
                  <a:tcPr/>
                </a:tc>
              </a:tr>
              <a:tr h="264294">
                <a:tc>
                  <a:txBody>
                    <a:bodyPr/>
                    <a:lstStyle/>
                    <a:p>
                      <a:pPr algn="ctr" rtl="1"/>
                      <a:r>
                        <a:rPr lang="en-GB" dirty="0" smtClean="0"/>
                        <a:t>8</a:t>
                      </a:r>
                      <a:endParaRPr lang="ar-SA" dirty="0"/>
                    </a:p>
                  </a:txBody>
                  <a:tcPr/>
                </a:tc>
                <a:tc>
                  <a:txBody>
                    <a:bodyPr/>
                    <a:lstStyle/>
                    <a:p>
                      <a:pPr algn="ctr" rtl="1"/>
                      <a:r>
                        <a:rPr lang="ar-SA" dirty="0" smtClean="0"/>
                        <a:t>2</a:t>
                      </a:r>
                      <a:endParaRPr lang="ar-SA" dirty="0"/>
                    </a:p>
                  </a:txBody>
                  <a:tcPr/>
                </a:tc>
                <a:tc>
                  <a:txBody>
                    <a:bodyPr/>
                    <a:lstStyle/>
                    <a:p>
                      <a:pPr algn="ctr" rtl="1"/>
                      <a:endParaRPr lang="ar-SA" dirty="0"/>
                    </a:p>
                  </a:txBody>
                  <a:tcPr/>
                </a:tc>
                <a:tc>
                  <a:txBody>
                    <a:bodyPr/>
                    <a:lstStyle/>
                    <a:p>
                      <a:pPr algn="ctr" rtl="1"/>
                      <a:endParaRPr lang="ar-SA" dirty="0"/>
                    </a:p>
                  </a:txBody>
                  <a:tcPr/>
                </a:tc>
              </a:tr>
            </a:tbl>
          </a:graphicData>
        </a:graphic>
      </p:graphicFrame>
    </p:spTree>
    <p:extLst>
      <p:ext uri="{BB962C8B-B14F-4D97-AF65-F5344CB8AC3E}">
        <p14:creationId xmlns:p14="http://schemas.microsoft.com/office/powerpoint/2010/main" val="1576322765"/>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77015" y="1561171"/>
            <a:ext cx="6843074" cy="3746810"/>
          </a:xfrm>
          <a:prstGeom prst="rect">
            <a:avLst/>
          </a:prstGeom>
        </p:spPr>
      </p:pic>
    </p:spTree>
    <p:extLst>
      <p:ext uri="{BB962C8B-B14F-4D97-AF65-F5344CB8AC3E}">
        <p14:creationId xmlns:p14="http://schemas.microsoft.com/office/powerpoint/2010/main" val="68695854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341777"/>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أنواع التجارب</a:t>
            </a:r>
            <a:endParaRPr lang="en-US" sz="2800" dirty="0"/>
          </a:p>
        </p:txBody>
      </p:sp>
      <p:sp>
        <p:nvSpPr>
          <p:cNvPr id="3" name="Subtitle 2"/>
          <p:cNvSpPr>
            <a:spLocks noGrp="1"/>
          </p:cNvSpPr>
          <p:nvPr>
            <p:ph type="subTitle" idx="1"/>
          </p:nvPr>
        </p:nvSpPr>
        <p:spPr>
          <a:xfrm>
            <a:off x="737839" y="1483112"/>
            <a:ext cx="10716322" cy="5218771"/>
          </a:xfrm>
        </p:spPr>
        <p:txBody>
          <a:bodyPr>
            <a:normAutofit/>
          </a:bodyPr>
          <a:lstStyle/>
          <a:p>
            <a:pPr marL="457200" marR="0" lvl="0" indent="-457200" algn="r" defTabSz="914400" rtl="1" eaLnBrk="1" fontAlgn="auto" latinLnBrk="0" hangingPunct="1">
              <a:lnSpc>
                <a:spcPct val="100000"/>
              </a:lnSpc>
              <a:spcBef>
                <a:spcPts val="0"/>
              </a:spcBef>
              <a:spcAft>
                <a:spcPts val="0"/>
              </a:spcAft>
              <a:buClrTx/>
              <a:buSzTx/>
              <a:buFontTx/>
              <a:buChar char="-"/>
              <a:tabLst/>
              <a:defRPr/>
            </a:pPr>
            <a:r>
              <a:rPr lang="ar-SA" dirty="0" smtClean="0"/>
              <a:t>وفقاً لمكان إجراء التجربة:</a:t>
            </a:r>
            <a:endParaRPr lang="ar-SA" dirty="0"/>
          </a:p>
          <a:p>
            <a:pPr marR="0" lvl="0" algn="r" defTabSz="914400" rtl="1" eaLnBrk="1" fontAlgn="auto" latinLnBrk="0" hangingPunct="1">
              <a:lnSpc>
                <a:spcPct val="100000"/>
              </a:lnSpc>
              <a:spcBef>
                <a:spcPts val="0"/>
              </a:spcBef>
              <a:spcAft>
                <a:spcPts val="0"/>
              </a:spcAft>
              <a:buClrTx/>
              <a:buSzTx/>
              <a:tabLst/>
              <a:defRPr/>
            </a:pPr>
            <a:endParaRPr lang="ar-SA" dirty="0" smtClean="0"/>
          </a:p>
        </p:txBody>
      </p:sp>
      <p:graphicFrame>
        <p:nvGraphicFramePr>
          <p:cNvPr id="6" name="Table 5"/>
          <p:cNvGraphicFramePr>
            <a:graphicFrameLocks noGrp="1"/>
          </p:cNvGraphicFramePr>
          <p:nvPr>
            <p:extLst/>
          </p:nvPr>
        </p:nvGraphicFramePr>
        <p:xfrm>
          <a:off x="1237785" y="2109500"/>
          <a:ext cx="9430215" cy="4485640"/>
        </p:xfrm>
        <a:graphic>
          <a:graphicData uri="http://schemas.openxmlformats.org/drawingml/2006/table">
            <a:tbl>
              <a:tblPr firstRow="1" bandRow="1">
                <a:tableStyleId>{5C22544A-7EE6-4342-B048-85BDC9FD1C3A}</a:tableStyleId>
              </a:tblPr>
              <a:tblGrid>
                <a:gridCol w="2575932"/>
                <a:gridCol w="3278458"/>
                <a:gridCol w="3575825"/>
              </a:tblGrid>
              <a:tr h="370840">
                <a:tc>
                  <a:txBody>
                    <a:bodyPr/>
                    <a:lstStyle/>
                    <a:p>
                      <a:pPr marL="0" algn="ctr" defTabSz="914400" rtl="1" eaLnBrk="1" latinLnBrk="0" hangingPunct="1"/>
                      <a:r>
                        <a:rPr lang="ar-SA" dirty="0" smtClean="0">
                          <a:solidFill>
                            <a:schemeClr val="tx1"/>
                          </a:solidFill>
                          <a:hlinkClick r:id="rId2"/>
                        </a:rPr>
                        <a:t>محاكاة</a:t>
                      </a:r>
                      <a:endParaRPr lang="en-US" dirty="0">
                        <a:solidFill>
                          <a:schemeClr val="tx1"/>
                        </a:solidFill>
                      </a:endParaRPr>
                    </a:p>
                  </a:txBody>
                  <a:tcPr/>
                </a:tc>
                <a:tc>
                  <a:txBody>
                    <a:bodyPr/>
                    <a:lstStyle/>
                    <a:p>
                      <a:pPr marL="0" algn="ctr" defTabSz="914400" rtl="1" eaLnBrk="1" latinLnBrk="0" hangingPunct="1"/>
                      <a:r>
                        <a:rPr lang="ar-SA" dirty="0" smtClean="0">
                          <a:solidFill>
                            <a:schemeClr val="tx1"/>
                          </a:solidFill>
                          <a:hlinkClick r:id="rId3"/>
                        </a:rPr>
                        <a:t>ميدانية</a:t>
                      </a:r>
                      <a:endParaRPr lang="en-US" dirty="0">
                        <a:solidFill>
                          <a:schemeClr val="tx1"/>
                        </a:solidFill>
                      </a:endParaRPr>
                    </a:p>
                  </a:txBody>
                  <a:tcPr/>
                </a:tc>
                <a:tc>
                  <a:txBody>
                    <a:bodyPr/>
                    <a:lstStyle/>
                    <a:p>
                      <a:pPr marL="0" algn="ctr" defTabSz="914400" rtl="1" eaLnBrk="1" latinLnBrk="0" hangingPunct="1"/>
                      <a:r>
                        <a:rPr lang="ar-SA" dirty="0" smtClean="0">
                          <a:solidFill>
                            <a:schemeClr val="tx1"/>
                          </a:solidFill>
                          <a:hlinkClick r:id="rId4"/>
                        </a:rPr>
                        <a:t>مختبرية “معملية”</a:t>
                      </a:r>
                      <a:endParaRPr lang="en-US" dirty="0">
                        <a:solidFill>
                          <a:schemeClr val="tx1"/>
                        </a:solidFill>
                      </a:endParaRPr>
                    </a:p>
                  </a:txBody>
                  <a:tcPr/>
                </a:tc>
              </a:tr>
              <a:tr h="370840">
                <a:tc>
                  <a:txBody>
                    <a:bodyPr/>
                    <a:lstStyle/>
                    <a:p>
                      <a:pPr marL="0" algn="r" defTabSz="914400" rtl="1" eaLnBrk="1" latinLnBrk="0" hangingPunct="1"/>
                      <a:r>
                        <a:rPr lang="ar-SA" dirty="0" smtClean="0"/>
                        <a:t>يتم تصميم مواقف اصطناعية شبيهة بالطبيعية ويطلب من المفحوصين التصرف كما لو أنهم أمام</a:t>
                      </a:r>
                      <a:r>
                        <a:rPr lang="ar-SA" baseline="0" dirty="0" smtClean="0"/>
                        <a:t> موقف طبيعي</a:t>
                      </a:r>
                      <a:endParaRPr lang="en-US" dirty="0"/>
                    </a:p>
                  </a:txBody>
                  <a:tcPr/>
                </a:tc>
                <a:tc>
                  <a:txBody>
                    <a:bodyPr/>
                    <a:lstStyle/>
                    <a:p>
                      <a:pPr marL="0" algn="r" defTabSz="914400" rtl="1" eaLnBrk="1" latinLnBrk="0" hangingPunct="1"/>
                      <a:r>
                        <a:rPr lang="ar-SA" dirty="0" smtClean="0"/>
                        <a:t>تدرس</a:t>
                      </a:r>
                      <a:r>
                        <a:rPr lang="ar-SA" baseline="0" dirty="0" smtClean="0"/>
                        <a:t> الظاهرة في الواقع مع القيام بالتحكم بمستويات المتغير المستقل</a:t>
                      </a:r>
                      <a:endParaRPr lang="en-US" dirty="0"/>
                    </a:p>
                  </a:txBody>
                  <a:tcPr/>
                </a:tc>
                <a:tc>
                  <a:txBody>
                    <a:bodyPr/>
                    <a:lstStyle/>
                    <a:p>
                      <a:pPr marL="0" algn="r" defTabSz="914400" rtl="1" eaLnBrk="1" latinLnBrk="0" hangingPunct="1"/>
                      <a:r>
                        <a:rPr lang="ar-SA" dirty="0" smtClean="0"/>
                        <a:t>تجري في المعمل تحت أوضاع تجريبية مصطنعة </a:t>
                      </a:r>
                      <a:endParaRPr lang="en-US" dirty="0"/>
                    </a:p>
                  </a:txBody>
                  <a:tcPr/>
                </a:tc>
              </a:tr>
              <a:tr h="370840">
                <a:tc>
                  <a:txBody>
                    <a:bodyPr/>
                    <a:lstStyle/>
                    <a:p>
                      <a:pPr marL="0" algn="r" defTabSz="914400" rtl="1" eaLnBrk="1" latinLnBrk="0" hangingPunct="1"/>
                      <a:r>
                        <a:rPr lang="ar-SA" dirty="0" smtClean="0"/>
                        <a:t>-  تعكس علاقات السبب/ النتيجة</a:t>
                      </a:r>
                    </a:p>
                    <a:p>
                      <a:pPr marL="285750" indent="-285750" algn="r" defTabSz="914400" rtl="1" eaLnBrk="1" latinLnBrk="0" hangingPunct="1">
                        <a:buFontTx/>
                        <a:buChar char="-"/>
                      </a:pPr>
                      <a:r>
                        <a:rPr lang="ar-SA" dirty="0" smtClean="0"/>
                        <a:t>توفر ضبط جيد للمتغيرات الدخيلة</a:t>
                      </a:r>
                    </a:p>
                  </a:txBody>
                  <a:tcPr/>
                </a:tc>
                <a:tc>
                  <a:txBody>
                    <a:bodyPr/>
                    <a:lstStyle/>
                    <a:p>
                      <a:pPr marL="0" algn="r" defTabSz="914400" rtl="1" eaLnBrk="1" latinLnBrk="0" hangingPunct="1"/>
                      <a:r>
                        <a:rPr lang="ar-SA" dirty="0" smtClean="0"/>
                        <a:t>تكشف عن علاقات السبب/ النتيجة</a:t>
                      </a:r>
                    </a:p>
                    <a:p>
                      <a:pPr marL="0" algn="r" defTabSz="914400" rtl="1" eaLnBrk="1" latinLnBrk="0" hangingPunct="1"/>
                      <a:r>
                        <a:rPr lang="ar-SA" dirty="0" smtClean="0"/>
                        <a:t>تتمتع بصدق بيئي أعلى من المعملية </a:t>
                      </a:r>
                    </a:p>
                    <a:p>
                      <a:pPr marL="0" algn="r" defTabSz="914400" rtl="1" eaLnBrk="1" latinLnBrk="0" hangingPunct="1"/>
                      <a:r>
                        <a:rPr lang="ar-SA" dirty="0" smtClean="0"/>
                        <a:t>لا</a:t>
                      </a:r>
                      <a:r>
                        <a:rPr lang="ar-SA" baseline="0" dirty="0" smtClean="0"/>
                        <a:t> يعلم المفحوصين عن كونهم مشاركين في التجربة إلا بعد انتهائها لذلك لن يتصرفوا وفقاً لتوقعاتهم حول التجربة</a:t>
                      </a:r>
                      <a:endParaRPr lang="en-US" dirty="0"/>
                    </a:p>
                  </a:txBody>
                  <a:tcPr/>
                </a:tc>
                <a:tc>
                  <a:txBody>
                    <a:bodyPr/>
                    <a:lstStyle/>
                    <a:p>
                      <a:pPr marL="0" algn="r" defTabSz="914400" rtl="1" eaLnBrk="1" latinLnBrk="0" hangingPunct="1"/>
                      <a:r>
                        <a:rPr lang="ar-SA" dirty="0" smtClean="0"/>
                        <a:t>تتصف بالتحكم</a:t>
                      </a:r>
                      <a:r>
                        <a:rPr lang="ar-SA" baseline="0" dirty="0" smtClean="0"/>
                        <a:t> والضبط الأكبر للمتغيرات الدخيلة مما يجعلها أقوى في الكشف عن علاقات “السبب- النتيجة”</a:t>
                      </a:r>
                    </a:p>
                    <a:p>
                      <a:pPr marL="0" algn="r" defTabSz="914400" rtl="1" eaLnBrk="1" latinLnBrk="0" hangingPunct="1"/>
                      <a:r>
                        <a:rPr lang="ar-SA" baseline="0" dirty="0" smtClean="0"/>
                        <a:t>اجراءاتها واضحة ومحددة ويمكن اتباعها بدقة من قبل الباحثين مما يسهل امكانية إعادة اجراؤها والتأكد من صدق نتائجها</a:t>
                      </a:r>
                      <a:endParaRPr lang="en-US" dirty="0" smtClean="0"/>
                    </a:p>
                    <a:p>
                      <a:pPr marL="0" algn="r" defTabSz="914400" rtl="1" eaLnBrk="1" latinLnBrk="0" hangingPunct="1"/>
                      <a:endParaRPr lang="en-US" dirty="0"/>
                    </a:p>
                  </a:txBody>
                  <a:tcPr/>
                </a:tc>
              </a:tr>
              <a:tr h="370840">
                <a:tc>
                  <a:txBody>
                    <a:bodyPr/>
                    <a:lstStyle/>
                    <a:p>
                      <a:pPr marL="0" algn="r" defTabSz="914400" rtl="1" eaLnBrk="1" latinLnBrk="0" hangingPunct="1"/>
                      <a:r>
                        <a:rPr lang="ar-SA" dirty="0" smtClean="0"/>
                        <a:t>- توقعات المشاركين</a:t>
                      </a:r>
                      <a:endParaRPr lang="en-US" dirty="0"/>
                    </a:p>
                  </a:txBody>
                  <a:tcPr/>
                </a:tc>
                <a:tc>
                  <a:txBody>
                    <a:bodyPr/>
                    <a:lstStyle/>
                    <a:p>
                      <a:pPr marL="0" algn="r" defTabSz="914400" rtl="1" eaLnBrk="1" latinLnBrk="0" hangingPunct="1"/>
                      <a:r>
                        <a:rPr lang="ar-SA" dirty="0" smtClean="0"/>
                        <a:t>- يعيبها ضعف</a:t>
                      </a:r>
                      <a:r>
                        <a:rPr lang="ar-SA" baseline="0" dirty="0" smtClean="0"/>
                        <a:t> ضبطها للمتغيرات الدخيلة خاصة تلك التي تتعلق بخصائص الأفراد</a:t>
                      </a:r>
                    </a:p>
                    <a:p>
                      <a:pPr marL="0" algn="r" defTabSz="914400" rtl="1" eaLnBrk="1" latinLnBrk="0" hangingPunct="1"/>
                      <a:r>
                        <a:rPr lang="ar-SA" baseline="0" dirty="0" smtClean="0"/>
                        <a:t>- جوانب أخلاقية كانتهاك الخصوصية</a:t>
                      </a:r>
                      <a:endParaRPr lang="en-US" dirty="0"/>
                    </a:p>
                  </a:txBody>
                  <a:tcPr/>
                </a:tc>
                <a:tc>
                  <a:txBody>
                    <a:bodyPr/>
                    <a:lstStyle/>
                    <a:p>
                      <a:pPr marL="285750" indent="-285750" algn="r" defTabSz="914400" rtl="1" eaLnBrk="1" latinLnBrk="0" hangingPunct="1">
                        <a:buFontTx/>
                        <a:buChar char="-"/>
                      </a:pPr>
                      <a:r>
                        <a:rPr lang="ar-SA" dirty="0" smtClean="0"/>
                        <a:t>يعيبها اصطناعيتها</a:t>
                      </a:r>
                    </a:p>
                    <a:p>
                      <a:pPr marL="285750" indent="-285750" algn="r" defTabSz="914400" rtl="1" eaLnBrk="1" latinLnBrk="0" hangingPunct="1">
                        <a:buFontTx/>
                        <a:buChar char="-"/>
                      </a:pPr>
                      <a:r>
                        <a:rPr lang="ar-SA" dirty="0" smtClean="0"/>
                        <a:t>إمكانية</a:t>
                      </a:r>
                      <a:r>
                        <a:rPr lang="ar-SA" baseline="0" dirty="0" smtClean="0"/>
                        <a:t> تخمين المشاركين لأهداف التجربة</a:t>
                      </a:r>
                      <a:endParaRPr lang="en-US" dirty="0"/>
                    </a:p>
                  </a:txBody>
                  <a:tcPr/>
                </a:tc>
              </a:tr>
            </a:tbl>
          </a:graphicData>
        </a:graphic>
      </p:graphicFrame>
    </p:spTree>
    <p:extLst>
      <p:ext uri="{BB962C8B-B14F-4D97-AF65-F5344CB8AC3E}">
        <p14:creationId xmlns:p14="http://schemas.microsoft.com/office/powerpoint/2010/main" val="1234045585"/>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35513" y="94394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أنواع التجارب</a:t>
            </a:r>
            <a:endParaRPr lang="en-US" sz="2800" dirty="0"/>
          </a:p>
        </p:txBody>
      </p:sp>
      <p:sp>
        <p:nvSpPr>
          <p:cNvPr id="3" name="Subtitle 2"/>
          <p:cNvSpPr>
            <a:spLocks noGrp="1"/>
          </p:cNvSpPr>
          <p:nvPr>
            <p:ph type="subTitle" idx="1"/>
          </p:nvPr>
        </p:nvSpPr>
        <p:spPr>
          <a:xfrm>
            <a:off x="737839" y="2531326"/>
            <a:ext cx="10716322" cy="5218771"/>
          </a:xfrm>
        </p:spPr>
        <p:txBody>
          <a:bodyPr>
            <a:normAutofit/>
          </a:bodyPr>
          <a:lstStyle/>
          <a:p>
            <a:pPr marL="457200" marR="0" lvl="0" indent="-457200" algn="r" defTabSz="914400" rtl="1" eaLnBrk="1" fontAlgn="auto" latinLnBrk="0" hangingPunct="1">
              <a:lnSpc>
                <a:spcPct val="100000"/>
              </a:lnSpc>
              <a:spcBef>
                <a:spcPts val="0"/>
              </a:spcBef>
              <a:spcAft>
                <a:spcPts val="0"/>
              </a:spcAft>
              <a:buClrTx/>
              <a:buSzTx/>
              <a:buFontTx/>
              <a:buChar char="-"/>
              <a:tabLst/>
              <a:defRPr/>
            </a:pPr>
            <a:r>
              <a:rPr lang="ar-SA" sz="2800" dirty="0" smtClean="0"/>
              <a:t>وفقاً لنوع المفحوصين</a:t>
            </a:r>
            <a:r>
              <a:rPr lang="ar-SA" dirty="0" smtClean="0"/>
              <a:t>: </a:t>
            </a:r>
            <a:endParaRPr lang="en-GB" dirty="0"/>
          </a:p>
          <a:p>
            <a:pPr marR="0" lvl="0" algn="r" defTabSz="914400" rtl="1" eaLnBrk="1" fontAlgn="auto" latinLnBrk="0" hangingPunct="1">
              <a:lnSpc>
                <a:spcPct val="100000"/>
              </a:lnSpc>
              <a:spcBef>
                <a:spcPts val="0"/>
              </a:spcBef>
              <a:spcAft>
                <a:spcPts val="0"/>
              </a:spcAft>
              <a:buClrTx/>
              <a:buSzTx/>
              <a:tabLst/>
              <a:defRPr/>
            </a:pPr>
            <a:endParaRPr lang="en-GB" dirty="0" smtClean="0"/>
          </a:p>
          <a:p>
            <a:pPr marR="0" lvl="0" algn="r" defTabSz="914400" rtl="1" eaLnBrk="1" fontAlgn="auto" latinLnBrk="0" hangingPunct="1">
              <a:lnSpc>
                <a:spcPct val="100000"/>
              </a:lnSpc>
              <a:spcBef>
                <a:spcPts val="0"/>
              </a:spcBef>
              <a:spcAft>
                <a:spcPts val="0"/>
              </a:spcAft>
              <a:buClrTx/>
              <a:buSzTx/>
              <a:tabLst/>
              <a:defRPr/>
            </a:pPr>
            <a:r>
              <a:rPr lang="ar-SA" dirty="0"/>
              <a:t> </a:t>
            </a:r>
            <a:r>
              <a:rPr lang="ar-SA" dirty="0" smtClean="0"/>
              <a:t>               </a:t>
            </a:r>
            <a:r>
              <a:rPr lang="ar-SA" sz="1800" dirty="0" smtClean="0"/>
              <a:t>تجربة </a:t>
            </a:r>
            <a:r>
              <a:rPr lang="ar-SA" sz="1800" dirty="0" smtClean="0">
                <a:hlinkClick r:id="rId2"/>
              </a:rPr>
              <a:t>هارلو</a:t>
            </a:r>
            <a:r>
              <a:rPr lang="ar-SA" sz="1800" dirty="0" smtClean="0"/>
              <a:t> في العاطفة</a:t>
            </a:r>
            <a:endParaRPr lang="ar-SA" sz="1800" dirty="0"/>
          </a:p>
          <a:p>
            <a:pPr marR="0" lvl="0" algn="r" defTabSz="914400" rtl="1" eaLnBrk="1" fontAlgn="auto" latinLnBrk="0" hangingPunct="1">
              <a:lnSpc>
                <a:spcPct val="100000"/>
              </a:lnSpc>
              <a:spcBef>
                <a:spcPts val="0"/>
              </a:spcBef>
              <a:spcAft>
                <a:spcPts val="0"/>
              </a:spcAft>
              <a:buClrTx/>
              <a:buSzTx/>
              <a:tabLst/>
              <a:defRPr/>
            </a:pPr>
            <a:endParaRPr lang="ar-SA" dirty="0" smtClean="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98801" y="3422805"/>
            <a:ext cx="3913149" cy="2608766"/>
          </a:xfrm>
          <a:prstGeom prst="rect">
            <a:avLst/>
          </a:prstGeom>
        </p:spPr>
      </p:pic>
    </p:spTree>
    <p:extLst>
      <p:ext uri="{BB962C8B-B14F-4D97-AF65-F5344CB8AC3E}">
        <p14:creationId xmlns:p14="http://schemas.microsoft.com/office/powerpoint/2010/main" val="2031507617"/>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35513" y="94394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أنواع التجارب</a:t>
            </a:r>
            <a:endParaRPr lang="en-US" sz="2800" dirty="0"/>
          </a:p>
        </p:txBody>
      </p:sp>
      <p:sp>
        <p:nvSpPr>
          <p:cNvPr id="3" name="Subtitle 2"/>
          <p:cNvSpPr>
            <a:spLocks noGrp="1"/>
          </p:cNvSpPr>
          <p:nvPr>
            <p:ph type="subTitle" idx="1"/>
          </p:nvPr>
        </p:nvSpPr>
        <p:spPr>
          <a:xfrm>
            <a:off x="737839" y="2531326"/>
            <a:ext cx="10716322" cy="5218771"/>
          </a:xfrm>
        </p:spPr>
        <p:txBody>
          <a:bodyPr>
            <a:normAutofit/>
          </a:bodyPr>
          <a:lstStyle/>
          <a:p>
            <a:pPr marL="457200" marR="0" lvl="0" indent="-457200" algn="r" defTabSz="914400" rtl="1" eaLnBrk="1" fontAlgn="auto" latinLnBrk="0" hangingPunct="1">
              <a:lnSpc>
                <a:spcPct val="100000"/>
              </a:lnSpc>
              <a:spcBef>
                <a:spcPts val="0"/>
              </a:spcBef>
              <a:spcAft>
                <a:spcPts val="0"/>
              </a:spcAft>
              <a:buClrTx/>
              <a:buSzTx/>
              <a:buFontTx/>
              <a:buChar char="-"/>
              <a:tabLst/>
              <a:defRPr/>
            </a:pPr>
            <a:r>
              <a:rPr lang="ar-SA" sz="2800" dirty="0" smtClean="0"/>
              <a:t>وفقاً لمجال الدراسة</a:t>
            </a:r>
            <a:r>
              <a:rPr lang="ar-SA" dirty="0" smtClean="0"/>
              <a:t>: في المجال المعرفي/ في المجال الاجتماعي/ في المجال النفسي الفسيولوجي البيولوجي/ في المجال الإكلينيكي</a:t>
            </a:r>
          </a:p>
          <a:p>
            <a:pPr marR="0" lvl="0" algn="r" defTabSz="914400" rtl="1" eaLnBrk="1" fontAlgn="auto" latinLnBrk="0" hangingPunct="1">
              <a:lnSpc>
                <a:spcPct val="100000"/>
              </a:lnSpc>
              <a:spcBef>
                <a:spcPts val="0"/>
              </a:spcBef>
              <a:spcAft>
                <a:spcPts val="0"/>
              </a:spcAft>
              <a:buClrTx/>
              <a:buSzTx/>
              <a:tabLst/>
              <a:defRPr/>
            </a:pPr>
            <a:endParaRPr lang="ar-SA" dirty="0"/>
          </a:p>
          <a:p>
            <a:pPr marR="0" lvl="0" algn="r" defTabSz="914400" rtl="1" eaLnBrk="1" fontAlgn="auto" latinLnBrk="0" hangingPunct="1">
              <a:lnSpc>
                <a:spcPct val="100000"/>
              </a:lnSpc>
              <a:spcBef>
                <a:spcPts val="0"/>
              </a:spcBef>
              <a:spcAft>
                <a:spcPts val="0"/>
              </a:spcAft>
              <a:buClrTx/>
              <a:buSzTx/>
              <a:tabLst/>
              <a:defRPr/>
            </a:pPr>
            <a:endParaRPr lang="ar-SA" dirty="0" smtClean="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94129" y="3757406"/>
            <a:ext cx="2400847" cy="2400847"/>
          </a:xfrm>
          <a:prstGeom prst="rect">
            <a:avLst/>
          </a:prstGeom>
        </p:spPr>
      </p:pic>
      <p:pic>
        <p:nvPicPr>
          <p:cNvPr id="5" name="صورة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91740" y="3503714"/>
            <a:ext cx="2817076" cy="3354286"/>
          </a:xfrm>
          <a:prstGeom prst="rect">
            <a:avLst/>
          </a:prstGeom>
        </p:spPr>
      </p:pic>
    </p:spTree>
    <p:extLst>
      <p:ext uri="{BB962C8B-B14F-4D97-AF65-F5344CB8AC3E}">
        <p14:creationId xmlns:p14="http://schemas.microsoft.com/office/powerpoint/2010/main" val="1229970646"/>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35513" y="94394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أنواع التجارب</a:t>
            </a:r>
            <a:endParaRPr lang="en-US" sz="2800" dirty="0"/>
          </a:p>
        </p:txBody>
      </p:sp>
      <p:sp>
        <p:nvSpPr>
          <p:cNvPr id="3" name="Subtitle 2"/>
          <p:cNvSpPr>
            <a:spLocks noGrp="1"/>
          </p:cNvSpPr>
          <p:nvPr>
            <p:ph type="subTitle" idx="1"/>
          </p:nvPr>
        </p:nvSpPr>
        <p:spPr>
          <a:xfrm>
            <a:off x="737839" y="2531326"/>
            <a:ext cx="10716322" cy="4226313"/>
          </a:xfrm>
        </p:spPr>
        <p:txBody>
          <a:bodyPr>
            <a:normAutofit/>
          </a:bodyPr>
          <a:lstStyle/>
          <a:p>
            <a:pPr marL="457200" marR="0" lvl="0" indent="-457200" algn="r" defTabSz="914400" rtl="1" eaLnBrk="1" fontAlgn="auto" latinLnBrk="0" hangingPunct="1">
              <a:lnSpc>
                <a:spcPct val="100000"/>
              </a:lnSpc>
              <a:spcBef>
                <a:spcPts val="0"/>
              </a:spcBef>
              <a:spcAft>
                <a:spcPts val="0"/>
              </a:spcAft>
              <a:buClrTx/>
              <a:buSzTx/>
              <a:buFontTx/>
              <a:buChar char="-"/>
              <a:tabLst/>
              <a:defRPr/>
            </a:pPr>
            <a:r>
              <a:rPr lang="ar-SA" sz="2800" dirty="0" smtClean="0"/>
              <a:t>وفقاً لهدف التجربة</a:t>
            </a:r>
            <a:r>
              <a:rPr lang="ar-SA" dirty="0"/>
              <a:t>: </a:t>
            </a:r>
            <a:r>
              <a:rPr lang="ar-SA" dirty="0" smtClean="0"/>
              <a:t>تجارب استكشافية</a:t>
            </a:r>
          </a:p>
          <a:p>
            <a:pPr marR="0" lvl="0" algn="r" defTabSz="914400" rtl="1" eaLnBrk="1" fontAlgn="auto" latinLnBrk="0" hangingPunct="1">
              <a:lnSpc>
                <a:spcPct val="100000"/>
              </a:lnSpc>
              <a:spcBef>
                <a:spcPts val="0"/>
              </a:spcBef>
              <a:spcAft>
                <a:spcPts val="0"/>
              </a:spcAft>
              <a:buClrTx/>
              <a:buSzTx/>
              <a:tabLst/>
              <a:defRPr/>
            </a:pPr>
            <a:endParaRPr lang="ar-SA" dirty="0"/>
          </a:p>
          <a:p>
            <a:pPr marR="0" lvl="0" algn="r" defTabSz="914400" rtl="1" eaLnBrk="1" fontAlgn="auto" latinLnBrk="0" hangingPunct="1">
              <a:lnSpc>
                <a:spcPct val="100000"/>
              </a:lnSpc>
              <a:spcBef>
                <a:spcPts val="0"/>
              </a:spcBef>
              <a:spcAft>
                <a:spcPts val="0"/>
              </a:spcAft>
              <a:buClrTx/>
              <a:buSzTx/>
              <a:tabLst/>
              <a:defRPr/>
            </a:pPr>
            <a:r>
              <a:rPr lang="ar-SA" dirty="0" smtClean="0"/>
              <a:t>على سبيل المثال اكتشاف بعض الجوانب المعرفية كطبيعة الانتباه لدى مجموعة من المصابين باضطراب الاكتئاب</a:t>
            </a:r>
          </a:p>
          <a:p>
            <a:pPr marR="0" lvl="0" algn="r" defTabSz="914400" rtl="1" eaLnBrk="1" fontAlgn="auto" latinLnBrk="0" hangingPunct="1">
              <a:lnSpc>
                <a:spcPct val="100000"/>
              </a:lnSpc>
              <a:spcBef>
                <a:spcPts val="0"/>
              </a:spcBef>
              <a:spcAft>
                <a:spcPts val="0"/>
              </a:spcAft>
              <a:buClrTx/>
              <a:buSzTx/>
              <a:tabLst/>
              <a:defRPr/>
            </a:pPr>
            <a:endParaRPr lang="ar-SA" dirty="0"/>
          </a:p>
          <a:p>
            <a:pPr marR="0" lvl="0" algn="r" defTabSz="914400" rtl="1" eaLnBrk="1" fontAlgn="auto" latinLnBrk="0" hangingPunct="1">
              <a:lnSpc>
                <a:spcPct val="100000"/>
              </a:lnSpc>
              <a:spcBef>
                <a:spcPts val="0"/>
              </a:spcBef>
              <a:spcAft>
                <a:spcPts val="0"/>
              </a:spcAft>
              <a:buClrTx/>
              <a:buSzTx/>
              <a:tabLst/>
              <a:defRPr/>
            </a:pPr>
            <a:endParaRPr lang="ar-SA" dirty="0" smtClean="0"/>
          </a:p>
        </p:txBody>
      </p:sp>
    </p:spTree>
    <p:extLst>
      <p:ext uri="{BB962C8B-B14F-4D97-AF65-F5344CB8AC3E}">
        <p14:creationId xmlns:p14="http://schemas.microsoft.com/office/powerpoint/2010/main" val="549458008"/>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35513" y="94394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أنواع التجارب</a:t>
            </a:r>
            <a:endParaRPr lang="en-US" sz="2800" dirty="0"/>
          </a:p>
        </p:txBody>
      </p:sp>
      <p:sp>
        <p:nvSpPr>
          <p:cNvPr id="3" name="Subtitle 2"/>
          <p:cNvSpPr>
            <a:spLocks noGrp="1"/>
          </p:cNvSpPr>
          <p:nvPr>
            <p:ph type="subTitle" idx="1"/>
          </p:nvPr>
        </p:nvSpPr>
        <p:spPr>
          <a:xfrm>
            <a:off x="737839" y="2531326"/>
            <a:ext cx="10716322" cy="4226313"/>
          </a:xfrm>
        </p:spPr>
        <p:txBody>
          <a:bodyPr>
            <a:normAutofit lnSpcReduction="10000"/>
          </a:bodyPr>
          <a:lstStyle/>
          <a:p>
            <a:pPr marL="457200" marR="0" lvl="0" indent="-457200" algn="r" defTabSz="914400" rtl="1" eaLnBrk="1" fontAlgn="auto" latinLnBrk="0" hangingPunct="1">
              <a:lnSpc>
                <a:spcPct val="100000"/>
              </a:lnSpc>
              <a:spcBef>
                <a:spcPts val="0"/>
              </a:spcBef>
              <a:spcAft>
                <a:spcPts val="0"/>
              </a:spcAft>
              <a:buClrTx/>
              <a:buSzTx/>
              <a:buFontTx/>
              <a:buChar char="-"/>
              <a:tabLst/>
              <a:defRPr/>
            </a:pPr>
            <a:r>
              <a:rPr lang="ar-SA" sz="2800" dirty="0" smtClean="0"/>
              <a:t>وفقاً لهدف التجربة: </a:t>
            </a:r>
            <a:r>
              <a:rPr lang="ar-SA" dirty="0" smtClean="0"/>
              <a:t>تجارب </a:t>
            </a:r>
            <a:r>
              <a:rPr lang="ar-SA" dirty="0" smtClean="0">
                <a:hlinkClick r:id="rId2"/>
              </a:rPr>
              <a:t>تحقق </a:t>
            </a:r>
            <a:endParaRPr lang="ar-SA" dirty="0" smtClean="0"/>
          </a:p>
          <a:p>
            <a:pPr marL="457200" marR="0" lvl="0" indent="-457200" algn="r" defTabSz="914400" rtl="1" eaLnBrk="1" fontAlgn="auto" latinLnBrk="0" hangingPunct="1">
              <a:lnSpc>
                <a:spcPct val="100000"/>
              </a:lnSpc>
              <a:spcBef>
                <a:spcPts val="0"/>
              </a:spcBef>
              <a:spcAft>
                <a:spcPts val="0"/>
              </a:spcAft>
              <a:buClrTx/>
              <a:buSzTx/>
              <a:buFontTx/>
              <a:buChar char="-"/>
              <a:tabLst/>
              <a:defRPr/>
            </a:pPr>
            <a:endParaRPr lang="ar-SA" dirty="0"/>
          </a:p>
          <a:p>
            <a:pPr marL="457200" marR="0" lvl="0" indent="-457200" algn="r" defTabSz="914400" rtl="1" eaLnBrk="1" fontAlgn="auto" latinLnBrk="0" hangingPunct="1">
              <a:lnSpc>
                <a:spcPct val="100000"/>
              </a:lnSpc>
              <a:spcBef>
                <a:spcPts val="0"/>
              </a:spcBef>
              <a:spcAft>
                <a:spcPts val="0"/>
              </a:spcAft>
              <a:buClrTx/>
              <a:buSzTx/>
              <a:buFontTx/>
              <a:buChar char="-"/>
              <a:tabLst/>
              <a:defRPr/>
            </a:pPr>
            <a:endParaRPr lang="ar-SA" dirty="0" smtClean="0"/>
          </a:p>
          <a:p>
            <a:pPr marL="457200" marR="0" lvl="0" indent="-457200" algn="r" defTabSz="914400" rtl="1" eaLnBrk="1" fontAlgn="auto" latinLnBrk="0" hangingPunct="1">
              <a:lnSpc>
                <a:spcPct val="100000"/>
              </a:lnSpc>
              <a:spcBef>
                <a:spcPts val="0"/>
              </a:spcBef>
              <a:spcAft>
                <a:spcPts val="0"/>
              </a:spcAft>
              <a:buClrTx/>
              <a:buSzTx/>
              <a:buFontTx/>
              <a:buChar char="-"/>
              <a:tabLst/>
              <a:defRPr/>
            </a:pPr>
            <a:endParaRPr lang="ar-SA" dirty="0"/>
          </a:p>
          <a:p>
            <a:pPr marL="457200" marR="0" lvl="0" indent="-457200" algn="r" defTabSz="914400" rtl="1" eaLnBrk="1" fontAlgn="auto" latinLnBrk="0" hangingPunct="1">
              <a:lnSpc>
                <a:spcPct val="100000"/>
              </a:lnSpc>
              <a:spcBef>
                <a:spcPts val="0"/>
              </a:spcBef>
              <a:spcAft>
                <a:spcPts val="0"/>
              </a:spcAft>
              <a:buClrTx/>
              <a:buSzTx/>
              <a:buFontTx/>
              <a:buChar char="-"/>
              <a:tabLst/>
              <a:defRPr/>
            </a:pPr>
            <a:endParaRPr lang="ar-SA" dirty="0" smtClean="0"/>
          </a:p>
          <a:p>
            <a:pPr marL="457200" marR="0" lvl="0" indent="-457200" algn="r" defTabSz="914400" rtl="1" eaLnBrk="1" fontAlgn="auto" latinLnBrk="0" hangingPunct="1">
              <a:lnSpc>
                <a:spcPct val="100000"/>
              </a:lnSpc>
              <a:spcBef>
                <a:spcPts val="0"/>
              </a:spcBef>
              <a:spcAft>
                <a:spcPts val="0"/>
              </a:spcAft>
              <a:buClrTx/>
              <a:buSzTx/>
              <a:buFontTx/>
              <a:buChar char="-"/>
              <a:tabLst/>
              <a:defRPr/>
            </a:pPr>
            <a:endParaRPr lang="ar-SA" dirty="0"/>
          </a:p>
          <a:p>
            <a:pPr marL="457200" marR="0" lvl="0" indent="-457200" algn="r" defTabSz="914400" rtl="1" eaLnBrk="1" fontAlgn="auto" latinLnBrk="0" hangingPunct="1">
              <a:lnSpc>
                <a:spcPct val="100000"/>
              </a:lnSpc>
              <a:spcBef>
                <a:spcPts val="0"/>
              </a:spcBef>
              <a:spcAft>
                <a:spcPts val="0"/>
              </a:spcAft>
              <a:buClrTx/>
              <a:buSzTx/>
              <a:buFontTx/>
              <a:buChar char="-"/>
              <a:tabLst/>
              <a:defRPr/>
            </a:pPr>
            <a:endParaRPr lang="ar-SA" dirty="0" smtClean="0"/>
          </a:p>
          <a:p>
            <a:pPr marR="0" lvl="0" algn="r" defTabSz="914400" rtl="1" eaLnBrk="1" fontAlgn="auto" latinLnBrk="0" hangingPunct="1">
              <a:lnSpc>
                <a:spcPct val="100000"/>
              </a:lnSpc>
              <a:spcBef>
                <a:spcPts val="0"/>
              </a:spcBef>
              <a:spcAft>
                <a:spcPts val="0"/>
              </a:spcAft>
              <a:buClrTx/>
              <a:buSzTx/>
              <a:tabLst/>
              <a:defRPr/>
            </a:pPr>
            <a:endParaRPr lang="ar-SA" dirty="0"/>
          </a:p>
          <a:p>
            <a:pPr marR="0" lvl="0" algn="r" defTabSz="914400" rtl="1" eaLnBrk="1" fontAlgn="auto" latinLnBrk="0" hangingPunct="1">
              <a:lnSpc>
                <a:spcPct val="100000"/>
              </a:lnSpc>
              <a:spcBef>
                <a:spcPts val="0"/>
              </a:spcBef>
              <a:spcAft>
                <a:spcPts val="0"/>
              </a:spcAft>
              <a:buClrTx/>
              <a:buSzTx/>
              <a:tabLst/>
              <a:defRPr/>
            </a:pPr>
            <a:endParaRPr lang="ar-SA" dirty="0"/>
          </a:p>
          <a:p>
            <a:pPr marR="0" lvl="0" algn="r" defTabSz="914400" rtl="1" eaLnBrk="1" fontAlgn="auto" latinLnBrk="0" hangingPunct="1">
              <a:lnSpc>
                <a:spcPct val="100000"/>
              </a:lnSpc>
              <a:spcBef>
                <a:spcPts val="0"/>
              </a:spcBef>
              <a:spcAft>
                <a:spcPts val="0"/>
              </a:spcAft>
              <a:buClrTx/>
              <a:buSzTx/>
              <a:tabLst/>
              <a:defRPr/>
            </a:pPr>
            <a:endParaRPr lang="ar-SA" dirty="0" smtClean="0"/>
          </a:p>
          <a:p>
            <a:pPr lvl="0" algn="r" rtl="1">
              <a:lnSpc>
                <a:spcPct val="100000"/>
              </a:lnSpc>
              <a:spcBef>
                <a:spcPts val="0"/>
              </a:spcBef>
              <a:defRPr/>
            </a:pPr>
            <a:r>
              <a:rPr lang="ar-SA" sz="1400" u="sng" dirty="0" smtClean="0"/>
              <a:t>المصدر:  </a:t>
            </a:r>
            <a:r>
              <a:rPr lang="ar-SA" sz="1400" dirty="0" smtClean="0"/>
              <a:t>(</a:t>
            </a:r>
            <a:r>
              <a:rPr lang="en-US" sz="1400" dirty="0" err="1" smtClean="0"/>
              <a:t>Rensink</a:t>
            </a:r>
            <a:r>
              <a:rPr lang="en-US" sz="1400" dirty="0" smtClean="0"/>
              <a:t> </a:t>
            </a:r>
            <a:r>
              <a:rPr lang="en-US" sz="1400" dirty="0"/>
              <a:t>R A, </a:t>
            </a:r>
            <a:r>
              <a:rPr lang="en-US" sz="1400" dirty="0" err="1"/>
              <a:t>O'Regan</a:t>
            </a:r>
            <a:r>
              <a:rPr lang="en-US" sz="1400" dirty="0"/>
              <a:t> J K, Clark J J, 1997 ``To see or not to see: The need for attention to perceive changes in scenes'' Psychological Science 8 368 ^ 373</a:t>
            </a:r>
            <a:r>
              <a:rPr lang="ar-SA" sz="1400" dirty="0" smtClean="0"/>
              <a:t> </a:t>
            </a:r>
            <a:endParaRPr lang="ar-SA" sz="1400" dirty="0"/>
          </a:p>
          <a:p>
            <a:pPr marR="0" lvl="0" algn="r" defTabSz="914400" rtl="1" eaLnBrk="1" fontAlgn="auto" latinLnBrk="0" hangingPunct="1">
              <a:lnSpc>
                <a:spcPct val="100000"/>
              </a:lnSpc>
              <a:spcBef>
                <a:spcPts val="0"/>
              </a:spcBef>
              <a:spcAft>
                <a:spcPts val="0"/>
              </a:spcAft>
              <a:buClrTx/>
              <a:buSzTx/>
              <a:tabLst/>
              <a:defRPr/>
            </a:pPr>
            <a:endParaRPr lang="ar-SA" dirty="0" smtClean="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21260" y="2942654"/>
            <a:ext cx="6222380" cy="2905323"/>
          </a:xfrm>
          <a:prstGeom prst="rect">
            <a:avLst/>
          </a:prstGeom>
        </p:spPr>
      </p:pic>
    </p:spTree>
    <p:extLst>
      <p:ext uri="{BB962C8B-B14F-4D97-AF65-F5344CB8AC3E}">
        <p14:creationId xmlns:p14="http://schemas.microsoft.com/office/powerpoint/2010/main" val="439019590"/>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35513" y="94394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أنواع التجارب</a:t>
            </a:r>
            <a:endParaRPr lang="en-US" sz="2800" dirty="0"/>
          </a:p>
        </p:txBody>
      </p:sp>
      <p:sp>
        <p:nvSpPr>
          <p:cNvPr id="3" name="Subtitle 2"/>
          <p:cNvSpPr>
            <a:spLocks noGrp="1"/>
          </p:cNvSpPr>
          <p:nvPr>
            <p:ph type="subTitle" idx="1"/>
          </p:nvPr>
        </p:nvSpPr>
        <p:spPr>
          <a:xfrm>
            <a:off x="737839" y="2531326"/>
            <a:ext cx="10716322" cy="4226313"/>
          </a:xfrm>
        </p:spPr>
        <p:txBody>
          <a:bodyPr>
            <a:normAutofit/>
          </a:bodyPr>
          <a:lstStyle/>
          <a:p>
            <a:pPr marL="457200" marR="0" lvl="0" indent="-457200" algn="r" defTabSz="914400" rtl="1" eaLnBrk="1" fontAlgn="auto" latinLnBrk="0" hangingPunct="1">
              <a:lnSpc>
                <a:spcPct val="100000"/>
              </a:lnSpc>
              <a:spcBef>
                <a:spcPts val="0"/>
              </a:spcBef>
              <a:spcAft>
                <a:spcPts val="0"/>
              </a:spcAft>
              <a:buClrTx/>
              <a:buSzTx/>
              <a:buFontTx/>
              <a:buChar char="-"/>
              <a:tabLst/>
              <a:defRPr/>
            </a:pPr>
            <a:r>
              <a:rPr lang="ar-SA" sz="2800" dirty="0" smtClean="0"/>
              <a:t>وفقاً لهدف التجربة: </a:t>
            </a:r>
            <a:r>
              <a:rPr lang="ar-SA" dirty="0" smtClean="0"/>
              <a:t>تجارب حاسمة</a:t>
            </a:r>
          </a:p>
          <a:p>
            <a:pPr marL="457200" marR="0" lvl="0" indent="-457200" algn="r" defTabSz="914400" rtl="1" eaLnBrk="1" fontAlgn="auto" latinLnBrk="0" hangingPunct="1">
              <a:lnSpc>
                <a:spcPct val="100000"/>
              </a:lnSpc>
              <a:spcBef>
                <a:spcPts val="0"/>
              </a:spcBef>
              <a:spcAft>
                <a:spcPts val="0"/>
              </a:spcAft>
              <a:buClrTx/>
              <a:buSzTx/>
              <a:buFontTx/>
              <a:buChar char="-"/>
              <a:tabLst/>
              <a:defRPr/>
            </a:pPr>
            <a:endParaRPr lang="ar-SA" dirty="0"/>
          </a:p>
          <a:p>
            <a:pPr marR="0" lvl="0" algn="r" defTabSz="914400" rtl="1" eaLnBrk="1" fontAlgn="auto" latinLnBrk="0" hangingPunct="1">
              <a:lnSpc>
                <a:spcPct val="100000"/>
              </a:lnSpc>
              <a:spcBef>
                <a:spcPts val="0"/>
              </a:spcBef>
              <a:spcAft>
                <a:spcPts val="0"/>
              </a:spcAft>
              <a:buClrTx/>
              <a:buSzTx/>
              <a:tabLst/>
              <a:defRPr/>
            </a:pPr>
            <a:r>
              <a:rPr lang="ar-SA" dirty="0" smtClean="0"/>
              <a:t>بعض الدراسات </a:t>
            </a:r>
            <a:r>
              <a:rPr lang="en-US" dirty="0" smtClean="0"/>
              <a:t>(Cherry, 1953)</a:t>
            </a:r>
            <a:r>
              <a:rPr lang="ar-SA" dirty="0" smtClean="0"/>
              <a:t>وجدت ان الانتباه يحدث مبكراً «يتم ترشيح المثيرات لمعالجتها و تركيز الانتباه عليها مبكراً مع تجاهل بقية المثيرات» في حين أن دراسات أخرى وجدت أن الانتباه يحدث متأخراً بعد معالجة المثيرات وفقاً لخصائصها الفيزيقية ولمعانيها كدراسات أثر الأولية.</a:t>
            </a:r>
          </a:p>
          <a:p>
            <a:pPr marR="0" lvl="0" algn="r" defTabSz="914400" rtl="1" eaLnBrk="1" fontAlgn="auto" latinLnBrk="0" hangingPunct="1">
              <a:lnSpc>
                <a:spcPct val="100000"/>
              </a:lnSpc>
              <a:spcBef>
                <a:spcPts val="0"/>
              </a:spcBef>
              <a:spcAft>
                <a:spcPts val="0"/>
              </a:spcAft>
              <a:buClrTx/>
              <a:buSzTx/>
              <a:tabLst/>
              <a:defRPr/>
            </a:pPr>
            <a:endParaRPr lang="ar-SA" dirty="0"/>
          </a:p>
          <a:p>
            <a:pPr marR="0" lvl="0" algn="r" defTabSz="914400" rtl="1" eaLnBrk="1" fontAlgn="auto" latinLnBrk="0" hangingPunct="1">
              <a:lnSpc>
                <a:spcPct val="100000"/>
              </a:lnSpc>
              <a:spcBef>
                <a:spcPts val="0"/>
              </a:spcBef>
              <a:spcAft>
                <a:spcPts val="0"/>
              </a:spcAft>
              <a:buClrTx/>
              <a:buSzTx/>
              <a:tabLst/>
              <a:defRPr/>
            </a:pPr>
            <a:r>
              <a:rPr lang="ar-SA" u="sng" dirty="0" smtClean="0"/>
              <a:t>أياً من نماذج الانتباه حقيقي؟ الاختيار المبكر أم المتأخر؟</a:t>
            </a:r>
          </a:p>
          <a:p>
            <a:pPr marR="0" lvl="0" algn="r" defTabSz="914400" rtl="1" eaLnBrk="1" fontAlgn="auto" latinLnBrk="0" hangingPunct="1">
              <a:lnSpc>
                <a:spcPct val="100000"/>
              </a:lnSpc>
              <a:spcBef>
                <a:spcPts val="0"/>
              </a:spcBef>
              <a:spcAft>
                <a:spcPts val="0"/>
              </a:spcAft>
              <a:buClrTx/>
              <a:buSzTx/>
              <a:tabLst/>
              <a:defRPr/>
            </a:pPr>
            <a:endParaRPr lang="ar-SA" dirty="0"/>
          </a:p>
          <a:p>
            <a:pPr marR="0" lvl="0" algn="r" defTabSz="914400" rtl="1" eaLnBrk="1" fontAlgn="auto" latinLnBrk="0" hangingPunct="1">
              <a:lnSpc>
                <a:spcPct val="100000"/>
              </a:lnSpc>
              <a:spcBef>
                <a:spcPts val="0"/>
              </a:spcBef>
              <a:spcAft>
                <a:spcPts val="0"/>
              </a:spcAft>
              <a:buClrTx/>
              <a:buSzTx/>
              <a:tabLst/>
              <a:defRPr/>
            </a:pPr>
            <a:r>
              <a:rPr lang="ar-SA" dirty="0" smtClean="0"/>
              <a:t>تجارب قياس درجة صعوبة المهمة ونموذج الانتباه المرتبط بها تعتبر تجارب حاسمة في هذا المجال!</a:t>
            </a:r>
            <a:endParaRPr lang="ar-SA" dirty="0"/>
          </a:p>
          <a:p>
            <a:pPr marR="0" lvl="0" algn="r" defTabSz="914400" rtl="1" eaLnBrk="1" fontAlgn="auto" latinLnBrk="0" hangingPunct="1">
              <a:lnSpc>
                <a:spcPct val="100000"/>
              </a:lnSpc>
              <a:spcBef>
                <a:spcPts val="0"/>
              </a:spcBef>
              <a:spcAft>
                <a:spcPts val="0"/>
              </a:spcAft>
              <a:buClrTx/>
              <a:buSzTx/>
              <a:tabLst/>
              <a:defRPr/>
            </a:pPr>
            <a:endParaRPr lang="ar-SA" dirty="0" smtClean="0"/>
          </a:p>
        </p:txBody>
      </p:sp>
    </p:spTree>
    <p:extLst>
      <p:ext uri="{BB962C8B-B14F-4D97-AF65-F5344CB8AC3E}">
        <p14:creationId xmlns:p14="http://schemas.microsoft.com/office/powerpoint/2010/main" val="1761193655"/>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35513" y="94394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أنواع التجارب</a:t>
            </a:r>
            <a:endParaRPr lang="en-US" sz="2800" dirty="0"/>
          </a:p>
        </p:txBody>
      </p:sp>
      <p:sp>
        <p:nvSpPr>
          <p:cNvPr id="3" name="Subtitle 2"/>
          <p:cNvSpPr>
            <a:spLocks noGrp="1"/>
          </p:cNvSpPr>
          <p:nvPr>
            <p:ph type="subTitle" idx="1"/>
          </p:nvPr>
        </p:nvSpPr>
        <p:spPr>
          <a:xfrm>
            <a:off x="737839" y="2531326"/>
            <a:ext cx="10716322" cy="4226313"/>
          </a:xfrm>
        </p:spPr>
        <p:txBody>
          <a:bodyPr>
            <a:normAutofit/>
          </a:bodyPr>
          <a:lstStyle/>
          <a:p>
            <a:pPr marL="457200" marR="0" lvl="0" indent="-457200" algn="r" defTabSz="914400" rtl="1" eaLnBrk="1" fontAlgn="auto" latinLnBrk="0" hangingPunct="1">
              <a:lnSpc>
                <a:spcPct val="100000"/>
              </a:lnSpc>
              <a:spcBef>
                <a:spcPts val="0"/>
              </a:spcBef>
              <a:spcAft>
                <a:spcPts val="0"/>
              </a:spcAft>
              <a:buClrTx/>
              <a:buSzTx/>
              <a:buFontTx/>
              <a:buChar char="-"/>
              <a:tabLst/>
              <a:defRPr/>
            </a:pPr>
            <a:r>
              <a:rPr lang="ar-SA" sz="2800" dirty="0" smtClean="0"/>
              <a:t>وفقاً لهدف التجربة: </a:t>
            </a:r>
            <a:r>
              <a:rPr lang="ar-SA" dirty="0" smtClean="0"/>
              <a:t>تجارب تتعلق بالمنهج والتصميم</a:t>
            </a:r>
          </a:p>
          <a:p>
            <a:pPr marR="0" lvl="0" algn="r" defTabSz="914400" rtl="1" eaLnBrk="1" fontAlgn="auto" latinLnBrk="0" hangingPunct="1">
              <a:lnSpc>
                <a:spcPct val="100000"/>
              </a:lnSpc>
              <a:spcBef>
                <a:spcPts val="0"/>
              </a:spcBef>
              <a:spcAft>
                <a:spcPts val="0"/>
              </a:spcAft>
              <a:buClrTx/>
              <a:buSzTx/>
              <a:tabLst/>
              <a:defRPr/>
            </a:pPr>
            <a:endParaRPr lang="ar-SA" dirty="0" smtClean="0"/>
          </a:p>
          <a:p>
            <a:pPr marR="0" lvl="0" algn="r" defTabSz="914400" rtl="1" eaLnBrk="1" fontAlgn="auto" latinLnBrk="0" hangingPunct="1">
              <a:lnSpc>
                <a:spcPct val="100000"/>
              </a:lnSpc>
              <a:spcBef>
                <a:spcPts val="0"/>
              </a:spcBef>
              <a:spcAft>
                <a:spcPts val="0"/>
              </a:spcAft>
              <a:buClrTx/>
              <a:buSzTx/>
              <a:tabLst/>
              <a:defRPr/>
            </a:pPr>
            <a:endParaRPr lang="ar-SA" dirty="0"/>
          </a:p>
          <a:p>
            <a:pPr marR="0" lvl="0" algn="r" defTabSz="914400" rtl="1" eaLnBrk="1" fontAlgn="auto" latinLnBrk="0" hangingPunct="1">
              <a:lnSpc>
                <a:spcPct val="100000"/>
              </a:lnSpc>
              <a:spcBef>
                <a:spcPts val="0"/>
              </a:spcBef>
              <a:spcAft>
                <a:spcPts val="0"/>
              </a:spcAft>
              <a:buClrTx/>
              <a:buSzTx/>
              <a:tabLst/>
              <a:defRPr/>
            </a:pPr>
            <a:endParaRPr lang="ar-SA" dirty="0"/>
          </a:p>
          <a:p>
            <a:pPr marR="0" lvl="0" algn="r" defTabSz="914400" rtl="1" eaLnBrk="1" fontAlgn="auto" latinLnBrk="0" hangingPunct="1">
              <a:lnSpc>
                <a:spcPct val="100000"/>
              </a:lnSpc>
              <a:spcBef>
                <a:spcPts val="0"/>
              </a:spcBef>
              <a:spcAft>
                <a:spcPts val="0"/>
              </a:spcAft>
              <a:buClrTx/>
              <a:buSzTx/>
              <a:tabLst/>
              <a:defRPr/>
            </a:pPr>
            <a:endParaRPr lang="ar-SA" dirty="0" smtClean="0"/>
          </a:p>
          <a:p>
            <a:pPr marR="0" lvl="0" algn="r" defTabSz="914400" rtl="1" eaLnBrk="1" fontAlgn="auto" latinLnBrk="0" hangingPunct="1">
              <a:lnSpc>
                <a:spcPct val="100000"/>
              </a:lnSpc>
              <a:spcBef>
                <a:spcPts val="0"/>
              </a:spcBef>
              <a:spcAft>
                <a:spcPts val="0"/>
              </a:spcAft>
              <a:buClrTx/>
              <a:buSzTx/>
              <a:tabLst/>
              <a:defRPr/>
            </a:pPr>
            <a:endParaRPr lang="ar-SA" dirty="0"/>
          </a:p>
          <a:p>
            <a:pPr marR="0" lvl="0" algn="r" defTabSz="914400" rtl="1" eaLnBrk="1" fontAlgn="auto" latinLnBrk="0" hangingPunct="1">
              <a:lnSpc>
                <a:spcPct val="100000"/>
              </a:lnSpc>
              <a:spcBef>
                <a:spcPts val="0"/>
              </a:spcBef>
              <a:spcAft>
                <a:spcPts val="0"/>
              </a:spcAft>
              <a:buClrTx/>
              <a:buSzTx/>
              <a:tabLst/>
              <a:defRPr/>
            </a:pPr>
            <a:endParaRPr lang="ar-SA" dirty="0" smtClean="0"/>
          </a:p>
          <a:p>
            <a:pPr marR="0" lvl="0" algn="r" defTabSz="914400" rtl="1" eaLnBrk="1" fontAlgn="auto" latinLnBrk="0" hangingPunct="1">
              <a:lnSpc>
                <a:spcPct val="100000"/>
              </a:lnSpc>
              <a:spcBef>
                <a:spcPts val="0"/>
              </a:spcBef>
              <a:spcAft>
                <a:spcPts val="0"/>
              </a:spcAft>
              <a:buClrTx/>
              <a:buSzTx/>
              <a:tabLst/>
              <a:defRPr/>
            </a:pPr>
            <a:endParaRPr lang="ar-SA" dirty="0"/>
          </a:p>
          <a:p>
            <a:pPr marR="0" lvl="0" algn="r" defTabSz="914400" rtl="1" eaLnBrk="1" fontAlgn="auto" latinLnBrk="0" hangingPunct="1">
              <a:lnSpc>
                <a:spcPct val="100000"/>
              </a:lnSpc>
              <a:spcBef>
                <a:spcPts val="0"/>
              </a:spcBef>
              <a:spcAft>
                <a:spcPts val="0"/>
              </a:spcAft>
              <a:buClrTx/>
              <a:buSzTx/>
              <a:tabLst/>
              <a:defRPr/>
            </a:pPr>
            <a:endParaRPr lang="ar-SA" dirty="0" smtClean="0"/>
          </a:p>
          <a:p>
            <a:pPr lvl="0" algn="r" rtl="1">
              <a:lnSpc>
                <a:spcPct val="100000"/>
              </a:lnSpc>
              <a:spcBef>
                <a:spcPts val="0"/>
              </a:spcBef>
              <a:defRPr/>
            </a:pPr>
            <a:r>
              <a:rPr lang="ar-SA" sz="1400" u="sng" dirty="0" smtClean="0"/>
              <a:t>المصدر:  </a:t>
            </a:r>
            <a:r>
              <a:rPr lang="ar-SA" sz="1400" dirty="0" smtClean="0"/>
              <a:t>(</a:t>
            </a:r>
            <a:r>
              <a:rPr lang="en-US" sz="1400" dirty="0" err="1" smtClean="0"/>
              <a:t>Rensink</a:t>
            </a:r>
            <a:r>
              <a:rPr lang="en-US" sz="1400" dirty="0" smtClean="0"/>
              <a:t> </a:t>
            </a:r>
            <a:r>
              <a:rPr lang="en-US" sz="1400" dirty="0"/>
              <a:t>R A, </a:t>
            </a:r>
            <a:r>
              <a:rPr lang="en-US" sz="1400" dirty="0" err="1"/>
              <a:t>O'Regan</a:t>
            </a:r>
            <a:r>
              <a:rPr lang="en-US" sz="1400" dirty="0"/>
              <a:t> J K, Clark J J, 1997 ``To see or not to see: The need for attention to perceive changes in scenes'' </a:t>
            </a:r>
            <a:r>
              <a:rPr lang="en-US" sz="1400" dirty="0" smtClean="0"/>
              <a:t>Psychological Science </a:t>
            </a:r>
            <a:r>
              <a:rPr lang="en-US" sz="1400" dirty="0"/>
              <a:t>8 368 ^ 373</a:t>
            </a:r>
            <a:r>
              <a:rPr lang="ar-SA" sz="1400" dirty="0" smtClean="0"/>
              <a:t> </a:t>
            </a:r>
            <a:endParaRPr lang="ar-SA" sz="1400" dirty="0"/>
          </a:p>
          <a:p>
            <a:pPr marR="0" lvl="0" algn="r" defTabSz="914400" rtl="1" eaLnBrk="1" fontAlgn="auto" latinLnBrk="0" hangingPunct="1">
              <a:lnSpc>
                <a:spcPct val="100000"/>
              </a:lnSpc>
              <a:spcBef>
                <a:spcPts val="0"/>
              </a:spcBef>
              <a:spcAft>
                <a:spcPts val="0"/>
              </a:spcAft>
              <a:buClrTx/>
              <a:buSzTx/>
              <a:tabLst/>
              <a:defRPr/>
            </a:pPr>
            <a:endParaRPr lang="ar-SA" dirty="0" smtClean="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89971" y="2977700"/>
            <a:ext cx="6568068" cy="2864357"/>
          </a:xfrm>
          <a:prstGeom prst="rect">
            <a:avLst/>
          </a:prstGeom>
        </p:spPr>
      </p:pic>
    </p:spTree>
    <p:extLst>
      <p:ext uri="{BB962C8B-B14F-4D97-AF65-F5344CB8AC3E}">
        <p14:creationId xmlns:p14="http://schemas.microsoft.com/office/powerpoint/2010/main" val="1869338596"/>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خطة المحاضرة</a:t>
            </a:r>
            <a:endParaRPr lang="en-US" sz="2800" dirty="0"/>
          </a:p>
        </p:txBody>
      </p:sp>
      <p:sp>
        <p:nvSpPr>
          <p:cNvPr id="3" name="Subtitle 2"/>
          <p:cNvSpPr>
            <a:spLocks noGrp="1"/>
          </p:cNvSpPr>
          <p:nvPr>
            <p:ph type="subTitle" idx="1"/>
          </p:nvPr>
        </p:nvSpPr>
        <p:spPr>
          <a:xfrm>
            <a:off x="713678" y="2575931"/>
            <a:ext cx="10716322" cy="3980985"/>
          </a:xfrm>
        </p:spPr>
        <p:txBody>
          <a:bodyPr/>
          <a:lstStyle/>
          <a:p>
            <a:pPr marL="457200" indent="-457200" algn="r" rtl="1">
              <a:buFontTx/>
              <a:buChar char="-"/>
            </a:pPr>
            <a:r>
              <a:rPr lang="ar-SA" sz="3200" dirty="0" smtClean="0"/>
              <a:t>التصميمات التجريبية (أمثلة)</a:t>
            </a:r>
          </a:p>
          <a:p>
            <a:pPr marL="457200" indent="-457200" algn="r" rtl="1">
              <a:buFontTx/>
              <a:buChar char="-"/>
            </a:pPr>
            <a:r>
              <a:rPr lang="ar-SA" sz="3200" dirty="0" smtClean="0"/>
              <a:t>أنواع التجارب</a:t>
            </a:r>
          </a:p>
          <a:p>
            <a:pPr marL="457200" indent="-457200" algn="r" rtl="1">
              <a:buFontTx/>
              <a:buChar char="-"/>
            </a:pPr>
            <a:r>
              <a:rPr lang="ar-SA" sz="3200" dirty="0" smtClean="0"/>
              <a:t>نشاط للمجموعات</a:t>
            </a:r>
          </a:p>
          <a:p>
            <a:pPr marL="457200" indent="-457200" algn="r" rtl="1">
              <a:buFontTx/>
              <a:buChar char="-"/>
            </a:pPr>
            <a:r>
              <a:rPr lang="ar-SA" sz="3200" dirty="0" smtClean="0"/>
              <a:t>في القسم العملي: مناقشة التجربة الميدانية وكيفية كتابة التقرير الجزء الأول</a:t>
            </a:r>
            <a:endParaRPr lang="ar-SA" sz="3200" dirty="0"/>
          </a:p>
        </p:txBody>
      </p:sp>
    </p:spTree>
    <p:extLst>
      <p:ext uri="{BB962C8B-B14F-4D97-AF65-F5344CB8AC3E}">
        <p14:creationId xmlns:p14="http://schemas.microsoft.com/office/powerpoint/2010/main" val="1918389703"/>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35513" y="94394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الدراسة (التجربة) الاستطلاعية</a:t>
            </a:r>
            <a:endParaRPr lang="en-US" sz="2800" dirty="0"/>
          </a:p>
        </p:txBody>
      </p:sp>
      <p:sp>
        <p:nvSpPr>
          <p:cNvPr id="3" name="Subtitle 2"/>
          <p:cNvSpPr>
            <a:spLocks noGrp="1"/>
          </p:cNvSpPr>
          <p:nvPr>
            <p:ph type="subTitle" idx="1"/>
          </p:nvPr>
        </p:nvSpPr>
        <p:spPr>
          <a:xfrm>
            <a:off x="737839" y="2531326"/>
            <a:ext cx="10716322" cy="4226313"/>
          </a:xfrm>
        </p:spPr>
        <p:txBody>
          <a:bodyPr>
            <a:normAutofit/>
          </a:bodyPr>
          <a:lstStyle/>
          <a:p>
            <a:pPr marL="457200" marR="0" lvl="0" indent="-457200" algn="r" defTabSz="914400" rtl="1" eaLnBrk="1" fontAlgn="auto" latinLnBrk="0" hangingPunct="1">
              <a:lnSpc>
                <a:spcPct val="100000"/>
              </a:lnSpc>
              <a:spcBef>
                <a:spcPts val="0"/>
              </a:spcBef>
              <a:spcAft>
                <a:spcPts val="0"/>
              </a:spcAft>
              <a:buClrTx/>
              <a:buSzTx/>
              <a:buFontTx/>
              <a:buNone/>
              <a:tabLst/>
              <a:defRPr/>
            </a:pPr>
            <a:r>
              <a:rPr lang="ar-SA" dirty="0" smtClean="0"/>
              <a:t>لا يوجد بحث أو تجربة خالية تماماً من الأخطاء أو الجوانب التي من الممكن تطويرها</a:t>
            </a:r>
          </a:p>
          <a:p>
            <a:pPr marL="457200" marR="0" lvl="0" indent="-457200" algn="r" defTabSz="914400" rtl="1" eaLnBrk="1" fontAlgn="auto" latinLnBrk="0" hangingPunct="1">
              <a:lnSpc>
                <a:spcPct val="100000"/>
              </a:lnSpc>
              <a:spcBef>
                <a:spcPts val="0"/>
              </a:spcBef>
              <a:spcAft>
                <a:spcPts val="0"/>
              </a:spcAft>
              <a:buClrTx/>
              <a:buSzTx/>
              <a:buFontTx/>
              <a:buNone/>
              <a:tabLst/>
              <a:defRPr/>
            </a:pPr>
            <a:r>
              <a:rPr lang="ar-SA" dirty="0" smtClean="0"/>
              <a:t>لهذا الدراسة الاستطلاعية باستخدام عينة صغيرة نسبياَ من الممكن أن تكون مفيدة جداً في عدد من الجوانب، من ضمنها:</a:t>
            </a:r>
          </a:p>
          <a:p>
            <a:pPr marL="457200" marR="0" lvl="0" indent="-457200" algn="r" defTabSz="914400" rtl="1" eaLnBrk="1" fontAlgn="auto" latinLnBrk="0" hangingPunct="1">
              <a:lnSpc>
                <a:spcPct val="100000"/>
              </a:lnSpc>
              <a:spcBef>
                <a:spcPts val="0"/>
              </a:spcBef>
              <a:spcAft>
                <a:spcPts val="0"/>
              </a:spcAft>
              <a:buClrTx/>
              <a:buSzTx/>
              <a:buFontTx/>
              <a:buNone/>
              <a:tabLst/>
              <a:defRPr/>
            </a:pPr>
            <a:endParaRPr lang="ar-SA" dirty="0" smtClean="0"/>
          </a:p>
          <a:p>
            <a:pPr marL="457200" marR="0" lvl="0" indent="-457200" algn="r" defTabSz="914400" rtl="1" eaLnBrk="1" fontAlgn="auto" latinLnBrk="0" hangingPunct="1">
              <a:lnSpc>
                <a:spcPct val="100000"/>
              </a:lnSpc>
              <a:spcBef>
                <a:spcPts val="0"/>
              </a:spcBef>
              <a:spcAft>
                <a:spcPts val="0"/>
              </a:spcAft>
              <a:buClrTx/>
              <a:buSzTx/>
              <a:buFont typeface="Courier New" pitchFamily="49" charset="0"/>
              <a:buChar char="o"/>
              <a:tabLst/>
              <a:defRPr/>
            </a:pPr>
            <a:r>
              <a:rPr lang="ar-SA" dirty="0" smtClean="0"/>
              <a:t> التأكد من جودة تصميم التجربة</a:t>
            </a:r>
          </a:p>
          <a:p>
            <a:pPr marL="457200" marR="0" lvl="0" indent="-457200" algn="r" defTabSz="914400" rtl="1" eaLnBrk="1" fontAlgn="auto" latinLnBrk="0" hangingPunct="1">
              <a:lnSpc>
                <a:spcPct val="100000"/>
              </a:lnSpc>
              <a:spcBef>
                <a:spcPts val="0"/>
              </a:spcBef>
              <a:spcAft>
                <a:spcPts val="0"/>
              </a:spcAft>
              <a:buClrTx/>
              <a:buSzTx/>
              <a:buFont typeface="Courier New" pitchFamily="49" charset="0"/>
              <a:buChar char="o"/>
              <a:tabLst/>
              <a:defRPr/>
            </a:pPr>
            <a:r>
              <a:rPr lang="ar-SA" dirty="0" smtClean="0"/>
              <a:t>حساب الوقت اللازم لها</a:t>
            </a:r>
          </a:p>
          <a:p>
            <a:pPr marL="457200" marR="0" lvl="0" indent="-457200" algn="r" defTabSz="914400" rtl="1" eaLnBrk="1" fontAlgn="auto" latinLnBrk="0" hangingPunct="1">
              <a:lnSpc>
                <a:spcPct val="100000"/>
              </a:lnSpc>
              <a:spcBef>
                <a:spcPts val="0"/>
              </a:spcBef>
              <a:spcAft>
                <a:spcPts val="0"/>
              </a:spcAft>
              <a:buClrTx/>
              <a:buSzTx/>
              <a:buFont typeface="Courier New" pitchFamily="49" charset="0"/>
              <a:buChar char="o"/>
              <a:tabLst/>
              <a:defRPr/>
            </a:pPr>
            <a:r>
              <a:rPr lang="ar-SA" dirty="0" smtClean="0"/>
              <a:t>التأكد من وضوح التعليمات للمفحوصين</a:t>
            </a:r>
          </a:p>
          <a:p>
            <a:pPr marL="457200" marR="0" lvl="0" indent="-457200" algn="r" defTabSz="914400" rtl="1" eaLnBrk="1" fontAlgn="auto" latinLnBrk="0" hangingPunct="1">
              <a:lnSpc>
                <a:spcPct val="100000"/>
              </a:lnSpc>
              <a:spcBef>
                <a:spcPts val="0"/>
              </a:spcBef>
              <a:spcAft>
                <a:spcPts val="0"/>
              </a:spcAft>
              <a:buClrTx/>
              <a:buSzTx/>
              <a:buFont typeface="Courier New" pitchFamily="49" charset="0"/>
              <a:buChar char="o"/>
              <a:tabLst/>
              <a:defRPr/>
            </a:pPr>
            <a:r>
              <a:rPr lang="ar-SA" dirty="0" smtClean="0"/>
              <a:t>تدريب الباحث على أداء التجربة والالتزام بالتعليمات</a:t>
            </a:r>
          </a:p>
          <a:p>
            <a:pPr marL="457200" marR="0" lvl="0" indent="-457200" algn="r" defTabSz="914400" rtl="1" eaLnBrk="1" fontAlgn="auto" latinLnBrk="0" hangingPunct="1">
              <a:lnSpc>
                <a:spcPct val="100000"/>
              </a:lnSpc>
              <a:spcBef>
                <a:spcPts val="0"/>
              </a:spcBef>
              <a:spcAft>
                <a:spcPts val="0"/>
              </a:spcAft>
              <a:buClrTx/>
              <a:buSzTx/>
              <a:buFont typeface="Courier New" pitchFamily="49" charset="0"/>
              <a:buChar char="o"/>
              <a:tabLst/>
              <a:defRPr/>
            </a:pPr>
            <a:r>
              <a:rPr lang="ar-SA" dirty="0" smtClean="0"/>
              <a:t>حساب صدق وثبات الأدوات</a:t>
            </a:r>
          </a:p>
        </p:txBody>
      </p:sp>
    </p:spTree>
    <p:extLst>
      <p:ext uri="{BB962C8B-B14F-4D97-AF65-F5344CB8AC3E}">
        <p14:creationId xmlns:p14="http://schemas.microsoft.com/office/powerpoint/2010/main" val="1939053867"/>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77015" y="1561171"/>
            <a:ext cx="6843074" cy="3746810"/>
          </a:xfrm>
          <a:prstGeom prst="rect">
            <a:avLst/>
          </a:prstGeom>
        </p:spPr>
      </p:pic>
      <p:sp>
        <p:nvSpPr>
          <p:cNvPr id="3" name="TextBox 2"/>
          <p:cNvSpPr txBox="1"/>
          <p:nvPr/>
        </p:nvSpPr>
        <p:spPr>
          <a:xfrm>
            <a:off x="932426" y="5720575"/>
            <a:ext cx="2419252" cy="523220"/>
          </a:xfrm>
          <a:prstGeom prst="rect">
            <a:avLst/>
          </a:prstGeom>
          <a:noFill/>
        </p:spPr>
        <p:txBody>
          <a:bodyPr wrap="none" rtlCol="0">
            <a:spAutoFit/>
          </a:bodyPr>
          <a:lstStyle/>
          <a:p>
            <a:pPr marL="0" algn="r" defTabSz="914400" rtl="1" eaLnBrk="1" latinLnBrk="0" hangingPunct="1"/>
            <a:r>
              <a:rPr lang="ar-SA" sz="2800" smtClean="0"/>
              <a:t>نهاية القسم النظري </a:t>
            </a:r>
            <a:endParaRPr lang="en-US" sz="2800" dirty="0"/>
          </a:p>
        </p:txBody>
      </p:sp>
    </p:spTree>
    <p:extLst>
      <p:ext uri="{BB962C8B-B14F-4D97-AF65-F5344CB8AC3E}">
        <p14:creationId xmlns:p14="http://schemas.microsoft.com/office/powerpoint/2010/main" val="138586237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مهمة ستروب</a:t>
            </a:r>
            <a:r>
              <a:rPr lang="en-GB" sz="2800" dirty="0" smtClean="0"/>
              <a:t> </a:t>
            </a:r>
            <a:r>
              <a:rPr lang="ar-SA" sz="2800" dirty="0" smtClean="0"/>
              <a:t> لقياس الانتباه الانتقائي</a:t>
            </a:r>
            <a:endParaRPr lang="en-US" sz="2800" dirty="0"/>
          </a:p>
        </p:txBody>
      </p:sp>
      <p:sp>
        <p:nvSpPr>
          <p:cNvPr id="3" name="Subtitle 2"/>
          <p:cNvSpPr>
            <a:spLocks noGrp="1"/>
          </p:cNvSpPr>
          <p:nvPr>
            <p:ph type="subTitle" idx="1"/>
          </p:nvPr>
        </p:nvSpPr>
        <p:spPr>
          <a:xfrm>
            <a:off x="713678" y="2575931"/>
            <a:ext cx="10716322" cy="3980985"/>
          </a:xfrm>
        </p:spPr>
        <p:txBody>
          <a:bodyPr>
            <a:normAutofit/>
          </a:bodyPr>
          <a:lstStyle/>
          <a:p>
            <a:pPr algn="r" rtl="1"/>
            <a:r>
              <a:rPr lang="ar-SA" dirty="0" smtClean="0"/>
              <a:t>- التلقائية </a:t>
            </a:r>
            <a:r>
              <a:rPr lang="ar-SA" dirty="0"/>
              <a:t>/ المعالجة الواعية</a:t>
            </a:r>
          </a:p>
          <a:p>
            <a:pPr algn="r" rtl="1"/>
            <a:endParaRPr lang="ar-SA" dirty="0" smtClean="0"/>
          </a:p>
          <a:p>
            <a:pPr algn="r" rtl="1"/>
            <a:r>
              <a:rPr lang="ar-SA" dirty="0" smtClean="0"/>
              <a:t>اقرأ الكلمات في الشريحة التالية </a:t>
            </a:r>
            <a:r>
              <a:rPr lang="en-GB" dirty="0" err="1" smtClean="0"/>
              <a:t>ب</a:t>
            </a:r>
            <a:r>
              <a:rPr lang="ar-SA" dirty="0" smtClean="0"/>
              <a:t>أبلغ سرعة ودقة ممكنة</a:t>
            </a:r>
            <a:endParaRPr lang="ar-SA" dirty="0"/>
          </a:p>
          <a:p>
            <a:pPr algn="r" rtl="1"/>
            <a:endParaRPr lang="ar-SA" sz="1600" dirty="0" smtClean="0"/>
          </a:p>
        </p:txBody>
      </p:sp>
    </p:spTree>
    <p:extLst>
      <p:ext uri="{BB962C8B-B14F-4D97-AF65-F5344CB8AC3E}">
        <p14:creationId xmlns:p14="http://schemas.microsoft.com/office/powerpoint/2010/main" val="168501676"/>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413400" y="1268064"/>
            <a:ext cx="7655131" cy="4351338"/>
          </a:xfrm>
        </p:spPr>
      </p:pic>
    </p:spTree>
    <p:extLst>
      <p:ext uri="{BB962C8B-B14F-4D97-AF65-F5344CB8AC3E}">
        <p14:creationId xmlns:p14="http://schemas.microsoft.com/office/powerpoint/2010/main" val="1624221786"/>
      </p:ext>
    </p:extLst>
  </p:cSld>
  <p:clrMapOvr>
    <a:masterClrMapping/>
  </p:clrMapOvr>
  <mc:AlternateContent xmlns:mc="http://schemas.openxmlformats.org/markup-compatibility/2006" xmlns:p14="http://schemas.microsoft.com/office/powerpoint/2010/main">
    <mc:Choice Requires="p14">
      <p:transition spd="slow" p14:dur="2000" advTm="20000"/>
    </mc:Choice>
    <mc:Fallback xmlns="">
      <p:transition spd="slow" advTm="20000"/>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مهمة ستروب</a:t>
            </a:r>
            <a:r>
              <a:rPr lang="en-GB" sz="2800" dirty="0" smtClean="0"/>
              <a:t> </a:t>
            </a:r>
            <a:r>
              <a:rPr lang="ar-SA" sz="2800" dirty="0" smtClean="0"/>
              <a:t> لقياس الانتباه الانتقائي</a:t>
            </a:r>
            <a:endParaRPr lang="en-US" sz="2800" dirty="0"/>
          </a:p>
        </p:txBody>
      </p:sp>
      <p:sp>
        <p:nvSpPr>
          <p:cNvPr id="3" name="Subtitle 2"/>
          <p:cNvSpPr>
            <a:spLocks noGrp="1"/>
          </p:cNvSpPr>
          <p:nvPr>
            <p:ph type="subTitle" idx="1"/>
          </p:nvPr>
        </p:nvSpPr>
        <p:spPr>
          <a:xfrm>
            <a:off x="713678" y="2575931"/>
            <a:ext cx="10716322" cy="3980985"/>
          </a:xfrm>
        </p:spPr>
        <p:txBody>
          <a:bodyPr>
            <a:normAutofit/>
          </a:bodyPr>
          <a:lstStyle/>
          <a:p>
            <a:pPr algn="r" rtl="1"/>
            <a:endParaRPr lang="ar-SA" dirty="0" smtClean="0"/>
          </a:p>
          <a:p>
            <a:pPr algn="r" rtl="1"/>
            <a:r>
              <a:rPr lang="ar-SA" dirty="0" smtClean="0"/>
              <a:t>سمي الألوان في الشريحة التالية </a:t>
            </a:r>
            <a:r>
              <a:rPr lang="en-GB" dirty="0" err="1" smtClean="0"/>
              <a:t>ب</a:t>
            </a:r>
            <a:r>
              <a:rPr lang="ar-SA" dirty="0" smtClean="0"/>
              <a:t>أبلغ سرعة ودقة ممكنة</a:t>
            </a:r>
            <a:endParaRPr lang="ar-SA" dirty="0"/>
          </a:p>
          <a:p>
            <a:pPr algn="r" rtl="1"/>
            <a:endParaRPr lang="ar-SA" sz="1600" dirty="0" smtClean="0"/>
          </a:p>
        </p:txBody>
      </p:sp>
    </p:spTree>
    <p:extLst>
      <p:ext uri="{BB962C8B-B14F-4D97-AF65-F5344CB8AC3E}">
        <p14:creationId xmlns:p14="http://schemas.microsoft.com/office/powerpoint/2010/main" val="1630920285"/>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ontent Placeholder 2"/>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665451" y="1825625"/>
            <a:ext cx="6861098" cy="4351338"/>
          </a:xfrm>
        </p:spPr>
      </p:pic>
    </p:spTree>
    <p:extLst>
      <p:ext uri="{BB962C8B-B14F-4D97-AF65-F5344CB8AC3E}">
        <p14:creationId xmlns:p14="http://schemas.microsoft.com/office/powerpoint/2010/main" val="395959687"/>
      </p:ext>
    </p:extLst>
  </p:cSld>
  <p:clrMapOvr>
    <a:masterClrMapping/>
  </p:clrMapOvr>
  <mc:AlternateContent xmlns:mc="http://schemas.openxmlformats.org/markup-compatibility/2006" xmlns:p14="http://schemas.microsoft.com/office/powerpoint/2010/main">
    <mc:Choice Requires="p14">
      <p:transition spd="slow" p14:dur="2000" advTm="20000"/>
    </mc:Choice>
    <mc:Fallback xmlns="">
      <p:transition spd="slow" advTm="20000"/>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مهمة ستروب</a:t>
            </a:r>
            <a:r>
              <a:rPr lang="en-GB" sz="2800" dirty="0" smtClean="0"/>
              <a:t> </a:t>
            </a:r>
            <a:r>
              <a:rPr lang="ar-SA" sz="2800" dirty="0" smtClean="0"/>
              <a:t> لقياس الانتباه الانتقائي</a:t>
            </a:r>
            <a:endParaRPr lang="en-US" sz="2800" dirty="0"/>
          </a:p>
        </p:txBody>
      </p:sp>
      <p:sp>
        <p:nvSpPr>
          <p:cNvPr id="3" name="Subtitle 2"/>
          <p:cNvSpPr>
            <a:spLocks noGrp="1"/>
          </p:cNvSpPr>
          <p:nvPr>
            <p:ph type="subTitle" idx="1"/>
          </p:nvPr>
        </p:nvSpPr>
        <p:spPr>
          <a:xfrm>
            <a:off x="713678" y="2575931"/>
            <a:ext cx="10716322" cy="3980985"/>
          </a:xfrm>
        </p:spPr>
        <p:txBody>
          <a:bodyPr>
            <a:normAutofit/>
          </a:bodyPr>
          <a:lstStyle/>
          <a:p>
            <a:pPr algn="r" rtl="1"/>
            <a:r>
              <a:rPr lang="ar-SA" dirty="0" smtClean="0"/>
              <a:t>اذكري لون الحبر الذي كتبت به الكلمات في الشريحة التالية </a:t>
            </a:r>
            <a:r>
              <a:rPr lang="en-GB" dirty="0" err="1" smtClean="0"/>
              <a:t>ب</a:t>
            </a:r>
            <a:r>
              <a:rPr lang="ar-SA" dirty="0" smtClean="0"/>
              <a:t>أبلغ سرعة ودقة ممكنة</a:t>
            </a:r>
            <a:endParaRPr lang="ar-SA" dirty="0"/>
          </a:p>
          <a:p>
            <a:pPr algn="r" rtl="1"/>
            <a:endParaRPr lang="ar-SA" sz="1600" dirty="0" smtClean="0"/>
          </a:p>
        </p:txBody>
      </p:sp>
    </p:spTree>
    <p:extLst>
      <p:ext uri="{BB962C8B-B14F-4D97-AF65-F5344CB8AC3E}">
        <p14:creationId xmlns:p14="http://schemas.microsoft.com/office/powerpoint/2010/main" val="1990121003"/>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442518" y="1825625"/>
            <a:ext cx="7306964" cy="4351338"/>
          </a:xfrm>
        </p:spPr>
      </p:pic>
    </p:spTree>
    <p:extLst>
      <p:ext uri="{BB962C8B-B14F-4D97-AF65-F5344CB8AC3E}">
        <p14:creationId xmlns:p14="http://schemas.microsoft.com/office/powerpoint/2010/main" val="100726691"/>
      </p:ext>
    </p:extLst>
  </p:cSld>
  <p:clrMapOvr>
    <a:masterClrMapping/>
  </p:clrMapOvr>
  <mc:AlternateContent xmlns:mc="http://schemas.openxmlformats.org/markup-compatibility/2006" xmlns:p14="http://schemas.microsoft.com/office/powerpoint/2010/main">
    <mc:Choice Requires="p14">
      <p:transition spd="slow" p14:dur="2000" advTm="20000"/>
    </mc:Choice>
    <mc:Fallback xmlns="">
      <p:transition spd="slow" advTm="20000"/>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35513" y="94394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النشاط </a:t>
            </a:r>
            <a:endParaRPr lang="en-US" sz="2800" dirty="0"/>
          </a:p>
        </p:txBody>
      </p:sp>
      <p:sp>
        <p:nvSpPr>
          <p:cNvPr id="3" name="Subtitle 2"/>
          <p:cNvSpPr>
            <a:spLocks noGrp="1"/>
          </p:cNvSpPr>
          <p:nvPr>
            <p:ph type="subTitle" idx="1"/>
          </p:nvPr>
        </p:nvSpPr>
        <p:spPr>
          <a:xfrm>
            <a:off x="737839" y="2531326"/>
            <a:ext cx="10716322" cy="5218771"/>
          </a:xfrm>
        </p:spPr>
        <p:txBody>
          <a:bodyPr>
            <a:normAutofit/>
          </a:bodyPr>
          <a:lstStyle/>
          <a:p>
            <a:pPr marR="0" lvl="0" algn="r" defTabSz="914400" rtl="1" eaLnBrk="1" fontAlgn="auto" latinLnBrk="0" hangingPunct="1">
              <a:lnSpc>
                <a:spcPct val="100000"/>
              </a:lnSpc>
              <a:spcBef>
                <a:spcPts val="0"/>
              </a:spcBef>
              <a:spcAft>
                <a:spcPts val="0"/>
              </a:spcAft>
              <a:buClrTx/>
              <a:buSzTx/>
              <a:tabLst/>
              <a:defRPr/>
            </a:pPr>
            <a:r>
              <a:rPr lang="ar-SA" dirty="0" smtClean="0"/>
              <a:t>في القسم العملي مطلوب منك إجراء تجربة صغيرة لاكتشاف أثر </a:t>
            </a:r>
            <a:r>
              <a:rPr lang="ar-SA" dirty="0" smtClean="0"/>
              <a:t>درجة </a:t>
            </a:r>
            <a:r>
              <a:rPr lang="ar-SA" dirty="0" smtClean="0"/>
              <a:t>المعالجة </a:t>
            </a:r>
            <a:r>
              <a:rPr lang="ar-SA" dirty="0" smtClean="0"/>
              <a:t>ا</a:t>
            </a:r>
            <a:r>
              <a:rPr lang="ar-SA" dirty="0" smtClean="0"/>
              <a:t>لتلقائية( الكلمات مكتوبة باللغة الأم/ الكلمات مكتوبة بلغة أجنبية) </a:t>
            </a:r>
            <a:r>
              <a:rPr lang="ar-SA" dirty="0" smtClean="0"/>
              <a:t>على دقة الأداء باستخدام البطاقات الخاصة بمهمة ستروب. </a:t>
            </a:r>
          </a:p>
          <a:p>
            <a:pPr marR="0" lvl="0" algn="r" defTabSz="914400" rtl="1" eaLnBrk="1" fontAlgn="auto" latinLnBrk="0" hangingPunct="1">
              <a:lnSpc>
                <a:spcPct val="100000"/>
              </a:lnSpc>
              <a:spcBef>
                <a:spcPts val="0"/>
              </a:spcBef>
              <a:spcAft>
                <a:spcPts val="0"/>
              </a:spcAft>
              <a:buClrTx/>
              <a:buSzTx/>
              <a:tabLst/>
              <a:defRPr/>
            </a:pPr>
            <a:endParaRPr lang="ar-SA" dirty="0" smtClean="0"/>
          </a:p>
          <a:p>
            <a:pPr marR="0" lvl="0" algn="r" defTabSz="914400" rtl="1" eaLnBrk="1" fontAlgn="auto" latinLnBrk="0" hangingPunct="1">
              <a:lnSpc>
                <a:spcPct val="100000"/>
              </a:lnSpc>
              <a:spcBef>
                <a:spcPts val="0"/>
              </a:spcBef>
              <a:spcAft>
                <a:spcPts val="0"/>
              </a:spcAft>
              <a:buClrTx/>
              <a:buSzTx/>
              <a:tabLst/>
              <a:defRPr/>
            </a:pPr>
            <a:r>
              <a:rPr lang="ar-SA" dirty="0" smtClean="0"/>
              <a:t>مطلوب منك جمع بيانات </a:t>
            </a:r>
            <a:r>
              <a:rPr lang="ar-SA" dirty="0" smtClean="0"/>
              <a:t>٢٠طالبة </a:t>
            </a:r>
            <a:r>
              <a:rPr lang="ar-SA" dirty="0" smtClean="0"/>
              <a:t>على الأقل </a:t>
            </a:r>
            <a:r>
              <a:rPr lang="ar-SA" dirty="0" smtClean="0"/>
              <a:t>لأداء</a:t>
            </a:r>
            <a:r>
              <a:rPr lang="ar-SA" dirty="0" smtClean="0"/>
              <a:t> </a:t>
            </a:r>
            <a:r>
              <a:rPr lang="ar-SA" dirty="0" smtClean="0"/>
              <a:t>هذه المهمة. ثم قارني بين متوسطات الأداء.</a:t>
            </a:r>
          </a:p>
          <a:p>
            <a:pPr marR="0" lvl="0" algn="r" defTabSz="914400" rtl="1" eaLnBrk="1" fontAlgn="auto" latinLnBrk="0" hangingPunct="1">
              <a:lnSpc>
                <a:spcPct val="100000"/>
              </a:lnSpc>
              <a:spcBef>
                <a:spcPts val="0"/>
              </a:spcBef>
              <a:spcAft>
                <a:spcPts val="0"/>
              </a:spcAft>
              <a:buClrTx/>
              <a:buSzTx/>
              <a:tabLst/>
              <a:defRPr/>
            </a:pPr>
            <a:endParaRPr lang="ar-SA" dirty="0"/>
          </a:p>
          <a:p>
            <a:pPr marL="342900" marR="0" lvl="0" indent="-342900" algn="r" defTabSz="914400" rtl="1" eaLnBrk="1" fontAlgn="auto" latinLnBrk="0" hangingPunct="1">
              <a:lnSpc>
                <a:spcPct val="100000"/>
              </a:lnSpc>
              <a:spcBef>
                <a:spcPts val="0"/>
              </a:spcBef>
              <a:spcAft>
                <a:spcPts val="0"/>
              </a:spcAft>
              <a:buClrTx/>
              <a:buSzTx/>
              <a:buFontTx/>
              <a:buChar char="-"/>
              <a:tabLst/>
              <a:defRPr/>
            </a:pPr>
            <a:r>
              <a:rPr lang="ar-SA" dirty="0" smtClean="0"/>
              <a:t>ما نوع التصميم في هذه التجربة؟</a:t>
            </a:r>
          </a:p>
          <a:p>
            <a:pPr marL="342900" marR="0" lvl="0" indent="-342900" algn="r" defTabSz="914400" rtl="1" eaLnBrk="1" fontAlgn="auto" latinLnBrk="0" hangingPunct="1">
              <a:lnSpc>
                <a:spcPct val="100000"/>
              </a:lnSpc>
              <a:spcBef>
                <a:spcPts val="0"/>
              </a:spcBef>
              <a:spcAft>
                <a:spcPts val="0"/>
              </a:spcAft>
              <a:buClrTx/>
              <a:buSzTx/>
              <a:buFontTx/>
              <a:buChar char="-"/>
              <a:tabLst/>
              <a:defRPr/>
            </a:pPr>
            <a:r>
              <a:rPr lang="ar-SA" dirty="0" smtClean="0"/>
              <a:t>ما نوع هذه التجربة؟</a:t>
            </a:r>
            <a:endParaRPr lang="ar-SA" dirty="0"/>
          </a:p>
          <a:p>
            <a:pPr marR="0" lvl="0" algn="r" defTabSz="914400" rtl="1" eaLnBrk="1" fontAlgn="auto" latinLnBrk="0" hangingPunct="1">
              <a:lnSpc>
                <a:spcPct val="100000"/>
              </a:lnSpc>
              <a:spcBef>
                <a:spcPts val="0"/>
              </a:spcBef>
              <a:spcAft>
                <a:spcPts val="0"/>
              </a:spcAft>
              <a:buClrTx/>
              <a:buSzTx/>
              <a:tabLst/>
              <a:defRPr/>
            </a:pPr>
            <a:endParaRPr lang="ar-SA" dirty="0" smtClean="0"/>
          </a:p>
        </p:txBody>
      </p:sp>
    </p:spTree>
    <p:extLst>
      <p:ext uri="{BB962C8B-B14F-4D97-AF65-F5344CB8AC3E}">
        <p14:creationId xmlns:p14="http://schemas.microsoft.com/office/powerpoint/2010/main" val="1667030749"/>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35513" y="94394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كتابة التقرير(الأول)  </a:t>
            </a:r>
            <a:endParaRPr lang="en-US" sz="2800" dirty="0"/>
          </a:p>
        </p:txBody>
      </p:sp>
      <p:sp>
        <p:nvSpPr>
          <p:cNvPr id="3" name="Subtitle 2"/>
          <p:cNvSpPr>
            <a:spLocks noGrp="1"/>
          </p:cNvSpPr>
          <p:nvPr>
            <p:ph type="subTitle" idx="1"/>
          </p:nvPr>
        </p:nvSpPr>
        <p:spPr>
          <a:xfrm>
            <a:off x="737839" y="2531326"/>
            <a:ext cx="10716322" cy="5218771"/>
          </a:xfrm>
        </p:spPr>
        <p:txBody>
          <a:bodyPr>
            <a:normAutofit/>
          </a:bodyPr>
          <a:lstStyle/>
          <a:p>
            <a:pPr marR="0" lvl="0" algn="r" defTabSz="914400" rtl="1" eaLnBrk="1" fontAlgn="auto" latinLnBrk="0" hangingPunct="1">
              <a:lnSpc>
                <a:spcPct val="100000"/>
              </a:lnSpc>
              <a:spcBef>
                <a:spcPts val="0"/>
              </a:spcBef>
              <a:spcAft>
                <a:spcPts val="0"/>
              </a:spcAft>
              <a:buClrTx/>
              <a:buSzTx/>
              <a:tabLst/>
              <a:defRPr/>
            </a:pPr>
            <a:endParaRPr lang="ar-SA" dirty="0"/>
          </a:p>
          <a:p>
            <a:pPr marR="0" lvl="0" algn="r" defTabSz="914400" rtl="1" eaLnBrk="1" fontAlgn="auto" latinLnBrk="0" hangingPunct="1">
              <a:lnSpc>
                <a:spcPct val="100000"/>
              </a:lnSpc>
              <a:spcBef>
                <a:spcPts val="0"/>
              </a:spcBef>
              <a:spcAft>
                <a:spcPts val="0"/>
              </a:spcAft>
              <a:buClrTx/>
              <a:buSzTx/>
              <a:tabLst/>
              <a:defRPr/>
            </a:pPr>
            <a:endParaRPr lang="ar-SA" dirty="0" smtClean="0"/>
          </a:p>
        </p:txBody>
      </p:sp>
      <p:sp>
        <p:nvSpPr>
          <p:cNvPr id="4" name="مربع نص 3"/>
          <p:cNvSpPr txBox="1"/>
          <p:nvPr/>
        </p:nvSpPr>
        <p:spPr>
          <a:xfrm>
            <a:off x="2042160" y="2423160"/>
            <a:ext cx="8580120" cy="2677656"/>
          </a:xfrm>
          <a:prstGeom prst="rect">
            <a:avLst/>
          </a:prstGeom>
          <a:noFill/>
        </p:spPr>
        <p:txBody>
          <a:bodyPr wrap="square" rtlCol="1">
            <a:spAutoFit/>
          </a:bodyPr>
          <a:lstStyle/>
          <a:p>
            <a:pPr marL="285750" indent="-285750" algn="r" rtl="1">
              <a:buFontTx/>
              <a:buChar char="-"/>
            </a:pPr>
            <a:r>
              <a:rPr lang="ar-SA" sz="2400" dirty="0" smtClean="0"/>
              <a:t>العنوان    </a:t>
            </a:r>
          </a:p>
          <a:p>
            <a:pPr marL="285750" indent="-285750" algn="r" rtl="1">
              <a:buFontTx/>
              <a:buChar char="-"/>
            </a:pPr>
            <a:r>
              <a:rPr lang="ar-SA" sz="2400" dirty="0" smtClean="0"/>
              <a:t>الملخص</a:t>
            </a:r>
          </a:p>
          <a:p>
            <a:pPr marL="285750" indent="-285750" algn="r" rtl="1">
              <a:buFontTx/>
              <a:buChar char="-"/>
            </a:pPr>
            <a:r>
              <a:rPr lang="ar-SA" sz="2400" dirty="0" smtClean="0"/>
              <a:t>المقدمة وتنتهي </a:t>
            </a:r>
            <a:r>
              <a:rPr lang="ar-SA" sz="2400" dirty="0" smtClean="0"/>
              <a:t>بالفروض “استعيني هنا ببعض المراجع المقترحة </a:t>
            </a:r>
            <a:r>
              <a:rPr lang="ar-SA" sz="2400" smtClean="0"/>
              <a:t>في الموقع”</a:t>
            </a:r>
            <a:endParaRPr lang="ar-SA" sz="2400" dirty="0" smtClean="0"/>
          </a:p>
          <a:p>
            <a:pPr marL="285750" indent="-285750" algn="r" rtl="1">
              <a:buFontTx/>
              <a:buChar char="-"/>
            </a:pPr>
            <a:r>
              <a:rPr lang="ar-SA" sz="2400" dirty="0" smtClean="0"/>
              <a:t>منهج الدراسة: التصميم التجريبي/ العينة/ الأدوات</a:t>
            </a:r>
          </a:p>
          <a:p>
            <a:pPr marL="285750" indent="-285750" algn="r" rtl="1">
              <a:buFontTx/>
              <a:buChar char="-"/>
            </a:pPr>
            <a:r>
              <a:rPr lang="ar-SA" sz="2400" dirty="0" smtClean="0"/>
              <a:t>عرض النتائج</a:t>
            </a:r>
          </a:p>
          <a:p>
            <a:pPr marL="285750" indent="-285750" algn="r" rtl="1">
              <a:buFontTx/>
              <a:buChar char="-"/>
            </a:pPr>
            <a:r>
              <a:rPr lang="ar-SA" sz="2400" dirty="0" smtClean="0"/>
              <a:t>المناقشة</a:t>
            </a:r>
          </a:p>
          <a:p>
            <a:pPr marL="285750" indent="-285750" algn="r" rtl="1">
              <a:buFontTx/>
              <a:buChar char="-"/>
            </a:pPr>
            <a:r>
              <a:rPr lang="ar-SA" sz="2400" dirty="0" smtClean="0"/>
              <a:t>المراجع</a:t>
            </a:r>
            <a:endParaRPr lang="ar-SA" sz="2400" dirty="0"/>
          </a:p>
        </p:txBody>
      </p:sp>
    </p:spTree>
    <p:extLst>
      <p:ext uri="{BB962C8B-B14F-4D97-AF65-F5344CB8AC3E}">
        <p14:creationId xmlns:p14="http://schemas.microsoft.com/office/powerpoint/2010/main" val="198323443"/>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التصميمات التجريبية</a:t>
            </a:r>
            <a:endParaRPr lang="en-US" sz="2800" dirty="0"/>
          </a:p>
        </p:txBody>
      </p:sp>
      <p:sp>
        <p:nvSpPr>
          <p:cNvPr id="3" name="Subtitle 2"/>
          <p:cNvSpPr>
            <a:spLocks noGrp="1"/>
          </p:cNvSpPr>
          <p:nvPr>
            <p:ph type="subTitle" idx="1"/>
          </p:nvPr>
        </p:nvSpPr>
        <p:spPr>
          <a:xfrm>
            <a:off x="737839" y="2308302"/>
            <a:ext cx="10716322" cy="3980985"/>
          </a:xfrm>
        </p:spPr>
        <p:txBody>
          <a:bodyPr>
            <a:normAutofit fontScale="85000" lnSpcReduction="20000"/>
          </a:bodyPr>
          <a:lstStyle/>
          <a:p>
            <a:pPr marL="457200" marR="0" lvl="0" indent="-457200" algn="r" defTabSz="914400" rtl="1" eaLnBrk="1" fontAlgn="auto" latinLnBrk="0" hangingPunct="1">
              <a:lnSpc>
                <a:spcPct val="100000"/>
              </a:lnSpc>
              <a:spcBef>
                <a:spcPts val="0"/>
              </a:spcBef>
              <a:spcAft>
                <a:spcPts val="0"/>
              </a:spcAft>
              <a:buClrTx/>
              <a:buSzTx/>
              <a:buFontTx/>
              <a:buNone/>
              <a:tabLst/>
              <a:defRPr/>
            </a:pPr>
            <a:r>
              <a:rPr lang="ar-SA" dirty="0" smtClean="0"/>
              <a:t>    التصميم التجريبي هو </a:t>
            </a:r>
            <a:r>
              <a:rPr lang="ar-SA" u="sng" dirty="0" smtClean="0"/>
              <a:t>الطريقة التي تستخدم لتوزيع أفراد العينة </a:t>
            </a:r>
          </a:p>
          <a:p>
            <a:pPr marL="457200" marR="0" lvl="0" indent="-457200" algn="r" defTabSz="914400" rtl="1" eaLnBrk="1" fontAlgn="auto" latinLnBrk="0" hangingPunct="1">
              <a:lnSpc>
                <a:spcPct val="100000"/>
              </a:lnSpc>
              <a:spcBef>
                <a:spcPts val="0"/>
              </a:spcBef>
              <a:spcAft>
                <a:spcPts val="0"/>
              </a:spcAft>
              <a:buClrTx/>
              <a:buSzTx/>
              <a:buFontTx/>
              <a:buNone/>
              <a:tabLst/>
              <a:defRPr/>
            </a:pPr>
            <a:endParaRPr lang="ar-SA" dirty="0" smtClean="0"/>
          </a:p>
          <a:p>
            <a:pPr marL="457200" marR="0" lvl="0" indent="-457200" algn="r" defTabSz="914400" rtl="1" eaLnBrk="1" fontAlgn="auto" latinLnBrk="0" hangingPunct="1">
              <a:lnSpc>
                <a:spcPct val="100000"/>
              </a:lnSpc>
              <a:spcBef>
                <a:spcPts val="0"/>
              </a:spcBef>
              <a:spcAft>
                <a:spcPts val="0"/>
              </a:spcAft>
              <a:buClrTx/>
              <a:buSzTx/>
              <a:buFontTx/>
              <a:buNone/>
              <a:tabLst/>
              <a:defRPr/>
            </a:pPr>
            <a:r>
              <a:rPr lang="ar-SA" dirty="0" smtClean="0"/>
              <a:t>      تصميم القياس المتكرر </a:t>
            </a:r>
            <a:r>
              <a:rPr lang="en-GB" dirty="0" smtClean="0"/>
              <a:t>Repeated measure </a:t>
            </a:r>
            <a:r>
              <a:rPr lang="en-GB" dirty="0"/>
              <a:t>d</a:t>
            </a:r>
            <a:r>
              <a:rPr lang="en-GB" dirty="0" smtClean="0"/>
              <a:t>esign </a:t>
            </a:r>
            <a:endParaRPr lang="ar-SA" dirty="0" smtClean="0"/>
          </a:p>
          <a:p>
            <a:pPr marL="457200" marR="0" lvl="0" indent="-457200" algn="r" defTabSz="914400" rtl="1" eaLnBrk="1" fontAlgn="auto" latinLnBrk="0" hangingPunct="1">
              <a:lnSpc>
                <a:spcPct val="100000"/>
              </a:lnSpc>
              <a:spcBef>
                <a:spcPts val="0"/>
              </a:spcBef>
              <a:spcAft>
                <a:spcPts val="0"/>
              </a:spcAft>
              <a:buClrTx/>
              <a:buSzTx/>
              <a:buFont typeface="Arial" charset="0"/>
              <a:buChar char="•"/>
              <a:tabLst/>
              <a:defRPr/>
            </a:pPr>
            <a:r>
              <a:rPr lang="ar-SA" sz="1800" dirty="0" smtClean="0"/>
              <a:t>عندما يقوم كل المفحوصين بأداء التجربة  (جميع مستويات المتغير المستقل)</a:t>
            </a:r>
          </a:p>
          <a:p>
            <a:pPr marL="457200" marR="0" lvl="0" indent="-457200" algn="r" defTabSz="914400" rtl="1" eaLnBrk="1" fontAlgn="auto" latinLnBrk="0" hangingPunct="1">
              <a:lnSpc>
                <a:spcPct val="100000"/>
              </a:lnSpc>
              <a:spcBef>
                <a:spcPts val="0"/>
              </a:spcBef>
              <a:spcAft>
                <a:spcPts val="0"/>
              </a:spcAft>
              <a:buClrTx/>
              <a:buSzTx/>
              <a:buFont typeface="Arial" charset="0"/>
              <a:buChar char="•"/>
              <a:tabLst/>
              <a:defRPr/>
            </a:pPr>
            <a:r>
              <a:rPr lang="ar-SA" sz="1800" dirty="0" smtClean="0"/>
              <a:t>يتميز هذا التصميم بضبطه للمتغيرات الخاصة بالأفراد المشاركين ولذلك فهو يتطلب عدداً أقل منهم</a:t>
            </a:r>
          </a:p>
          <a:p>
            <a:pPr marL="457200" marR="0" lvl="0" indent="-457200" algn="r" defTabSz="914400" rtl="1" eaLnBrk="1" fontAlgn="auto" latinLnBrk="0" hangingPunct="1">
              <a:lnSpc>
                <a:spcPct val="100000"/>
              </a:lnSpc>
              <a:spcBef>
                <a:spcPts val="0"/>
              </a:spcBef>
              <a:spcAft>
                <a:spcPts val="0"/>
              </a:spcAft>
              <a:buClrTx/>
              <a:buSzTx/>
              <a:buFont typeface="Arial" charset="0"/>
              <a:buChar char="•"/>
              <a:tabLst/>
              <a:defRPr/>
            </a:pPr>
            <a:r>
              <a:rPr lang="ar-SA" sz="1800" dirty="0" smtClean="0"/>
              <a:t>يعيبه تأثره بترتيب اجراءات التجربة فقد يتحسن أداء المفحوص نظراً للتدريب على المهمة أو تعلمها وليس للاختلاف في مستويات المتغير المستقل</a:t>
            </a:r>
            <a:r>
              <a:rPr lang="en-GB" sz="1800" dirty="0" smtClean="0"/>
              <a:t> </a:t>
            </a:r>
            <a:r>
              <a:rPr lang="ar-SA" sz="1800" dirty="0" smtClean="0"/>
              <a:t>”الموازنة كحل لاختبار تأثير التدريب”</a:t>
            </a:r>
          </a:p>
          <a:p>
            <a:pPr marR="0" lvl="0" algn="r" defTabSz="914400" rtl="1" eaLnBrk="1" fontAlgn="auto" latinLnBrk="0" hangingPunct="1">
              <a:lnSpc>
                <a:spcPct val="100000"/>
              </a:lnSpc>
              <a:spcBef>
                <a:spcPts val="0"/>
              </a:spcBef>
              <a:spcAft>
                <a:spcPts val="0"/>
              </a:spcAft>
              <a:buClrTx/>
              <a:buSzTx/>
              <a:tabLst/>
              <a:defRPr/>
            </a:pPr>
            <a:endParaRPr lang="ar-SA" sz="1800" dirty="0"/>
          </a:p>
          <a:p>
            <a:pPr marL="457200" indent="-457200" algn="r" rtl="1">
              <a:lnSpc>
                <a:spcPct val="100000"/>
              </a:lnSpc>
              <a:spcBef>
                <a:spcPts val="0"/>
              </a:spcBef>
              <a:defRPr/>
            </a:pPr>
            <a:r>
              <a:rPr lang="en-GB" dirty="0" smtClean="0"/>
              <a:t>      </a:t>
            </a:r>
            <a:r>
              <a:rPr lang="ar-SA" dirty="0" smtClean="0"/>
              <a:t>تصميم </a:t>
            </a:r>
            <a:r>
              <a:rPr lang="ar-SA" dirty="0"/>
              <a:t>المجموعات المستقلة </a:t>
            </a:r>
            <a:r>
              <a:rPr lang="en-GB" dirty="0"/>
              <a:t>Independent groups design </a:t>
            </a:r>
            <a:endParaRPr lang="en-GB" dirty="0" smtClean="0"/>
          </a:p>
          <a:p>
            <a:pPr marL="457200" indent="-457200" algn="r" rtl="1">
              <a:lnSpc>
                <a:spcPct val="100000"/>
              </a:lnSpc>
              <a:spcBef>
                <a:spcPts val="0"/>
              </a:spcBef>
              <a:buFont typeface="Arial" charset="0"/>
              <a:buChar char="•"/>
              <a:defRPr/>
            </a:pPr>
            <a:r>
              <a:rPr lang="ar-SA" sz="1800" dirty="0"/>
              <a:t>المفحوصين تم تقسيمهم إلى مجموعتين أو أكثر بحسب مستويات المتغيرات </a:t>
            </a:r>
            <a:r>
              <a:rPr lang="ar-SA" sz="1800" dirty="0" smtClean="0"/>
              <a:t>المستقلة</a:t>
            </a:r>
          </a:p>
          <a:p>
            <a:pPr marL="457200" indent="-457200" algn="r" rtl="1">
              <a:lnSpc>
                <a:spcPct val="100000"/>
              </a:lnSpc>
              <a:spcBef>
                <a:spcPts val="0"/>
              </a:spcBef>
              <a:buFont typeface="Arial" charset="0"/>
              <a:buChar char="•"/>
              <a:defRPr/>
            </a:pPr>
            <a:r>
              <a:rPr lang="ar-SA" sz="1800" dirty="0" smtClean="0"/>
              <a:t>لا يوجد أثر محتمل للتدريب أو انتقال التعلم أو ضعف للأداء نتيجة الملل</a:t>
            </a:r>
          </a:p>
          <a:p>
            <a:pPr marL="457200" indent="-457200" algn="r" rtl="1">
              <a:lnSpc>
                <a:spcPct val="100000"/>
              </a:lnSpc>
              <a:spcBef>
                <a:spcPts val="0"/>
              </a:spcBef>
              <a:buFont typeface="Arial" charset="0"/>
              <a:buChar char="•"/>
              <a:defRPr/>
            </a:pPr>
            <a:r>
              <a:rPr lang="ar-SA" sz="1800" dirty="0" smtClean="0"/>
              <a:t>يعيب هذا التصميم امكانية تأثر النتائج بخصائص المفحوصين الشخصية٬ وكنتيجة لوجود مجموعتين أو أكثر فإنه يحتاج عدد أكبر من الأفراد</a:t>
            </a:r>
            <a:endParaRPr lang="ar-SA" sz="1800" dirty="0"/>
          </a:p>
          <a:p>
            <a:pPr marL="457200" marR="0" lvl="0" indent="-457200" algn="r" defTabSz="914400" rtl="1" eaLnBrk="1" fontAlgn="auto" latinLnBrk="0" hangingPunct="1">
              <a:lnSpc>
                <a:spcPct val="100000"/>
              </a:lnSpc>
              <a:spcBef>
                <a:spcPts val="0"/>
              </a:spcBef>
              <a:spcAft>
                <a:spcPts val="0"/>
              </a:spcAft>
              <a:buClrTx/>
              <a:buSzTx/>
              <a:buFont typeface="Arial" charset="0"/>
              <a:buChar char="•"/>
              <a:tabLst/>
              <a:defRPr/>
            </a:pPr>
            <a:endParaRPr lang="ar-SA" sz="1800" dirty="0" smtClean="0"/>
          </a:p>
          <a:p>
            <a:pPr marL="457200" marR="0" lvl="0" indent="-457200" algn="r" rtl="1" fontAlgn="auto">
              <a:lnSpc>
                <a:spcPct val="110000"/>
              </a:lnSpc>
              <a:spcBef>
                <a:spcPts val="0"/>
              </a:spcBef>
              <a:spcAft>
                <a:spcPts val="0"/>
              </a:spcAft>
              <a:buClrTx/>
              <a:buSzTx/>
              <a:tabLst/>
              <a:defRPr/>
            </a:pPr>
            <a:r>
              <a:rPr lang="en-GB" sz="1800" dirty="0" smtClean="0"/>
              <a:t>       </a:t>
            </a:r>
            <a:r>
              <a:rPr lang="ar-SA" dirty="0"/>
              <a:t>التصميم المختلط </a:t>
            </a:r>
            <a:r>
              <a:rPr lang="en-GB" dirty="0"/>
              <a:t>Mixed design</a:t>
            </a:r>
          </a:p>
          <a:p>
            <a:pPr marL="457200" marR="0" lvl="0" indent="-457200" algn="r" rtl="1" fontAlgn="auto">
              <a:lnSpc>
                <a:spcPct val="110000"/>
              </a:lnSpc>
              <a:spcBef>
                <a:spcPts val="0"/>
              </a:spcBef>
              <a:spcAft>
                <a:spcPts val="0"/>
              </a:spcAft>
              <a:buClrTx/>
              <a:buSzTx/>
              <a:buFont typeface="Arial" charset="0"/>
              <a:buChar char="•"/>
              <a:tabLst/>
              <a:defRPr/>
            </a:pPr>
            <a:r>
              <a:rPr lang="ar-SA" sz="1800" dirty="0"/>
              <a:t>عندما تحتوي التجربة على أكثر من متغير مستقل ويكون لدى الباحث مبرراً لجعل أحدها متغيراً بين الأفراد (</a:t>
            </a:r>
            <a:r>
              <a:rPr lang="ar-SA" sz="1800" dirty="0" smtClean="0"/>
              <a:t>كالجنس أو الحالة الاجتماعية </a:t>
            </a:r>
            <a:r>
              <a:rPr lang="ar-SA" sz="1800" dirty="0"/>
              <a:t>مثلاً)٬ والآخر يتعرض له جميع أفراد المجموعتين (نوع الانفعال: حزين/ سعيد</a:t>
            </a:r>
            <a:r>
              <a:rPr lang="ar-SA" sz="1800" dirty="0" smtClean="0"/>
              <a:t>)</a:t>
            </a:r>
          </a:p>
          <a:p>
            <a:pPr marR="0" lvl="0" algn="r" rtl="1" fontAlgn="auto">
              <a:lnSpc>
                <a:spcPct val="110000"/>
              </a:lnSpc>
              <a:spcBef>
                <a:spcPts val="0"/>
              </a:spcBef>
              <a:spcAft>
                <a:spcPts val="0"/>
              </a:spcAft>
              <a:buClrTx/>
              <a:buSzTx/>
              <a:tabLst/>
              <a:defRPr/>
            </a:pPr>
            <a:endParaRPr lang="ar-SA" sz="1800" dirty="0" smtClean="0"/>
          </a:p>
          <a:p>
            <a:pPr marL="285750" marR="0" lvl="0" indent="-285750" algn="r" rtl="1" fontAlgn="auto">
              <a:lnSpc>
                <a:spcPct val="100000"/>
              </a:lnSpc>
              <a:spcBef>
                <a:spcPts val="0"/>
              </a:spcBef>
              <a:spcAft>
                <a:spcPts val="0"/>
              </a:spcAft>
              <a:buClrTx/>
              <a:buSzTx/>
              <a:buFont typeface="Arial" pitchFamily="34" charset="0"/>
              <a:buChar char="•"/>
              <a:tabLst/>
              <a:defRPr/>
            </a:pPr>
            <a:r>
              <a:rPr lang="ar-SA" b="1" dirty="0"/>
              <a:t>التصميمات التجريبية والتصميمات شبه التجريبية</a:t>
            </a:r>
          </a:p>
          <a:p>
            <a:pPr marL="457200" marR="0" lvl="0" indent="-457200" algn="r" defTabSz="914400" rtl="1" eaLnBrk="1" fontAlgn="auto" latinLnBrk="0" hangingPunct="1">
              <a:lnSpc>
                <a:spcPct val="100000"/>
              </a:lnSpc>
              <a:spcBef>
                <a:spcPts val="0"/>
              </a:spcBef>
              <a:spcAft>
                <a:spcPts val="0"/>
              </a:spcAft>
              <a:buClrTx/>
              <a:buSzTx/>
              <a:buFontTx/>
              <a:buNone/>
              <a:tabLst/>
              <a:defRPr/>
            </a:pPr>
            <a:endParaRPr lang="ar-SA" sz="3200" dirty="0"/>
          </a:p>
          <a:p>
            <a:pPr marL="457200" marR="0" lvl="0" indent="-457200" algn="r" defTabSz="914400" rtl="1" eaLnBrk="1" fontAlgn="auto" latinLnBrk="0" hangingPunct="1">
              <a:lnSpc>
                <a:spcPct val="100000"/>
              </a:lnSpc>
              <a:spcBef>
                <a:spcPts val="0"/>
              </a:spcBef>
              <a:spcAft>
                <a:spcPts val="0"/>
              </a:spcAft>
              <a:buClrTx/>
              <a:buSzTx/>
              <a:buFontTx/>
              <a:buNone/>
              <a:tabLst/>
              <a:defRPr/>
            </a:pPr>
            <a:endParaRPr lang="ar-SA" sz="3200" dirty="0"/>
          </a:p>
        </p:txBody>
      </p:sp>
    </p:spTree>
    <p:extLst>
      <p:ext uri="{BB962C8B-B14F-4D97-AF65-F5344CB8AC3E}">
        <p14:creationId xmlns:p14="http://schemas.microsoft.com/office/powerpoint/2010/main" val="871200913"/>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21981" y="1137425"/>
            <a:ext cx="6467707" cy="3541284"/>
          </a:xfrm>
          <a:prstGeom prst="rect">
            <a:avLst/>
          </a:prstGeom>
        </p:spPr>
      </p:pic>
      <p:sp>
        <p:nvSpPr>
          <p:cNvPr id="2" name="TextBox 1"/>
          <p:cNvSpPr txBox="1"/>
          <p:nvPr/>
        </p:nvSpPr>
        <p:spPr>
          <a:xfrm>
            <a:off x="2682683" y="5452946"/>
            <a:ext cx="1984839" cy="523220"/>
          </a:xfrm>
          <a:prstGeom prst="rect">
            <a:avLst/>
          </a:prstGeom>
          <a:noFill/>
        </p:spPr>
        <p:txBody>
          <a:bodyPr wrap="none" rtlCol="0">
            <a:spAutoFit/>
          </a:bodyPr>
          <a:lstStyle/>
          <a:p>
            <a:pPr marL="0" algn="r" defTabSz="914400" rtl="1" eaLnBrk="1" latinLnBrk="0" hangingPunct="1"/>
            <a:r>
              <a:rPr lang="ar-SA" sz="2800" dirty="0" smtClean="0"/>
              <a:t>مع كامل الشكر </a:t>
            </a:r>
            <a:endParaRPr lang="en-US" sz="2800" dirty="0"/>
          </a:p>
        </p:txBody>
      </p:sp>
    </p:spTree>
    <p:extLst>
      <p:ext uri="{BB962C8B-B14F-4D97-AF65-F5344CB8AC3E}">
        <p14:creationId xmlns:p14="http://schemas.microsoft.com/office/powerpoint/2010/main" val="2682897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التصميمات التجريبية</a:t>
            </a:r>
            <a:endParaRPr lang="en-US" sz="2800" dirty="0"/>
          </a:p>
        </p:txBody>
      </p:sp>
      <p:sp>
        <p:nvSpPr>
          <p:cNvPr id="3" name="Subtitle 2"/>
          <p:cNvSpPr>
            <a:spLocks noGrp="1"/>
          </p:cNvSpPr>
          <p:nvPr>
            <p:ph type="subTitle" idx="1"/>
          </p:nvPr>
        </p:nvSpPr>
        <p:spPr>
          <a:xfrm>
            <a:off x="737839" y="2308302"/>
            <a:ext cx="10716322" cy="3980985"/>
          </a:xfrm>
        </p:spPr>
        <p:txBody>
          <a:bodyPr>
            <a:normAutofit/>
          </a:bodyPr>
          <a:lstStyle/>
          <a:p>
            <a:pPr marL="457200" marR="0" lvl="0" indent="-457200" algn="r" defTabSz="914400" rtl="1" eaLnBrk="1" fontAlgn="auto" latinLnBrk="0" hangingPunct="1">
              <a:lnSpc>
                <a:spcPct val="100000"/>
              </a:lnSpc>
              <a:spcBef>
                <a:spcPts val="0"/>
              </a:spcBef>
              <a:spcAft>
                <a:spcPts val="0"/>
              </a:spcAft>
              <a:buClrTx/>
              <a:buSzTx/>
              <a:buFontTx/>
              <a:buNone/>
              <a:tabLst/>
              <a:defRPr/>
            </a:pPr>
            <a:r>
              <a:rPr lang="ar-SA" dirty="0" smtClean="0"/>
              <a:t>أراد باحث دراسة أثر استراتيجيات الحفظ على تذكر الأرقام. قسم المشاركين عشوائياً الى مجموعتين وقام بإعطاء المفحوصين في المجموعتين قائمة من الأرقام وطلب من المجموعة 1 استذكارها باستخدام استراتيجية التحزيم في حين طلب من المجموعة 2 استذكارها باستخدام طريقة التكرار. ثم قارن بين متوسط أداء المجموعتين في عدد الأخطاء أثناء التذكر.</a:t>
            </a:r>
          </a:p>
          <a:p>
            <a:pPr marL="457200" marR="0" lvl="0" indent="-457200" algn="r" defTabSz="914400" rtl="1" eaLnBrk="1" fontAlgn="auto" latinLnBrk="0" hangingPunct="1">
              <a:lnSpc>
                <a:spcPct val="100000"/>
              </a:lnSpc>
              <a:spcBef>
                <a:spcPts val="0"/>
              </a:spcBef>
              <a:spcAft>
                <a:spcPts val="0"/>
              </a:spcAft>
              <a:buClrTx/>
              <a:buSzTx/>
              <a:buFontTx/>
              <a:buNone/>
              <a:tabLst/>
              <a:defRPr/>
            </a:pPr>
            <a:endParaRPr lang="ar-SA" b="1" dirty="0"/>
          </a:p>
          <a:p>
            <a:pPr marL="457200" marR="0" lvl="0" indent="-457200" algn="r" defTabSz="914400" rtl="1" eaLnBrk="1" fontAlgn="auto" latinLnBrk="0" hangingPunct="1">
              <a:lnSpc>
                <a:spcPct val="100000"/>
              </a:lnSpc>
              <a:spcBef>
                <a:spcPts val="0"/>
              </a:spcBef>
              <a:spcAft>
                <a:spcPts val="0"/>
              </a:spcAft>
              <a:buClrTx/>
              <a:buSzTx/>
              <a:buFontTx/>
              <a:buChar char="-"/>
              <a:tabLst/>
              <a:defRPr/>
            </a:pPr>
            <a:r>
              <a:rPr lang="ar-SA" b="1" dirty="0" smtClean="0"/>
              <a:t>ما هو المتغير المستقل؟ وما هي مستوياته</a:t>
            </a:r>
          </a:p>
          <a:p>
            <a:pPr marL="457200" marR="0" lvl="0" indent="-457200" algn="r" defTabSz="914400" rtl="1" eaLnBrk="1" fontAlgn="auto" latinLnBrk="0" hangingPunct="1">
              <a:lnSpc>
                <a:spcPct val="100000"/>
              </a:lnSpc>
              <a:spcBef>
                <a:spcPts val="0"/>
              </a:spcBef>
              <a:spcAft>
                <a:spcPts val="0"/>
              </a:spcAft>
              <a:buClrTx/>
              <a:buSzTx/>
              <a:buFontTx/>
              <a:buChar char="-"/>
              <a:tabLst/>
              <a:defRPr/>
            </a:pPr>
            <a:r>
              <a:rPr lang="ar-SA" b="1" dirty="0" smtClean="0"/>
              <a:t>ما هو المتغير التابع ؟ وكيف تم قياسه؟</a:t>
            </a:r>
          </a:p>
          <a:p>
            <a:pPr marL="457200" marR="0" lvl="0" indent="-457200" algn="r" defTabSz="914400" rtl="1" eaLnBrk="1" fontAlgn="auto" latinLnBrk="0" hangingPunct="1">
              <a:lnSpc>
                <a:spcPct val="100000"/>
              </a:lnSpc>
              <a:spcBef>
                <a:spcPts val="0"/>
              </a:spcBef>
              <a:spcAft>
                <a:spcPts val="0"/>
              </a:spcAft>
              <a:buClrTx/>
              <a:buSzTx/>
              <a:buFontTx/>
              <a:buChar char="-"/>
              <a:tabLst/>
              <a:defRPr/>
            </a:pPr>
            <a:r>
              <a:rPr lang="ar-SA" b="1" dirty="0" smtClean="0"/>
              <a:t>ما هو التصميم التجريبي لهذه التجربة؟</a:t>
            </a:r>
            <a:endParaRPr lang="ar-SA" b="1" dirty="0"/>
          </a:p>
          <a:p>
            <a:pPr marL="457200" marR="0" lvl="0" indent="-457200" algn="r" defTabSz="914400" rtl="1" eaLnBrk="1" fontAlgn="auto" latinLnBrk="0" hangingPunct="1">
              <a:lnSpc>
                <a:spcPct val="100000"/>
              </a:lnSpc>
              <a:spcBef>
                <a:spcPts val="0"/>
              </a:spcBef>
              <a:spcAft>
                <a:spcPts val="0"/>
              </a:spcAft>
              <a:buClrTx/>
              <a:buSzTx/>
              <a:buFontTx/>
              <a:buNone/>
              <a:tabLst/>
              <a:defRPr/>
            </a:pPr>
            <a:endParaRPr lang="ar-SA" sz="3200" dirty="0"/>
          </a:p>
          <a:p>
            <a:pPr marL="457200" marR="0" lvl="0" indent="-457200" algn="r" defTabSz="914400" rtl="1" eaLnBrk="1" fontAlgn="auto" latinLnBrk="0" hangingPunct="1">
              <a:lnSpc>
                <a:spcPct val="100000"/>
              </a:lnSpc>
              <a:spcBef>
                <a:spcPts val="0"/>
              </a:spcBef>
              <a:spcAft>
                <a:spcPts val="0"/>
              </a:spcAft>
              <a:buClrTx/>
              <a:buSzTx/>
              <a:buFontTx/>
              <a:buNone/>
              <a:tabLst/>
              <a:defRPr/>
            </a:pPr>
            <a:endParaRPr lang="ar-SA" sz="3200" dirty="0"/>
          </a:p>
        </p:txBody>
      </p:sp>
    </p:spTree>
    <p:extLst>
      <p:ext uri="{BB962C8B-B14F-4D97-AF65-F5344CB8AC3E}">
        <p14:creationId xmlns:p14="http://schemas.microsoft.com/office/powerpoint/2010/main" val="591769361"/>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التصميمات التجريبية</a:t>
            </a:r>
            <a:br>
              <a:rPr lang="ar-SA" sz="2800" dirty="0" smtClean="0"/>
            </a:br>
            <a:r>
              <a:rPr lang="ar-SA" sz="2800" dirty="0" smtClean="0"/>
              <a:t>ترتيب البيانات للتحليل الاحصائي</a:t>
            </a:r>
            <a:endParaRPr lang="en-US" sz="2800" dirty="0"/>
          </a:p>
        </p:txBody>
      </p:sp>
      <p:sp>
        <p:nvSpPr>
          <p:cNvPr id="3" name="Subtitle 2"/>
          <p:cNvSpPr>
            <a:spLocks noGrp="1"/>
          </p:cNvSpPr>
          <p:nvPr>
            <p:ph type="subTitle" idx="1"/>
          </p:nvPr>
        </p:nvSpPr>
        <p:spPr>
          <a:xfrm>
            <a:off x="737839" y="2308302"/>
            <a:ext cx="10716322" cy="3980985"/>
          </a:xfrm>
        </p:spPr>
        <p:txBody>
          <a:bodyPr>
            <a:normAutofit/>
          </a:bodyPr>
          <a:lstStyle/>
          <a:p>
            <a:pPr marL="457200" marR="0" lvl="0" indent="-457200" algn="r" defTabSz="914400" rtl="1" eaLnBrk="1" fontAlgn="auto" latinLnBrk="0" hangingPunct="1">
              <a:lnSpc>
                <a:spcPct val="100000"/>
              </a:lnSpc>
              <a:spcBef>
                <a:spcPts val="0"/>
              </a:spcBef>
              <a:spcAft>
                <a:spcPts val="0"/>
              </a:spcAft>
              <a:buClrTx/>
              <a:buSzTx/>
              <a:buFontTx/>
              <a:buNone/>
              <a:tabLst/>
              <a:defRPr/>
            </a:pPr>
            <a:endParaRPr lang="ar-SA" dirty="0" smtClean="0"/>
          </a:p>
          <a:p>
            <a:pPr marL="457200" marR="0" lvl="0" indent="-457200" algn="r" defTabSz="914400" rtl="1" eaLnBrk="1" fontAlgn="auto" latinLnBrk="0" hangingPunct="1">
              <a:lnSpc>
                <a:spcPct val="100000"/>
              </a:lnSpc>
              <a:spcBef>
                <a:spcPts val="0"/>
              </a:spcBef>
              <a:spcAft>
                <a:spcPts val="0"/>
              </a:spcAft>
              <a:buClrTx/>
              <a:buSzTx/>
              <a:buFontTx/>
              <a:buNone/>
              <a:tabLst/>
              <a:defRPr/>
            </a:pPr>
            <a:endParaRPr lang="ar-SA" sz="3200" dirty="0"/>
          </a:p>
          <a:p>
            <a:pPr marL="457200" marR="0" lvl="0" indent="-457200" algn="r" defTabSz="914400" rtl="1" eaLnBrk="1" fontAlgn="auto" latinLnBrk="0" hangingPunct="1">
              <a:lnSpc>
                <a:spcPct val="100000"/>
              </a:lnSpc>
              <a:spcBef>
                <a:spcPts val="0"/>
              </a:spcBef>
              <a:spcAft>
                <a:spcPts val="0"/>
              </a:spcAft>
              <a:buClrTx/>
              <a:buSzTx/>
              <a:buFontTx/>
              <a:buNone/>
              <a:tabLst/>
              <a:defRPr/>
            </a:pPr>
            <a:endParaRPr lang="ar-SA" sz="3200" dirty="0"/>
          </a:p>
        </p:txBody>
      </p:sp>
      <p:graphicFrame>
        <p:nvGraphicFramePr>
          <p:cNvPr id="4" name="جدول 3"/>
          <p:cNvGraphicFramePr>
            <a:graphicFrameLocks noGrp="1"/>
          </p:cNvGraphicFramePr>
          <p:nvPr>
            <p:extLst>
              <p:ext uri="{D42A27DB-BD31-4B8C-83A1-F6EECF244321}">
                <p14:modId xmlns:p14="http://schemas.microsoft.com/office/powerpoint/2010/main" val="2386437786"/>
              </p:ext>
            </p:extLst>
          </p:nvPr>
        </p:nvGraphicFramePr>
        <p:xfrm>
          <a:off x="2184401" y="2685626"/>
          <a:ext cx="8127999" cy="2595880"/>
        </p:xfrm>
        <a:graphic>
          <a:graphicData uri="http://schemas.openxmlformats.org/drawingml/2006/table">
            <a:tbl>
              <a:tblPr rtl="1" firstRow="1" bandRow="1">
                <a:tableStyleId>{5C22544A-7EE6-4342-B048-85BDC9FD1C3A}</a:tableStyleId>
              </a:tblPr>
              <a:tblGrid>
                <a:gridCol w="2709333"/>
                <a:gridCol w="2709333"/>
                <a:gridCol w="2709333"/>
              </a:tblGrid>
              <a:tr h="370840">
                <a:tc>
                  <a:txBody>
                    <a:bodyPr/>
                    <a:lstStyle/>
                    <a:p>
                      <a:pPr algn="ctr" rtl="1"/>
                      <a:r>
                        <a:rPr lang="ar-SA" dirty="0" smtClean="0"/>
                        <a:t>المشاركين</a:t>
                      </a:r>
                      <a:endParaRPr lang="ar-SA" dirty="0"/>
                    </a:p>
                  </a:txBody>
                  <a:tcPr/>
                </a:tc>
                <a:tc>
                  <a:txBody>
                    <a:bodyPr/>
                    <a:lstStyle/>
                    <a:p>
                      <a:pPr algn="ctr" rtl="1"/>
                      <a:r>
                        <a:rPr lang="ar-SA" dirty="0" smtClean="0"/>
                        <a:t>الاستراتيجية</a:t>
                      </a:r>
                      <a:endParaRPr lang="ar-SA" dirty="0"/>
                    </a:p>
                  </a:txBody>
                  <a:tcPr/>
                </a:tc>
                <a:tc>
                  <a:txBody>
                    <a:bodyPr/>
                    <a:lstStyle/>
                    <a:p>
                      <a:pPr algn="ctr" rtl="1"/>
                      <a:r>
                        <a:rPr lang="ar-SA" dirty="0" smtClean="0"/>
                        <a:t>الأخطاء</a:t>
                      </a:r>
                      <a:endParaRPr lang="ar-SA" dirty="0"/>
                    </a:p>
                  </a:txBody>
                  <a:tcPr/>
                </a:tc>
              </a:tr>
              <a:tr h="370840">
                <a:tc>
                  <a:txBody>
                    <a:bodyPr/>
                    <a:lstStyle/>
                    <a:p>
                      <a:pPr algn="ctr" rtl="1"/>
                      <a:r>
                        <a:rPr lang="ar-SA" dirty="0" smtClean="0"/>
                        <a:t>1</a:t>
                      </a:r>
                      <a:endParaRPr lang="ar-SA" dirty="0"/>
                    </a:p>
                  </a:txBody>
                  <a:tcPr/>
                </a:tc>
                <a:tc>
                  <a:txBody>
                    <a:bodyPr/>
                    <a:lstStyle/>
                    <a:p>
                      <a:pPr algn="ctr" rtl="1"/>
                      <a:r>
                        <a:rPr lang="ar-SA" dirty="0" smtClean="0"/>
                        <a:t>1 «التكرار»</a:t>
                      </a:r>
                      <a:endParaRPr lang="ar-SA" dirty="0"/>
                    </a:p>
                  </a:txBody>
                  <a:tcPr/>
                </a:tc>
                <a:tc>
                  <a:txBody>
                    <a:bodyPr/>
                    <a:lstStyle/>
                    <a:p>
                      <a:pPr algn="ctr" rtl="1"/>
                      <a:r>
                        <a:rPr lang="ar-SA" dirty="0" smtClean="0"/>
                        <a:t>2</a:t>
                      </a:r>
                      <a:endParaRPr lang="ar-SA" dirty="0"/>
                    </a:p>
                  </a:txBody>
                  <a:tcPr/>
                </a:tc>
              </a:tr>
              <a:tr h="370840">
                <a:tc>
                  <a:txBody>
                    <a:bodyPr/>
                    <a:lstStyle/>
                    <a:p>
                      <a:pPr algn="ctr" rtl="1"/>
                      <a:r>
                        <a:rPr lang="ar-SA" dirty="0" smtClean="0"/>
                        <a:t>2</a:t>
                      </a:r>
                      <a:endParaRPr lang="ar-SA" dirty="0"/>
                    </a:p>
                  </a:txBody>
                  <a:tcPr/>
                </a:tc>
                <a:tc>
                  <a:txBody>
                    <a:bodyPr/>
                    <a:lstStyle/>
                    <a:p>
                      <a:pPr algn="ctr" rtl="1"/>
                      <a:r>
                        <a:rPr lang="ar-SA" dirty="0" smtClean="0"/>
                        <a:t>1</a:t>
                      </a:r>
                      <a:endParaRPr lang="ar-SA" dirty="0"/>
                    </a:p>
                  </a:txBody>
                  <a:tcPr/>
                </a:tc>
                <a:tc>
                  <a:txBody>
                    <a:bodyPr/>
                    <a:lstStyle/>
                    <a:p>
                      <a:pPr algn="ctr" rtl="1"/>
                      <a:r>
                        <a:rPr lang="ar-SA" dirty="0" smtClean="0"/>
                        <a:t>2</a:t>
                      </a:r>
                      <a:endParaRPr lang="ar-SA" dirty="0"/>
                    </a:p>
                  </a:txBody>
                  <a:tcPr/>
                </a:tc>
              </a:tr>
              <a:tr h="370840">
                <a:tc>
                  <a:txBody>
                    <a:bodyPr/>
                    <a:lstStyle/>
                    <a:p>
                      <a:pPr algn="ctr" rtl="1"/>
                      <a:r>
                        <a:rPr lang="ar-SA" dirty="0" smtClean="0"/>
                        <a:t>3</a:t>
                      </a:r>
                      <a:endParaRPr lang="ar-SA" dirty="0"/>
                    </a:p>
                  </a:txBody>
                  <a:tcPr/>
                </a:tc>
                <a:tc>
                  <a:txBody>
                    <a:bodyPr/>
                    <a:lstStyle/>
                    <a:p>
                      <a:pPr algn="ctr" rtl="1"/>
                      <a:r>
                        <a:rPr lang="ar-SA" dirty="0" smtClean="0"/>
                        <a:t>1</a:t>
                      </a:r>
                      <a:endParaRPr lang="ar-SA" dirty="0"/>
                    </a:p>
                  </a:txBody>
                  <a:tcPr/>
                </a:tc>
                <a:tc>
                  <a:txBody>
                    <a:bodyPr/>
                    <a:lstStyle/>
                    <a:p>
                      <a:pPr algn="ctr" rtl="1"/>
                      <a:r>
                        <a:rPr lang="ar-SA" dirty="0" smtClean="0"/>
                        <a:t>2</a:t>
                      </a:r>
                      <a:endParaRPr lang="ar-SA" dirty="0"/>
                    </a:p>
                  </a:txBody>
                  <a:tcPr/>
                </a:tc>
              </a:tr>
              <a:tr h="370840">
                <a:tc>
                  <a:txBody>
                    <a:bodyPr/>
                    <a:lstStyle/>
                    <a:p>
                      <a:pPr algn="ctr" rtl="1"/>
                      <a:r>
                        <a:rPr lang="ar-SA" dirty="0" smtClean="0"/>
                        <a:t>4</a:t>
                      </a:r>
                      <a:endParaRPr lang="ar-SA" dirty="0"/>
                    </a:p>
                  </a:txBody>
                  <a:tcPr/>
                </a:tc>
                <a:tc>
                  <a:txBody>
                    <a:bodyPr/>
                    <a:lstStyle/>
                    <a:p>
                      <a:pPr algn="ctr" rtl="1"/>
                      <a:r>
                        <a:rPr lang="ar-SA" dirty="0" smtClean="0"/>
                        <a:t>2 «التحزيم»</a:t>
                      </a:r>
                      <a:endParaRPr lang="ar-SA" dirty="0"/>
                    </a:p>
                  </a:txBody>
                  <a:tcPr/>
                </a:tc>
                <a:tc>
                  <a:txBody>
                    <a:bodyPr/>
                    <a:lstStyle/>
                    <a:p>
                      <a:pPr algn="ctr" rtl="1"/>
                      <a:r>
                        <a:rPr lang="ar-SA" dirty="0" smtClean="0"/>
                        <a:t>1</a:t>
                      </a:r>
                      <a:endParaRPr lang="ar-SA" dirty="0"/>
                    </a:p>
                  </a:txBody>
                  <a:tcPr/>
                </a:tc>
              </a:tr>
              <a:tr h="370840">
                <a:tc>
                  <a:txBody>
                    <a:bodyPr/>
                    <a:lstStyle/>
                    <a:p>
                      <a:pPr algn="ctr" rtl="1"/>
                      <a:r>
                        <a:rPr lang="ar-SA" dirty="0" smtClean="0"/>
                        <a:t>5</a:t>
                      </a:r>
                      <a:endParaRPr lang="ar-SA" dirty="0"/>
                    </a:p>
                  </a:txBody>
                  <a:tcPr/>
                </a:tc>
                <a:tc>
                  <a:txBody>
                    <a:bodyPr/>
                    <a:lstStyle/>
                    <a:p>
                      <a:pPr algn="ctr" rtl="1"/>
                      <a:r>
                        <a:rPr lang="ar-SA" dirty="0" smtClean="0"/>
                        <a:t>2</a:t>
                      </a:r>
                      <a:endParaRPr lang="ar-SA" dirty="0"/>
                    </a:p>
                  </a:txBody>
                  <a:tcPr/>
                </a:tc>
                <a:tc>
                  <a:txBody>
                    <a:bodyPr/>
                    <a:lstStyle/>
                    <a:p>
                      <a:pPr algn="ctr" rtl="1"/>
                      <a:r>
                        <a:rPr lang="ar-SA" dirty="0" smtClean="0"/>
                        <a:t>2</a:t>
                      </a:r>
                      <a:endParaRPr lang="ar-SA" dirty="0"/>
                    </a:p>
                  </a:txBody>
                  <a:tcPr/>
                </a:tc>
              </a:tr>
              <a:tr h="370840">
                <a:tc>
                  <a:txBody>
                    <a:bodyPr/>
                    <a:lstStyle/>
                    <a:p>
                      <a:pPr algn="ctr" rtl="1"/>
                      <a:r>
                        <a:rPr lang="ar-SA" dirty="0" smtClean="0"/>
                        <a:t>6</a:t>
                      </a:r>
                      <a:endParaRPr lang="ar-SA" dirty="0"/>
                    </a:p>
                  </a:txBody>
                  <a:tcPr/>
                </a:tc>
                <a:tc>
                  <a:txBody>
                    <a:bodyPr/>
                    <a:lstStyle/>
                    <a:p>
                      <a:pPr algn="ctr" rtl="1"/>
                      <a:r>
                        <a:rPr lang="ar-SA" dirty="0" smtClean="0"/>
                        <a:t>2</a:t>
                      </a:r>
                      <a:endParaRPr lang="ar-SA" dirty="0"/>
                    </a:p>
                  </a:txBody>
                  <a:tcPr/>
                </a:tc>
                <a:tc>
                  <a:txBody>
                    <a:bodyPr/>
                    <a:lstStyle/>
                    <a:p>
                      <a:pPr algn="ctr" rtl="1"/>
                      <a:r>
                        <a:rPr lang="ar-SA" dirty="0" smtClean="0"/>
                        <a:t>1</a:t>
                      </a:r>
                      <a:endParaRPr lang="ar-SA" dirty="0"/>
                    </a:p>
                  </a:txBody>
                  <a:tcPr/>
                </a:tc>
              </a:tr>
            </a:tbl>
          </a:graphicData>
        </a:graphic>
      </p:graphicFrame>
    </p:spTree>
    <p:extLst>
      <p:ext uri="{BB962C8B-B14F-4D97-AF65-F5344CB8AC3E}">
        <p14:creationId xmlns:p14="http://schemas.microsoft.com/office/powerpoint/2010/main" val="3233408050"/>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التصميمات التجريبية</a:t>
            </a:r>
            <a:endParaRPr lang="en-US" sz="2800" dirty="0"/>
          </a:p>
        </p:txBody>
      </p:sp>
      <p:sp>
        <p:nvSpPr>
          <p:cNvPr id="3" name="Subtitle 2"/>
          <p:cNvSpPr>
            <a:spLocks noGrp="1"/>
          </p:cNvSpPr>
          <p:nvPr>
            <p:ph type="subTitle" idx="1"/>
          </p:nvPr>
        </p:nvSpPr>
        <p:spPr>
          <a:xfrm>
            <a:off x="737839" y="2308302"/>
            <a:ext cx="10716322" cy="3980985"/>
          </a:xfrm>
        </p:spPr>
        <p:txBody>
          <a:bodyPr>
            <a:normAutofit/>
          </a:bodyPr>
          <a:lstStyle/>
          <a:p>
            <a:pPr marL="457200" marR="0" lvl="0" indent="-457200" algn="r" defTabSz="914400" rtl="1" eaLnBrk="1" fontAlgn="auto" latinLnBrk="0" hangingPunct="1">
              <a:lnSpc>
                <a:spcPct val="100000"/>
              </a:lnSpc>
              <a:spcBef>
                <a:spcPts val="0"/>
              </a:spcBef>
              <a:spcAft>
                <a:spcPts val="0"/>
              </a:spcAft>
              <a:buClrTx/>
              <a:buSzTx/>
              <a:buFontTx/>
              <a:buNone/>
              <a:tabLst/>
              <a:defRPr/>
            </a:pPr>
            <a:r>
              <a:rPr lang="ar-SA" dirty="0" smtClean="0"/>
              <a:t>أراد باحث أن يقارن بين أثر استخدام العلاج المعرفي و السلوكي في تحسين أعراض اضطراب الاكتئاب لدى مجموعة من الأفراد المشخصين به. أراد أيضاً أن يكشف عما اذا كان نوع العلاج يتفاعل مع جنس المفحوص. قسم المشاركين الى 4 مجموعات. مجموعة من الذكور ومجموعة من الاناث تتلقى علاجاً سلوكياً ومجموعتين « ذكور / اناث» تتلقى علاجاً معرفيا لمدة 6 أسابيع ثم بعد ذلك استخدم عدداً من المقاييس النفسية لقياس درجة الاكتئاب.</a:t>
            </a:r>
          </a:p>
          <a:p>
            <a:pPr marL="457200" marR="0" lvl="0" indent="-457200" algn="r" defTabSz="914400" rtl="1" eaLnBrk="1" fontAlgn="auto" latinLnBrk="0" hangingPunct="1">
              <a:lnSpc>
                <a:spcPct val="100000"/>
              </a:lnSpc>
              <a:spcBef>
                <a:spcPts val="0"/>
              </a:spcBef>
              <a:spcAft>
                <a:spcPts val="0"/>
              </a:spcAft>
              <a:buClrTx/>
              <a:buSzTx/>
              <a:buFontTx/>
              <a:buNone/>
              <a:tabLst/>
              <a:defRPr/>
            </a:pPr>
            <a:endParaRPr lang="ar-SA" b="1" dirty="0"/>
          </a:p>
          <a:p>
            <a:pPr marL="457200" marR="0" lvl="0" indent="-457200" algn="r" defTabSz="914400" rtl="1" eaLnBrk="1" fontAlgn="auto" latinLnBrk="0" hangingPunct="1">
              <a:lnSpc>
                <a:spcPct val="100000"/>
              </a:lnSpc>
              <a:spcBef>
                <a:spcPts val="0"/>
              </a:spcBef>
              <a:spcAft>
                <a:spcPts val="0"/>
              </a:spcAft>
              <a:buClrTx/>
              <a:buSzTx/>
              <a:buFontTx/>
              <a:buChar char="-"/>
              <a:tabLst/>
              <a:defRPr/>
            </a:pPr>
            <a:r>
              <a:rPr lang="ar-SA" b="1" dirty="0" smtClean="0"/>
              <a:t>ما هو المتغير المستقل؟ وما هي مستوياته</a:t>
            </a:r>
          </a:p>
          <a:p>
            <a:pPr marL="457200" marR="0" lvl="0" indent="-457200" algn="r" defTabSz="914400" rtl="1" eaLnBrk="1" fontAlgn="auto" latinLnBrk="0" hangingPunct="1">
              <a:lnSpc>
                <a:spcPct val="100000"/>
              </a:lnSpc>
              <a:spcBef>
                <a:spcPts val="0"/>
              </a:spcBef>
              <a:spcAft>
                <a:spcPts val="0"/>
              </a:spcAft>
              <a:buClrTx/>
              <a:buSzTx/>
              <a:buFontTx/>
              <a:buChar char="-"/>
              <a:tabLst/>
              <a:defRPr/>
            </a:pPr>
            <a:r>
              <a:rPr lang="ar-SA" b="1" dirty="0" smtClean="0"/>
              <a:t>ما هو المتغير التابع ؟ وكيف تم قياسه؟</a:t>
            </a:r>
          </a:p>
          <a:p>
            <a:pPr marL="457200" marR="0" lvl="0" indent="-457200" algn="r" defTabSz="914400" rtl="1" eaLnBrk="1" fontAlgn="auto" latinLnBrk="0" hangingPunct="1">
              <a:lnSpc>
                <a:spcPct val="100000"/>
              </a:lnSpc>
              <a:spcBef>
                <a:spcPts val="0"/>
              </a:spcBef>
              <a:spcAft>
                <a:spcPts val="0"/>
              </a:spcAft>
              <a:buClrTx/>
              <a:buSzTx/>
              <a:buFontTx/>
              <a:buChar char="-"/>
              <a:tabLst/>
              <a:defRPr/>
            </a:pPr>
            <a:r>
              <a:rPr lang="ar-SA" b="1" dirty="0" smtClean="0"/>
              <a:t>ما هو التصميم التجريبي لهذه التجربة؟</a:t>
            </a:r>
            <a:endParaRPr lang="ar-SA" b="1" dirty="0"/>
          </a:p>
          <a:p>
            <a:pPr marL="457200" marR="0" lvl="0" indent="-457200" algn="r" defTabSz="914400" rtl="1" eaLnBrk="1" fontAlgn="auto" latinLnBrk="0" hangingPunct="1">
              <a:lnSpc>
                <a:spcPct val="100000"/>
              </a:lnSpc>
              <a:spcBef>
                <a:spcPts val="0"/>
              </a:spcBef>
              <a:spcAft>
                <a:spcPts val="0"/>
              </a:spcAft>
              <a:buClrTx/>
              <a:buSzTx/>
              <a:buFontTx/>
              <a:buNone/>
              <a:tabLst/>
              <a:defRPr/>
            </a:pPr>
            <a:endParaRPr lang="ar-SA" sz="3200" dirty="0"/>
          </a:p>
          <a:p>
            <a:pPr marL="457200" marR="0" lvl="0" indent="-457200" algn="r" defTabSz="914400" rtl="1" eaLnBrk="1" fontAlgn="auto" latinLnBrk="0" hangingPunct="1">
              <a:lnSpc>
                <a:spcPct val="100000"/>
              </a:lnSpc>
              <a:spcBef>
                <a:spcPts val="0"/>
              </a:spcBef>
              <a:spcAft>
                <a:spcPts val="0"/>
              </a:spcAft>
              <a:buClrTx/>
              <a:buSzTx/>
              <a:buFontTx/>
              <a:buNone/>
              <a:tabLst/>
              <a:defRPr/>
            </a:pPr>
            <a:endParaRPr lang="ar-SA" sz="3200" dirty="0"/>
          </a:p>
        </p:txBody>
      </p:sp>
    </p:spTree>
    <p:extLst>
      <p:ext uri="{BB962C8B-B14F-4D97-AF65-F5344CB8AC3E}">
        <p14:creationId xmlns:p14="http://schemas.microsoft.com/office/powerpoint/2010/main" val="54856269"/>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التصميمات التجريبية</a:t>
            </a:r>
            <a:br>
              <a:rPr lang="ar-SA" sz="2800" dirty="0" smtClean="0"/>
            </a:br>
            <a:r>
              <a:rPr lang="ar-SA" sz="2800" dirty="0" smtClean="0"/>
              <a:t>ترتيب البيانات للتحليل الاحصائي</a:t>
            </a:r>
            <a:endParaRPr lang="en-US" sz="2800" dirty="0"/>
          </a:p>
        </p:txBody>
      </p:sp>
      <p:sp>
        <p:nvSpPr>
          <p:cNvPr id="3" name="Subtitle 2"/>
          <p:cNvSpPr>
            <a:spLocks noGrp="1"/>
          </p:cNvSpPr>
          <p:nvPr>
            <p:ph type="subTitle" idx="1"/>
          </p:nvPr>
        </p:nvSpPr>
        <p:spPr>
          <a:xfrm>
            <a:off x="737839" y="2308302"/>
            <a:ext cx="10716322" cy="3980985"/>
          </a:xfrm>
        </p:spPr>
        <p:txBody>
          <a:bodyPr>
            <a:normAutofit/>
          </a:bodyPr>
          <a:lstStyle/>
          <a:p>
            <a:pPr marL="457200" marR="0" lvl="0" indent="-457200" algn="r" defTabSz="914400" rtl="1" eaLnBrk="1" fontAlgn="auto" latinLnBrk="0" hangingPunct="1">
              <a:lnSpc>
                <a:spcPct val="100000"/>
              </a:lnSpc>
              <a:spcBef>
                <a:spcPts val="0"/>
              </a:spcBef>
              <a:spcAft>
                <a:spcPts val="0"/>
              </a:spcAft>
              <a:buClrTx/>
              <a:buSzTx/>
              <a:buFontTx/>
              <a:buNone/>
              <a:tabLst/>
              <a:defRPr/>
            </a:pPr>
            <a:endParaRPr lang="ar-SA" dirty="0" smtClean="0"/>
          </a:p>
          <a:p>
            <a:pPr marL="457200" marR="0" lvl="0" indent="-457200" algn="r" defTabSz="914400" rtl="1" eaLnBrk="1" fontAlgn="auto" latinLnBrk="0" hangingPunct="1">
              <a:lnSpc>
                <a:spcPct val="100000"/>
              </a:lnSpc>
              <a:spcBef>
                <a:spcPts val="0"/>
              </a:spcBef>
              <a:spcAft>
                <a:spcPts val="0"/>
              </a:spcAft>
              <a:buClrTx/>
              <a:buSzTx/>
              <a:buFontTx/>
              <a:buNone/>
              <a:tabLst/>
              <a:defRPr/>
            </a:pPr>
            <a:endParaRPr lang="ar-SA" sz="3200" dirty="0"/>
          </a:p>
          <a:p>
            <a:pPr marL="457200" marR="0" lvl="0" indent="-457200" algn="r" defTabSz="914400" rtl="1" eaLnBrk="1" fontAlgn="auto" latinLnBrk="0" hangingPunct="1">
              <a:lnSpc>
                <a:spcPct val="100000"/>
              </a:lnSpc>
              <a:spcBef>
                <a:spcPts val="0"/>
              </a:spcBef>
              <a:spcAft>
                <a:spcPts val="0"/>
              </a:spcAft>
              <a:buClrTx/>
              <a:buSzTx/>
              <a:buFontTx/>
              <a:buNone/>
              <a:tabLst/>
              <a:defRPr/>
            </a:pPr>
            <a:endParaRPr lang="ar-SA" sz="3200" dirty="0"/>
          </a:p>
        </p:txBody>
      </p:sp>
      <p:graphicFrame>
        <p:nvGraphicFramePr>
          <p:cNvPr id="4" name="جدول 3"/>
          <p:cNvGraphicFramePr>
            <a:graphicFrameLocks noGrp="1"/>
          </p:cNvGraphicFramePr>
          <p:nvPr>
            <p:extLst>
              <p:ext uri="{D42A27DB-BD31-4B8C-83A1-F6EECF244321}">
                <p14:modId xmlns:p14="http://schemas.microsoft.com/office/powerpoint/2010/main" val="233923672"/>
              </p:ext>
            </p:extLst>
          </p:nvPr>
        </p:nvGraphicFramePr>
        <p:xfrm>
          <a:off x="2184400" y="2685626"/>
          <a:ext cx="8128000" cy="3606800"/>
        </p:xfrm>
        <a:graphic>
          <a:graphicData uri="http://schemas.openxmlformats.org/drawingml/2006/table">
            <a:tbl>
              <a:tblPr rtl="1" firstRow="1" bandRow="1">
                <a:tableStyleId>{5C22544A-7EE6-4342-B048-85BDC9FD1C3A}</a:tableStyleId>
              </a:tblPr>
              <a:tblGrid>
                <a:gridCol w="2032000"/>
                <a:gridCol w="2032000"/>
                <a:gridCol w="2032000"/>
                <a:gridCol w="2032000"/>
              </a:tblGrid>
              <a:tr h="370840">
                <a:tc>
                  <a:txBody>
                    <a:bodyPr/>
                    <a:lstStyle/>
                    <a:p>
                      <a:pPr algn="ctr" rtl="1"/>
                      <a:r>
                        <a:rPr lang="ar-SA" dirty="0" smtClean="0"/>
                        <a:t>المشاركين</a:t>
                      </a:r>
                      <a:endParaRPr lang="ar-SA" dirty="0"/>
                    </a:p>
                  </a:txBody>
                  <a:tcPr/>
                </a:tc>
                <a:tc>
                  <a:txBody>
                    <a:bodyPr/>
                    <a:lstStyle/>
                    <a:p>
                      <a:pPr algn="ctr" rtl="1"/>
                      <a:r>
                        <a:rPr lang="ar-SA" dirty="0" smtClean="0"/>
                        <a:t>الجنس</a:t>
                      </a:r>
                      <a:endParaRPr lang="ar-SA" dirty="0"/>
                    </a:p>
                  </a:txBody>
                  <a:tcPr/>
                </a:tc>
                <a:tc>
                  <a:txBody>
                    <a:bodyPr/>
                    <a:lstStyle/>
                    <a:p>
                      <a:pPr algn="ctr" rtl="1"/>
                      <a:r>
                        <a:rPr lang="ar-SA" dirty="0" smtClean="0"/>
                        <a:t>نوع</a:t>
                      </a:r>
                      <a:r>
                        <a:rPr lang="ar-SA" baseline="0" dirty="0" smtClean="0"/>
                        <a:t> العلاج </a:t>
                      </a:r>
                      <a:endParaRPr lang="ar-SA" dirty="0"/>
                    </a:p>
                  </a:txBody>
                  <a:tcPr/>
                </a:tc>
                <a:tc>
                  <a:txBody>
                    <a:bodyPr/>
                    <a:lstStyle/>
                    <a:p>
                      <a:pPr algn="ctr" rtl="1"/>
                      <a:r>
                        <a:rPr lang="ar-SA" dirty="0" smtClean="0"/>
                        <a:t>الدرجة على مقياس الاكتئاب</a:t>
                      </a:r>
                      <a:endParaRPr lang="ar-SA" dirty="0"/>
                    </a:p>
                  </a:txBody>
                  <a:tcPr/>
                </a:tc>
              </a:tr>
              <a:tr h="370840">
                <a:tc>
                  <a:txBody>
                    <a:bodyPr/>
                    <a:lstStyle/>
                    <a:p>
                      <a:pPr algn="ctr" rtl="1"/>
                      <a:r>
                        <a:rPr lang="ar-SA" dirty="0" smtClean="0"/>
                        <a:t>1</a:t>
                      </a:r>
                      <a:endParaRPr lang="ar-SA" dirty="0"/>
                    </a:p>
                  </a:txBody>
                  <a:tcPr/>
                </a:tc>
                <a:tc>
                  <a:txBody>
                    <a:bodyPr/>
                    <a:lstStyle/>
                    <a:p>
                      <a:pPr algn="ctr" rtl="1"/>
                      <a:r>
                        <a:rPr lang="ar-SA" dirty="0" smtClean="0"/>
                        <a:t>1 «اناث»</a:t>
                      </a:r>
                      <a:endParaRPr lang="ar-SA" dirty="0"/>
                    </a:p>
                  </a:txBody>
                  <a:tcPr/>
                </a:tc>
                <a:tc>
                  <a:txBody>
                    <a:bodyPr/>
                    <a:lstStyle/>
                    <a:p>
                      <a:pPr marL="0" algn="ctr" defTabSz="914400" rtl="0" eaLnBrk="1" latinLnBrk="0" hangingPunct="1"/>
                      <a:r>
                        <a:rPr lang="ar-SA" dirty="0" smtClean="0"/>
                        <a:t> </a:t>
                      </a:r>
                      <a:r>
                        <a:rPr lang="ar-SA" baseline="0" dirty="0" smtClean="0"/>
                        <a:t>معرفي</a:t>
                      </a:r>
                      <a:r>
                        <a:rPr lang="en-GB" dirty="0" smtClean="0"/>
                        <a:t>1</a:t>
                      </a:r>
                      <a:r>
                        <a:rPr lang="en-GB" baseline="0" dirty="0" smtClean="0"/>
                        <a:t> </a:t>
                      </a:r>
                      <a:endParaRPr lang="ar-SA" dirty="0"/>
                    </a:p>
                  </a:txBody>
                  <a:tcPr/>
                </a:tc>
                <a:tc>
                  <a:txBody>
                    <a:bodyPr/>
                    <a:lstStyle/>
                    <a:p>
                      <a:pPr marL="0" algn="ctr" defTabSz="914400" rtl="1" eaLnBrk="1" latinLnBrk="0" hangingPunct="1"/>
                      <a:r>
                        <a:rPr lang="ar-SA" dirty="0" smtClean="0"/>
                        <a:t>..</a:t>
                      </a:r>
                      <a:endParaRPr lang="ar-SA" dirty="0"/>
                    </a:p>
                  </a:txBody>
                  <a:tcPr/>
                </a:tc>
              </a:tr>
              <a:tr h="370840">
                <a:tc>
                  <a:txBody>
                    <a:bodyPr/>
                    <a:lstStyle/>
                    <a:p>
                      <a:pPr algn="ctr" rtl="1"/>
                      <a:r>
                        <a:rPr lang="ar-SA" dirty="0" smtClean="0"/>
                        <a:t>2</a:t>
                      </a:r>
                      <a:endParaRPr lang="ar-SA" dirty="0"/>
                    </a:p>
                  </a:txBody>
                  <a:tcPr/>
                </a:tc>
                <a:tc>
                  <a:txBody>
                    <a:bodyPr/>
                    <a:lstStyle/>
                    <a:p>
                      <a:pPr algn="ctr" rtl="1"/>
                      <a:r>
                        <a:rPr lang="ar-SA" dirty="0" smtClean="0"/>
                        <a:t>1</a:t>
                      </a:r>
                      <a:endParaRPr lang="ar-SA" dirty="0"/>
                    </a:p>
                  </a:txBody>
                  <a:tcPr/>
                </a:tc>
                <a:tc>
                  <a:txBody>
                    <a:bodyPr/>
                    <a:lstStyle/>
                    <a:p>
                      <a:pPr marL="0" algn="ctr" defTabSz="914400" rtl="0" eaLnBrk="1" latinLnBrk="0" hangingPunct="1"/>
                      <a:r>
                        <a:rPr lang="en-GB" dirty="0" smtClean="0"/>
                        <a:t>1</a:t>
                      </a:r>
                      <a:endParaRPr lang="ar-SA" dirty="0"/>
                    </a:p>
                  </a:txBody>
                  <a:tcPr/>
                </a:tc>
                <a:tc>
                  <a:txBody>
                    <a:bodyPr/>
                    <a:lstStyle/>
                    <a:p>
                      <a:pPr algn="ctr" rtl="1"/>
                      <a:r>
                        <a:rPr lang="ar-SA" dirty="0" smtClean="0"/>
                        <a:t>..</a:t>
                      </a:r>
                      <a:endParaRPr lang="ar-SA" dirty="0"/>
                    </a:p>
                  </a:txBody>
                  <a:tcPr/>
                </a:tc>
              </a:tr>
              <a:tr h="370840">
                <a:tc>
                  <a:txBody>
                    <a:bodyPr/>
                    <a:lstStyle/>
                    <a:p>
                      <a:pPr marL="0" algn="ctr" defTabSz="914400" rtl="0" eaLnBrk="1" latinLnBrk="0" hangingPunct="1"/>
                      <a:r>
                        <a:rPr lang="en-GB" dirty="0" smtClean="0"/>
                        <a:t>3</a:t>
                      </a:r>
                      <a:endParaRPr lang="ar-SA" dirty="0"/>
                    </a:p>
                  </a:txBody>
                  <a:tcPr/>
                </a:tc>
                <a:tc>
                  <a:txBody>
                    <a:bodyPr/>
                    <a:lstStyle/>
                    <a:p>
                      <a:pPr marL="0" algn="ctr" defTabSz="914400" rtl="0" eaLnBrk="1" latinLnBrk="0" hangingPunct="1"/>
                      <a:r>
                        <a:rPr lang="en-GB" dirty="0" smtClean="0"/>
                        <a:t>1</a:t>
                      </a:r>
                      <a:endParaRPr lang="ar-SA" dirty="0"/>
                    </a:p>
                  </a:txBody>
                  <a:tcPr/>
                </a:tc>
                <a:tc>
                  <a:txBody>
                    <a:bodyPr/>
                    <a:lstStyle/>
                    <a:p>
                      <a:pPr marL="0" algn="ctr" defTabSz="914400" rtl="0" eaLnBrk="1" latinLnBrk="0" hangingPunct="1"/>
                      <a:r>
                        <a:rPr lang="en-GB" dirty="0" smtClean="0"/>
                        <a:t> </a:t>
                      </a:r>
                      <a:r>
                        <a:rPr lang="ar-SA" dirty="0" smtClean="0"/>
                        <a:t> سلوكي</a:t>
                      </a:r>
                      <a:r>
                        <a:rPr lang="en-GB" dirty="0" smtClean="0"/>
                        <a:t>2</a:t>
                      </a:r>
                      <a:endParaRPr lang="ar-SA" dirty="0"/>
                    </a:p>
                  </a:txBody>
                  <a:tcPr/>
                </a:tc>
                <a:tc>
                  <a:txBody>
                    <a:bodyPr/>
                    <a:lstStyle/>
                    <a:p>
                      <a:pPr algn="ctr" rtl="1"/>
                      <a:endParaRPr lang="ar-SA" dirty="0"/>
                    </a:p>
                  </a:txBody>
                  <a:tcPr/>
                </a:tc>
              </a:tr>
              <a:tr h="370840">
                <a:tc>
                  <a:txBody>
                    <a:bodyPr/>
                    <a:lstStyle/>
                    <a:p>
                      <a:pPr algn="ctr" rtl="1"/>
                      <a:r>
                        <a:rPr lang="en-GB" dirty="0" smtClean="0"/>
                        <a:t>4</a:t>
                      </a:r>
                      <a:endParaRPr lang="ar-SA" dirty="0"/>
                    </a:p>
                  </a:txBody>
                  <a:tcPr/>
                </a:tc>
                <a:tc>
                  <a:txBody>
                    <a:bodyPr/>
                    <a:lstStyle/>
                    <a:p>
                      <a:pPr algn="ctr" rtl="1"/>
                      <a:r>
                        <a:rPr lang="ar-SA" dirty="0" smtClean="0"/>
                        <a:t>1</a:t>
                      </a:r>
                      <a:endParaRPr lang="ar-SA" dirty="0"/>
                    </a:p>
                  </a:txBody>
                  <a:tcPr/>
                </a:tc>
                <a:tc>
                  <a:txBody>
                    <a:bodyPr/>
                    <a:lstStyle/>
                    <a:p>
                      <a:pPr algn="ctr" rtl="1"/>
                      <a:r>
                        <a:rPr lang="ar-SA" dirty="0" smtClean="0"/>
                        <a:t>2</a:t>
                      </a:r>
                      <a:endParaRPr lang="ar-SA" dirty="0"/>
                    </a:p>
                  </a:txBody>
                  <a:tcPr/>
                </a:tc>
                <a:tc>
                  <a:txBody>
                    <a:bodyPr/>
                    <a:lstStyle/>
                    <a:p>
                      <a:pPr algn="ctr" rtl="1"/>
                      <a:endParaRPr lang="ar-SA" dirty="0"/>
                    </a:p>
                  </a:txBody>
                  <a:tcPr/>
                </a:tc>
              </a:tr>
              <a:tr h="370840">
                <a:tc>
                  <a:txBody>
                    <a:bodyPr/>
                    <a:lstStyle/>
                    <a:p>
                      <a:pPr algn="ctr" rtl="1"/>
                      <a:r>
                        <a:rPr lang="en-GB" dirty="0" smtClean="0"/>
                        <a:t>5</a:t>
                      </a:r>
                      <a:endParaRPr lang="ar-SA" dirty="0"/>
                    </a:p>
                  </a:txBody>
                  <a:tcPr/>
                </a:tc>
                <a:tc>
                  <a:txBody>
                    <a:bodyPr/>
                    <a:lstStyle/>
                    <a:p>
                      <a:pPr algn="ctr" rtl="1"/>
                      <a:r>
                        <a:rPr lang="ar-SA" dirty="0" smtClean="0"/>
                        <a:t>2 «ذكور»</a:t>
                      </a:r>
                      <a:endParaRPr lang="ar-SA" dirty="0"/>
                    </a:p>
                  </a:txBody>
                  <a:tcPr/>
                </a:tc>
                <a:tc>
                  <a:txBody>
                    <a:bodyPr/>
                    <a:lstStyle/>
                    <a:p>
                      <a:pPr algn="ctr" rtl="1"/>
                      <a:r>
                        <a:rPr lang="ar-SA" dirty="0" smtClean="0"/>
                        <a:t>1</a:t>
                      </a:r>
                      <a:endParaRPr lang="ar-SA" dirty="0"/>
                    </a:p>
                  </a:txBody>
                  <a:tcPr/>
                </a:tc>
                <a:tc>
                  <a:txBody>
                    <a:bodyPr/>
                    <a:lstStyle/>
                    <a:p>
                      <a:pPr algn="ctr" rtl="1"/>
                      <a:endParaRPr lang="ar-SA" dirty="0"/>
                    </a:p>
                  </a:txBody>
                  <a:tcPr/>
                </a:tc>
              </a:tr>
              <a:tr h="370840">
                <a:tc>
                  <a:txBody>
                    <a:bodyPr/>
                    <a:lstStyle/>
                    <a:p>
                      <a:pPr marL="0" algn="ctr" defTabSz="914400" rtl="0" eaLnBrk="1" latinLnBrk="0" hangingPunct="1"/>
                      <a:r>
                        <a:rPr lang="en-GB" dirty="0" smtClean="0"/>
                        <a:t>6</a:t>
                      </a:r>
                      <a:endParaRPr lang="ar-SA" dirty="0"/>
                    </a:p>
                  </a:txBody>
                  <a:tcPr/>
                </a:tc>
                <a:tc>
                  <a:txBody>
                    <a:bodyPr/>
                    <a:lstStyle/>
                    <a:p>
                      <a:pPr marL="0" algn="ctr" defTabSz="914400" rtl="0" eaLnBrk="1" latinLnBrk="0" hangingPunct="1"/>
                      <a:r>
                        <a:rPr lang="en-GB" dirty="0" smtClean="0"/>
                        <a:t>2</a:t>
                      </a:r>
                      <a:endParaRPr lang="ar-SA" dirty="0"/>
                    </a:p>
                  </a:txBody>
                  <a:tcPr/>
                </a:tc>
                <a:tc>
                  <a:txBody>
                    <a:bodyPr/>
                    <a:lstStyle/>
                    <a:p>
                      <a:pPr marL="0" algn="ctr" defTabSz="914400" rtl="0" eaLnBrk="1" latinLnBrk="0" hangingPunct="1"/>
                      <a:r>
                        <a:rPr lang="en-GB" dirty="0" smtClean="0"/>
                        <a:t>1</a:t>
                      </a:r>
                      <a:endParaRPr lang="ar-SA" dirty="0"/>
                    </a:p>
                  </a:txBody>
                  <a:tcPr/>
                </a:tc>
                <a:tc>
                  <a:txBody>
                    <a:bodyPr/>
                    <a:lstStyle/>
                    <a:p>
                      <a:pPr algn="ctr" rtl="1"/>
                      <a:endParaRPr lang="ar-SA" dirty="0"/>
                    </a:p>
                  </a:txBody>
                  <a:tcPr/>
                </a:tc>
              </a:tr>
              <a:tr h="370840">
                <a:tc>
                  <a:txBody>
                    <a:bodyPr/>
                    <a:lstStyle/>
                    <a:p>
                      <a:pPr algn="ctr" rtl="1"/>
                      <a:r>
                        <a:rPr lang="en-GB" dirty="0" smtClean="0"/>
                        <a:t>7</a:t>
                      </a:r>
                      <a:endParaRPr lang="ar-SA" dirty="0"/>
                    </a:p>
                  </a:txBody>
                  <a:tcPr/>
                </a:tc>
                <a:tc>
                  <a:txBody>
                    <a:bodyPr/>
                    <a:lstStyle/>
                    <a:p>
                      <a:pPr algn="ctr" rtl="1"/>
                      <a:r>
                        <a:rPr lang="ar-SA" dirty="0" smtClean="0"/>
                        <a:t>2</a:t>
                      </a:r>
                      <a:endParaRPr lang="ar-SA" dirty="0"/>
                    </a:p>
                  </a:txBody>
                  <a:tcPr/>
                </a:tc>
                <a:tc>
                  <a:txBody>
                    <a:bodyPr/>
                    <a:lstStyle/>
                    <a:p>
                      <a:pPr algn="ctr" rtl="1"/>
                      <a:r>
                        <a:rPr lang="ar-SA" dirty="0" smtClean="0"/>
                        <a:t>2</a:t>
                      </a:r>
                      <a:endParaRPr lang="ar-SA" dirty="0"/>
                    </a:p>
                  </a:txBody>
                  <a:tcPr/>
                </a:tc>
                <a:tc>
                  <a:txBody>
                    <a:bodyPr/>
                    <a:lstStyle/>
                    <a:p>
                      <a:pPr algn="ctr" rtl="1"/>
                      <a:endParaRPr lang="ar-SA" dirty="0"/>
                    </a:p>
                  </a:txBody>
                  <a:tcPr/>
                </a:tc>
              </a:tr>
              <a:tr h="370840">
                <a:tc>
                  <a:txBody>
                    <a:bodyPr/>
                    <a:lstStyle/>
                    <a:p>
                      <a:pPr algn="ctr" rtl="1"/>
                      <a:r>
                        <a:rPr lang="en-GB" dirty="0" smtClean="0"/>
                        <a:t>8</a:t>
                      </a:r>
                      <a:endParaRPr lang="ar-SA" dirty="0"/>
                    </a:p>
                  </a:txBody>
                  <a:tcPr/>
                </a:tc>
                <a:tc>
                  <a:txBody>
                    <a:bodyPr/>
                    <a:lstStyle/>
                    <a:p>
                      <a:pPr algn="ctr" rtl="1"/>
                      <a:r>
                        <a:rPr lang="ar-SA" dirty="0" smtClean="0"/>
                        <a:t>2</a:t>
                      </a:r>
                      <a:endParaRPr lang="ar-SA" dirty="0"/>
                    </a:p>
                  </a:txBody>
                  <a:tcPr/>
                </a:tc>
                <a:tc>
                  <a:txBody>
                    <a:bodyPr/>
                    <a:lstStyle/>
                    <a:p>
                      <a:pPr algn="ctr" rtl="1"/>
                      <a:r>
                        <a:rPr lang="en-GB" dirty="0" smtClean="0"/>
                        <a:t>2</a:t>
                      </a:r>
                      <a:endParaRPr lang="ar-SA" dirty="0"/>
                    </a:p>
                  </a:txBody>
                  <a:tcPr/>
                </a:tc>
                <a:tc>
                  <a:txBody>
                    <a:bodyPr/>
                    <a:lstStyle/>
                    <a:p>
                      <a:pPr algn="ctr" rtl="1"/>
                      <a:endParaRPr lang="ar-SA" dirty="0"/>
                    </a:p>
                  </a:txBody>
                  <a:tcPr/>
                </a:tc>
              </a:tr>
            </a:tbl>
          </a:graphicData>
        </a:graphic>
      </p:graphicFrame>
    </p:spTree>
    <p:extLst>
      <p:ext uri="{BB962C8B-B14F-4D97-AF65-F5344CB8AC3E}">
        <p14:creationId xmlns:p14="http://schemas.microsoft.com/office/powerpoint/2010/main" val="602024169"/>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التصميمات التجريبية</a:t>
            </a:r>
            <a:endParaRPr lang="en-US" sz="2800" dirty="0"/>
          </a:p>
        </p:txBody>
      </p:sp>
      <p:sp>
        <p:nvSpPr>
          <p:cNvPr id="3" name="Subtitle 2"/>
          <p:cNvSpPr>
            <a:spLocks noGrp="1"/>
          </p:cNvSpPr>
          <p:nvPr>
            <p:ph type="subTitle" idx="1"/>
          </p:nvPr>
        </p:nvSpPr>
        <p:spPr>
          <a:xfrm>
            <a:off x="737839" y="2308302"/>
            <a:ext cx="10716322" cy="3980985"/>
          </a:xfrm>
        </p:spPr>
        <p:txBody>
          <a:bodyPr>
            <a:normAutofit fontScale="92500"/>
          </a:bodyPr>
          <a:lstStyle/>
          <a:p>
            <a:pPr marL="457200" lvl="0" indent="-457200" algn="r" rtl="1">
              <a:lnSpc>
                <a:spcPct val="100000"/>
              </a:lnSpc>
              <a:spcBef>
                <a:spcPts val="0"/>
              </a:spcBef>
              <a:defRPr/>
            </a:pPr>
            <a:r>
              <a:rPr lang="ar-SA" b="1" dirty="0" smtClean="0"/>
              <a:t>أراد باحث دراسة أثر الإضاءة على دقة التذكر٬ فجعل نصف أفراد العينة يستذكرون قائمة الكلمات تحت درجة اضاءة عالية وجعل النصف الثاني من العينة يستذكرها تحت درجة اضاءة منخفضة وبعد كل استذكار جعل المفحوصين يقومون بأداء اختبار تذكر للمفردات. بعد ذلك جعل أفراد العينة يقومون بالعكس: أي النصف الأول من العينة يستذكر القائمة تحت درجة اضاءة منخفضة بينما النصف الثاني يستذكرها تحت درجة اضاءة مرتفعة. ثم قاموا بأداء اختبار الذاكرة.  قام الفاحص بعد ذلك </a:t>
            </a:r>
            <a:r>
              <a:rPr lang="ar-SA" b="1" dirty="0"/>
              <a:t>بحساب متوسط دقة ادائهم في استرجاع مفردات </a:t>
            </a:r>
            <a:r>
              <a:rPr lang="ar-SA" b="1" dirty="0" smtClean="0"/>
              <a:t>القائمة لمقارنة دقة الأداء في الاضاءة المرتفعة بدقة الأداء في الاضاءة المنخفضة.  </a:t>
            </a:r>
          </a:p>
          <a:p>
            <a:pPr marL="457200" lvl="0" indent="-457200" algn="r" rtl="1">
              <a:lnSpc>
                <a:spcPct val="100000"/>
              </a:lnSpc>
              <a:spcBef>
                <a:spcPts val="0"/>
              </a:spcBef>
              <a:defRPr/>
            </a:pPr>
            <a:endParaRPr lang="ar-SA" b="1" dirty="0"/>
          </a:p>
          <a:p>
            <a:pPr marL="457200" lvl="0" indent="-457200" algn="r" rtl="1">
              <a:lnSpc>
                <a:spcPct val="100000"/>
              </a:lnSpc>
              <a:spcBef>
                <a:spcPts val="0"/>
              </a:spcBef>
              <a:defRPr/>
            </a:pPr>
            <a:endParaRPr lang="ar-SA" b="1" dirty="0"/>
          </a:p>
          <a:p>
            <a:pPr marL="457200" marR="0" lvl="0" indent="-457200" algn="r" defTabSz="914400" rtl="1" eaLnBrk="1" fontAlgn="auto" latinLnBrk="0" hangingPunct="1">
              <a:lnSpc>
                <a:spcPct val="100000"/>
              </a:lnSpc>
              <a:spcBef>
                <a:spcPts val="0"/>
              </a:spcBef>
              <a:spcAft>
                <a:spcPts val="0"/>
              </a:spcAft>
              <a:buClrTx/>
              <a:buSzTx/>
              <a:buFontTx/>
              <a:buChar char="-"/>
              <a:tabLst/>
              <a:defRPr/>
            </a:pPr>
            <a:r>
              <a:rPr lang="ar-SA" b="1" dirty="0" smtClean="0"/>
              <a:t>ما هو المتغير المستقل؟ وما هي مستوياته</a:t>
            </a:r>
          </a:p>
          <a:p>
            <a:pPr marL="457200" marR="0" lvl="0" indent="-457200" algn="r" defTabSz="914400" rtl="1" eaLnBrk="1" fontAlgn="auto" latinLnBrk="0" hangingPunct="1">
              <a:lnSpc>
                <a:spcPct val="100000"/>
              </a:lnSpc>
              <a:spcBef>
                <a:spcPts val="0"/>
              </a:spcBef>
              <a:spcAft>
                <a:spcPts val="0"/>
              </a:spcAft>
              <a:buClrTx/>
              <a:buSzTx/>
              <a:buFontTx/>
              <a:buChar char="-"/>
              <a:tabLst/>
              <a:defRPr/>
            </a:pPr>
            <a:r>
              <a:rPr lang="ar-SA" b="1" dirty="0" smtClean="0"/>
              <a:t>ما هو المتغير التابع ؟ وكيف تم قياسه؟</a:t>
            </a:r>
          </a:p>
          <a:p>
            <a:pPr marL="457200" marR="0" lvl="0" indent="-457200" algn="r" defTabSz="914400" rtl="1" eaLnBrk="1" fontAlgn="auto" latinLnBrk="0" hangingPunct="1">
              <a:lnSpc>
                <a:spcPct val="100000"/>
              </a:lnSpc>
              <a:spcBef>
                <a:spcPts val="0"/>
              </a:spcBef>
              <a:spcAft>
                <a:spcPts val="0"/>
              </a:spcAft>
              <a:buClrTx/>
              <a:buSzTx/>
              <a:buFontTx/>
              <a:buChar char="-"/>
              <a:tabLst/>
              <a:defRPr/>
            </a:pPr>
            <a:r>
              <a:rPr lang="ar-SA" b="1" dirty="0" smtClean="0"/>
              <a:t>ما هو التصميم التجريبي لهذه التجربة؟</a:t>
            </a:r>
            <a:endParaRPr lang="ar-SA" b="1" dirty="0"/>
          </a:p>
          <a:p>
            <a:pPr marL="457200" marR="0" lvl="0" indent="-457200" algn="r" defTabSz="914400" rtl="1" eaLnBrk="1" fontAlgn="auto" latinLnBrk="0" hangingPunct="1">
              <a:lnSpc>
                <a:spcPct val="100000"/>
              </a:lnSpc>
              <a:spcBef>
                <a:spcPts val="0"/>
              </a:spcBef>
              <a:spcAft>
                <a:spcPts val="0"/>
              </a:spcAft>
              <a:buClrTx/>
              <a:buSzTx/>
              <a:buFontTx/>
              <a:buNone/>
              <a:tabLst/>
              <a:defRPr/>
            </a:pPr>
            <a:endParaRPr lang="ar-SA" sz="3200" dirty="0"/>
          </a:p>
          <a:p>
            <a:pPr marL="457200" marR="0" lvl="0" indent="-457200" algn="r" defTabSz="914400" rtl="1" eaLnBrk="1" fontAlgn="auto" latinLnBrk="0" hangingPunct="1">
              <a:lnSpc>
                <a:spcPct val="100000"/>
              </a:lnSpc>
              <a:spcBef>
                <a:spcPts val="0"/>
              </a:spcBef>
              <a:spcAft>
                <a:spcPts val="0"/>
              </a:spcAft>
              <a:buClrTx/>
              <a:buSzTx/>
              <a:buFontTx/>
              <a:buNone/>
              <a:tabLst/>
              <a:defRPr/>
            </a:pPr>
            <a:endParaRPr lang="ar-SA" sz="3200" dirty="0"/>
          </a:p>
        </p:txBody>
      </p:sp>
    </p:spTree>
    <p:extLst>
      <p:ext uri="{BB962C8B-B14F-4D97-AF65-F5344CB8AC3E}">
        <p14:creationId xmlns:p14="http://schemas.microsoft.com/office/powerpoint/2010/main" val="879482217"/>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التصميمات التجريبية</a:t>
            </a:r>
            <a:br>
              <a:rPr lang="ar-SA" sz="2800" dirty="0" smtClean="0"/>
            </a:br>
            <a:r>
              <a:rPr lang="ar-SA" sz="2800" dirty="0" smtClean="0"/>
              <a:t>ترتيب البيانات للتحليل الاحصائي</a:t>
            </a:r>
            <a:endParaRPr lang="en-US" sz="2800" dirty="0"/>
          </a:p>
        </p:txBody>
      </p:sp>
      <p:sp>
        <p:nvSpPr>
          <p:cNvPr id="3" name="Subtitle 2"/>
          <p:cNvSpPr>
            <a:spLocks noGrp="1"/>
          </p:cNvSpPr>
          <p:nvPr>
            <p:ph type="subTitle" idx="1"/>
          </p:nvPr>
        </p:nvSpPr>
        <p:spPr>
          <a:xfrm>
            <a:off x="737839" y="2308302"/>
            <a:ext cx="10716322" cy="3980985"/>
          </a:xfrm>
        </p:spPr>
        <p:txBody>
          <a:bodyPr>
            <a:normAutofit/>
          </a:bodyPr>
          <a:lstStyle/>
          <a:p>
            <a:pPr marL="457200" marR="0" lvl="0" indent="-457200" algn="r" defTabSz="914400" rtl="1" eaLnBrk="1" fontAlgn="auto" latinLnBrk="0" hangingPunct="1">
              <a:lnSpc>
                <a:spcPct val="100000"/>
              </a:lnSpc>
              <a:spcBef>
                <a:spcPts val="0"/>
              </a:spcBef>
              <a:spcAft>
                <a:spcPts val="0"/>
              </a:spcAft>
              <a:buClrTx/>
              <a:buSzTx/>
              <a:buFontTx/>
              <a:buNone/>
              <a:tabLst/>
              <a:defRPr/>
            </a:pPr>
            <a:endParaRPr lang="ar-SA" dirty="0" smtClean="0"/>
          </a:p>
          <a:p>
            <a:pPr marL="457200" marR="0" lvl="0" indent="-457200" algn="r" defTabSz="914400" rtl="1" eaLnBrk="1" fontAlgn="auto" latinLnBrk="0" hangingPunct="1">
              <a:lnSpc>
                <a:spcPct val="100000"/>
              </a:lnSpc>
              <a:spcBef>
                <a:spcPts val="0"/>
              </a:spcBef>
              <a:spcAft>
                <a:spcPts val="0"/>
              </a:spcAft>
              <a:buClrTx/>
              <a:buSzTx/>
              <a:buFontTx/>
              <a:buNone/>
              <a:tabLst/>
              <a:defRPr/>
            </a:pPr>
            <a:endParaRPr lang="ar-SA" sz="3200" dirty="0"/>
          </a:p>
          <a:p>
            <a:pPr marL="457200" marR="0" lvl="0" indent="-457200" algn="r" defTabSz="914400" rtl="1" eaLnBrk="1" fontAlgn="auto" latinLnBrk="0" hangingPunct="1">
              <a:lnSpc>
                <a:spcPct val="100000"/>
              </a:lnSpc>
              <a:spcBef>
                <a:spcPts val="0"/>
              </a:spcBef>
              <a:spcAft>
                <a:spcPts val="0"/>
              </a:spcAft>
              <a:buClrTx/>
              <a:buSzTx/>
              <a:buFontTx/>
              <a:buNone/>
              <a:tabLst/>
              <a:defRPr/>
            </a:pPr>
            <a:endParaRPr lang="ar-SA" sz="3200" dirty="0"/>
          </a:p>
        </p:txBody>
      </p:sp>
      <p:graphicFrame>
        <p:nvGraphicFramePr>
          <p:cNvPr id="4" name="جدول 3"/>
          <p:cNvGraphicFramePr>
            <a:graphicFrameLocks noGrp="1"/>
          </p:cNvGraphicFramePr>
          <p:nvPr>
            <p:extLst>
              <p:ext uri="{D42A27DB-BD31-4B8C-83A1-F6EECF244321}">
                <p14:modId xmlns:p14="http://schemas.microsoft.com/office/powerpoint/2010/main" val="643962758"/>
              </p:ext>
            </p:extLst>
          </p:nvPr>
        </p:nvGraphicFramePr>
        <p:xfrm>
          <a:off x="2184401" y="2685626"/>
          <a:ext cx="8127999" cy="2595880"/>
        </p:xfrm>
        <a:graphic>
          <a:graphicData uri="http://schemas.openxmlformats.org/drawingml/2006/table">
            <a:tbl>
              <a:tblPr rtl="1" firstRow="1" bandRow="1">
                <a:tableStyleId>{5C22544A-7EE6-4342-B048-85BDC9FD1C3A}</a:tableStyleId>
              </a:tblPr>
              <a:tblGrid>
                <a:gridCol w="2709333"/>
                <a:gridCol w="2709333"/>
                <a:gridCol w="2709333"/>
              </a:tblGrid>
              <a:tr h="370840">
                <a:tc>
                  <a:txBody>
                    <a:bodyPr/>
                    <a:lstStyle/>
                    <a:p>
                      <a:pPr algn="ctr" rtl="1"/>
                      <a:r>
                        <a:rPr lang="ar-SA" dirty="0" smtClean="0"/>
                        <a:t>المشاركين</a:t>
                      </a:r>
                      <a:endParaRPr lang="ar-SA" dirty="0"/>
                    </a:p>
                  </a:txBody>
                  <a:tcPr/>
                </a:tc>
                <a:tc>
                  <a:txBody>
                    <a:bodyPr/>
                    <a:lstStyle/>
                    <a:p>
                      <a:pPr algn="ctr" rtl="1"/>
                      <a:r>
                        <a:rPr lang="ar-SA" dirty="0" smtClean="0"/>
                        <a:t>اضاءة</a:t>
                      </a:r>
                      <a:r>
                        <a:rPr lang="ar-SA" baseline="0" dirty="0" smtClean="0"/>
                        <a:t> منخفضة</a:t>
                      </a:r>
                      <a:endParaRPr lang="ar-SA" dirty="0"/>
                    </a:p>
                  </a:txBody>
                  <a:tcPr/>
                </a:tc>
                <a:tc>
                  <a:txBody>
                    <a:bodyPr/>
                    <a:lstStyle/>
                    <a:p>
                      <a:pPr algn="ctr" rtl="1"/>
                      <a:r>
                        <a:rPr lang="ar-SA" dirty="0" smtClean="0"/>
                        <a:t>اضاءة مرتفعة</a:t>
                      </a:r>
                      <a:endParaRPr lang="ar-SA" dirty="0"/>
                    </a:p>
                  </a:txBody>
                  <a:tcPr/>
                </a:tc>
              </a:tr>
              <a:tr h="370840">
                <a:tc>
                  <a:txBody>
                    <a:bodyPr/>
                    <a:lstStyle/>
                    <a:p>
                      <a:pPr algn="ctr" rtl="1"/>
                      <a:r>
                        <a:rPr lang="ar-SA" dirty="0" smtClean="0"/>
                        <a:t>1</a:t>
                      </a:r>
                      <a:endParaRPr lang="ar-SA" dirty="0"/>
                    </a:p>
                  </a:txBody>
                  <a:tcPr/>
                </a:tc>
                <a:tc>
                  <a:txBody>
                    <a:bodyPr/>
                    <a:lstStyle/>
                    <a:p>
                      <a:pPr algn="ctr" rtl="1"/>
                      <a:endParaRPr lang="ar-SA" dirty="0"/>
                    </a:p>
                  </a:txBody>
                  <a:tcPr/>
                </a:tc>
                <a:tc>
                  <a:txBody>
                    <a:bodyPr/>
                    <a:lstStyle/>
                    <a:p>
                      <a:pPr algn="ctr" rtl="1"/>
                      <a:endParaRPr lang="ar-SA" dirty="0"/>
                    </a:p>
                  </a:txBody>
                  <a:tcPr/>
                </a:tc>
              </a:tr>
              <a:tr h="370840">
                <a:tc>
                  <a:txBody>
                    <a:bodyPr/>
                    <a:lstStyle/>
                    <a:p>
                      <a:pPr algn="ctr" rtl="1"/>
                      <a:r>
                        <a:rPr lang="ar-SA" dirty="0" smtClean="0"/>
                        <a:t>2</a:t>
                      </a:r>
                      <a:endParaRPr lang="ar-SA" dirty="0"/>
                    </a:p>
                  </a:txBody>
                  <a:tcPr/>
                </a:tc>
                <a:tc>
                  <a:txBody>
                    <a:bodyPr/>
                    <a:lstStyle/>
                    <a:p>
                      <a:pPr algn="ctr" rtl="1"/>
                      <a:endParaRPr lang="ar-SA" dirty="0"/>
                    </a:p>
                  </a:txBody>
                  <a:tcPr/>
                </a:tc>
                <a:tc>
                  <a:txBody>
                    <a:bodyPr/>
                    <a:lstStyle/>
                    <a:p>
                      <a:pPr algn="ctr" rtl="1"/>
                      <a:endParaRPr lang="ar-SA" dirty="0"/>
                    </a:p>
                  </a:txBody>
                  <a:tcPr/>
                </a:tc>
              </a:tr>
              <a:tr h="370840">
                <a:tc>
                  <a:txBody>
                    <a:bodyPr/>
                    <a:lstStyle/>
                    <a:p>
                      <a:pPr algn="ctr" rtl="1"/>
                      <a:r>
                        <a:rPr lang="ar-SA" dirty="0" smtClean="0"/>
                        <a:t>3</a:t>
                      </a:r>
                      <a:endParaRPr lang="ar-SA" dirty="0"/>
                    </a:p>
                  </a:txBody>
                  <a:tcPr/>
                </a:tc>
                <a:tc>
                  <a:txBody>
                    <a:bodyPr/>
                    <a:lstStyle/>
                    <a:p>
                      <a:pPr algn="ctr" rtl="1"/>
                      <a:endParaRPr lang="ar-SA" dirty="0"/>
                    </a:p>
                  </a:txBody>
                  <a:tcPr/>
                </a:tc>
                <a:tc>
                  <a:txBody>
                    <a:bodyPr/>
                    <a:lstStyle/>
                    <a:p>
                      <a:pPr algn="ctr" rtl="1"/>
                      <a:endParaRPr lang="ar-SA" dirty="0"/>
                    </a:p>
                  </a:txBody>
                  <a:tcPr/>
                </a:tc>
              </a:tr>
              <a:tr h="370840">
                <a:tc>
                  <a:txBody>
                    <a:bodyPr/>
                    <a:lstStyle/>
                    <a:p>
                      <a:pPr algn="ctr" rtl="1"/>
                      <a:r>
                        <a:rPr lang="ar-SA" dirty="0" smtClean="0"/>
                        <a:t>4</a:t>
                      </a:r>
                      <a:endParaRPr lang="ar-SA" dirty="0"/>
                    </a:p>
                  </a:txBody>
                  <a:tcPr/>
                </a:tc>
                <a:tc>
                  <a:txBody>
                    <a:bodyPr/>
                    <a:lstStyle/>
                    <a:p>
                      <a:pPr algn="ctr" rtl="1"/>
                      <a:endParaRPr lang="ar-SA" dirty="0"/>
                    </a:p>
                  </a:txBody>
                  <a:tcPr/>
                </a:tc>
                <a:tc>
                  <a:txBody>
                    <a:bodyPr/>
                    <a:lstStyle/>
                    <a:p>
                      <a:pPr algn="ctr" rtl="1"/>
                      <a:endParaRPr lang="ar-SA" dirty="0"/>
                    </a:p>
                  </a:txBody>
                  <a:tcPr/>
                </a:tc>
              </a:tr>
              <a:tr h="370840">
                <a:tc>
                  <a:txBody>
                    <a:bodyPr/>
                    <a:lstStyle/>
                    <a:p>
                      <a:pPr algn="ctr" rtl="1"/>
                      <a:r>
                        <a:rPr lang="ar-SA" dirty="0" smtClean="0"/>
                        <a:t>5</a:t>
                      </a:r>
                      <a:endParaRPr lang="ar-SA" dirty="0"/>
                    </a:p>
                  </a:txBody>
                  <a:tcPr/>
                </a:tc>
                <a:tc>
                  <a:txBody>
                    <a:bodyPr/>
                    <a:lstStyle/>
                    <a:p>
                      <a:pPr algn="ctr" rtl="1"/>
                      <a:endParaRPr lang="ar-SA" dirty="0"/>
                    </a:p>
                  </a:txBody>
                  <a:tcPr/>
                </a:tc>
                <a:tc>
                  <a:txBody>
                    <a:bodyPr/>
                    <a:lstStyle/>
                    <a:p>
                      <a:pPr algn="ctr" rtl="1"/>
                      <a:endParaRPr lang="ar-SA" dirty="0"/>
                    </a:p>
                  </a:txBody>
                  <a:tcPr/>
                </a:tc>
              </a:tr>
              <a:tr h="370840">
                <a:tc>
                  <a:txBody>
                    <a:bodyPr/>
                    <a:lstStyle/>
                    <a:p>
                      <a:pPr algn="ctr" rtl="1"/>
                      <a:r>
                        <a:rPr lang="ar-SA" dirty="0" smtClean="0"/>
                        <a:t>6</a:t>
                      </a:r>
                      <a:endParaRPr lang="ar-SA" dirty="0"/>
                    </a:p>
                  </a:txBody>
                  <a:tcPr/>
                </a:tc>
                <a:tc>
                  <a:txBody>
                    <a:bodyPr/>
                    <a:lstStyle/>
                    <a:p>
                      <a:pPr algn="ctr" rtl="1"/>
                      <a:endParaRPr lang="ar-SA" dirty="0"/>
                    </a:p>
                  </a:txBody>
                  <a:tcPr/>
                </a:tc>
                <a:tc>
                  <a:txBody>
                    <a:bodyPr/>
                    <a:lstStyle/>
                    <a:p>
                      <a:pPr algn="ctr" rtl="1"/>
                      <a:endParaRPr lang="ar-SA" dirty="0"/>
                    </a:p>
                  </a:txBody>
                  <a:tcPr/>
                </a:tc>
              </a:tr>
            </a:tbl>
          </a:graphicData>
        </a:graphic>
      </p:graphicFrame>
    </p:spTree>
    <p:extLst>
      <p:ext uri="{BB962C8B-B14F-4D97-AF65-F5344CB8AC3E}">
        <p14:creationId xmlns:p14="http://schemas.microsoft.com/office/powerpoint/2010/main" val="1814122194"/>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3278</TotalTime>
  <Words>1332</Words>
  <Application>Microsoft Macintosh PowerPoint</Application>
  <PresentationFormat>Widescreen</PresentationFormat>
  <Paragraphs>241</Paragraphs>
  <Slides>30</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30</vt:i4>
      </vt:variant>
    </vt:vector>
  </HeadingPairs>
  <TitlesOfParts>
    <vt:vector size="36" baseType="lpstr">
      <vt:lpstr>Calibri</vt:lpstr>
      <vt:lpstr>Calibri Light</vt:lpstr>
      <vt:lpstr>Courier New</vt:lpstr>
      <vt:lpstr>Times New Roman</vt:lpstr>
      <vt:lpstr>Arial</vt:lpstr>
      <vt:lpstr>Office Theme</vt:lpstr>
      <vt:lpstr>علم النفس التجريبي (٣٦١ نفس) المحاضرة ٥</vt:lpstr>
      <vt:lpstr>خطة المحاضرة</vt:lpstr>
      <vt:lpstr>التصميمات التجريبية</vt:lpstr>
      <vt:lpstr>التصميمات التجريبية</vt:lpstr>
      <vt:lpstr>التصميمات التجريبية ترتيب البيانات للتحليل الاحصائي</vt:lpstr>
      <vt:lpstr>التصميمات التجريبية</vt:lpstr>
      <vt:lpstr>التصميمات التجريبية ترتيب البيانات للتحليل الاحصائي</vt:lpstr>
      <vt:lpstr>التصميمات التجريبية</vt:lpstr>
      <vt:lpstr>التصميمات التجريبية ترتيب البيانات للتحليل الاحصائي</vt:lpstr>
      <vt:lpstr>التصميمات التجريبية</vt:lpstr>
      <vt:lpstr>التصميمات التجريبية ترتيب البيانات للتحليل الاحصائي</vt:lpstr>
      <vt:lpstr>PowerPoint Presentation</vt:lpstr>
      <vt:lpstr>أنواع التجارب</vt:lpstr>
      <vt:lpstr>أنواع التجارب</vt:lpstr>
      <vt:lpstr>أنواع التجارب</vt:lpstr>
      <vt:lpstr>أنواع التجارب</vt:lpstr>
      <vt:lpstr>أنواع التجارب</vt:lpstr>
      <vt:lpstr>أنواع التجارب</vt:lpstr>
      <vt:lpstr>أنواع التجارب</vt:lpstr>
      <vt:lpstr>الدراسة (التجربة) الاستطلاعية</vt:lpstr>
      <vt:lpstr>PowerPoint Presentation</vt:lpstr>
      <vt:lpstr>مهمة ستروب  لقياس الانتباه الانتقائي</vt:lpstr>
      <vt:lpstr>PowerPoint Presentation</vt:lpstr>
      <vt:lpstr>مهمة ستروب  لقياس الانتباه الانتقائي</vt:lpstr>
      <vt:lpstr>PowerPoint Presentation</vt:lpstr>
      <vt:lpstr>مهمة ستروب  لقياس الانتباه الانتقائي</vt:lpstr>
      <vt:lpstr>PowerPoint Presentation</vt:lpstr>
      <vt:lpstr>النشاط </vt:lpstr>
      <vt:lpstr>كتابة التقرير(الأول)  </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خطة المحاضرة</dc:title>
  <dc:creator>Albandri oti</dc:creator>
  <cp:lastModifiedBy>Albandri oti</cp:lastModifiedBy>
  <cp:revision>205</cp:revision>
  <dcterms:created xsi:type="dcterms:W3CDTF">2016-10-02T13:19:20Z</dcterms:created>
  <dcterms:modified xsi:type="dcterms:W3CDTF">2017-03-10T09:19:34Z</dcterms:modified>
</cp:coreProperties>
</file>