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8" r:id="rId2"/>
    <p:sldId id="256" r:id="rId3"/>
    <p:sldId id="340" r:id="rId4"/>
    <p:sldId id="341" r:id="rId5"/>
    <p:sldId id="343" r:id="rId6"/>
    <p:sldId id="344" r:id="rId7"/>
    <p:sldId id="345" r:id="rId8"/>
    <p:sldId id="346" r:id="rId9"/>
    <p:sldId id="347" r:id="rId10"/>
    <p:sldId id="348" r:id="rId11"/>
    <p:sldId id="349" r:id="rId12"/>
    <p:sldId id="333" r:id="rId13"/>
    <p:sldId id="351" r:id="rId14"/>
    <p:sldId id="352" r:id="rId15"/>
    <p:sldId id="353" r:id="rId16"/>
    <p:sldId id="332" r:id="rId17"/>
    <p:sldId id="350" r:id="rId18"/>
    <p:sldId id="32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6384"/>
  </p:normalViewPr>
  <p:slideViewPr>
    <p:cSldViewPr snapToGrid="0" snapToObjects="1">
      <p:cViewPr varScale="1">
        <p:scale>
          <a:sx n="98" d="100"/>
          <a:sy n="98" d="100"/>
        </p:scale>
        <p:origin x="1112" y="184"/>
      </p:cViewPr>
      <p:guideLst>
        <p:guide orient="horz" pos="2160"/>
        <p:guide pos="3840"/>
      </p:guideLst>
    </p:cSldViewPr>
  </p:slideViewPr>
  <p:outlineViewPr>
    <p:cViewPr>
      <p:scale>
        <a:sx n="33" d="100"/>
        <a:sy n="33" d="100"/>
      </p:scale>
      <p:origin x="0" y="-832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B02B9-F8A5-3541-BEE7-FE689B353C3F}" type="datetimeFigureOut">
              <a:rPr lang="en-US" smtClean="0"/>
              <a:t>3/18/17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307296-5C7D-3846-8A03-97D5DFAB4872}" type="slidenum">
              <a:rPr lang="en-US" smtClean="0"/>
              <a:t>‹#›</a:t>
            </a:fld>
            <a:endParaRPr lang="en-US"/>
          </a:p>
        </p:txBody>
      </p:sp>
    </p:spTree>
    <p:extLst>
      <p:ext uri="{BB962C8B-B14F-4D97-AF65-F5344CB8AC3E}">
        <p14:creationId xmlns:p14="http://schemas.microsoft.com/office/powerpoint/2010/main" val="878766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46656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3192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3702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56384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B92BF-F347-BD4A-AB1B-49E8A4128D39}" type="datetimeFigureOut">
              <a:rPr lang="en-US" smtClean="0"/>
              <a:t>3/18/17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293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B92BF-F347-BD4A-AB1B-49E8A4128D39}" type="datetimeFigureOut">
              <a:rPr lang="en-US" smtClean="0"/>
              <a:t>3/18/17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7328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B92BF-F347-BD4A-AB1B-49E8A4128D39}" type="datetimeFigureOut">
              <a:rPr lang="en-US" smtClean="0"/>
              <a:t>3/18/17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665238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B92BF-F347-BD4A-AB1B-49E8A4128D39}" type="datetimeFigureOut">
              <a:rPr lang="en-US" smtClean="0"/>
              <a:t>3/18/17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6355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B92BF-F347-BD4A-AB1B-49E8A4128D39}" type="datetimeFigureOut">
              <a:rPr lang="en-US" smtClean="0"/>
              <a:t>3/18/17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03737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3/18/17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851613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3/18/17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796245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B92BF-F347-BD4A-AB1B-49E8A4128D39}" type="datetimeFigureOut">
              <a:rPr lang="en-US" smtClean="0"/>
              <a:t>3/18/17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F247E-BAC5-D44D-BD68-295991BDEA0B}" type="slidenum">
              <a:rPr lang="en-US" smtClean="0"/>
              <a:t>‹#›</a:t>
            </a:fld>
            <a:endParaRPr lang="en-US"/>
          </a:p>
        </p:txBody>
      </p:sp>
    </p:spTree>
    <p:extLst>
      <p:ext uri="{BB962C8B-B14F-4D97-AF65-F5344CB8AC3E}">
        <p14:creationId xmlns:p14="http://schemas.microsoft.com/office/powerpoint/2010/main" val="155691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3209" y="2282090"/>
            <a:ext cx="9144000" cy="2387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defTabSz="914400" rtl="1" eaLnBrk="1" latinLnBrk="0" hangingPunct="1">
              <a:lnSpc>
                <a:spcPct val="90000"/>
              </a:lnSpc>
              <a:spcBef>
                <a:spcPct val="0"/>
              </a:spcBef>
              <a:buNone/>
            </a:pPr>
            <a:r>
              <a:rPr lang="ar-SA" dirty="0" smtClean="0"/>
              <a:t>علم النفس التجريبي (٣٦١ نفس)</a:t>
            </a:r>
            <a:br>
              <a:rPr lang="ar-SA" dirty="0" smtClean="0"/>
            </a:br>
            <a:r>
              <a:rPr lang="ar-SA" dirty="0" smtClean="0"/>
              <a:t>المحاضرة ٦</a:t>
            </a:r>
            <a:endParaRPr lang="en-US" dirty="0"/>
          </a:p>
        </p:txBody>
      </p:sp>
    </p:spTree>
    <p:extLst>
      <p:ext uri="{BB962C8B-B14F-4D97-AF65-F5344CB8AC3E}">
        <p14:creationId xmlns:p14="http://schemas.microsoft.com/office/powerpoint/2010/main" val="1019824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rtl="1">
              <a:lnSpc>
                <a:spcPct val="100000"/>
              </a:lnSpc>
              <a:spcBef>
                <a:spcPts val="0"/>
              </a:spcBef>
            </a:pPr>
            <a:r>
              <a:rPr lang="ar-SA" sz="3200" dirty="0" smtClean="0"/>
              <a:t>قانون </a:t>
            </a:r>
            <a:r>
              <a:rPr lang="ar-SA" sz="3200" dirty="0" err="1" smtClean="0"/>
              <a:t>فخنر</a:t>
            </a:r>
            <a:r>
              <a:rPr lang="ar-SA" sz="3200" dirty="0" smtClean="0"/>
              <a:t>: </a:t>
            </a:r>
            <a:r>
              <a:rPr lang="ar-SA" sz="1800" dirty="0" smtClean="0"/>
              <a:t>نجحت معادلة ويبر </a:t>
            </a:r>
            <a:r>
              <a:rPr lang="ar-SA" sz="1800" dirty="0"/>
              <a:t>في تحديد أدنى فرق ملاحظ في شدة الكثير من المثيرات ولكنها تفشل في تقديم فهم للخبرة النفسية المرتبطة بمقدار المثير ككل (كم يجب أن تكون شدة المثير لتبدو بضعف شدته </a:t>
            </a:r>
            <a:r>
              <a:rPr lang="ar-SA" sz="1800" dirty="0" smtClean="0"/>
              <a:t>الحالية). التعديل الذي أجراه </a:t>
            </a:r>
            <a:r>
              <a:rPr lang="ar-SA" sz="1800" dirty="0" err="1" smtClean="0"/>
              <a:t>فخنر</a:t>
            </a:r>
            <a:r>
              <a:rPr lang="ar-SA" sz="1800" dirty="0" smtClean="0"/>
              <a:t> على </a:t>
            </a:r>
            <a:r>
              <a:rPr lang="ar-SA" sz="1800" dirty="0"/>
              <a:t>ق</a:t>
            </a:r>
            <a:r>
              <a:rPr lang="ar-SA" sz="1800" dirty="0" smtClean="0"/>
              <a:t>انون ويبر هو أن العلاقة بين شدة المثير وعتبة الاحساس به ليست خطية دائما ولكن قد تكون لوغاريتميه.</a:t>
            </a:r>
          </a:p>
          <a:p>
            <a:pPr marR="0" lvl="0" algn="r" defTabSz="914400" rtl="1" eaLnBrk="1" fontAlgn="auto" latinLnBrk="0" hangingPunct="1">
              <a:lnSpc>
                <a:spcPct val="100000"/>
              </a:lnSpc>
              <a:spcBef>
                <a:spcPts val="0"/>
              </a:spcBef>
              <a:spcAft>
                <a:spcPts val="0"/>
              </a:spcAft>
              <a:buClrTx/>
              <a:buSzTx/>
              <a:tabLst/>
              <a:defRPr/>
            </a:pPr>
            <a:endParaRPr lang="ar-SA" sz="1800" dirty="0" smtClean="0"/>
          </a:p>
          <a:p>
            <a:pPr marR="0" lvl="0" algn="r" defTabSz="914400" rtl="1" eaLnBrk="1" fontAlgn="auto" latinLnBrk="0" hangingPunct="1">
              <a:lnSpc>
                <a:spcPct val="100000"/>
              </a:lnSpc>
              <a:spcBef>
                <a:spcPts val="0"/>
              </a:spcBef>
              <a:spcAft>
                <a:spcPts val="0"/>
              </a:spcAft>
              <a:buClrTx/>
              <a:buSzTx/>
              <a:tabLst/>
              <a:defRPr/>
            </a:pPr>
            <a:endParaRPr lang="en-GB" sz="1800" dirty="0"/>
          </a:p>
          <a:p>
            <a:pPr marR="0" lvl="0" algn="r" defTabSz="914400" rtl="1" eaLnBrk="1" fontAlgn="auto" latinLnBrk="0" hangingPunct="1">
              <a:lnSpc>
                <a:spcPct val="100000"/>
              </a:lnSpc>
              <a:spcBef>
                <a:spcPts val="0"/>
              </a:spcBef>
              <a:spcAft>
                <a:spcPts val="0"/>
              </a:spcAft>
              <a:buClrTx/>
              <a:buSzTx/>
              <a:tabLst/>
              <a:defRPr/>
            </a:pPr>
            <a:endParaRPr lang="en-GB" sz="1800" dirty="0" smtClean="0"/>
          </a:p>
          <a:p>
            <a:pPr lvl="0" algn="r" rtl="1">
              <a:lnSpc>
                <a:spcPct val="100000"/>
              </a:lnSpc>
              <a:spcBef>
                <a:spcPts val="0"/>
              </a:spcBef>
              <a:defRPr/>
            </a:pPr>
            <a:r>
              <a:rPr lang="ar-SA" sz="1800" dirty="0"/>
              <a:t>قانون </a:t>
            </a:r>
            <a:r>
              <a:rPr lang="ar-SA" sz="1800" dirty="0" err="1"/>
              <a:t>فخنر</a:t>
            </a:r>
            <a:r>
              <a:rPr lang="ar-SA" sz="1800" dirty="0"/>
              <a:t> لا يتنبأ بشكل جيد بالتغيرات التي تطرأ على بعض المثيرات</a:t>
            </a:r>
          </a:p>
          <a:p>
            <a:pPr algn="r" rtl="1">
              <a:lnSpc>
                <a:spcPct val="100000"/>
              </a:lnSpc>
              <a:spcBef>
                <a:spcPts val="0"/>
              </a:spcBef>
            </a:pPr>
            <a:r>
              <a:rPr lang="ar-SA" sz="1800" dirty="0"/>
              <a:t>خاصة تلك التي تتعلق بالألم و الحرارة</a:t>
            </a:r>
            <a:r>
              <a:rPr lang="en-GB" sz="1800" dirty="0"/>
              <a:t> .</a:t>
            </a:r>
            <a:r>
              <a:rPr lang="ar-SA" sz="1800" dirty="0"/>
              <a:t> فمثلاً حتى نقرر أن حدة الصوت ضعف حدته</a:t>
            </a:r>
          </a:p>
          <a:p>
            <a:pPr algn="r" rtl="1">
              <a:lnSpc>
                <a:spcPct val="100000"/>
              </a:lnSpc>
              <a:spcBef>
                <a:spcPts val="0"/>
              </a:spcBef>
            </a:pPr>
            <a:r>
              <a:rPr lang="ar-SA" sz="1800" dirty="0"/>
              <a:t> السابقة عليه أن يرتفع معيارياً١٠ أضعاف في حين أن الصدمة الكهربائية ليتم</a:t>
            </a:r>
          </a:p>
          <a:p>
            <a:pPr algn="r" rtl="1">
              <a:lnSpc>
                <a:spcPct val="100000"/>
              </a:lnSpc>
              <a:spcBef>
                <a:spcPts val="0"/>
              </a:spcBef>
            </a:pPr>
            <a:r>
              <a:rPr lang="ar-SA" sz="1800" dirty="0"/>
              <a:t> الإحساس بألمها بالضعف عليها أن ترتفع معيارياً بمقدار الثلث.</a:t>
            </a:r>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41600"/>
            <a:ext cx="5196778" cy="3416400"/>
          </a:xfrm>
          <a:prstGeom prst="rect">
            <a:avLst/>
          </a:prstGeom>
        </p:spPr>
      </p:pic>
    </p:spTree>
    <p:extLst>
      <p:ext uri="{BB962C8B-B14F-4D97-AF65-F5344CB8AC3E}">
        <p14:creationId xmlns:p14="http://schemas.microsoft.com/office/powerpoint/2010/main" val="137254788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13678" y="2575931"/>
            <a:ext cx="10716322" cy="3980985"/>
          </a:xfrm>
        </p:spPr>
        <p:txBody>
          <a:bodyPr/>
          <a:lstStyle/>
          <a:p>
            <a:pPr lvl="0" algn="r" rtl="1">
              <a:lnSpc>
                <a:spcPct val="100000"/>
              </a:lnSpc>
              <a:spcBef>
                <a:spcPts val="0"/>
              </a:spcBef>
            </a:pPr>
            <a:r>
              <a:rPr lang="ar-SA" sz="3200" dirty="0"/>
              <a:t>ق</a:t>
            </a:r>
            <a:r>
              <a:rPr lang="ar-SA" sz="3200" dirty="0" smtClean="0"/>
              <a:t>انون ستيفن</a:t>
            </a:r>
            <a:r>
              <a:rPr lang="ar-SA" sz="3200" dirty="0"/>
              <a:t>: </a:t>
            </a:r>
            <a:r>
              <a:rPr lang="ar-SA" dirty="0"/>
              <a:t>هو عبارة عن </a:t>
            </a:r>
            <a:r>
              <a:rPr lang="ar-SA" dirty="0" smtClean="0"/>
              <a:t>علاقة رياضية </a:t>
            </a:r>
            <a:r>
              <a:rPr lang="ar-SA" dirty="0"/>
              <a:t>مقترحة بين </a:t>
            </a:r>
            <a:r>
              <a:rPr lang="ar-SA" dirty="0" smtClean="0"/>
              <a:t>الحجم الكلي للتحفيز “للتنبيه</a:t>
            </a:r>
            <a:r>
              <a:rPr lang="ar-SA" dirty="0"/>
              <a:t>” الفيزيقي و شدته أو قوته </a:t>
            </a:r>
            <a:r>
              <a:rPr lang="ar-SA" dirty="0" smtClean="0"/>
              <a:t>المدركة وذلك باستخدام منهج تقدير الحجم، أي أن يطلب من</a:t>
            </a:r>
          </a:p>
          <a:p>
            <a:pPr lvl="0" algn="r" rtl="1">
              <a:lnSpc>
                <a:spcPct val="100000"/>
              </a:lnSpc>
              <a:spcBef>
                <a:spcPts val="0"/>
              </a:spcBef>
            </a:pPr>
            <a:r>
              <a:rPr lang="ar-SA" dirty="0" smtClean="0"/>
              <a:t> المفحوص أن يعطي رقماً يمثل شعوره تجاه شدة المثير وذلك بعد أن يعرض</a:t>
            </a:r>
          </a:p>
          <a:p>
            <a:pPr lvl="0" algn="r" rtl="1">
              <a:lnSpc>
                <a:spcPct val="100000"/>
              </a:lnSpc>
              <a:spcBef>
                <a:spcPts val="0"/>
              </a:spcBef>
            </a:pPr>
            <a:r>
              <a:rPr lang="ar-SA" dirty="0" smtClean="0"/>
              <a:t>الفاحص المثير الأول ثم يعطيه رقما معينا “١٠٠مثلاً” حتى يستطيع المفحوص</a:t>
            </a:r>
          </a:p>
          <a:p>
            <a:pPr lvl="0" algn="r" rtl="1">
              <a:lnSpc>
                <a:spcPct val="100000"/>
              </a:lnSpc>
              <a:spcBef>
                <a:spcPts val="0"/>
              </a:spcBef>
            </a:pPr>
            <a:r>
              <a:rPr lang="ar-SA" dirty="0" smtClean="0"/>
              <a:t>تقدير شدة المثيرات </a:t>
            </a:r>
            <a:r>
              <a:rPr lang="ar-SA" dirty="0"/>
              <a:t>اللاحقة، هذه القيم تعكس أحاسيس المفحوص بشكل </a:t>
            </a:r>
            <a:r>
              <a:rPr lang="ar-SA" dirty="0" smtClean="0"/>
              <a:t>مباشر.</a:t>
            </a:r>
          </a:p>
          <a:p>
            <a:pPr lvl="0" algn="r" rtl="1">
              <a:lnSpc>
                <a:spcPct val="100000"/>
              </a:lnSpc>
              <a:spcBef>
                <a:spcPts val="0"/>
              </a:spcBef>
            </a:pPr>
            <a:endParaRPr lang="ar-SA" dirty="0"/>
          </a:p>
          <a:p>
            <a:pPr lvl="0" algn="r" rtl="1">
              <a:lnSpc>
                <a:spcPct val="100000"/>
              </a:lnSpc>
              <a:spcBef>
                <a:spcPts val="0"/>
              </a:spcBef>
            </a:pPr>
            <a:r>
              <a:rPr lang="ar-SA" dirty="0" smtClean="0"/>
              <a:t>الاحساس= الثابت </a:t>
            </a:r>
            <a:r>
              <a:rPr lang="en-GB" dirty="0" smtClean="0"/>
              <a:t>X</a:t>
            </a:r>
            <a:r>
              <a:rPr lang="ar-SA" dirty="0" smtClean="0"/>
              <a:t> (شدة المثير) مرفوعاً إلى الأس ب </a:t>
            </a:r>
          </a:p>
          <a:p>
            <a:pPr lvl="0" algn="r" rtl="1">
              <a:lnSpc>
                <a:spcPct val="100000"/>
              </a:lnSpc>
              <a:spcBef>
                <a:spcPts val="0"/>
              </a:spcBef>
            </a:pPr>
            <a:endParaRPr lang="ar-SA"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62750"/>
            <a:ext cx="3724507" cy="3795250"/>
          </a:xfrm>
          <a:prstGeom prst="rect">
            <a:avLst/>
          </a:prstGeom>
        </p:spPr>
      </p:pic>
    </p:spTree>
    <p:extLst>
      <p:ext uri="{BB962C8B-B14F-4D97-AF65-F5344CB8AC3E}">
        <p14:creationId xmlns:p14="http://schemas.microsoft.com/office/powerpoint/2010/main" val="143017542"/>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9839" y="234089"/>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 قياس العتبات المطلقة والفارقة</a:t>
            </a:r>
            <a:endParaRPr lang="en-US" sz="2800" dirty="0"/>
          </a:p>
        </p:txBody>
      </p:sp>
      <p:sp>
        <p:nvSpPr>
          <p:cNvPr id="3" name="Subtitle 2"/>
          <p:cNvSpPr>
            <a:spLocks noGrp="1"/>
          </p:cNvSpPr>
          <p:nvPr>
            <p:ph type="subTitle" idx="1"/>
          </p:nvPr>
        </p:nvSpPr>
        <p:spPr>
          <a:xfrm>
            <a:off x="805118" y="1308834"/>
            <a:ext cx="10716322" cy="3980985"/>
          </a:xfrm>
        </p:spPr>
        <p:txBody>
          <a:bodyPr/>
          <a:lstStyle/>
          <a:p>
            <a:pPr marR="0" lvl="0" algn="r" defTabSz="914400" rtl="1" eaLnBrk="1" fontAlgn="auto" latinLnBrk="0" hangingPunct="1">
              <a:lnSpc>
                <a:spcPct val="100000"/>
              </a:lnSpc>
              <a:spcBef>
                <a:spcPts val="0"/>
              </a:spcBef>
              <a:spcAft>
                <a:spcPts val="0"/>
              </a:spcAft>
              <a:buClrTx/>
              <a:buSzTx/>
              <a:tabLst/>
              <a:defRPr/>
            </a:pPr>
            <a:r>
              <a:rPr lang="ar-SA" dirty="0" smtClean="0"/>
              <a:t>١- طريقة الحدود “جوستاف </a:t>
            </a:r>
            <a:r>
              <a:rPr lang="ar-SA" dirty="0" err="1" smtClean="0"/>
              <a:t>فحنر</a:t>
            </a:r>
            <a:r>
              <a:rPr lang="ar-SA" dirty="0" smtClean="0"/>
              <a:t>”: </a:t>
            </a:r>
            <a:r>
              <a:rPr lang="ar-SA" dirty="0" err="1" smtClean="0"/>
              <a:t>أ</a:t>
            </a:r>
            <a:r>
              <a:rPr lang="ar-SA" dirty="0" smtClean="0"/>
              <a:t>) </a:t>
            </a:r>
            <a:r>
              <a:rPr lang="ar-SA" u="sng" dirty="0" smtClean="0"/>
              <a:t>في حساب العتبة المطلقة</a:t>
            </a:r>
            <a:r>
              <a:rPr lang="ar-SA" dirty="0" smtClean="0"/>
              <a:t>: يتم البدء في السلسلة الأولى بمثير “صوت مثلاً” من المؤكد أن يستجيب له المفحوص بنعم، أي أنه مسموع ثم يخفض تدريجياً حتى يصل لمرحلة لا يسمعه فيها المفحوص فيستجيب بلا. ثم تبدأ السلسلة الثانية بالعكس (من غير المسموع إلى المسموع). يتم تكرار السلاسل عددا من المرات وفي كل مرة يتم البدء من شدة مختلفة لتجنب التوقع. وتعرف العتبة المطلقة بناء على هذه الطريقة</a:t>
            </a:r>
            <a:r>
              <a:rPr lang="ar-SA" dirty="0" smtClean="0">
                <a:solidFill>
                  <a:srgbClr val="C00000"/>
                </a:solidFill>
              </a:rPr>
              <a:t> اجرائيا </a:t>
            </a:r>
            <a:r>
              <a:rPr lang="ar-SA" dirty="0" smtClean="0"/>
              <a:t>بأنها متوسط القيمة الوسطى في كل سلسلة يحول فيها المفحوص اجابته من نعم إلى لا أو العكس. </a:t>
            </a:r>
            <a:r>
              <a:rPr lang="ar-SA" sz="3200" dirty="0" smtClean="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47446"/>
            <a:ext cx="5459760" cy="3610554"/>
          </a:xfrm>
          <a:prstGeom prst="rect">
            <a:avLst/>
          </a:prstGeom>
        </p:spPr>
      </p:pic>
    </p:spTree>
    <p:extLst>
      <p:ext uri="{BB962C8B-B14F-4D97-AF65-F5344CB8AC3E}">
        <p14:creationId xmlns:p14="http://schemas.microsoft.com/office/powerpoint/2010/main" val="138202467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9839" y="234089"/>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 قياس العتبات المطلقة والفارقة</a:t>
            </a:r>
            <a:endParaRPr lang="en-US" sz="2800" dirty="0"/>
          </a:p>
        </p:txBody>
      </p:sp>
      <p:sp>
        <p:nvSpPr>
          <p:cNvPr id="3" name="Subtitle 2"/>
          <p:cNvSpPr>
            <a:spLocks noGrp="1"/>
          </p:cNvSpPr>
          <p:nvPr>
            <p:ph type="subTitle" idx="1"/>
          </p:nvPr>
        </p:nvSpPr>
        <p:spPr>
          <a:xfrm>
            <a:off x="805118" y="1308834"/>
            <a:ext cx="10716322" cy="3980985"/>
          </a:xfrm>
        </p:spPr>
        <p:txBody>
          <a:bodyPr/>
          <a:lstStyle/>
          <a:p>
            <a:pPr marR="0" lvl="0" algn="r" defTabSz="914400" rtl="1" eaLnBrk="1" fontAlgn="auto" latinLnBrk="0" hangingPunct="1">
              <a:lnSpc>
                <a:spcPct val="100000"/>
              </a:lnSpc>
              <a:spcBef>
                <a:spcPts val="0"/>
              </a:spcBef>
              <a:spcAft>
                <a:spcPts val="0"/>
              </a:spcAft>
              <a:buClrTx/>
              <a:buSzTx/>
              <a:tabLst/>
              <a:defRPr/>
            </a:pPr>
            <a:r>
              <a:rPr lang="ar-SA" dirty="0" smtClean="0"/>
              <a:t>١- طريقة الحدود “جوستاف </a:t>
            </a:r>
            <a:r>
              <a:rPr lang="ar-SA" dirty="0" err="1" smtClean="0"/>
              <a:t>فحنر</a:t>
            </a:r>
            <a:r>
              <a:rPr lang="ar-SA" dirty="0" smtClean="0"/>
              <a:t>”: </a:t>
            </a:r>
            <a:r>
              <a:rPr lang="ar-SA" dirty="0" err="1" smtClean="0"/>
              <a:t>أ</a:t>
            </a:r>
            <a:r>
              <a:rPr lang="ar-SA" dirty="0" smtClean="0"/>
              <a:t>) </a:t>
            </a:r>
            <a:r>
              <a:rPr lang="ar-SA" u="sng" dirty="0" smtClean="0"/>
              <a:t>في حساب العتبة الفارقة</a:t>
            </a:r>
            <a:r>
              <a:rPr lang="ar-SA" dirty="0" smtClean="0"/>
              <a:t>: على المفحوص هنا أن يقدر شدة أو حجم مثير ما بمقارنته بمثير آخر ثابت في شدته أو حجمه.. يتراوح قرار المفحوص بين أشد (+)، أقل (-) أو مساوي (=)</a:t>
            </a:r>
          </a:p>
          <a:p>
            <a:pPr marR="0" lvl="0" algn="r" defTabSz="914400" rtl="1" eaLnBrk="1" fontAlgn="auto" latinLnBrk="0" hangingPunct="1">
              <a:lnSpc>
                <a:spcPct val="100000"/>
              </a:lnSpc>
              <a:spcBef>
                <a:spcPts val="0"/>
              </a:spcBef>
              <a:spcAft>
                <a:spcPts val="0"/>
              </a:spcAft>
              <a:buClrTx/>
              <a:buSzTx/>
              <a:tabLst/>
              <a:defRPr/>
            </a:pPr>
            <a:r>
              <a:rPr lang="ar-SA" dirty="0" smtClean="0"/>
              <a:t>فمثلاً يحمل ثقل ثابت الوزن في أحد يديه ويوضع في اليد الأخرى أوزان تبدأ من الأقل إلى الأعلى وفي السلسة التالية من الأعلى إلى الأقل وهكذا.</a:t>
            </a:r>
          </a:p>
          <a:p>
            <a:pPr algn="r" rtl="1">
              <a:lnSpc>
                <a:spcPct val="100000"/>
              </a:lnSpc>
              <a:spcBef>
                <a:spcPts val="0"/>
              </a:spcBef>
              <a:defRPr/>
            </a:pPr>
            <a:r>
              <a:rPr lang="ar-SA" dirty="0" smtClean="0"/>
              <a:t>وتعرف العتبة الفارقة العليا بناء على هذه الطريقة</a:t>
            </a:r>
            <a:r>
              <a:rPr lang="ar-SA" dirty="0" smtClean="0">
                <a:solidFill>
                  <a:srgbClr val="C00000"/>
                </a:solidFill>
              </a:rPr>
              <a:t> اجرائيا </a:t>
            </a:r>
            <a:r>
              <a:rPr lang="ar-SA" dirty="0" smtClean="0"/>
              <a:t>بأنها متوسط القيمة الوسطى في كل سلسلة يحول فيها المفحوص اجابته من + إلى = أو العكس. </a:t>
            </a:r>
            <a:r>
              <a:rPr lang="ar-SA" sz="3200" dirty="0" smtClean="0"/>
              <a:t> </a:t>
            </a:r>
            <a:r>
              <a:rPr lang="ar-SA" dirty="0"/>
              <a:t>كما </a:t>
            </a:r>
            <a:r>
              <a:rPr lang="ar-SA" dirty="0" smtClean="0"/>
              <a:t>تعرف </a:t>
            </a:r>
            <a:r>
              <a:rPr lang="ar-SA" dirty="0"/>
              <a:t>العتبة الفارقة </a:t>
            </a:r>
            <a:r>
              <a:rPr lang="ar-SA" dirty="0" smtClean="0"/>
              <a:t>الدنيا </a:t>
            </a:r>
            <a:r>
              <a:rPr lang="ar-SA" dirty="0"/>
              <a:t>بناء على هذه الطريقة</a:t>
            </a:r>
            <a:r>
              <a:rPr lang="ar-SA" dirty="0">
                <a:solidFill>
                  <a:srgbClr val="C00000"/>
                </a:solidFill>
              </a:rPr>
              <a:t> اجرائيا </a:t>
            </a:r>
            <a:r>
              <a:rPr lang="ar-SA" dirty="0"/>
              <a:t>بأنها متوسط القيمة الوسطى في كل سلسلة يحول فيها المفحوص اجابته من </a:t>
            </a:r>
            <a:r>
              <a:rPr lang="ar-SA" dirty="0" smtClean="0"/>
              <a:t>- إلى </a:t>
            </a:r>
            <a:r>
              <a:rPr lang="ar-SA" dirty="0"/>
              <a:t>= أو العكس.  </a:t>
            </a:r>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97235"/>
            <a:ext cx="5421086" cy="2860766"/>
          </a:xfrm>
          <a:prstGeom prst="rect">
            <a:avLst/>
          </a:prstGeom>
        </p:spPr>
      </p:pic>
      <p:sp>
        <p:nvSpPr>
          <p:cNvPr id="6" name="TextBox 5"/>
          <p:cNvSpPr txBox="1"/>
          <p:nvPr/>
        </p:nvSpPr>
        <p:spPr>
          <a:xfrm>
            <a:off x="8621487" y="5289819"/>
            <a:ext cx="2325188" cy="646331"/>
          </a:xfrm>
          <a:prstGeom prst="rect">
            <a:avLst/>
          </a:prstGeom>
          <a:noFill/>
        </p:spPr>
        <p:txBody>
          <a:bodyPr wrap="square" rtlCol="0">
            <a:spAutoFit/>
          </a:bodyPr>
          <a:lstStyle/>
          <a:p>
            <a:pPr marL="0" algn="r" defTabSz="914400" rtl="1" eaLnBrk="1" latinLnBrk="0" hangingPunct="1"/>
            <a:r>
              <a:rPr lang="ar-SA" dirty="0" smtClean="0"/>
              <a:t>عيوب طريقة الحدود: التوقع والتعود</a:t>
            </a:r>
            <a:endParaRPr lang="en-US" dirty="0"/>
          </a:p>
        </p:txBody>
      </p:sp>
    </p:spTree>
    <p:extLst>
      <p:ext uri="{BB962C8B-B14F-4D97-AF65-F5344CB8AC3E}">
        <p14:creationId xmlns:p14="http://schemas.microsoft.com/office/powerpoint/2010/main" val="85996869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9839" y="234089"/>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 قياس العتبات المطلقة والفارقة</a:t>
            </a:r>
            <a:endParaRPr lang="en-US" sz="2800" dirty="0"/>
          </a:p>
        </p:txBody>
      </p:sp>
      <p:sp>
        <p:nvSpPr>
          <p:cNvPr id="3" name="Subtitle 2"/>
          <p:cNvSpPr>
            <a:spLocks noGrp="1"/>
          </p:cNvSpPr>
          <p:nvPr>
            <p:ph type="subTitle" idx="1"/>
          </p:nvPr>
        </p:nvSpPr>
        <p:spPr>
          <a:xfrm>
            <a:off x="805118" y="1308834"/>
            <a:ext cx="10716322" cy="3980985"/>
          </a:xfrm>
        </p:spPr>
        <p:txBody>
          <a:bodyPr/>
          <a:lstStyle/>
          <a:p>
            <a:pPr marR="0" lvl="0" algn="r" defTabSz="914400" rtl="1" eaLnBrk="1" fontAlgn="auto" latinLnBrk="0" hangingPunct="1">
              <a:lnSpc>
                <a:spcPct val="100000"/>
              </a:lnSpc>
              <a:spcBef>
                <a:spcPts val="0"/>
              </a:spcBef>
              <a:spcAft>
                <a:spcPts val="0"/>
              </a:spcAft>
              <a:buClrTx/>
              <a:buSzTx/>
              <a:tabLst/>
              <a:defRPr/>
            </a:pPr>
            <a:r>
              <a:rPr lang="ar-SA" dirty="0" smtClean="0"/>
              <a:t>٢- طريقة المنبهات الثابتة: تختلف هذه الطريقة عن الطريقة السابقة باختيار </a:t>
            </a:r>
            <a:r>
              <a:rPr lang="ar-SA" u="sng" dirty="0" smtClean="0"/>
              <a:t>عدد أقل من </a:t>
            </a:r>
            <a:r>
              <a:rPr lang="ar-SA" dirty="0" smtClean="0"/>
              <a:t>المنبهات وتقديمها لعدد كبير من المرات بترتيب عشوائي. على المفحوص أن يستجيب بنعم إذا تم رصد الشدة ولا إذا لم يتم ذلك </a:t>
            </a:r>
          </a:p>
          <a:p>
            <a:pPr marR="0" lvl="0" algn="r" defTabSz="914400" rtl="1" eaLnBrk="1" fontAlgn="auto" latinLnBrk="0" hangingPunct="1">
              <a:lnSpc>
                <a:spcPct val="100000"/>
              </a:lnSpc>
              <a:spcBef>
                <a:spcPts val="0"/>
              </a:spcBef>
              <a:spcAft>
                <a:spcPts val="0"/>
              </a:spcAft>
              <a:buClrTx/>
              <a:buSzTx/>
              <a:tabLst/>
              <a:defRPr/>
            </a:pPr>
            <a:r>
              <a:rPr lang="ar-SA" dirty="0" smtClean="0"/>
              <a:t>وتعرف العتبة المطلقة بناء على هذه الطريقة</a:t>
            </a:r>
            <a:r>
              <a:rPr lang="ar-SA" dirty="0" smtClean="0">
                <a:solidFill>
                  <a:srgbClr val="C00000"/>
                </a:solidFill>
              </a:rPr>
              <a:t> اجرائيا </a:t>
            </a:r>
            <a:r>
              <a:rPr lang="ar-SA" dirty="0" smtClean="0"/>
              <a:t>بأنها النقطة التي تصل فيها الإجابات بنعم إلى ٥٠٪ ويحدد الحد الأعلى لها بالنقطة التي تقابل ٧٥٪ من الإجابات بنعم و يحدد الحد الأدنى لها بالنقطة التي تقابل ٢٥٪ من الاجابات بنعم. </a:t>
            </a:r>
            <a:endParaRPr lang="ar-SA" sz="3200"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300" y="2858286"/>
            <a:ext cx="5504180" cy="3454494"/>
          </a:xfrm>
          <a:prstGeom prst="rect">
            <a:avLst/>
          </a:prstGeom>
        </p:spPr>
      </p:pic>
      <p:sp>
        <p:nvSpPr>
          <p:cNvPr id="6" name="TextBox 5"/>
          <p:cNvSpPr txBox="1"/>
          <p:nvPr/>
        </p:nvSpPr>
        <p:spPr>
          <a:xfrm>
            <a:off x="8621487" y="5289819"/>
            <a:ext cx="2325188" cy="923330"/>
          </a:xfrm>
          <a:prstGeom prst="rect">
            <a:avLst/>
          </a:prstGeom>
          <a:noFill/>
        </p:spPr>
        <p:txBody>
          <a:bodyPr wrap="square" rtlCol="0">
            <a:spAutoFit/>
          </a:bodyPr>
          <a:lstStyle/>
          <a:p>
            <a:pPr marL="0" algn="r" defTabSz="914400" rtl="1" eaLnBrk="1" latinLnBrk="0" hangingPunct="1"/>
            <a:r>
              <a:rPr lang="ar-SA" dirty="0" smtClean="0"/>
              <a:t>عيوب طريقة المنبهات الثابتة: استغراق وقت طويل في تطبيقها</a:t>
            </a:r>
            <a:endParaRPr lang="en-US" dirty="0"/>
          </a:p>
        </p:txBody>
      </p:sp>
    </p:spTree>
    <p:extLst>
      <p:ext uri="{BB962C8B-B14F-4D97-AF65-F5344CB8AC3E}">
        <p14:creationId xmlns:p14="http://schemas.microsoft.com/office/powerpoint/2010/main" val="63500203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6776" y="8480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 قياس العتبات المطلقة والفارقة</a:t>
            </a:r>
            <a:endParaRPr lang="en-US" sz="2800" dirty="0"/>
          </a:p>
        </p:txBody>
      </p:sp>
      <p:sp>
        <p:nvSpPr>
          <p:cNvPr id="3" name="Subtitle 2"/>
          <p:cNvSpPr>
            <a:spLocks noGrp="1"/>
          </p:cNvSpPr>
          <p:nvPr>
            <p:ph type="subTitle" idx="1"/>
          </p:nvPr>
        </p:nvSpPr>
        <p:spPr>
          <a:xfrm>
            <a:off x="844307" y="2288548"/>
            <a:ext cx="10716322" cy="3980985"/>
          </a:xfrm>
        </p:spPr>
        <p:txBody>
          <a:bodyPr/>
          <a:lstStyle/>
          <a:p>
            <a:pPr marR="0" lvl="0" algn="r" defTabSz="914400" rtl="1" eaLnBrk="1" fontAlgn="auto" latinLnBrk="0" hangingPunct="1">
              <a:lnSpc>
                <a:spcPct val="100000"/>
              </a:lnSpc>
              <a:spcBef>
                <a:spcPts val="0"/>
              </a:spcBef>
              <a:spcAft>
                <a:spcPts val="0"/>
              </a:spcAft>
              <a:buClrTx/>
              <a:buSzTx/>
              <a:tabLst/>
              <a:defRPr/>
            </a:pPr>
            <a:r>
              <a:rPr lang="ar-SA" dirty="0" smtClean="0"/>
              <a:t>٣- طريقة </a:t>
            </a:r>
            <a:r>
              <a:rPr lang="ar-SA" dirty="0" smtClean="0"/>
              <a:t>التعديل: يطلب من المفحوص أن يتحكم في مستويات شدة المثير بالزيادة والنقصان حتى يصل إلى نقطة الإحساس به “اذا كان الجهاز مضبوطاً على شدة متدنية ٨ </a:t>
            </a:r>
            <a:r>
              <a:rPr lang="ar-SA" dirty="0" err="1" smtClean="0"/>
              <a:t>ديسبل</a:t>
            </a:r>
            <a:r>
              <a:rPr lang="ar-SA" dirty="0" smtClean="0"/>
              <a:t> مثلاً” أو حتى يصل إلى نقطة عدم الاحساس به “إذا كان الجهاز مضبوطاً على شدة مرتفعة ٢٠ </a:t>
            </a:r>
            <a:r>
              <a:rPr lang="ar-SA" dirty="0" err="1" smtClean="0"/>
              <a:t>ديسبل</a:t>
            </a:r>
            <a:r>
              <a:rPr lang="ar-SA" dirty="0" smtClean="0"/>
              <a:t> مثلاً”.</a:t>
            </a:r>
          </a:p>
          <a:p>
            <a:pPr marR="0" lvl="0" algn="r" defTabSz="914400" rtl="1" eaLnBrk="1" fontAlgn="auto" latinLnBrk="0" hangingPunct="1">
              <a:lnSpc>
                <a:spcPct val="100000"/>
              </a:lnSpc>
              <a:spcBef>
                <a:spcPts val="0"/>
              </a:spcBef>
              <a:spcAft>
                <a:spcPts val="0"/>
              </a:spcAft>
              <a:buClrTx/>
              <a:buSzTx/>
              <a:tabLst/>
              <a:defRPr/>
            </a:pPr>
            <a:endParaRPr lang="ar-SA" sz="3200" dirty="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r>
              <a:rPr lang="ar-SA" sz="3200" dirty="0" smtClean="0"/>
              <a:t>تتسم هذه الطريقة بالسرعة والتشويق للمفحوصين</a:t>
            </a:r>
          </a:p>
        </p:txBody>
      </p:sp>
    </p:spTree>
    <p:extLst>
      <p:ext uri="{BB962C8B-B14F-4D97-AF65-F5344CB8AC3E}">
        <p14:creationId xmlns:p14="http://schemas.microsoft.com/office/powerpoint/2010/main" val="153859104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err="1" smtClean="0"/>
              <a:t>السيكوفيزيقيا</a:t>
            </a:r>
            <a:endParaRPr lang="en-US" sz="2800" dirty="0"/>
          </a:p>
        </p:txBody>
      </p:sp>
      <p:sp>
        <p:nvSpPr>
          <p:cNvPr id="3" name="Subtitle 2"/>
          <p:cNvSpPr>
            <a:spLocks noGrp="1"/>
          </p:cNvSpPr>
          <p:nvPr>
            <p:ph type="subTitle" idx="1"/>
          </p:nvPr>
        </p:nvSpPr>
        <p:spPr>
          <a:xfrm>
            <a:off x="737839" y="2379988"/>
            <a:ext cx="10716322" cy="3980985"/>
          </a:xfrm>
        </p:spPr>
        <p:txBody>
          <a:bodyPr>
            <a:normAutofit fontScale="92500"/>
          </a:bodyPr>
          <a:lstStyle/>
          <a:p>
            <a:pPr marR="0" lvl="0" algn="r" defTabSz="914400" rtl="1" eaLnBrk="1" fontAlgn="auto" latinLnBrk="0" hangingPunct="1">
              <a:lnSpc>
                <a:spcPct val="100000"/>
              </a:lnSpc>
              <a:spcBef>
                <a:spcPts val="0"/>
              </a:spcBef>
              <a:spcAft>
                <a:spcPts val="0"/>
              </a:spcAft>
              <a:buClrTx/>
              <a:buSzTx/>
              <a:tabLst/>
              <a:defRPr/>
            </a:pPr>
            <a:r>
              <a:rPr lang="ar-SA" sz="3200" dirty="0" smtClean="0"/>
              <a:t>اتجاهات حديثة: </a:t>
            </a:r>
            <a:r>
              <a:rPr lang="ar-SA" b="1" dirty="0" smtClean="0"/>
              <a:t>نظرية اكتشاف الإشارة </a:t>
            </a:r>
            <a:r>
              <a:rPr lang="en-GB" sz="2000" b="1" dirty="0" smtClean="0"/>
              <a:t>Signal Detection Theory</a:t>
            </a:r>
            <a:endParaRPr lang="ar-SA" sz="2000" b="1" dirty="0" smtClean="0"/>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وفقاً لهذه النظرية فإدراكنا الحسي للمثيرات يتم كنتيجة للمعالجة الحسية للمثير واتخاذ القرار بشأنه وفقاً لقيمته بالنسبة إلى الضوضاء </a:t>
            </a:r>
            <a:r>
              <a:rPr lang="en-GB" dirty="0" smtClean="0"/>
              <a:t>Noise</a:t>
            </a:r>
            <a:r>
              <a:rPr lang="ar-SA" dirty="0" smtClean="0"/>
              <a:t> وهي قد تكون ضوضاء خارجية أو </a:t>
            </a:r>
            <a:r>
              <a:rPr lang="ar-SA" dirty="0" smtClean="0"/>
              <a:t>داخلية </a:t>
            </a:r>
            <a:r>
              <a:rPr lang="ar-SA" dirty="0" smtClean="0"/>
              <a:t>أي أن ادراكنا لهذه المثيرات لا يتم وفق خصائصها فقط ولكن يتضمن أيضاً قرارنا بشأنها (منافعها ومضارها المحتملة/ والتوقعات حول حدوثها)</a:t>
            </a:r>
          </a:p>
          <a:p>
            <a:pPr marL="342900" indent="-342900" algn="r" rtl="1">
              <a:lnSpc>
                <a:spcPct val="100000"/>
              </a:lnSpc>
              <a:spcBef>
                <a:spcPts val="0"/>
              </a:spcBef>
              <a:buFont typeface="Arial" charset="0"/>
              <a:buChar char="•"/>
              <a:defRPr/>
            </a:pPr>
            <a:r>
              <a:rPr lang="ar-SA" dirty="0" smtClean="0"/>
              <a:t>وفقاً </a:t>
            </a:r>
            <a:r>
              <a:rPr lang="ar-SA" dirty="0"/>
              <a:t>لهذه النظرية فالعتبة تسمى عتبة الاستجابة أو </a:t>
            </a:r>
            <a:r>
              <a:rPr lang="ar-SA" dirty="0" smtClean="0"/>
              <a:t>القرار  (فكري في خبرة شعرتي فيها بالتنبيه الحسي لمثير لا تشعرين عادة بتنبيهه).</a:t>
            </a:r>
          </a:p>
          <a:p>
            <a:pPr marL="342900" indent="-342900" algn="r" rtl="1">
              <a:lnSpc>
                <a:spcPct val="100000"/>
              </a:lnSpc>
              <a:spcBef>
                <a:spcPts val="0"/>
              </a:spcBef>
              <a:buFont typeface="Arial" charset="0"/>
              <a:buChar char="•"/>
              <a:defRPr/>
            </a:pPr>
            <a:r>
              <a:rPr lang="ar-SA" dirty="0" smtClean="0"/>
              <a:t>تحسب عتبة القرار أو درجة الحساسية عادة بمعادلة رياضية لحساب قيمة </a:t>
            </a:r>
            <a:r>
              <a:rPr lang="en-GB" dirty="0" smtClean="0"/>
              <a:t>d’ </a:t>
            </a:r>
            <a:r>
              <a:rPr lang="ar-SA" dirty="0"/>
              <a:t> </a:t>
            </a:r>
            <a:r>
              <a:rPr lang="ar-SA" dirty="0" smtClean="0"/>
              <a:t>أو </a:t>
            </a:r>
            <a:r>
              <a:rPr lang="en-GB" dirty="0" smtClean="0"/>
              <a:t>A’</a:t>
            </a:r>
            <a:r>
              <a:rPr lang="ar-SA" dirty="0" smtClean="0"/>
              <a:t> حيث تأخذ في اعتبارها ٤ أنواع من الاستجابات: استجابة صائبة/ تحذير زائف/ فقدان الإشارة / رفض حقيقي</a:t>
            </a:r>
          </a:p>
          <a:p>
            <a:pPr marL="342900" indent="-342900" algn="r" rtl="1">
              <a:lnSpc>
                <a:spcPct val="100000"/>
              </a:lnSpc>
              <a:spcBef>
                <a:spcPts val="0"/>
              </a:spcBef>
              <a:buFont typeface="Arial" charset="0"/>
              <a:buChar char="•"/>
              <a:defRPr/>
            </a:pPr>
            <a:r>
              <a:rPr lang="ar-SA" dirty="0" smtClean="0"/>
              <a:t>تستخدم تطبيقات هذه النظرية في تجارب الذاكرة حيث يعكس حساب درجة الحساسية في تذكر المثير دقة أعلى من نسبة الاستجابات الصحيحة ( اعتبار المثير قديم وهو قديم)/ (اعتباره قديم وهو جديد)/ (اعتباره جديد وهو قديم)/ (اعتباره جديد وهو جديد) </a:t>
            </a:r>
          </a:p>
          <a:p>
            <a:pPr marL="342900" indent="-342900" algn="r" rtl="1">
              <a:lnSpc>
                <a:spcPct val="100000"/>
              </a:lnSpc>
              <a:spcBef>
                <a:spcPts val="0"/>
              </a:spcBef>
              <a:buFontTx/>
              <a:buChar char="-"/>
              <a:defRPr/>
            </a:pPr>
            <a:endParaRPr lang="ar-SA" sz="2000" b="1" dirty="0"/>
          </a:p>
          <a:p>
            <a:pPr marR="0" lvl="0" algn="r" defTabSz="914400" rtl="1" eaLnBrk="1" fontAlgn="auto" latinLnBrk="0" hangingPunct="1">
              <a:lnSpc>
                <a:spcPct val="100000"/>
              </a:lnSpc>
              <a:spcBef>
                <a:spcPts val="0"/>
              </a:spcBef>
              <a:spcAft>
                <a:spcPts val="0"/>
              </a:spcAft>
              <a:buClrTx/>
              <a:buSzTx/>
              <a:tabLst/>
              <a:defRPr/>
            </a:pPr>
            <a:endParaRPr lang="en-GB" sz="2000" b="1" dirty="0" smtClean="0"/>
          </a:p>
          <a:p>
            <a:pPr marR="0" lvl="0" algn="r" defTabSz="914400" rtl="1" eaLnBrk="1" fontAlgn="auto" latinLnBrk="0" hangingPunct="1">
              <a:lnSpc>
                <a:spcPct val="100000"/>
              </a:lnSpc>
              <a:spcBef>
                <a:spcPts val="0"/>
              </a:spcBef>
              <a:spcAft>
                <a:spcPts val="0"/>
              </a:spcAft>
              <a:buClrTx/>
              <a:buSzTx/>
              <a:tabLst/>
              <a:defRPr/>
            </a:pPr>
            <a:endParaRPr lang="ar-SA" sz="2000" b="1" dirty="0" smtClean="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spTree>
    <p:extLst>
      <p:ext uri="{BB962C8B-B14F-4D97-AF65-F5344CB8AC3E}">
        <p14:creationId xmlns:p14="http://schemas.microsoft.com/office/powerpoint/2010/main" val="171227060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 متغيرات التجربة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في هذا النوع من التجارب عادة ما يستخدم عدد أقل من المفحوصين ويتم تسجيل عدد أكبر من مرات أدائهم </a:t>
            </a:r>
          </a:p>
          <a:p>
            <a:pPr marR="0" lvl="0" algn="r" defTabSz="914400" rtl="1" eaLnBrk="1" fontAlgn="auto" latinLnBrk="0" hangingPunct="1">
              <a:lnSpc>
                <a:spcPct val="100000"/>
              </a:lnSpc>
              <a:spcBef>
                <a:spcPts val="0"/>
              </a:spcBef>
              <a:spcAft>
                <a:spcPts val="0"/>
              </a:spcAft>
              <a:buClrTx/>
              <a:buSzTx/>
              <a:tabLst/>
              <a:defRPr/>
            </a:pPr>
            <a:endParaRPr lang="ar-SA" sz="1800" dirty="0" smtClean="0"/>
          </a:p>
          <a:p>
            <a:pPr marL="285750" marR="0" lvl="0" indent="-285750" algn="r" defTabSz="914400" rtl="1" eaLnBrk="1" fontAlgn="auto" latinLnBrk="0" hangingPunct="1">
              <a:lnSpc>
                <a:spcPct val="100000"/>
              </a:lnSpc>
              <a:spcBef>
                <a:spcPts val="0"/>
              </a:spcBef>
              <a:spcAft>
                <a:spcPts val="0"/>
              </a:spcAft>
              <a:buClrTx/>
              <a:buSzTx/>
              <a:buFontTx/>
              <a:buChar char="-"/>
              <a:tabLst/>
              <a:defRPr/>
            </a:pPr>
            <a:r>
              <a:rPr lang="ar-SA" b="1" dirty="0" smtClean="0"/>
              <a:t>المتغير التابع: </a:t>
            </a:r>
            <a:r>
              <a:rPr lang="ar-SA" dirty="0" smtClean="0"/>
              <a:t>العتبة المطلقة وتحسب باستجابات المفحوص بنعم أو لا اذا كان هناك مثير واحد يتم تقديمه/ أو الفارقة عندما يتم تقديم مثيرين ويطلب من المفحوص الاستجابة بأكبر/ أصفر أو يساوي</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L="285750" marR="0" lvl="0" indent="-285750" algn="r" defTabSz="914400" rtl="1" eaLnBrk="1" fontAlgn="auto" latinLnBrk="0" hangingPunct="1">
              <a:lnSpc>
                <a:spcPct val="100000"/>
              </a:lnSpc>
              <a:spcBef>
                <a:spcPts val="0"/>
              </a:spcBef>
              <a:spcAft>
                <a:spcPts val="0"/>
              </a:spcAft>
              <a:buClrTx/>
              <a:buSzTx/>
              <a:buFontTx/>
              <a:buChar char="-"/>
              <a:tabLst/>
              <a:defRPr/>
            </a:pPr>
            <a:r>
              <a:rPr lang="ar-SA" b="1" dirty="0" smtClean="0"/>
              <a:t>المتغير المستقل: </a:t>
            </a:r>
            <a:r>
              <a:rPr lang="ar-SA" dirty="0" smtClean="0"/>
              <a:t>شدة المثير الحسي بمستوياته المختلفة</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L="285750" marR="0" lvl="0" indent="-285750" algn="r" defTabSz="914400" rtl="1" eaLnBrk="1" fontAlgn="auto" latinLnBrk="0" hangingPunct="1">
              <a:lnSpc>
                <a:spcPct val="100000"/>
              </a:lnSpc>
              <a:spcBef>
                <a:spcPts val="0"/>
              </a:spcBef>
              <a:spcAft>
                <a:spcPts val="0"/>
              </a:spcAft>
              <a:buClrTx/>
              <a:buSzTx/>
              <a:buFontTx/>
              <a:buChar char="-"/>
              <a:tabLst/>
              <a:defRPr/>
            </a:pPr>
            <a:r>
              <a:rPr lang="ar-SA" b="1" dirty="0" smtClean="0"/>
              <a:t>المتغيرات التي يتم ضبطها: </a:t>
            </a:r>
            <a:r>
              <a:rPr lang="ar-SA" dirty="0" smtClean="0"/>
              <a:t>التعود والتوقع والتعب وميل المفحوص للاستجابة باتجاه معين</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en-GB" sz="2000" b="1" dirty="0" smtClean="0"/>
          </a:p>
          <a:p>
            <a:pPr marR="0" lvl="0" algn="r" defTabSz="914400" rtl="1" eaLnBrk="1" fontAlgn="auto" latinLnBrk="0" hangingPunct="1">
              <a:lnSpc>
                <a:spcPct val="100000"/>
              </a:lnSpc>
              <a:spcBef>
                <a:spcPts val="0"/>
              </a:spcBef>
              <a:spcAft>
                <a:spcPts val="0"/>
              </a:spcAft>
              <a:buClrTx/>
              <a:buSzTx/>
              <a:tabLst/>
              <a:defRPr/>
            </a:pPr>
            <a:endParaRPr lang="ar-SA" sz="2000" b="1" dirty="0" smtClean="0"/>
          </a:p>
          <a:p>
            <a:pPr marR="0" lvl="0" algn="r" defTabSz="914400" rtl="1" eaLnBrk="1" fontAlgn="auto" latinLnBrk="0" hangingPunct="1">
              <a:lnSpc>
                <a:spcPct val="100000"/>
              </a:lnSpc>
              <a:spcBef>
                <a:spcPts val="0"/>
              </a:spcBef>
              <a:spcAft>
                <a:spcPts val="0"/>
              </a:spcAft>
              <a:buClrTx/>
              <a:buSzTx/>
              <a:tabLst/>
              <a:defRPr/>
            </a:pPr>
            <a:endParaRPr lang="ar-SA" dirty="0" smtClean="0"/>
          </a:p>
        </p:txBody>
      </p:sp>
    </p:spTree>
    <p:extLst>
      <p:ext uri="{BB962C8B-B14F-4D97-AF65-F5344CB8AC3E}">
        <p14:creationId xmlns:p14="http://schemas.microsoft.com/office/powerpoint/2010/main" val="76861167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1981" y="1137425"/>
            <a:ext cx="6467707" cy="3541284"/>
          </a:xfrm>
          <a:prstGeom prst="rect">
            <a:avLst/>
          </a:prstGeom>
        </p:spPr>
      </p:pic>
      <p:sp>
        <p:nvSpPr>
          <p:cNvPr id="2" name="TextBox 1"/>
          <p:cNvSpPr txBox="1"/>
          <p:nvPr/>
        </p:nvSpPr>
        <p:spPr>
          <a:xfrm>
            <a:off x="2682683" y="5452946"/>
            <a:ext cx="1984839" cy="523220"/>
          </a:xfrm>
          <a:prstGeom prst="rect">
            <a:avLst/>
          </a:prstGeom>
          <a:noFill/>
        </p:spPr>
        <p:txBody>
          <a:bodyPr wrap="none" rtlCol="0">
            <a:spAutoFit/>
          </a:bodyPr>
          <a:lstStyle/>
          <a:p>
            <a:pPr marL="0" algn="r" defTabSz="914400" rtl="1" eaLnBrk="1" latinLnBrk="0" hangingPunct="1"/>
            <a:r>
              <a:rPr lang="ar-SA" sz="2800" dirty="0" smtClean="0"/>
              <a:t>مع كامل الشكر </a:t>
            </a:r>
            <a:endParaRPr lang="en-US" sz="2800" dirty="0"/>
          </a:p>
        </p:txBody>
      </p:sp>
    </p:spTree>
    <p:extLst>
      <p:ext uri="{BB962C8B-B14F-4D97-AF65-F5344CB8AC3E}">
        <p14:creationId xmlns:p14="http://schemas.microsoft.com/office/powerpoint/2010/main" val="2682897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خطة المحاضرة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dirty="0"/>
              <a:t>-</a:t>
            </a:r>
            <a:r>
              <a:rPr lang="ar-SA" sz="3200" dirty="0" smtClean="0"/>
              <a:t>السيكوفيزيقيا: معناها وأسئلتها البحثية</a:t>
            </a:r>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dirty="0"/>
              <a:t>-</a:t>
            </a:r>
            <a:r>
              <a:rPr lang="ar-SA" sz="3200" dirty="0" smtClean="0"/>
              <a:t>طرق قياس العتبات</a:t>
            </a:r>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dirty="0" smtClean="0"/>
              <a:t>-اتجاهات حديثة: نظرية اكتشاف الاشارة</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dirty="0" smtClean="0"/>
              <a:t>للقسم العملي: قراءة الكتاب المقرر من ١٣٠- ١٣٧</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19183897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pic>
        <p:nvPicPr>
          <p:cNvPr id="4" name="image.png"/>
          <p:cNvPicPr/>
          <p:nvPr/>
        </p:nvPicPr>
        <p:blipFill>
          <a:blip r:embed="rId2">
            <a:extLst/>
          </a:blip>
          <a:stretch>
            <a:fillRect/>
          </a:stretch>
        </p:blipFill>
        <p:spPr>
          <a:xfrm>
            <a:off x="3454827" y="2575931"/>
            <a:ext cx="5053554" cy="3855122"/>
          </a:xfrm>
          <a:prstGeom prst="rect">
            <a:avLst/>
          </a:prstGeom>
          <a:ln w="12700">
            <a:miter lim="400000"/>
          </a:ln>
        </p:spPr>
      </p:pic>
    </p:spTree>
    <p:extLst>
      <p:ext uri="{BB962C8B-B14F-4D97-AF65-F5344CB8AC3E}">
        <p14:creationId xmlns:p14="http://schemas.microsoft.com/office/powerpoint/2010/main" val="105859185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pic>
        <p:nvPicPr>
          <p:cNvPr id="5" name="image.png"/>
          <p:cNvPicPr/>
          <p:nvPr/>
        </p:nvPicPr>
        <p:blipFill>
          <a:blip r:embed="rId2">
            <a:extLst/>
          </a:blip>
          <a:stretch>
            <a:fillRect/>
          </a:stretch>
        </p:blipFill>
        <p:spPr>
          <a:xfrm>
            <a:off x="3926086" y="2863850"/>
            <a:ext cx="4339829" cy="1134071"/>
          </a:xfrm>
          <a:prstGeom prst="rect">
            <a:avLst/>
          </a:prstGeom>
          <a:ln w="12700">
            <a:miter lim="400000"/>
          </a:ln>
        </p:spPr>
      </p:pic>
    </p:spTree>
    <p:extLst>
      <p:ext uri="{BB962C8B-B14F-4D97-AF65-F5344CB8AC3E}">
        <p14:creationId xmlns:p14="http://schemas.microsoft.com/office/powerpoint/2010/main" val="199884246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9756" y="221441"/>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7" name="Subtitle 2"/>
          <p:cNvSpPr>
            <a:spLocks noGrp="1"/>
          </p:cNvSpPr>
          <p:nvPr>
            <p:ph type="subTitle" idx="1"/>
          </p:nvPr>
        </p:nvSpPr>
        <p:spPr>
          <a:xfrm>
            <a:off x="880946" y="1661531"/>
            <a:ext cx="10716322" cy="3980985"/>
          </a:xfrm>
        </p:spPr>
        <p:txBody>
          <a:bodyPr>
            <a:normAutofit/>
          </a:bodyPr>
          <a:lstStyle/>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r>
              <a:rPr lang="ar-SA" sz="3200" dirty="0" smtClean="0"/>
              <a:t>هل ندرك العالم على نحو دقيق؟</a:t>
            </a:r>
          </a:p>
          <a:p>
            <a:pPr marR="0" lvl="0" algn="r" defTabSz="914400" rtl="1" eaLnBrk="1" fontAlgn="auto" latinLnBrk="0" hangingPunct="1">
              <a:lnSpc>
                <a:spcPct val="100000"/>
              </a:lnSpc>
              <a:spcBef>
                <a:spcPts val="0"/>
              </a:spcBef>
              <a:spcAft>
                <a:spcPts val="0"/>
              </a:spcAft>
              <a:buClrTx/>
              <a:buSzTx/>
              <a:tabLst/>
              <a:defRPr/>
            </a:pPr>
            <a:endParaRPr lang="ar-SA" sz="3200" dirty="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r>
              <a:rPr lang="ar-SA" sz="3200" smtClean="0"/>
              <a:t>بناء على استجاباتنا للمثيرات </a:t>
            </a:r>
            <a:r>
              <a:rPr lang="ar-SA" sz="3200" dirty="0" smtClean="0"/>
              <a:t>في عالمنا بشكل ناجح فهل ما سبق من أخطاء ادراك خدع بصرية أم أنها طريقتنا المميزة في ادراك ما حولنا واضفاء معنى عليه! </a:t>
            </a: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sz="3200" dirty="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148763533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13678" y="2575931"/>
            <a:ext cx="10716322" cy="3980985"/>
          </a:xfrm>
        </p:spPr>
        <p:txBody>
          <a:bodyPr>
            <a:normAutofit lnSpcReduction="10000"/>
          </a:bodyPr>
          <a:lstStyle/>
          <a:p>
            <a:pPr marR="0" lvl="0" algn="r" defTabSz="914400" rtl="1" eaLnBrk="1" fontAlgn="auto" latinLnBrk="0" hangingPunct="1">
              <a:lnSpc>
                <a:spcPct val="100000"/>
              </a:lnSpc>
              <a:spcBef>
                <a:spcPts val="0"/>
              </a:spcBef>
              <a:spcAft>
                <a:spcPts val="0"/>
              </a:spcAft>
              <a:buClrTx/>
              <a:buSzTx/>
              <a:tabLst/>
              <a:defRPr/>
            </a:pPr>
            <a:r>
              <a:rPr lang="ar-SA" sz="3200" dirty="0" smtClean="0"/>
              <a:t>ماذا تعني؟ وما لفرق بينها وبين القياس النفسي والقياس الفيزيقي!</a:t>
            </a:r>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يُعنى هذا المجال بقياس إدراكنا للمثيرات الفيزيقية؛ أي أنه يدرس العلاقة بين الخصائص الطبيعية للمثيرات وردود فعلنا الداخلية تجاهها.</a:t>
            </a:r>
          </a:p>
          <a:p>
            <a:pPr marL="342900" marR="0" lvl="0" indent="-342900" algn="r" defTabSz="914400" rtl="1" eaLnBrk="1" fontAlgn="auto" latinLnBrk="0" hangingPunct="1">
              <a:lnSpc>
                <a:spcPct val="100000"/>
              </a:lnSpc>
              <a:spcBef>
                <a:spcPts val="0"/>
              </a:spcBef>
              <a:spcAft>
                <a:spcPts val="0"/>
              </a:spcAft>
              <a:buClrTx/>
              <a:buSzTx/>
              <a:buFontTx/>
              <a:buChar char="-"/>
              <a:tabLst/>
              <a:defRPr/>
            </a:pPr>
            <a:endParaRPr lang="ar-SA" dirty="0" smtClean="0"/>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القياس الفيزيائي الطبيعي للمثيرات يتمتع بالموضوعية</a:t>
            </a:r>
            <a:r>
              <a:rPr lang="en-GB" dirty="0" smtClean="0"/>
              <a:t> </a:t>
            </a:r>
            <a:r>
              <a:rPr lang="ar-SA" dirty="0" smtClean="0"/>
              <a:t>والدقة فأنت تستطيع ضبط درجة الإضاءة تماماً، ولكن هل تستطيع ضبط درجة إدراكنا لها؟ الدقة في القياس الفيزيقي يقابلها ذاتية في القياس </a:t>
            </a:r>
            <a:r>
              <a:rPr lang="ar-SA" dirty="0" err="1" smtClean="0"/>
              <a:t>السيكوفيزيقي</a:t>
            </a:r>
            <a:endParaRPr lang="ar-SA" dirty="0" smtClean="0"/>
          </a:p>
          <a:p>
            <a:pPr marL="342900" marR="0" lvl="0" indent="-342900" algn="r" defTabSz="914400" rtl="1" eaLnBrk="1" fontAlgn="auto" latinLnBrk="0" hangingPunct="1">
              <a:lnSpc>
                <a:spcPct val="100000"/>
              </a:lnSpc>
              <a:spcBef>
                <a:spcPts val="0"/>
              </a:spcBef>
              <a:spcAft>
                <a:spcPts val="0"/>
              </a:spcAft>
              <a:buClrTx/>
              <a:buSzTx/>
              <a:buFontTx/>
              <a:buChar char="-"/>
              <a:tabLst/>
              <a:defRPr/>
            </a:pPr>
            <a:endParaRPr lang="ar-SA" dirty="0" smtClean="0"/>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أما القياس النفسي فيختلف عن </a:t>
            </a:r>
            <a:r>
              <a:rPr lang="ar-SA" dirty="0" err="1" smtClean="0"/>
              <a:t>السيكوفيزيقي</a:t>
            </a:r>
            <a:r>
              <a:rPr lang="ar-SA" dirty="0" smtClean="0"/>
              <a:t> بكونه يُعنى بالظواهر والمفاهيم التي لا يوجد لها مقابل على مقياس فيزيائي طبيعي كقياس الذكاء أو عوامل الشخصية</a:t>
            </a:r>
          </a:p>
          <a:p>
            <a:pPr marR="0" lvl="0" algn="r" defTabSz="914400" rtl="1" eaLnBrk="1" fontAlgn="auto" latinLnBrk="0" hangingPunct="1">
              <a:lnSpc>
                <a:spcPct val="100000"/>
              </a:lnSpc>
              <a:spcBef>
                <a:spcPts val="0"/>
              </a:spcBef>
              <a:spcAft>
                <a:spcPts val="0"/>
              </a:spcAft>
              <a:buClrTx/>
              <a:buSzTx/>
              <a:tabLst/>
              <a:defRPr/>
            </a:pPr>
            <a:endParaRPr lang="ar-SA" sz="3200" dirty="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168242335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30987"/>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37839" y="1650380"/>
            <a:ext cx="10716322" cy="3980985"/>
          </a:xfrm>
        </p:spPr>
        <p:txBody>
          <a:bodyPr>
            <a:normAutofit fontScale="92500" lnSpcReduction="10000"/>
          </a:bodyPr>
          <a:lstStyle/>
          <a:p>
            <a:pPr marR="0" lvl="0" algn="r" defTabSz="914400" rtl="1" eaLnBrk="1" fontAlgn="auto" latinLnBrk="0" hangingPunct="1">
              <a:lnSpc>
                <a:spcPct val="100000"/>
              </a:lnSpc>
              <a:spcBef>
                <a:spcPts val="0"/>
              </a:spcBef>
              <a:spcAft>
                <a:spcPts val="0"/>
              </a:spcAft>
              <a:buClrTx/>
              <a:buSzTx/>
              <a:tabLst/>
              <a:defRPr/>
            </a:pPr>
            <a:r>
              <a:rPr lang="ar-SA" sz="3200" u="sng" dirty="0" smtClean="0"/>
              <a:t>الأسئلة الرئيسية في هذا المجال:</a:t>
            </a:r>
          </a:p>
          <a:p>
            <a:pPr marR="0" lvl="0" algn="r" defTabSz="914400" rtl="1" eaLnBrk="1" fontAlgn="auto" latinLnBrk="0" hangingPunct="1">
              <a:lnSpc>
                <a:spcPct val="100000"/>
              </a:lnSpc>
              <a:spcBef>
                <a:spcPts val="0"/>
              </a:spcBef>
              <a:spcAft>
                <a:spcPts val="0"/>
              </a:spcAft>
              <a:buClrTx/>
              <a:buSzTx/>
              <a:tabLst/>
              <a:defRPr/>
            </a:pPr>
            <a:endParaRPr lang="ar-SA" sz="3200" u="sng" dirty="0" smtClean="0"/>
          </a:p>
          <a:p>
            <a:pPr marR="0" lvl="0" algn="r" defTabSz="914400" rtl="1" eaLnBrk="1" fontAlgn="auto" latinLnBrk="0" hangingPunct="1">
              <a:lnSpc>
                <a:spcPct val="100000"/>
              </a:lnSpc>
              <a:spcBef>
                <a:spcPts val="0"/>
              </a:spcBef>
              <a:spcAft>
                <a:spcPts val="0"/>
              </a:spcAft>
              <a:buClrTx/>
              <a:buSzTx/>
              <a:tabLst/>
              <a:defRPr/>
            </a:pPr>
            <a:r>
              <a:rPr lang="ar-SA" sz="3200" dirty="0"/>
              <a:t>١</a:t>
            </a:r>
            <a:r>
              <a:rPr lang="ar-SA" sz="3200" dirty="0" smtClean="0"/>
              <a:t>- ما أدنى درجة لقوة أو شدة المثير حتى ندرك وجوده!</a:t>
            </a:r>
          </a:p>
          <a:p>
            <a:pPr marR="0" lvl="0" algn="r" defTabSz="914400" rtl="1" eaLnBrk="1" fontAlgn="auto" latinLnBrk="0" hangingPunct="1">
              <a:lnSpc>
                <a:spcPct val="100000"/>
              </a:lnSpc>
              <a:spcBef>
                <a:spcPts val="0"/>
              </a:spcBef>
              <a:spcAft>
                <a:spcPts val="0"/>
              </a:spcAft>
              <a:buClrTx/>
              <a:buSzTx/>
              <a:tabLst/>
              <a:defRPr/>
            </a:pPr>
            <a:endParaRPr lang="ar-SA" dirty="0" smtClean="0">
              <a:solidFill>
                <a:srgbClr val="FF0000"/>
              </a:solidFill>
            </a:endParaRPr>
          </a:p>
          <a:p>
            <a:pPr marR="0" lvl="0" algn="r" defTabSz="914400" rtl="1" eaLnBrk="1" fontAlgn="auto" latinLnBrk="0" hangingPunct="1">
              <a:lnSpc>
                <a:spcPct val="100000"/>
              </a:lnSpc>
              <a:spcBef>
                <a:spcPts val="0"/>
              </a:spcBef>
              <a:spcAft>
                <a:spcPts val="0"/>
              </a:spcAft>
              <a:buClrTx/>
              <a:buSzTx/>
              <a:tabLst/>
              <a:defRPr/>
            </a:pPr>
            <a:r>
              <a:rPr lang="ar-SA" u="sng" dirty="0" smtClean="0"/>
              <a:t>عتبة الحس المطلقة: </a:t>
            </a:r>
            <a:r>
              <a:rPr lang="ar-SA" dirty="0" smtClean="0"/>
              <a:t>وهي أقل قدر من التنبيه</a:t>
            </a:r>
          </a:p>
          <a:p>
            <a:pPr marR="0" lvl="0" algn="r" defTabSz="914400" rtl="1" eaLnBrk="1" fontAlgn="auto" latinLnBrk="0" hangingPunct="1">
              <a:lnSpc>
                <a:spcPct val="100000"/>
              </a:lnSpc>
              <a:spcBef>
                <a:spcPts val="0"/>
              </a:spcBef>
              <a:spcAft>
                <a:spcPts val="0"/>
              </a:spcAft>
              <a:buClrTx/>
              <a:buSzTx/>
              <a:tabLst/>
              <a:defRPr/>
            </a:pPr>
            <a:r>
              <a:rPr lang="ar-SA" dirty="0" smtClean="0"/>
              <a:t>يمكن الإحساس به، وقياسها يعتمد على احداث</a:t>
            </a:r>
          </a:p>
          <a:p>
            <a:pPr marR="0" lvl="0" algn="r" defTabSz="914400" rtl="1" eaLnBrk="1" fontAlgn="auto" latinLnBrk="0" hangingPunct="1">
              <a:lnSpc>
                <a:spcPct val="100000"/>
              </a:lnSpc>
              <a:spcBef>
                <a:spcPts val="0"/>
              </a:spcBef>
              <a:spcAft>
                <a:spcPts val="0"/>
              </a:spcAft>
              <a:buClrTx/>
              <a:buSzTx/>
              <a:tabLst/>
              <a:defRPr/>
            </a:pPr>
            <a:r>
              <a:rPr lang="ar-SA" dirty="0" smtClean="0"/>
              <a:t>مثير طبيعي بمستويات مختلفة واستجابة الأفراد</a:t>
            </a:r>
          </a:p>
          <a:p>
            <a:pPr marR="0" lvl="0" algn="r" defTabSz="914400" rtl="1" eaLnBrk="1" fontAlgn="auto" latinLnBrk="0" hangingPunct="1">
              <a:lnSpc>
                <a:spcPct val="100000"/>
              </a:lnSpc>
              <a:spcBef>
                <a:spcPts val="0"/>
              </a:spcBef>
              <a:spcAft>
                <a:spcPts val="0"/>
              </a:spcAft>
              <a:buClrTx/>
              <a:buSzTx/>
              <a:tabLst/>
              <a:defRPr/>
            </a:pPr>
            <a:r>
              <a:rPr lang="ar-SA" dirty="0" smtClean="0"/>
              <a:t>له بنعم عند ملاحظته، أو لا. </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sz="2000" dirty="0" smtClean="0"/>
              <a:t>الدرجة التي تحصل على ٥٠٪ من رصد الإحساس</a:t>
            </a:r>
          </a:p>
          <a:p>
            <a:pPr marR="0" lvl="0" algn="r" defTabSz="914400" rtl="1" eaLnBrk="1" fontAlgn="auto" latinLnBrk="0" hangingPunct="1">
              <a:lnSpc>
                <a:spcPct val="100000"/>
              </a:lnSpc>
              <a:spcBef>
                <a:spcPts val="0"/>
              </a:spcBef>
              <a:spcAft>
                <a:spcPts val="0"/>
              </a:spcAft>
              <a:buClrTx/>
              <a:buSzTx/>
              <a:tabLst/>
              <a:defRPr/>
            </a:pPr>
            <a:r>
              <a:rPr lang="ar-SA" sz="2000" dirty="0" smtClean="0"/>
              <a:t>بها تحدد كعتبة مطلقة واختيار هذه النسبة جاء كنتيجة لحساب</a:t>
            </a:r>
          </a:p>
          <a:p>
            <a:pPr marR="0" lvl="0" algn="r" defTabSz="914400" rtl="1" eaLnBrk="1" fontAlgn="auto" latinLnBrk="0" hangingPunct="1">
              <a:lnSpc>
                <a:spcPct val="100000"/>
              </a:lnSpc>
              <a:spcBef>
                <a:spcPts val="0"/>
              </a:spcBef>
              <a:spcAft>
                <a:spcPts val="0"/>
              </a:spcAft>
              <a:buClrTx/>
              <a:buSzTx/>
              <a:tabLst/>
              <a:defRPr/>
            </a:pPr>
            <a:r>
              <a:rPr lang="ar-SA" sz="2000" dirty="0" smtClean="0"/>
              <a:t>تدخل بعض العوامل الأخرى في الأداء</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20625"/>
            <a:ext cx="6556917" cy="3937375"/>
          </a:xfrm>
          <a:prstGeom prst="rect">
            <a:avLst/>
          </a:prstGeom>
        </p:spPr>
      </p:pic>
      <p:sp>
        <p:nvSpPr>
          <p:cNvPr id="5" name="TextBox 4"/>
          <p:cNvSpPr txBox="1"/>
          <p:nvPr/>
        </p:nvSpPr>
        <p:spPr>
          <a:xfrm>
            <a:off x="0" y="2930782"/>
            <a:ext cx="5452947" cy="338554"/>
          </a:xfrm>
          <a:prstGeom prst="rect">
            <a:avLst/>
          </a:prstGeom>
          <a:noFill/>
        </p:spPr>
        <p:txBody>
          <a:bodyPr wrap="square" rtlCol="0">
            <a:spAutoFit/>
          </a:bodyPr>
          <a:lstStyle/>
          <a:p>
            <a:pPr marL="0" algn="r" defTabSz="914400" rtl="1" eaLnBrk="1" latinLnBrk="0" hangingPunct="1"/>
            <a:r>
              <a:rPr lang="ar-SA" sz="1600" dirty="0" smtClean="0"/>
              <a:t>عتبة السمع المطلقة للذكور </a:t>
            </a:r>
            <a:r>
              <a:rPr lang="en-GB" sz="1600" dirty="0" smtClean="0"/>
              <a:t>(M)</a:t>
            </a:r>
            <a:r>
              <a:rPr lang="ar-SA" sz="1600" dirty="0" smtClean="0"/>
              <a:t> والاناث </a:t>
            </a:r>
            <a:r>
              <a:rPr lang="en-GB" sz="1600" dirty="0" smtClean="0"/>
              <a:t>(W)</a:t>
            </a:r>
            <a:r>
              <a:rPr lang="ar-SA" sz="1600" dirty="0" smtClean="0"/>
              <a:t> من عمر ٢٠ وحتى ٦٠ </a:t>
            </a:r>
            <a:endParaRPr lang="en-US" sz="1600" dirty="0"/>
          </a:p>
        </p:txBody>
      </p:sp>
    </p:spTree>
    <p:extLst>
      <p:ext uri="{BB962C8B-B14F-4D97-AF65-F5344CB8AC3E}">
        <p14:creationId xmlns:p14="http://schemas.microsoft.com/office/powerpoint/2010/main" val="57218105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30987"/>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37839" y="1650380"/>
            <a:ext cx="10770538" cy="4345471"/>
          </a:xfrm>
        </p:spPr>
        <p:txBody>
          <a:bodyPr>
            <a:normAutofit fontScale="85000" lnSpcReduction="20000"/>
          </a:bodyPr>
          <a:lstStyle/>
          <a:p>
            <a:pPr marR="0" lvl="0" algn="r" defTabSz="914400" rtl="1" eaLnBrk="1" fontAlgn="auto" latinLnBrk="0" hangingPunct="1">
              <a:lnSpc>
                <a:spcPct val="100000"/>
              </a:lnSpc>
              <a:spcBef>
                <a:spcPts val="0"/>
              </a:spcBef>
              <a:spcAft>
                <a:spcPts val="0"/>
              </a:spcAft>
              <a:buClrTx/>
              <a:buSzTx/>
              <a:tabLst/>
              <a:defRPr/>
            </a:pPr>
            <a:r>
              <a:rPr lang="ar-SA" sz="3200" u="sng" dirty="0" smtClean="0"/>
              <a:t>الأسئلة الرئيسية في هذا المجال:</a:t>
            </a:r>
          </a:p>
          <a:p>
            <a:pPr marR="0" lvl="0" algn="r" defTabSz="914400" rtl="1" eaLnBrk="1" fontAlgn="auto" latinLnBrk="0" hangingPunct="1">
              <a:lnSpc>
                <a:spcPct val="100000"/>
              </a:lnSpc>
              <a:spcBef>
                <a:spcPts val="0"/>
              </a:spcBef>
              <a:spcAft>
                <a:spcPts val="0"/>
              </a:spcAft>
              <a:buClrTx/>
              <a:buSzTx/>
              <a:tabLst/>
              <a:defRPr/>
            </a:pPr>
            <a:endParaRPr lang="ar-SA" sz="3200" u="sng" dirty="0" smtClean="0"/>
          </a:p>
          <a:p>
            <a:pPr marR="0" lvl="0" algn="r" defTabSz="914400" rtl="1" eaLnBrk="1" fontAlgn="auto" latinLnBrk="0" hangingPunct="1">
              <a:lnSpc>
                <a:spcPct val="100000"/>
              </a:lnSpc>
              <a:spcBef>
                <a:spcPts val="0"/>
              </a:spcBef>
              <a:spcAft>
                <a:spcPts val="0"/>
              </a:spcAft>
              <a:buClrTx/>
              <a:buSzTx/>
              <a:tabLst/>
              <a:defRPr/>
            </a:pPr>
            <a:r>
              <a:rPr lang="ar-SA" sz="3200" dirty="0" smtClean="0"/>
              <a:t>٢- ما أدنى درجة للفرق بين المثيرات المتشابهة يمكن ادراكها!</a:t>
            </a:r>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algn="r" rtl="1">
              <a:lnSpc>
                <a:spcPct val="100000"/>
              </a:lnSpc>
              <a:spcBef>
                <a:spcPts val="0"/>
              </a:spcBef>
            </a:pPr>
            <a:r>
              <a:rPr lang="ar-SA" u="sng" dirty="0" smtClean="0"/>
              <a:t>عتبة </a:t>
            </a:r>
            <a:r>
              <a:rPr lang="ar-SA" u="sng" dirty="0"/>
              <a:t>الحس </a:t>
            </a:r>
            <a:r>
              <a:rPr lang="ar-SA" u="sng" dirty="0" smtClean="0"/>
              <a:t>الفارقة</a:t>
            </a:r>
            <a:r>
              <a:rPr lang="en-GB" u="sng" dirty="0" smtClean="0"/>
              <a:t> </a:t>
            </a:r>
            <a:r>
              <a:rPr lang="ar-SA" u="sng" dirty="0" smtClean="0"/>
              <a:t>: </a:t>
            </a:r>
            <a:r>
              <a:rPr lang="ar-SA" dirty="0" smtClean="0"/>
              <a:t>وهي أقل قدر من الزيادة أو النقصان في قوة المنبه يمكن الاحساس به </a:t>
            </a:r>
          </a:p>
          <a:p>
            <a:pPr algn="r" rtl="1">
              <a:lnSpc>
                <a:spcPct val="100000"/>
              </a:lnSpc>
              <a:spcBef>
                <a:spcPts val="0"/>
              </a:spcBef>
            </a:pPr>
            <a:endParaRPr lang="ar-SA" dirty="0"/>
          </a:p>
          <a:p>
            <a:pPr algn="r" rtl="1">
              <a:lnSpc>
                <a:spcPct val="100000"/>
              </a:lnSpc>
              <a:spcBef>
                <a:spcPts val="0"/>
              </a:spcBef>
            </a:pPr>
            <a:r>
              <a:rPr lang="ar-SA" dirty="0" smtClean="0"/>
              <a:t>- تحسب بمعادلة الحد الأدنى للفرق الملاحظ </a:t>
            </a:r>
            <a:r>
              <a:rPr lang="ar-SA" dirty="0" err="1" smtClean="0"/>
              <a:t>لويبر</a:t>
            </a:r>
            <a:r>
              <a:rPr lang="ar-SA" dirty="0" smtClean="0"/>
              <a:t> والتي تمكن من تمييز </a:t>
            </a:r>
            <a:r>
              <a:rPr lang="ar-SA" dirty="0"/>
              <a:t>الفروق بين المثيرات، </a:t>
            </a:r>
            <a:r>
              <a:rPr lang="ar-SA" dirty="0" smtClean="0"/>
              <a:t>والمعادلة </a:t>
            </a:r>
            <a:r>
              <a:rPr lang="ar-SA" dirty="0" smtClean="0"/>
              <a:t>هي:</a:t>
            </a:r>
          </a:p>
          <a:p>
            <a:pPr algn="r" rtl="1">
              <a:lnSpc>
                <a:spcPct val="100000"/>
              </a:lnSpc>
              <a:spcBef>
                <a:spcPts val="0"/>
              </a:spcBef>
            </a:pPr>
            <a:r>
              <a:rPr lang="ar-SA" dirty="0" smtClean="0"/>
              <a:t>العتبة </a:t>
            </a:r>
            <a:r>
              <a:rPr lang="ar-SA" dirty="0" smtClean="0"/>
              <a:t>الفارقة= قوة المنبه المعيارية </a:t>
            </a:r>
            <a:r>
              <a:rPr lang="en-GB" dirty="0" smtClean="0"/>
              <a:t>x</a:t>
            </a:r>
            <a:r>
              <a:rPr lang="ar-SA" dirty="0" smtClean="0"/>
              <a:t> </a:t>
            </a:r>
            <a:r>
              <a:rPr lang="ar-SA" dirty="0" smtClean="0"/>
              <a:t>ك</a:t>
            </a:r>
            <a:r>
              <a:rPr lang="en-GB" dirty="0" smtClean="0"/>
              <a:t> )</a:t>
            </a:r>
            <a:r>
              <a:rPr lang="ar-SA" dirty="0" smtClean="0"/>
              <a:t>مقدار الثابت)</a:t>
            </a:r>
          </a:p>
          <a:p>
            <a:pPr algn="r" rtl="1">
              <a:lnSpc>
                <a:spcPct val="100000"/>
              </a:lnSpc>
              <a:spcBef>
                <a:spcPts val="0"/>
              </a:spcBef>
            </a:pPr>
            <a:endParaRPr lang="ar-SA" dirty="0"/>
          </a:p>
          <a:p>
            <a:pPr algn="r" rtl="1">
              <a:lnSpc>
                <a:spcPct val="100000"/>
              </a:lnSpc>
              <a:spcBef>
                <a:spcPts val="0"/>
              </a:spcBef>
            </a:pPr>
            <a:r>
              <a:rPr lang="ar-SA" dirty="0" smtClean="0"/>
              <a:t>- كلما </a:t>
            </a:r>
            <a:r>
              <a:rPr lang="ar-SA" dirty="0"/>
              <a:t>ازدادت شدة </a:t>
            </a:r>
            <a:r>
              <a:rPr lang="ar-SA" dirty="0" smtClean="0"/>
              <a:t>المنبه </a:t>
            </a:r>
            <a:r>
              <a:rPr lang="ar-SA" dirty="0"/>
              <a:t>كلما انخفضت الحساسية لإدراك </a:t>
            </a:r>
            <a:r>
              <a:rPr lang="ar-SA" dirty="0" smtClean="0"/>
              <a:t>الفروق “زادت قيمة العتبة الفارقة” لو اعتبرنا القيمة الثابته (ك) للإحساس بالوزن٢٪ فحتى ندرك الزيادة أو النقصان في وزن بقدر ٣٠٠ جرام ٣٠٠</a:t>
            </a:r>
            <a:r>
              <a:rPr lang="en-GB" dirty="0" smtClean="0"/>
              <a:t>x</a:t>
            </a:r>
            <a:r>
              <a:rPr lang="ar-SA" dirty="0" smtClean="0"/>
              <a:t> ١.٠٢= ٣٠٦ ولكن لو كان وزنه ٤٠٠٠ فسنحتاج إلى زيادة أو خفض٨٠ جرام لندرك التغير في الوزن (٤٠٠٠</a:t>
            </a:r>
            <a:r>
              <a:rPr lang="en-GB" dirty="0" smtClean="0"/>
              <a:t>x</a:t>
            </a:r>
            <a:r>
              <a:rPr lang="ar-SA" dirty="0" smtClean="0"/>
              <a:t> ١.٠٢= ٤٠٨٠).   </a:t>
            </a:r>
            <a:endParaRPr lang="ar-SA" dirty="0"/>
          </a:p>
          <a:p>
            <a:pPr algn="r" rtl="1">
              <a:lnSpc>
                <a:spcPct val="100000"/>
              </a:lnSpc>
              <a:spcBef>
                <a:spcPts val="0"/>
              </a:spcBef>
            </a:pPr>
            <a:endParaRPr lang="ar-SA" dirty="0" smtClean="0"/>
          </a:p>
          <a:p>
            <a:pPr algn="r" rtl="1">
              <a:lnSpc>
                <a:spcPct val="100000"/>
              </a:lnSpc>
              <a:spcBef>
                <a:spcPts val="0"/>
              </a:spcBef>
            </a:pPr>
            <a:r>
              <a:rPr lang="ar-SA" dirty="0" smtClean="0"/>
              <a:t>لحساب هذه العتبة تطبيقات في مجالات عدة مثل مجالات العمل التجاري والمرور والسلامة</a:t>
            </a:r>
          </a:p>
          <a:p>
            <a:pPr marL="342900" indent="-342900" algn="r" rtl="1">
              <a:lnSpc>
                <a:spcPct val="100000"/>
              </a:lnSpc>
              <a:spcBef>
                <a:spcPts val="0"/>
              </a:spcBef>
              <a:buFontTx/>
              <a:buChar char="-"/>
            </a:pPr>
            <a:r>
              <a:rPr lang="ar-SA" dirty="0" smtClean="0"/>
              <a:t>إذا أردت احداث تغييرات ايجابية في السلع يمكن ملاحظتها في البيئة اجعلها فوق عتبة الحس والعكس صحيح!</a:t>
            </a:r>
          </a:p>
          <a:p>
            <a:pPr marL="342900" indent="-342900" algn="r" rtl="1">
              <a:lnSpc>
                <a:spcPct val="100000"/>
              </a:lnSpc>
              <a:spcBef>
                <a:spcPts val="0"/>
              </a:spcBef>
              <a:buFontTx/>
              <a:buChar char="-"/>
            </a:pPr>
            <a:r>
              <a:rPr lang="ar-SA" dirty="0" smtClean="0"/>
              <a:t>يجب جعل أي أدوات مستخدمة لتنظيم المرور فوق عتبة الحس للسلامة</a:t>
            </a: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21513608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lvl="0" algn="r" rtl="1">
              <a:lnSpc>
                <a:spcPct val="100000"/>
              </a:lnSpc>
              <a:spcBef>
                <a:spcPts val="0"/>
              </a:spcBef>
              <a:defRPr/>
            </a:pPr>
            <a:r>
              <a:rPr lang="ar-SA" sz="3200" u="sng" dirty="0"/>
              <a:t>الأسئلة الرئيسية في هذا المجال:</a:t>
            </a:r>
          </a:p>
          <a:p>
            <a:pPr lvl="0" algn="r" rtl="1">
              <a:lnSpc>
                <a:spcPct val="100000"/>
              </a:lnSpc>
              <a:spcBef>
                <a:spcPts val="0"/>
              </a:spcBef>
              <a:defRPr/>
            </a:pPr>
            <a:r>
              <a:rPr lang="ar-SA" sz="3200" dirty="0" smtClean="0"/>
              <a:t>٣- إلى أي حد يجب أن تتغير الشدة الفيزيائية للمثير حتى يتم ادراكه بضعف شدته!</a:t>
            </a:r>
          </a:p>
          <a:p>
            <a:pPr algn="r" rtl="1">
              <a:lnSpc>
                <a:spcPct val="100000"/>
              </a:lnSpc>
              <a:spcBef>
                <a:spcPts val="0"/>
              </a:spcBef>
            </a:pPr>
            <a:r>
              <a:rPr lang="ar-SA" dirty="0" smtClean="0"/>
              <a:t>يفترض قانون ويبر علاقة خطية بين شدة المثيرات وعتبة الاحساس بها، ولكن هذا الفرض لا يصدق على كثير من المثيرات خاصة في حالتها القصوى أو العليا (الإضاءة) حيث تحتاج لشدة أكثر من الضعف بدرجات ليتم ادراك ذلك التغيير</a:t>
            </a:r>
            <a:r>
              <a:rPr lang="ar-SA" dirty="0"/>
              <a:t>. </a:t>
            </a:r>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157718588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3475</TotalTime>
  <Words>1347</Words>
  <Application>Microsoft Macintosh PowerPoint</Application>
  <PresentationFormat>Widescreen</PresentationFormat>
  <Paragraphs>114</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Calibri</vt:lpstr>
      <vt:lpstr>Calibri Light</vt:lpstr>
      <vt:lpstr>Times New Roman</vt:lpstr>
      <vt:lpstr>Arial</vt:lpstr>
      <vt:lpstr>Office Theme</vt:lpstr>
      <vt:lpstr>علم النفس التجريبي (٣٦١ نفس) المحاضرة ٦</vt:lpstr>
      <vt:lpstr>خطة المحاضرة</vt:lpstr>
      <vt:lpstr>السيكوفيزيقيا</vt:lpstr>
      <vt:lpstr>السيكوفيزيقيا</vt:lpstr>
      <vt:lpstr>السيكوفيزيقيا</vt:lpstr>
      <vt:lpstr>السيكوفيزيقيا</vt:lpstr>
      <vt:lpstr>السيكوفيزيقيا</vt:lpstr>
      <vt:lpstr>السيكوفيزيقيا</vt:lpstr>
      <vt:lpstr>السيكوفيزيقيا</vt:lpstr>
      <vt:lpstr>السيكوفيزيقيا</vt:lpstr>
      <vt:lpstr>السيكوفيزيقيا</vt:lpstr>
      <vt:lpstr>السيكوفيزيقيا: قياس العتبات المطلقة والفارقة</vt:lpstr>
      <vt:lpstr>السيكوفيزيقيا: قياس العتبات المطلقة والفارقة</vt:lpstr>
      <vt:lpstr>السيكوفيزيقيا: قياس العتبات المطلقة والفارقة</vt:lpstr>
      <vt:lpstr>السيكوفيزيقيا: قياس العتبات المطلقة والفارقة</vt:lpstr>
      <vt:lpstr>السيكوفيزيقيا</vt:lpstr>
      <vt:lpstr>السيكوفيزيقيا: متغيرات التجربة</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خطة المحاضرة</dc:title>
  <dc:creator>Albandri oti</dc:creator>
  <cp:lastModifiedBy>Albandri oti</cp:lastModifiedBy>
  <cp:revision>239</cp:revision>
  <dcterms:created xsi:type="dcterms:W3CDTF">2016-10-02T13:19:20Z</dcterms:created>
  <dcterms:modified xsi:type="dcterms:W3CDTF">2017-03-18T10:12:32Z</dcterms:modified>
</cp:coreProperties>
</file>