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20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A5BF6-0E0D-4AF7-AA64-8BA7406573DA}" type="datetimeFigureOut">
              <a:rPr lang="ar-SA" smtClean="0"/>
              <a:pPr/>
              <a:t>07/09/39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AE350-F90A-4135-BCC0-B7BBDAF33478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A5BF6-0E0D-4AF7-AA64-8BA7406573DA}" type="datetimeFigureOut">
              <a:rPr lang="ar-SA" smtClean="0"/>
              <a:pPr/>
              <a:t>07/09/39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AE350-F90A-4135-BCC0-B7BBDAF33478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A5BF6-0E0D-4AF7-AA64-8BA7406573DA}" type="datetimeFigureOut">
              <a:rPr lang="ar-SA" smtClean="0"/>
              <a:pPr/>
              <a:t>07/09/39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AE350-F90A-4135-BCC0-B7BBDAF33478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A5BF6-0E0D-4AF7-AA64-8BA7406573DA}" type="datetimeFigureOut">
              <a:rPr lang="ar-SA" smtClean="0"/>
              <a:pPr/>
              <a:t>07/09/39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AE350-F90A-4135-BCC0-B7BBDAF33478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A5BF6-0E0D-4AF7-AA64-8BA7406573DA}" type="datetimeFigureOut">
              <a:rPr lang="ar-SA" smtClean="0"/>
              <a:pPr/>
              <a:t>07/09/39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AE350-F90A-4135-BCC0-B7BBDAF33478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A5BF6-0E0D-4AF7-AA64-8BA7406573DA}" type="datetimeFigureOut">
              <a:rPr lang="ar-SA" smtClean="0"/>
              <a:pPr/>
              <a:t>07/09/39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AE350-F90A-4135-BCC0-B7BBDAF33478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A5BF6-0E0D-4AF7-AA64-8BA7406573DA}" type="datetimeFigureOut">
              <a:rPr lang="ar-SA" smtClean="0"/>
              <a:pPr/>
              <a:t>07/09/39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AE350-F90A-4135-BCC0-B7BBDAF33478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A5BF6-0E0D-4AF7-AA64-8BA7406573DA}" type="datetimeFigureOut">
              <a:rPr lang="ar-SA" smtClean="0"/>
              <a:pPr/>
              <a:t>07/09/39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AE350-F90A-4135-BCC0-B7BBDAF33478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A5BF6-0E0D-4AF7-AA64-8BA7406573DA}" type="datetimeFigureOut">
              <a:rPr lang="ar-SA" smtClean="0"/>
              <a:pPr/>
              <a:t>07/09/39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AE350-F90A-4135-BCC0-B7BBDAF33478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A5BF6-0E0D-4AF7-AA64-8BA7406573DA}" type="datetimeFigureOut">
              <a:rPr lang="ar-SA" smtClean="0"/>
              <a:pPr/>
              <a:t>07/09/39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AE350-F90A-4135-BCC0-B7BBDAF33478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A5BF6-0E0D-4AF7-AA64-8BA7406573DA}" type="datetimeFigureOut">
              <a:rPr lang="ar-SA" smtClean="0"/>
              <a:pPr/>
              <a:t>07/09/39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AE350-F90A-4135-BCC0-B7BBDAF33478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DA5BF6-0E0D-4AF7-AA64-8BA7406573DA}" type="datetimeFigureOut">
              <a:rPr lang="ar-SA" smtClean="0"/>
              <a:pPr/>
              <a:t>07/09/39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9AE350-F90A-4135-BCC0-B7BBDAF33478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3568" y="188640"/>
            <a:ext cx="7772400" cy="1008111"/>
          </a:xfrm>
        </p:spPr>
        <p:txBody>
          <a:bodyPr>
            <a:normAutofit fontScale="90000"/>
          </a:bodyPr>
          <a:lstStyle/>
          <a:p>
            <a:r>
              <a:rPr lang="ar-SA" b="1" dirty="0" smtClean="0"/>
              <a:t/>
            </a:r>
            <a:br>
              <a:rPr lang="ar-SA" b="1" dirty="0" smtClean="0"/>
            </a:br>
            <a:r>
              <a:rPr lang="ar-SA" sz="3100" b="1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الأعلاف </a:t>
            </a:r>
            <a:r>
              <a:rPr lang="ar-SA" sz="3100" b="1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ومواد العلف المستخدمة فى تغذية الأسماك </a:t>
            </a:r>
            <a:r>
              <a:rPr lang="en-US" sz="3100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/>
            </a:r>
            <a:br>
              <a:rPr lang="en-US" sz="3100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</a:br>
            <a:r>
              <a:rPr lang="en-US" sz="3100" b="1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Diets </a:t>
            </a:r>
            <a:r>
              <a:rPr lang="en-US" sz="3100" b="1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and feed </a:t>
            </a:r>
            <a:r>
              <a:rPr lang="en-US" sz="3100" b="1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ingredients</a:t>
            </a:r>
            <a:r>
              <a:rPr lang="en-US" dirty="0"/>
              <a:t/>
            </a:r>
            <a:br>
              <a:rPr lang="en-US" dirty="0"/>
            </a:br>
            <a:endParaRPr lang="ar-SA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395536" y="1196752"/>
            <a:ext cx="8352928" cy="5472608"/>
          </a:xfrm>
        </p:spPr>
        <p:txBody>
          <a:bodyPr>
            <a:normAutofit fontScale="25000" lnSpcReduction="20000"/>
          </a:bodyPr>
          <a:lstStyle/>
          <a:p>
            <a:pPr algn="r">
              <a:lnSpc>
                <a:spcPct val="220000"/>
              </a:lnSpc>
            </a:pPr>
            <a:r>
              <a:rPr lang="ar-SA" sz="5600" b="1" dirty="0">
                <a:solidFill>
                  <a:schemeClr val="bg1"/>
                </a:solidFill>
              </a:rPr>
              <a:t>طرق </a:t>
            </a:r>
            <a:r>
              <a:rPr lang="ar-SA" sz="5600" b="1" dirty="0" smtClean="0">
                <a:solidFill>
                  <a:schemeClr val="bg1"/>
                </a:solidFill>
              </a:rPr>
              <a:t>تصنيع </a:t>
            </a:r>
            <a:r>
              <a:rPr lang="ar-SA" sz="5600" b="1" dirty="0">
                <a:solidFill>
                  <a:schemeClr val="bg1"/>
                </a:solidFill>
              </a:rPr>
              <a:t>العلائق </a:t>
            </a:r>
            <a:r>
              <a:rPr lang="ar-SA" sz="5600" b="1" dirty="0" smtClean="0">
                <a:solidFill>
                  <a:schemeClr val="bg1"/>
                </a:solidFill>
              </a:rPr>
              <a:t>السمكية بالطريقة </a:t>
            </a:r>
            <a:r>
              <a:rPr lang="ar-SA" sz="5600" b="1" dirty="0" err="1" smtClean="0">
                <a:solidFill>
                  <a:schemeClr val="bg1"/>
                </a:solidFill>
              </a:rPr>
              <a:t>اليدوية :</a:t>
            </a:r>
            <a:endParaRPr lang="ar-SA" sz="5600" b="1" dirty="0" smtClean="0">
              <a:solidFill>
                <a:schemeClr val="bg1"/>
              </a:solidFill>
            </a:endParaRPr>
          </a:p>
          <a:p>
            <a:pPr algn="r">
              <a:lnSpc>
                <a:spcPct val="220000"/>
              </a:lnSpc>
            </a:pPr>
            <a:r>
              <a:rPr lang="ar-SA" sz="5600" b="1" dirty="0" smtClean="0">
                <a:solidFill>
                  <a:schemeClr val="bg1"/>
                </a:solidFill>
              </a:rPr>
              <a:t>1- يتم </a:t>
            </a:r>
            <a:r>
              <a:rPr lang="ar-SA" sz="5600" b="1" dirty="0">
                <a:solidFill>
                  <a:schemeClr val="bg1"/>
                </a:solidFill>
              </a:rPr>
              <a:t>تجفيف العناصر الغذائية </a:t>
            </a:r>
            <a:r>
              <a:rPr lang="ar-SA" sz="5600" b="1" dirty="0" smtClean="0">
                <a:solidFill>
                  <a:schemeClr val="bg1"/>
                </a:solidFill>
              </a:rPr>
              <a:t>كل </a:t>
            </a:r>
            <a:r>
              <a:rPr lang="ar-SA" sz="5600" b="1" dirty="0">
                <a:solidFill>
                  <a:schemeClr val="bg1"/>
                </a:solidFill>
              </a:rPr>
              <a:t>على حده إما بوضعها في الشمس </a:t>
            </a:r>
            <a:r>
              <a:rPr lang="ar-SA" sz="5600" b="1" dirty="0" smtClean="0">
                <a:solidFill>
                  <a:schemeClr val="bg1"/>
                </a:solidFill>
              </a:rPr>
              <a:t>أو </a:t>
            </a:r>
            <a:r>
              <a:rPr lang="ar-SA" sz="5600" b="1" dirty="0">
                <a:solidFill>
                  <a:schemeClr val="bg1"/>
                </a:solidFill>
              </a:rPr>
              <a:t>باستعمال الأفران عند درجة حرارة 60 ـ 80 درجة مئوية لمدة </a:t>
            </a:r>
            <a:r>
              <a:rPr lang="ar-SA" sz="5600" b="1" dirty="0" smtClean="0">
                <a:solidFill>
                  <a:schemeClr val="bg1"/>
                </a:solidFill>
              </a:rPr>
              <a:t>36 </a:t>
            </a:r>
            <a:r>
              <a:rPr lang="ar-SA" sz="5600" b="1" dirty="0">
                <a:solidFill>
                  <a:schemeClr val="bg1"/>
                </a:solidFill>
              </a:rPr>
              <a:t>ـ 48 </a:t>
            </a:r>
            <a:r>
              <a:rPr lang="ar-SA" sz="5600" b="1" dirty="0" smtClean="0">
                <a:solidFill>
                  <a:schemeClr val="bg1"/>
                </a:solidFill>
              </a:rPr>
              <a:t>ساعة</a:t>
            </a:r>
          </a:p>
          <a:p>
            <a:pPr algn="r">
              <a:lnSpc>
                <a:spcPct val="220000"/>
              </a:lnSpc>
              <a:buFontTx/>
              <a:buChar char="-"/>
            </a:pPr>
            <a:r>
              <a:rPr lang="ar-SA" sz="5600" b="1" dirty="0" smtClean="0">
                <a:solidFill>
                  <a:schemeClr val="bg1"/>
                </a:solidFill>
              </a:rPr>
              <a:t>2- </a:t>
            </a:r>
            <a:r>
              <a:rPr lang="ar-SA" sz="5600" b="1" dirty="0">
                <a:solidFill>
                  <a:schemeClr val="bg1"/>
                </a:solidFill>
              </a:rPr>
              <a:t>يطحن كل عنصر جيدا باستخدام ماكينات طحن الحبوب أو </a:t>
            </a:r>
            <a:r>
              <a:rPr lang="ar-SA" sz="5600" b="1" dirty="0" smtClean="0">
                <a:solidFill>
                  <a:schemeClr val="bg1"/>
                </a:solidFill>
              </a:rPr>
              <a:t>الخلاط.</a:t>
            </a:r>
          </a:p>
          <a:p>
            <a:pPr algn="r">
              <a:lnSpc>
                <a:spcPct val="220000"/>
              </a:lnSpc>
            </a:pPr>
            <a:r>
              <a:rPr lang="ar-SA" sz="5600" b="1" dirty="0" smtClean="0">
                <a:solidFill>
                  <a:schemeClr val="bg1"/>
                </a:solidFill>
              </a:rPr>
              <a:t>3- </a:t>
            </a:r>
            <a:r>
              <a:rPr lang="ar-SA" sz="5600" b="1" dirty="0">
                <a:solidFill>
                  <a:schemeClr val="bg1"/>
                </a:solidFill>
              </a:rPr>
              <a:t>ينخل المركب المطحون حتى يتم التخلص من الفضلات </a:t>
            </a:r>
            <a:r>
              <a:rPr lang="ar-SA" sz="5600" b="1" dirty="0" smtClean="0">
                <a:solidFill>
                  <a:schemeClr val="bg1"/>
                </a:solidFill>
              </a:rPr>
              <a:t>والقطع الكبيرة.</a:t>
            </a:r>
          </a:p>
          <a:p>
            <a:pPr algn="r">
              <a:lnSpc>
                <a:spcPct val="220000"/>
              </a:lnSpc>
            </a:pPr>
            <a:r>
              <a:rPr lang="ar-SA" sz="5600" b="1" dirty="0">
                <a:solidFill>
                  <a:schemeClr val="bg1"/>
                </a:solidFill>
              </a:rPr>
              <a:t>4</a:t>
            </a:r>
            <a:r>
              <a:rPr lang="ar-SA" sz="5600" b="1" dirty="0" smtClean="0">
                <a:solidFill>
                  <a:schemeClr val="bg1"/>
                </a:solidFill>
              </a:rPr>
              <a:t>- </a:t>
            </a:r>
            <a:r>
              <a:rPr lang="ar-SA" sz="5600" b="1" dirty="0">
                <a:solidFill>
                  <a:schemeClr val="bg1"/>
                </a:solidFill>
              </a:rPr>
              <a:t>توزن الكميات المطلوبة من كل عنصر، ثم توضع في إناء </a:t>
            </a:r>
            <a:r>
              <a:rPr lang="ar-SA" sz="5600" b="1" dirty="0" smtClean="0">
                <a:solidFill>
                  <a:schemeClr val="bg1"/>
                </a:solidFill>
              </a:rPr>
              <a:t>جاف ونظيف.</a:t>
            </a:r>
          </a:p>
          <a:p>
            <a:pPr algn="r">
              <a:lnSpc>
                <a:spcPct val="220000"/>
              </a:lnSpc>
            </a:pPr>
            <a:r>
              <a:rPr lang="ar-SA" sz="5600" b="1" dirty="0" smtClean="0">
                <a:solidFill>
                  <a:schemeClr val="bg1"/>
                </a:solidFill>
              </a:rPr>
              <a:t>5- يتم </a:t>
            </a:r>
            <a:r>
              <a:rPr lang="ar-SA" sz="5600" b="1" dirty="0">
                <a:solidFill>
                  <a:schemeClr val="bg1"/>
                </a:solidFill>
              </a:rPr>
              <a:t>تقليب المخلوط إما يدوياً أو ميكانيكياً </a:t>
            </a:r>
            <a:r>
              <a:rPr lang="ar-SA" sz="5600" b="1" dirty="0" smtClean="0">
                <a:solidFill>
                  <a:schemeClr val="bg1"/>
                </a:solidFill>
              </a:rPr>
              <a:t>لمدة </a:t>
            </a:r>
            <a:r>
              <a:rPr lang="ar-SA" sz="5600" b="1" dirty="0" err="1" smtClean="0">
                <a:solidFill>
                  <a:schemeClr val="bg1"/>
                </a:solidFill>
              </a:rPr>
              <a:t>15 </a:t>
            </a:r>
            <a:r>
              <a:rPr lang="ar-SA" sz="5600" b="1" dirty="0">
                <a:solidFill>
                  <a:schemeClr val="bg1"/>
                </a:solidFill>
              </a:rPr>
              <a:t>– 30 </a:t>
            </a:r>
            <a:r>
              <a:rPr lang="ar-SA" sz="5600" b="1" dirty="0" smtClean="0">
                <a:solidFill>
                  <a:schemeClr val="bg1"/>
                </a:solidFill>
              </a:rPr>
              <a:t>دقيقة.</a:t>
            </a:r>
          </a:p>
          <a:p>
            <a:pPr algn="r">
              <a:lnSpc>
                <a:spcPct val="220000"/>
              </a:lnSpc>
            </a:pPr>
            <a:r>
              <a:rPr lang="ar-SA" sz="5600" b="1" dirty="0">
                <a:solidFill>
                  <a:schemeClr val="bg1"/>
                </a:solidFill>
              </a:rPr>
              <a:t>6- يتم إضافة الزيوت نقطة بنقطة أثناء التقليب، وذلك للتأكد من توزيع </a:t>
            </a:r>
            <a:r>
              <a:rPr lang="ar-SA" sz="5600" b="1" dirty="0" smtClean="0">
                <a:solidFill>
                  <a:schemeClr val="bg1"/>
                </a:solidFill>
              </a:rPr>
              <a:t>الزيت.</a:t>
            </a:r>
          </a:p>
          <a:p>
            <a:pPr algn="r">
              <a:lnSpc>
                <a:spcPct val="220000"/>
              </a:lnSpc>
            </a:pPr>
            <a:r>
              <a:rPr lang="ar-SA" sz="5600" b="1" dirty="0">
                <a:solidFill>
                  <a:schemeClr val="bg1"/>
                </a:solidFill>
              </a:rPr>
              <a:t>7- يضاف بعد ذلك ماء نظيف </a:t>
            </a:r>
            <a:r>
              <a:rPr lang="ar-SA" sz="5600" b="1" dirty="0" err="1">
                <a:solidFill>
                  <a:schemeClr val="bg1"/>
                </a:solidFill>
              </a:rPr>
              <a:t>دافئ (45 </a:t>
            </a:r>
            <a:r>
              <a:rPr lang="ar-SA" sz="5600" b="1" dirty="0">
                <a:solidFill>
                  <a:schemeClr val="bg1"/>
                </a:solidFill>
              </a:rPr>
              <a:t>– 50 درجة مئوية) </a:t>
            </a:r>
            <a:r>
              <a:rPr lang="ar-SA" sz="5600" b="1" dirty="0" smtClean="0">
                <a:solidFill>
                  <a:schemeClr val="bg1"/>
                </a:solidFill>
              </a:rPr>
              <a:t>ويستحسن ان يضاف تدريجياً.</a:t>
            </a:r>
          </a:p>
          <a:p>
            <a:pPr algn="r">
              <a:lnSpc>
                <a:spcPct val="220000"/>
              </a:lnSpc>
            </a:pPr>
            <a:r>
              <a:rPr lang="ar-SA" sz="5600" b="1" dirty="0" smtClean="0">
                <a:solidFill>
                  <a:schemeClr val="bg1"/>
                </a:solidFill>
              </a:rPr>
              <a:t>8- تمرر </a:t>
            </a:r>
            <a:r>
              <a:rPr lang="ar-SA" sz="5600" b="1" dirty="0">
                <a:solidFill>
                  <a:schemeClr val="bg1"/>
                </a:solidFill>
              </a:rPr>
              <a:t>هذه العجينة خلال ثقوب مفرمة مثل مفرمة اللحم فتخرج على شكل خيوط مثل خيوط الشعرية أو </a:t>
            </a:r>
            <a:r>
              <a:rPr lang="ar-SA" sz="5600" b="1" dirty="0" err="1" smtClean="0">
                <a:solidFill>
                  <a:schemeClr val="bg1"/>
                </a:solidFill>
              </a:rPr>
              <a:t>الاسباجيتي.</a:t>
            </a:r>
            <a:endParaRPr lang="ar-SA" sz="5600" b="1" dirty="0" smtClean="0">
              <a:solidFill>
                <a:schemeClr val="bg1"/>
              </a:solidFill>
            </a:endParaRPr>
          </a:p>
          <a:p>
            <a:pPr algn="r">
              <a:lnSpc>
                <a:spcPct val="220000"/>
              </a:lnSpc>
            </a:pPr>
            <a:r>
              <a:rPr lang="ar-SA" sz="5600" b="1" dirty="0" smtClean="0">
                <a:solidFill>
                  <a:schemeClr val="bg1"/>
                </a:solidFill>
              </a:rPr>
              <a:t>9- بعد </a:t>
            </a:r>
            <a:r>
              <a:rPr lang="ar-SA" sz="5600" b="1" dirty="0">
                <a:solidFill>
                  <a:schemeClr val="bg1"/>
                </a:solidFill>
              </a:rPr>
              <a:t>التجفيف تحفظ الخيوط بعد تكسيرها في أوان برطمانات أو أجولة صغيرة </a:t>
            </a:r>
            <a:r>
              <a:rPr lang="ar-SA" sz="5600" b="1" dirty="0" err="1">
                <a:solidFill>
                  <a:schemeClr val="bg1"/>
                </a:solidFill>
              </a:rPr>
              <a:t>أوأكياس</a:t>
            </a:r>
            <a:r>
              <a:rPr lang="ar-SA" sz="5600" b="1" dirty="0">
                <a:solidFill>
                  <a:schemeClr val="bg1"/>
                </a:solidFill>
              </a:rPr>
              <a:t> بلاستيك جافة ونظيفة ومحكمة الغلق أو فى أجولة كبيرة</a:t>
            </a:r>
            <a:r>
              <a:rPr lang="ar-SA" sz="5600" b="1" dirty="0" smtClean="0">
                <a:solidFill>
                  <a:schemeClr val="bg1"/>
                </a:solidFill>
              </a:rPr>
              <a:t> </a:t>
            </a:r>
            <a:endParaRPr lang="en-US" sz="5600" b="1" dirty="0">
              <a:solidFill>
                <a:schemeClr val="bg1"/>
              </a:solidFill>
            </a:endParaRPr>
          </a:p>
          <a:p>
            <a:pPr algn="r">
              <a:lnSpc>
                <a:spcPct val="220000"/>
              </a:lnSpc>
            </a:pPr>
            <a:r>
              <a:rPr lang="ar-SA" sz="5600" b="1" dirty="0" smtClean="0"/>
              <a:t> </a:t>
            </a:r>
            <a:endParaRPr lang="en-US" sz="5600" b="1" dirty="0"/>
          </a:p>
          <a:p>
            <a:pPr algn="r"/>
            <a:endParaRPr lang="en-US" dirty="0"/>
          </a:p>
          <a:p>
            <a:pPr algn="r"/>
            <a:endParaRPr lang="ar-SA" dirty="0" smtClean="0"/>
          </a:p>
          <a:p>
            <a:pPr algn="r"/>
            <a:r>
              <a:rPr lang="ar-SA" dirty="0" smtClean="0"/>
              <a:t>  </a:t>
            </a:r>
            <a:endParaRPr lang="ar-SA" b="1" dirty="0" smtClean="0"/>
          </a:p>
          <a:p>
            <a:pPr algn="r"/>
            <a:endParaRPr lang="ar-SA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3568" y="260649"/>
            <a:ext cx="7772400" cy="1008111"/>
          </a:xfrm>
        </p:spPr>
        <p:txBody>
          <a:bodyPr>
            <a:normAutofit fontScale="90000"/>
          </a:bodyPr>
          <a:lstStyle/>
          <a:p>
            <a:r>
              <a:rPr lang="ar-SA" b="1" dirty="0">
                <a:solidFill>
                  <a:srgbClr val="FF0000"/>
                </a:solidFill>
              </a:rPr>
              <a:t>المصادر </a:t>
            </a:r>
            <a:r>
              <a:rPr lang="ar-SA" b="1" dirty="0" err="1">
                <a:solidFill>
                  <a:srgbClr val="FF0000"/>
                </a:solidFill>
              </a:rPr>
              <a:t>البروتينية</a:t>
            </a:r>
            <a:r>
              <a:rPr lang="ar-SA" b="1" dirty="0">
                <a:solidFill>
                  <a:srgbClr val="FF0000"/>
                </a:solidFill>
              </a:rPr>
              <a:t> في علائق </a:t>
            </a:r>
            <a:r>
              <a:rPr lang="ar-SA" b="1" dirty="0" smtClean="0">
                <a:solidFill>
                  <a:srgbClr val="FF0000"/>
                </a:solidFill>
              </a:rPr>
              <a:t>الأسماك </a:t>
            </a:r>
            <a:r>
              <a:rPr lang="en-US" b="1" dirty="0">
                <a:solidFill>
                  <a:srgbClr val="FF0000"/>
                </a:solidFill>
              </a:rPr>
              <a:t>Protein sources in fish diets </a:t>
            </a:r>
            <a:endParaRPr lang="ar-SA" dirty="0">
              <a:solidFill>
                <a:srgbClr val="FF0000"/>
              </a:solidFill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323528" y="1484784"/>
            <a:ext cx="8640960" cy="5184576"/>
          </a:xfrm>
        </p:spPr>
        <p:txBody>
          <a:bodyPr>
            <a:normAutofit fontScale="92500" lnSpcReduction="20000"/>
          </a:bodyPr>
          <a:lstStyle/>
          <a:p>
            <a:pPr algn="r"/>
            <a:r>
              <a:rPr lang="ar-SA" b="1" dirty="0" err="1">
                <a:solidFill>
                  <a:schemeClr val="bg1"/>
                </a:solidFill>
              </a:rPr>
              <a:t>أولاً </a:t>
            </a:r>
            <a:r>
              <a:rPr lang="ar-SA" b="1" dirty="0">
                <a:solidFill>
                  <a:schemeClr val="bg1"/>
                </a:solidFill>
              </a:rPr>
              <a:t>:- البروتين الحيواني </a:t>
            </a:r>
            <a:r>
              <a:rPr lang="en-US" b="1" dirty="0" smtClean="0">
                <a:solidFill>
                  <a:schemeClr val="bg1"/>
                </a:solidFill>
              </a:rPr>
              <a:t>Animal </a:t>
            </a:r>
            <a:r>
              <a:rPr lang="en-US" b="1" dirty="0">
                <a:solidFill>
                  <a:schemeClr val="bg1"/>
                </a:solidFill>
              </a:rPr>
              <a:t>Protein         </a:t>
            </a:r>
            <a:endParaRPr lang="ar-SA" b="1" dirty="0" smtClean="0">
              <a:solidFill>
                <a:schemeClr val="bg1"/>
              </a:solidFill>
            </a:endParaRPr>
          </a:p>
          <a:p>
            <a:pPr algn="r"/>
            <a:r>
              <a:rPr lang="ar-SA" dirty="0">
                <a:solidFill>
                  <a:schemeClr val="tx1"/>
                </a:solidFill>
              </a:rPr>
              <a:t>أعلى مصادر البروتين قيمة من حيث احتوائه على الأحماض </a:t>
            </a:r>
            <a:r>
              <a:rPr lang="ar-SA" dirty="0" err="1">
                <a:solidFill>
                  <a:schemeClr val="tx1"/>
                </a:solidFill>
              </a:rPr>
              <a:t>الأمينية</a:t>
            </a:r>
            <a:r>
              <a:rPr lang="ar-SA" dirty="0">
                <a:solidFill>
                  <a:schemeClr val="tx1"/>
                </a:solidFill>
              </a:rPr>
              <a:t> </a:t>
            </a:r>
            <a:r>
              <a:rPr lang="ar-SA" dirty="0" err="1">
                <a:solidFill>
                  <a:schemeClr val="tx1"/>
                </a:solidFill>
              </a:rPr>
              <a:t>الأساسية.</a:t>
            </a:r>
            <a:r>
              <a:rPr lang="ar-SA" dirty="0">
                <a:solidFill>
                  <a:schemeClr val="tx1"/>
                </a:solidFill>
              </a:rPr>
              <a:t> ولكن المشكلة الرئيسية التي تواجه استخدام البروتين الحيواني في علائق الأسماك هي ارتفاع أسعاره</a:t>
            </a:r>
            <a:endParaRPr lang="en-US" dirty="0">
              <a:solidFill>
                <a:schemeClr val="tx1"/>
              </a:solidFill>
            </a:endParaRPr>
          </a:p>
          <a:p>
            <a:pPr marL="514350" indent="-514350" algn="r">
              <a:buAutoNum type="arabic1Minus"/>
            </a:pPr>
            <a:r>
              <a:rPr lang="ar-SA" sz="2800" b="1" dirty="0" smtClean="0">
                <a:solidFill>
                  <a:srgbClr val="C00000"/>
                </a:solidFill>
              </a:rPr>
              <a:t>مصادر </a:t>
            </a:r>
            <a:r>
              <a:rPr lang="ar-SA" sz="2800" b="1" dirty="0">
                <a:solidFill>
                  <a:srgbClr val="C00000"/>
                </a:solidFill>
              </a:rPr>
              <a:t>البروتين الحيوانية	</a:t>
            </a:r>
            <a:r>
              <a:rPr lang="ar-SA" sz="2800" b="1" dirty="0" smtClean="0">
                <a:solidFill>
                  <a:srgbClr val="C00000"/>
                </a:solidFill>
              </a:rPr>
              <a:t>            </a:t>
            </a:r>
            <a:r>
              <a:rPr lang="en-US" sz="2800" b="1" dirty="0">
                <a:solidFill>
                  <a:srgbClr val="C00000"/>
                </a:solidFill>
              </a:rPr>
              <a:t>Animal </a:t>
            </a:r>
            <a:r>
              <a:rPr lang="en-US" sz="2800" b="1" dirty="0" smtClean="0">
                <a:solidFill>
                  <a:srgbClr val="C00000"/>
                </a:solidFill>
              </a:rPr>
              <a:t>protein sources </a:t>
            </a:r>
            <a:endParaRPr lang="ar-SA" sz="2800" b="1" dirty="0" smtClean="0">
              <a:solidFill>
                <a:srgbClr val="C00000"/>
              </a:solidFill>
            </a:endParaRPr>
          </a:p>
          <a:p>
            <a:pPr marL="514350" indent="-514350" algn="r"/>
            <a:r>
              <a:rPr lang="ar-SA" sz="2800" b="1" dirty="0">
                <a:solidFill>
                  <a:srgbClr val="C00000"/>
                </a:solidFill>
              </a:rPr>
              <a:t>1- مسحوق السمك </a:t>
            </a:r>
            <a:r>
              <a:rPr lang="en-US" sz="2800" b="1" dirty="0">
                <a:solidFill>
                  <a:srgbClr val="C00000"/>
                </a:solidFill>
              </a:rPr>
              <a:t>Fish meal       </a:t>
            </a:r>
            <a:r>
              <a:rPr lang="ar-SA" sz="2800" b="1" dirty="0">
                <a:solidFill>
                  <a:srgbClr val="C00000"/>
                </a:solidFill>
              </a:rPr>
              <a:t> </a:t>
            </a:r>
            <a:endParaRPr lang="en-US" sz="2800" dirty="0">
              <a:solidFill>
                <a:srgbClr val="C00000"/>
              </a:solidFill>
            </a:endParaRPr>
          </a:p>
          <a:p>
            <a:pPr marL="514350" indent="-514350" algn="r"/>
            <a:r>
              <a:rPr lang="ar-SA" sz="2800" dirty="0" smtClean="0">
                <a:solidFill>
                  <a:schemeClr val="tx1"/>
                </a:solidFill>
              </a:rPr>
              <a:t>-  تم </a:t>
            </a:r>
            <a:r>
              <a:rPr lang="ar-SA" sz="2800" dirty="0">
                <a:solidFill>
                  <a:schemeClr val="tx1"/>
                </a:solidFill>
              </a:rPr>
              <a:t>انتاجه بشكل تجاري في كثير من دول العالم، إما عن </a:t>
            </a:r>
            <a:r>
              <a:rPr lang="ar-SA" sz="2800" dirty="0" smtClean="0">
                <a:solidFill>
                  <a:schemeClr val="tx1"/>
                </a:solidFill>
              </a:rPr>
              <a:t>طريق استخدام </a:t>
            </a:r>
            <a:r>
              <a:rPr lang="ar-SA" sz="2800" dirty="0">
                <a:solidFill>
                  <a:schemeClr val="tx1"/>
                </a:solidFill>
              </a:rPr>
              <a:t>أسماك لا تستخدم في غذاء </a:t>
            </a:r>
            <a:r>
              <a:rPr lang="ar-SA" sz="2800" dirty="0" smtClean="0">
                <a:solidFill>
                  <a:schemeClr val="tx1"/>
                </a:solidFill>
              </a:rPr>
              <a:t>الإنسان</a:t>
            </a:r>
          </a:p>
          <a:p>
            <a:pPr marL="261938" indent="-261938" algn="r">
              <a:buFontTx/>
              <a:buChar char="-"/>
            </a:pPr>
            <a:r>
              <a:rPr lang="ar-SA" sz="2800" dirty="0" smtClean="0">
                <a:solidFill>
                  <a:schemeClr val="tx1"/>
                </a:solidFill>
              </a:rPr>
              <a:t>ويحتوي </a:t>
            </a:r>
            <a:r>
              <a:rPr lang="ar-SA" sz="2800" dirty="0">
                <a:solidFill>
                  <a:schemeClr val="tx1"/>
                </a:solidFill>
              </a:rPr>
              <a:t>مسحوق السمك عادة ما بين </a:t>
            </a:r>
            <a:r>
              <a:rPr lang="ar-SA" sz="2800" dirty="0" err="1">
                <a:solidFill>
                  <a:schemeClr val="tx1"/>
                </a:solidFill>
              </a:rPr>
              <a:t>60 </a:t>
            </a:r>
            <a:r>
              <a:rPr lang="ar-SA" sz="2800" dirty="0">
                <a:solidFill>
                  <a:schemeClr val="tx1"/>
                </a:solidFill>
              </a:rPr>
              <a:t>– 75% بروتين خام، ويعتبر مصدراً رئيسياً للأحماض </a:t>
            </a:r>
            <a:r>
              <a:rPr lang="ar-SA" sz="2800" dirty="0" err="1">
                <a:solidFill>
                  <a:schemeClr val="tx1"/>
                </a:solidFill>
              </a:rPr>
              <a:t>الأمينية</a:t>
            </a:r>
            <a:r>
              <a:rPr lang="ar-SA" sz="2800" dirty="0">
                <a:solidFill>
                  <a:schemeClr val="tx1"/>
                </a:solidFill>
              </a:rPr>
              <a:t> </a:t>
            </a:r>
            <a:r>
              <a:rPr lang="ar-SA" sz="2800" dirty="0" err="1">
                <a:solidFill>
                  <a:schemeClr val="tx1"/>
                </a:solidFill>
              </a:rPr>
              <a:t>الميثيونين</a:t>
            </a:r>
            <a:r>
              <a:rPr lang="ar-SA" sz="2800" dirty="0">
                <a:solidFill>
                  <a:schemeClr val="tx1"/>
                </a:solidFill>
              </a:rPr>
              <a:t> </a:t>
            </a:r>
            <a:r>
              <a:rPr lang="ar-SA" sz="2800" dirty="0" err="1" smtClean="0">
                <a:solidFill>
                  <a:schemeClr val="tx1"/>
                </a:solidFill>
              </a:rPr>
              <a:t>والليسين</a:t>
            </a:r>
            <a:endParaRPr lang="ar-SA" sz="2800" dirty="0" smtClean="0">
              <a:solidFill>
                <a:schemeClr val="tx1"/>
              </a:solidFill>
            </a:endParaRPr>
          </a:p>
          <a:p>
            <a:pPr marL="514350" indent="-514350" algn="r"/>
            <a:r>
              <a:rPr lang="ar-SA" sz="2800" dirty="0" smtClean="0">
                <a:solidFill>
                  <a:schemeClr val="tx1"/>
                </a:solidFill>
              </a:rPr>
              <a:t>- </a:t>
            </a:r>
            <a:r>
              <a:rPr lang="ar-SA" sz="2800" dirty="0" smtClean="0">
                <a:solidFill>
                  <a:schemeClr val="tx1"/>
                </a:solidFill>
              </a:rPr>
              <a:t>مصدراً </a:t>
            </a:r>
            <a:r>
              <a:rPr lang="ar-SA" sz="2800" dirty="0">
                <a:solidFill>
                  <a:schemeClr val="tx1"/>
                </a:solidFill>
              </a:rPr>
              <a:t>جيداً للأملاح المعدنية ومنها الكالسيوم والفسفور والعناصر الدقيقة ويستخدم مسحوق السمك عادة بنسب تتراوح ما بين </a:t>
            </a:r>
            <a:r>
              <a:rPr lang="ar-SA" sz="2800" dirty="0" err="1">
                <a:solidFill>
                  <a:schemeClr val="tx1"/>
                </a:solidFill>
              </a:rPr>
              <a:t>5 </a:t>
            </a:r>
            <a:r>
              <a:rPr lang="ar-SA" sz="2800" dirty="0">
                <a:solidFill>
                  <a:schemeClr val="tx1"/>
                </a:solidFill>
              </a:rPr>
              <a:t>– 35% في علائق الأسماك </a:t>
            </a:r>
            <a:r>
              <a:rPr lang="ar-SA" sz="2800" dirty="0" err="1" smtClean="0">
                <a:solidFill>
                  <a:schemeClr val="tx1"/>
                </a:solidFill>
              </a:rPr>
              <a:t>التجارية.</a:t>
            </a:r>
            <a:r>
              <a:rPr lang="ar-SA" sz="2800" dirty="0" smtClean="0">
                <a:solidFill>
                  <a:schemeClr val="tx1"/>
                </a:solidFill>
              </a:rPr>
              <a:t> وفي علائق بعض الاسماك مثل السالمون الى </a:t>
            </a:r>
            <a:r>
              <a:rPr lang="ar-SA" sz="2800" dirty="0" err="1" smtClean="0">
                <a:solidFill>
                  <a:schemeClr val="tx1"/>
                </a:solidFill>
              </a:rPr>
              <a:t>50%.</a:t>
            </a:r>
            <a:endParaRPr lang="en-US" sz="2800" dirty="0">
              <a:solidFill>
                <a:schemeClr val="tx1"/>
              </a:solidFill>
            </a:endParaRPr>
          </a:p>
          <a:p>
            <a:pPr algn="r"/>
            <a:endParaRPr lang="ar-SA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11560" y="188640"/>
            <a:ext cx="7772400" cy="576063"/>
          </a:xfrm>
        </p:spPr>
        <p:txBody>
          <a:bodyPr>
            <a:normAutofit fontScale="90000"/>
          </a:bodyPr>
          <a:lstStyle/>
          <a:p>
            <a:pPr algn="r"/>
            <a:r>
              <a:rPr lang="ar-SA" b="1" dirty="0" smtClean="0"/>
              <a:t/>
            </a:r>
            <a:br>
              <a:rPr lang="ar-SA" b="1" dirty="0" smtClean="0"/>
            </a:br>
            <a:r>
              <a:rPr lang="ar-SA" sz="2700" b="1" dirty="0"/>
              <a:t>2</a:t>
            </a:r>
            <a:r>
              <a:rPr lang="ar-EG" sz="2700" b="1" dirty="0" smtClean="0">
                <a:solidFill>
                  <a:srgbClr val="C00000"/>
                </a:solidFill>
              </a:rPr>
              <a:t>- </a:t>
            </a:r>
            <a:r>
              <a:rPr lang="ar-EG" sz="2700" b="1" dirty="0">
                <a:solidFill>
                  <a:srgbClr val="C00000"/>
                </a:solidFill>
              </a:rPr>
              <a:t>مسحوق الجمبري والقشريات </a:t>
            </a:r>
            <a:r>
              <a:rPr lang="en-US" sz="2700" b="1" dirty="0" smtClean="0">
                <a:solidFill>
                  <a:srgbClr val="C00000"/>
                </a:solidFill>
              </a:rPr>
              <a:t>Shrimp </a:t>
            </a:r>
            <a:r>
              <a:rPr lang="en-US" sz="2700" b="1" dirty="0">
                <a:solidFill>
                  <a:srgbClr val="C00000"/>
                </a:solidFill>
              </a:rPr>
              <a:t>meal and crustaceans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en-US" dirty="0"/>
              <a:t/>
            </a:r>
            <a:br>
              <a:rPr lang="en-US" dirty="0"/>
            </a:br>
            <a:endParaRPr lang="ar-SA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323528" y="836712"/>
            <a:ext cx="8568952" cy="5832648"/>
          </a:xfrm>
        </p:spPr>
        <p:txBody>
          <a:bodyPr>
            <a:normAutofit fontScale="92500" lnSpcReduction="10000"/>
          </a:bodyPr>
          <a:lstStyle/>
          <a:p>
            <a:pPr algn="r">
              <a:buFontTx/>
              <a:buChar char="-"/>
            </a:pPr>
            <a:r>
              <a:rPr lang="ar-SA" dirty="0" smtClean="0">
                <a:solidFill>
                  <a:schemeClr val="tx1"/>
                </a:solidFill>
              </a:rPr>
              <a:t>استخدامه </a:t>
            </a:r>
            <a:r>
              <a:rPr lang="ar-SA" dirty="0" smtClean="0">
                <a:solidFill>
                  <a:schemeClr val="tx1"/>
                </a:solidFill>
              </a:rPr>
              <a:t>محدوداً </a:t>
            </a:r>
            <a:r>
              <a:rPr lang="ar-SA" dirty="0">
                <a:solidFill>
                  <a:schemeClr val="tx1"/>
                </a:solidFill>
              </a:rPr>
              <a:t>في علائق الأسماك لارتفاع سعر الجمبرى إلا أنه يدخل بنسب محدودة في علائق بعض الأسماك ذات الاحتياجات </a:t>
            </a:r>
            <a:r>
              <a:rPr lang="ar-SA" dirty="0" err="1">
                <a:solidFill>
                  <a:schemeClr val="tx1"/>
                </a:solidFill>
              </a:rPr>
              <a:t>البروتينية</a:t>
            </a:r>
            <a:r>
              <a:rPr lang="ar-SA" dirty="0">
                <a:solidFill>
                  <a:schemeClr val="tx1"/>
                </a:solidFill>
              </a:rPr>
              <a:t> العالية وخاصة في مواسم التكاثر وأيضا الأسماك </a:t>
            </a:r>
            <a:r>
              <a:rPr lang="ar-SA" dirty="0" smtClean="0">
                <a:solidFill>
                  <a:schemeClr val="tx1"/>
                </a:solidFill>
              </a:rPr>
              <a:t>الصغيرة.</a:t>
            </a:r>
          </a:p>
          <a:p>
            <a:pPr algn="r">
              <a:buFontTx/>
              <a:buChar char="-"/>
            </a:pPr>
            <a:r>
              <a:rPr lang="ar-SA" dirty="0" smtClean="0">
                <a:solidFill>
                  <a:schemeClr val="tx1"/>
                </a:solidFill>
              </a:rPr>
              <a:t> </a:t>
            </a:r>
            <a:r>
              <a:rPr lang="ar-SA" dirty="0">
                <a:solidFill>
                  <a:schemeClr val="tx1"/>
                </a:solidFill>
              </a:rPr>
              <a:t>ويعتبر من أهم الأغذية المستخدمة في تغذية أسماك السالمون ومعامل تحويله الغذائي </a:t>
            </a:r>
            <a:r>
              <a:rPr lang="ar-SA" dirty="0" err="1">
                <a:solidFill>
                  <a:schemeClr val="tx1"/>
                </a:solidFill>
              </a:rPr>
              <a:t>4 </a:t>
            </a:r>
            <a:r>
              <a:rPr lang="ar-SA" dirty="0">
                <a:solidFill>
                  <a:schemeClr val="tx1"/>
                </a:solidFill>
              </a:rPr>
              <a:t>: 6 ويقدم الجمبري الطازج لصغار الأسماك ويعتبر غذاء طبيعي </a:t>
            </a:r>
            <a:r>
              <a:rPr lang="ar-SA" dirty="0" smtClean="0">
                <a:solidFill>
                  <a:schemeClr val="tx1"/>
                </a:solidFill>
              </a:rPr>
              <a:t>للأسماك.</a:t>
            </a:r>
          </a:p>
          <a:p>
            <a:pPr algn="r"/>
            <a:endParaRPr lang="ar-SA" dirty="0" smtClean="0">
              <a:solidFill>
                <a:schemeClr val="tx1"/>
              </a:solidFill>
            </a:endParaRPr>
          </a:p>
          <a:p>
            <a:pPr algn="r"/>
            <a:r>
              <a:rPr lang="ar-SA" dirty="0" smtClean="0">
                <a:solidFill>
                  <a:schemeClr val="tx1"/>
                </a:solidFill>
              </a:rPr>
              <a:t>- وهناك </a:t>
            </a:r>
            <a:r>
              <a:rPr lang="ar-SA" dirty="0">
                <a:solidFill>
                  <a:schemeClr val="tx1"/>
                </a:solidFill>
              </a:rPr>
              <a:t>أيضا مسحوق </a:t>
            </a:r>
            <a:r>
              <a:rPr lang="ar-SA" dirty="0" err="1">
                <a:solidFill>
                  <a:schemeClr val="tx1"/>
                </a:solidFill>
              </a:rPr>
              <a:t>استاكوزا</a:t>
            </a:r>
            <a:r>
              <a:rPr lang="ar-SA" dirty="0">
                <a:solidFill>
                  <a:schemeClr val="tx1"/>
                </a:solidFill>
              </a:rPr>
              <a:t> </a:t>
            </a:r>
            <a:r>
              <a:rPr lang="ar-SA" dirty="0" err="1">
                <a:solidFill>
                  <a:schemeClr val="tx1"/>
                </a:solidFill>
              </a:rPr>
              <a:t>المياة</a:t>
            </a:r>
            <a:r>
              <a:rPr lang="ar-SA" dirty="0">
                <a:solidFill>
                  <a:schemeClr val="tx1"/>
                </a:solidFill>
              </a:rPr>
              <a:t> العذبة التى يشكل ظهورها فى </a:t>
            </a:r>
            <a:r>
              <a:rPr lang="ar-SA" dirty="0" err="1">
                <a:solidFill>
                  <a:schemeClr val="tx1"/>
                </a:solidFill>
              </a:rPr>
              <a:t>مياة</a:t>
            </a:r>
            <a:r>
              <a:rPr lang="ar-SA" dirty="0">
                <a:solidFill>
                  <a:schemeClr val="tx1"/>
                </a:solidFill>
              </a:rPr>
              <a:t> النيل والترع والمصارف خطراً كبيراً فلذلك بدأت </a:t>
            </a:r>
            <a:r>
              <a:rPr lang="ar-SA" dirty="0" err="1">
                <a:solidFill>
                  <a:schemeClr val="tx1"/>
                </a:solidFill>
              </a:rPr>
              <a:t>مقاومتة</a:t>
            </a:r>
            <a:r>
              <a:rPr lang="ar-SA" dirty="0">
                <a:solidFill>
                  <a:schemeClr val="tx1"/>
                </a:solidFill>
              </a:rPr>
              <a:t> بيولوجياً </a:t>
            </a:r>
            <a:r>
              <a:rPr lang="ar-SA" dirty="0" err="1">
                <a:solidFill>
                  <a:schemeClr val="tx1"/>
                </a:solidFill>
              </a:rPr>
              <a:t>وتجميعة</a:t>
            </a:r>
            <a:r>
              <a:rPr lang="ar-SA" dirty="0">
                <a:solidFill>
                  <a:schemeClr val="tx1"/>
                </a:solidFill>
              </a:rPr>
              <a:t> وعمل مسحوق منة عالى القيمة الغذائية وتصل نسبة البروتين </a:t>
            </a:r>
            <a:r>
              <a:rPr lang="ar-SA" dirty="0" err="1">
                <a:solidFill>
                  <a:schemeClr val="tx1"/>
                </a:solidFill>
              </a:rPr>
              <a:t>بة</a:t>
            </a:r>
            <a:r>
              <a:rPr lang="ar-SA" dirty="0">
                <a:solidFill>
                  <a:schemeClr val="tx1"/>
                </a:solidFill>
              </a:rPr>
              <a:t> من 50-60% ويضاف الى علائق </a:t>
            </a:r>
            <a:r>
              <a:rPr lang="ar-SA" dirty="0" err="1">
                <a:solidFill>
                  <a:schemeClr val="tx1"/>
                </a:solidFill>
              </a:rPr>
              <a:t>الآسماك</a:t>
            </a:r>
            <a:r>
              <a:rPr lang="ar-SA" dirty="0">
                <a:solidFill>
                  <a:schemeClr val="tx1"/>
                </a:solidFill>
              </a:rPr>
              <a:t> بمعدلات </a:t>
            </a:r>
            <a:r>
              <a:rPr lang="ar-SA" dirty="0" err="1">
                <a:solidFill>
                  <a:schemeClr val="tx1"/>
                </a:solidFill>
              </a:rPr>
              <a:t>تشابة</a:t>
            </a:r>
            <a:r>
              <a:rPr lang="ar-SA" dirty="0">
                <a:solidFill>
                  <a:schemeClr val="tx1"/>
                </a:solidFill>
              </a:rPr>
              <a:t> مسحوق </a:t>
            </a:r>
            <a:r>
              <a:rPr lang="ar-SA" dirty="0" smtClean="0">
                <a:solidFill>
                  <a:schemeClr val="tx1"/>
                </a:solidFill>
              </a:rPr>
              <a:t>الجمبرى.</a:t>
            </a:r>
            <a:endParaRPr lang="ar-SA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323528" y="188641"/>
            <a:ext cx="7772400" cy="504055"/>
          </a:xfrm>
        </p:spPr>
        <p:txBody>
          <a:bodyPr>
            <a:normAutofit fontScale="90000"/>
          </a:bodyPr>
          <a:lstStyle/>
          <a:p>
            <a:pPr algn="r"/>
            <a:r>
              <a:rPr lang="ar-SA" sz="2800" b="1" dirty="0" smtClean="0"/>
              <a:t/>
            </a:r>
            <a:br>
              <a:rPr lang="ar-SA" sz="2800" b="1" dirty="0" smtClean="0"/>
            </a:br>
            <a:r>
              <a:rPr lang="ar-SA" sz="2800" b="1" dirty="0">
                <a:solidFill>
                  <a:srgbClr val="FF0000"/>
                </a:solidFill>
              </a:rPr>
              <a:t>3</a:t>
            </a:r>
            <a:r>
              <a:rPr lang="ar-EG" sz="2800" b="1" dirty="0" smtClean="0">
                <a:solidFill>
                  <a:srgbClr val="FF0000"/>
                </a:solidFill>
              </a:rPr>
              <a:t>- </a:t>
            </a:r>
            <a:r>
              <a:rPr lang="ar-EG" sz="2800" b="1" dirty="0">
                <a:solidFill>
                  <a:srgbClr val="FF0000"/>
                </a:solidFill>
              </a:rPr>
              <a:t>مسحوق اللحم 			</a:t>
            </a:r>
            <a:r>
              <a:rPr lang="en-US" sz="2800" b="1" dirty="0">
                <a:solidFill>
                  <a:srgbClr val="FF0000"/>
                </a:solidFill>
              </a:rPr>
              <a:t>Meat meal</a:t>
            </a:r>
            <a:r>
              <a:rPr lang="en-US" sz="2800" dirty="0"/>
              <a:t/>
            </a:r>
            <a:br>
              <a:rPr lang="en-US" sz="2800" dirty="0"/>
            </a:br>
            <a:endParaRPr lang="ar-SA" sz="2800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395536" y="836712"/>
            <a:ext cx="8352928" cy="5760640"/>
          </a:xfrm>
        </p:spPr>
        <p:txBody>
          <a:bodyPr>
            <a:normAutofit fontScale="85000" lnSpcReduction="10000"/>
          </a:bodyPr>
          <a:lstStyle/>
          <a:p>
            <a:pPr algn="r"/>
            <a:r>
              <a:rPr lang="ar-SA" b="1" dirty="0" smtClean="0">
                <a:solidFill>
                  <a:schemeClr val="tx1"/>
                </a:solidFill>
              </a:rPr>
              <a:t>- يصنع </a:t>
            </a:r>
            <a:r>
              <a:rPr lang="ar-SA" b="1" dirty="0">
                <a:solidFill>
                  <a:schemeClr val="tx1"/>
                </a:solidFill>
              </a:rPr>
              <a:t>مسحوق اللحم من الأجزاء المتبقية من ذبح وتقطيع الحيوانات المذبوحة</a:t>
            </a:r>
            <a:r>
              <a:rPr lang="ar-SA" b="1" dirty="0" smtClean="0">
                <a:solidFill>
                  <a:schemeClr val="tx1"/>
                </a:solidFill>
              </a:rPr>
              <a:t>.</a:t>
            </a:r>
          </a:p>
          <a:p>
            <a:pPr algn="r"/>
            <a:r>
              <a:rPr lang="ar-SA" b="1" dirty="0" smtClean="0">
                <a:solidFill>
                  <a:schemeClr val="tx1"/>
                </a:solidFill>
              </a:rPr>
              <a:t>- يحتوي </a:t>
            </a:r>
            <a:r>
              <a:rPr lang="ar-SA" b="1" dirty="0">
                <a:solidFill>
                  <a:schemeClr val="tx1"/>
                </a:solidFill>
              </a:rPr>
              <a:t>الجيد منه على نسبة </a:t>
            </a:r>
            <a:r>
              <a:rPr lang="ar-SA" b="1" dirty="0" err="1">
                <a:solidFill>
                  <a:schemeClr val="tx1"/>
                </a:solidFill>
              </a:rPr>
              <a:t>50 </a:t>
            </a:r>
            <a:r>
              <a:rPr lang="ar-SA" b="1" dirty="0">
                <a:solidFill>
                  <a:schemeClr val="tx1"/>
                </a:solidFill>
              </a:rPr>
              <a:t>– 55% </a:t>
            </a:r>
            <a:r>
              <a:rPr lang="ar-SA" b="1" dirty="0" err="1">
                <a:solidFill>
                  <a:schemeClr val="tx1"/>
                </a:solidFill>
              </a:rPr>
              <a:t>بروتين.</a:t>
            </a:r>
            <a:r>
              <a:rPr lang="ar-SA" b="1" dirty="0">
                <a:solidFill>
                  <a:schemeClr val="tx1"/>
                </a:solidFill>
              </a:rPr>
              <a:t> ويمكن استخدامه في علائق الأسماك </a:t>
            </a:r>
            <a:r>
              <a:rPr lang="ar-SA" b="1" dirty="0" err="1">
                <a:solidFill>
                  <a:schemeClr val="tx1"/>
                </a:solidFill>
              </a:rPr>
              <a:t>المفترسة </a:t>
            </a:r>
            <a:r>
              <a:rPr lang="ar-SA" b="1" dirty="0">
                <a:solidFill>
                  <a:schemeClr val="tx1"/>
                </a:solidFill>
              </a:rPr>
              <a:t>(آكلات اللحوم) في حدود </a:t>
            </a:r>
            <a:r>
              <a:rPr lang="ar-SA" b="1" dirty="0" err="1">
                <a:solidFill>
                  <a:schemeClr val="tx1"/>
                </a:solidFill>
              </a:rPr>
              <a:t>20</a:t>
            </a:r>
            <a:r>
              <a:rPr lang="ar-SA" b="1" dirty="0" err="1" smtClean="0">
                <a:solidFill>
                  <a:schemeClr val="tx1"/>
                </a:solidFill>
              </a:rPr>
              <a:t>%.</a:t>
            </a:r>
            <a:endParaRPr lang="ar-SA" b="1" dirty="0" smtClean="0">
              <a:solidFill>
                <a:schemeClr val="tx1"/>
              </a:solidFill>
            </a:endParaRPr>
          </a:p>
          <a:p>
            <a:pPr algn="r"/>
            <a:r>
              <a:rPr lang="ar-SA" b="1" dirty="0" smtClean="0">
                <a:solidFill>
                  <a:schemeClr val="tx1"/>
                </a:solidFill>
              </a:rPr>
              <a:t>- يعتبر </a:t>
            </a:r>
            <a:r>
              <a:rPr lang="ar-SA" b="1" dirty="0">
                <a:solidFill>
                  <a:schemeClr val="tx1"/>
                </a:solidFill>
              </a:rPr>
              <a:t>مسحوق اللحم ثاني أهم مصادر البروتين الحيواني في تغذية الأسماك، وكان حتى وقت قريب يعتبر مصدراً رئيسياً في تغذية </a:t>
            </a:r>
            <a:r>
              <a:rPr lang="ar-SA" b="1" dirty="0" smtClean="0">
                <a:solidFill>
                  <a:schemeClr val="tx1"/>
                </a:solidFill>
              </a:rPr>
              <a:t>السالمون.</a:t>
            </a:r>
          </a:p>
          <a:p>
            <a:pPr algn="r"/>
            <a:r>
              <a:rPr lang="ar-SA" b="1" dirty="0">
                <a:solidFill>
                  <a:srgbClr val="FF0000"/>
                </a:solidFill>
              </a:rPr>
              <a:t>4- مسحوق اللحم والعظم </a:t>
            </a:r>
            <a:r>
              <a:rPr lang="en-US" b="1" dirty="0">
                <a:solidFill>
                  <a:srgbClr val="FF0000"/>
                </a:solidFill>
              </a:rPr>
              <a:t>Meat and bone meal            </a:t>
            </a:r>
            <a:r>
              <a:rPr lang="ar-EG" b="1" dirty="0">
                <a:solidFill>
                  <a:srgbClr val="FF0000"/>
                </a:solidFill>
              </a:rPr>
              <a:t> </a:t>
            </a:r>
            <a:endParaRPr lang="ar-SA" b="1" dirty="0" smtClean="0">
              <a:solidFill>
                <a:srgbClr val="FF0000"/>
              </a:solidFill>
            </a:endParaRPr>
          </a:p>
          <a:p>
            <a:pPr algn="r"/>
            <a:r>
              <a:rPr lang="ar-SA" b="1" dirty="0" smtClean="0">
                <a:solidFill>
                  <a:schemeClr val="tx1"/>
                </a:solidFill>
              </a:rPr>
              <a:t>- يتم </a:t>
            </a:r>
            <a:r>
              <a:rPr lang="ar-SA" b="1" dirty="0">
                <a:solidFill>
                  <a:schemeClr val="tx1"/>
                </a:solidFill>
              </a:rPr>
              <a:t>تجهيز مسحوق اللحم أحياناً مصحوباً بالعظام ويسمى في هذه الحالة مسحوق اللحم والعظم والذي يمتاز بارتفاع محتواه من الكالسيوم </a:t>
            </a:r>
            <a:r>
              <a:rPr lang="ar-SA" b="1" dirty="0" err="1" smtClean="0">
                <a:solidFill>
                  <a:schemeClr val="tx1"/>
                </a:solidFill>
              </a:rPr>
              <a:t>والفوسفور.</a:t>
            </a:r>
            <a:endParaRPr lang="ar-SA" b="1" dirty="0" smtClean="0">
              <a:solidFill>
                <a:schemeClr val="tx1"/>
              </a:solidFill>
            </a:endParaRPr>
          </a:p>
          <a:p>
            <a:pPr algn="r"/>
            <a:r>
              <a:rPr lang="ar-SA" b="1" dirty="0" smtClean="0">
                <a:solidFill>
                  <a:schemeClr val="tx1"/>
                </a:solidFill>
              </a:rPr>
              <a:t>- وتستخدم </a:t>
            </a:r>
            <a:r>
              <a:rPr lang="ar-SA" b="1" dirty="0">
                <a:solidFill>
                  <a:schemeClr val="tx1"/>
                </a:solidFill>
              </a:rPr>
              <a:t>أحياناً مخلفات </a:t>
            </a:r>
            <a:r>
              <a:rPr lang="ar-SA" b="1" dirty="0" err="1">
                <a:solidFill>
                  <a:schemeClr val="tx1"/>
                </a:solidFill>
              </a:rPr>
              <a:t>المجازر </a:t>
            </a:r>
            <a:r>
              <a:rPr lang="ar-SA" b="1" dirty="0">
                <a:solidFill>
                  <a:schemeClr val="tx1"/>
                </a:solidFill>
              </a:rPr>
              <a:t>(مثل الطحال والقلب وأجزاء الجهاز الهضمي) وتقل في هذه الحالة نسب البروتين الخام في المسحوق، إذ تصل ما بين </a:t>
            </a:r>
            <a:r>
              <a:rPr lang="ar-SA" b="1" dirty="0" err="1">
                <a:solidFill>
                  <a:schemeClr val="tx1"/>
                </a:solidFill>
              </a:rPr>
              <a:t>45 </a:t>
            </a:r>
            <a:r>
              <a:rPr lang="ar-SA" b="1" dirty="0">
                <a:solidFill>
                  <a:schemeClr val="tx1"/>
                </a:solidFill>
              </a:rPr>
              <a:t>– </a:t>
            </a:r>
            <a:r>
              <a:rPr lang="ar-SA" b="1" dirty="0" err="1">
                <a:solidFill>
                  <a:schemeClr val="tx1"/>
                </a:solidFill>
              </a:rPr>
              <a:t>50</a:t>
            </a:r>
            <a:r>
              <a:rPr lang="ar-SA" b="1" dirty="0" err="1" smtClean="0">
                <a:solidFill>
                  <a:schemeClr val="tx1"/>
                </a:solidFill>
              </a:rPr>
              <a:t>%.</a:t>
            </a:r>
            <a:endParaRPr lang="ar-SA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827584" y="188641"/>
            <a:ext cx="7772400" cy="792088"/>
          </a:xfrm>
        </p:spPr>
        <p:txBody>
          <a:bodyPr>
            <a:normAutofit fontScale="90000"/>
          </a:bodyPr>
          <a:lstStyle/>
          <a:p>
            <a:r>
              <a:rPr lang="ar-SA" b="1" dirty="0" smtClean="0"/>
              <a:t/>
            </a:r>
            <a:br>
              <a:rPr lang="ar-SA" b="1" dirty="0" smtClean="0"/>
            </a:br>
            <a:r>
              <a:rPr lang="ar-SA" sz="3100" b="1" dirty="0" smtClean="0">
                <a:solidFill>
                  <a:srgbClr val="FF0000"/>
                </a:solidFill>
              </a:rPr>
              <a:t>5- </a:t>
            </a:r>
            <a:r>
              <a:rPr lang="ar-SA" sz="3100" b="1" dirty="0">
                <a:solidFill>
                  <a:srgbClr val="FF0000"/>
                </a:solidFill>
              </a:rPr>
              <a:t>مسحوق الدم       </a:t>
            </a:r>
            <a:r>
              <a:rPr lang="en-US" sz="3100" b="1" dirty="0">
                <a:solidFill>
                  <a:srgbClr val="FF0000"/>
                </a:solidFill>
              </a:rPr>
              <a:t>Blood meal</a:t>
            </a:r>
            <a:r>
              <a:rPr lang="en-US" dirty="0"/>
              <a:t/>
            </a:r>
            <a:br>
              <a:rPr lang="en-US" dirty="0"/>
            </a:br>
            <a:endParaRPr lang="ar-SA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323528" y="908720"/>
            <a:ext cx="8568952" cy="5688632"/>
          </a:xfrm>
        </p:spPr>
        <p:txBody>
          <a:bodyPr>
            <a:normAutofit fontScale="85000" lnSpcReduction="10000"/>
          </a:bodyPr>
          <a:lstStyle/>
          <a:p>
            <a:pPr algn="r"/>
            <a:r>
              <a:rPr lang="ar-SA" b="1" dirty="0" smtClean="0">
                <a:solidFill>
                  <a:schemeClr val="tx1"/>
                </a:solidFill>
              </a:rPr>
              <a:t>- يمتاز </a:t>
            </a:r>
            <a:r>
              <a:rPr lang="ar-SA" b="1" dirty="0">
                <a:solidFill>
                  <a:schemeClr val="tx1"/>
                </a:solidFill>
              </a:rPr>
              <a:t>بارتفاع محتواه من البروتين الخام إذ يصل إلى حوالي 90% من الوزن الجاف ويحتوي على نسبة مرتفعة من الحمض الأميني </a:t>
            </a:r>
            <a:r>
              <a:rPr lang="ar-SA" b="1" dirty="0" err="1">
                <a:solidFill>
                  <a:schemeClr val="tx1"/>
                </a:solidFill>
              </a:rPr>
              <a:t>الليسين</a:t>
            </a:r>
            <a:r>
              <a:rPr lang="ar-SA" b="1" dirty="0">
                <a:solidFill>
                  <a:schemeClr val="tx1"/>
                </a:solidFill>
              </a:rPr>
              <a:t> ، 1.5% دهن ولكنه فقير في العناصر المعدنية.</a:t>
            </a:r>
            <a:endParaRPr lang="en-US" b="1" dirty="0">
              <a:solidFill>
                <a:schemeClr val="tx1"/>
              </a:solidFill>
            </a:endParaRPr>
          </a:p>
          <a:p>
            <a:pPr algn="r"/>
            <a:r>
              <a:rPr lang="ar-SA" b="1" dirty="0">
                <a:solidFill>
                  <a:schemeClr val="tx1"/>
                </a:solidFill>
              </a:rPr>
              <a:t>ويستخدم مسحوق الدم في علائق بعض الأسماك مثل </a:t>
            </a:r>
            <a:r>
              <a:rPr lang="ar-SA" b="1" dirty="0" err="1">
                <a:solidFill>
                  <a:schemeClr val="tx1"/>
                </a:solidFill>
              </a:rPr>
              <a:t>التراوت</a:t>
            </a:r>
            <a:r>
              <a:rPr lang="ar-SA" b="1" dirty="0">
                <a:solidFill>
                  <a:schemeClr val="tx1"/>
                </a:solidFill>
              </a:rPr>
              <a:t> والمبروك بنسب محدودة لا تتجاوز 4% من </a:t>
            </a:r>
            <a:r>
              <a:rPr lang="ar-SA" b="1" dirty="0" err="1">
                <a:solidFill>
                  <a:schemeClr val="tx1"/>
                </a:solidFill>
              </a:rPr>
              <a:t>العليقة</a:t>
            </a:r>
            <a:r>
              <a:rPr lang="ar-SA" b="1" dirty="0">
                <a:solidFill>
                  <a:schemeClr val="tx1"/>
                </a:solidFill>
              </a:rPr>
              <a:t>، على شرط أن يتم التأكد من خلو الحيوانات التي استخدم دمها في تحضير المسحوق من </a:t>
            </a:r>
            <a:r>
              <a:rPr lang="ar-SA" b="1" dirty="0" smtClean="0">
                <a:solidFill>
                  <a:schemeClr val="tx1"/>
                </a:solidFill>
              </a:rPr>
              <a:t>الأمراض.</a:t>
            </a:r>
          </a:p>
          <a:p>
            <a:pPr algn="r"/>
            <a:r>
              <a:rPr lang="ar-SA" b="1" dirty="0">
                <a:solidFill>
                  <a:srgbClr val="FF0000"/>
                </a:solidFill>
              </a:rPr>
              <a:t>6</a:t>
            </a:r>
            <a:r>
              <a:rPr lang="ar-EG" b="1" dirty="0">
                <a:solidFill>
                  <a:srgbClr val="FF0000"/>
                </a:solidFill>
              </a:rPr>
              <a:t>- مسحوق مخلفات الدواجن </a:t>
            </a:r>
            <a:r>
              <a:rPr lang="en-US" b="1" dirty="0">
                <a:solidFill>
                  <a:srgbClr val="FF0000"/>
                </a:solidFill>
              </a:rPr>
              <a:t>Poultry by-product meal </a:t>
            </a:r>
            <a:endParaRPr lang="ar-SA" b="1" dirty="0" smtClean="0">
              <a:solidFill>
                <a:srgbClr val="FF0000"/>
              </a:solidFill>
            </a:endParaRPr>
          </a:p>
          <a:p>
            <a:pPr algn="r"/>
            <a:r>
              <a:rPr lang="ar-SA" b="1" dirty="0" smtClean="0">
                <a:solidFill>
                  <a:schemeClr val="tx1"/>
                </a:solidFill>
              </a:rPr>
              <a:t>- يصنع </a:t>
            </a:r>
            <a:r>
              <a:rPr lang="ar-SA" b="1" dirty="0">
                <a:solidFill>
                  <a:schemeClr val="tx1"/>
                </a:solidFill>
              </a:rPr>
              <a:t>من مخلفات ذبح الطيور وهو يتكون من الرأس والأرجل والأمعاء وعنقود البيض على أن يكون خالياً من </a:t>
            </a:r>
            <a:r>
              <a:rPr lang="ar-SA" b="1" dirty="0" smtClean="0">
                <a:solidFill>
                  <a:schemeClr val="tx1"/>
                </a:solidFill>
              </a:rPr>
              <a:t>الريش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ar-SA" b="1" dirty="0" err="1" smtClean="0">
                <a:solidFill>
                  <a:schemeClr val="tx1"/>
                </a:solidFill>
              </a:rPr>
              <a:t>.</a:t>
            </a:r>
            <a:endParaRPr lang="ar-SA" b="1" dirty="0" smtClean="0">
              <a:solidFill>
                <a:schemeClr val="tx1"/>
              </a:solidFill>
            </a:endParaRPr>
          </a:p>
          <a:p>
            <a:pPr algn="r"/>
            <a:r>
              <a:rPr lang="ar-SA" b="1" dirty="0">
                <a:solidFill>
                  <a:schemeClr val="tx1"/>
                </a:solidFill>
              </a:rPr>
              <a:t>– وقد يصنع أيضاً مسحوق مخلفات الدواجن متضمناً الريش الدجاج في علائق الأسماك ويحتوي على </a:t>
            </a:r>
            <a:r>
              <a:rPr lang="ar-SA" b="1" dirty="0" err="1">
                <a:solidFill>
                  <a:schemeClr val="tx1"/>
                </a:solidFill>
              </a:rPr>
              <a:t>55 </a:t>
            </a:r>
            <a:r>
              <a:rPr lang="ar-SA" b="1" dirty="0">
                <a:solidFill>
                  <a:schemeClr val="tx1"/>
                </a:solidFill>
              </a:rPr>
              <a:t>– 60% </a:t>
            </a:r>
            <a:r>
              <a:rPr lang="ar-SA" b="1" dirty="0" err="1">
                <a:solidFill>
                  <a:schemeClr val="tx1"/>
                </a:solidFill>
              </a:rPr>
              <a:t>بروتين </a:t>
            </a:r>
            <a:r>
              <a:rPr lang="ar-SA" b="1" dirty="0">
                <a:solidFill>
                  <a:schemeClr val="tx1"/>
                </a:solidFill>
              </a:rPr>
              <a:t>، 12% </a:t>
            </a:r>
            <a:r>
              <a:rPr lang="ar-SA" b="1" dirty="0" smtClean="0">
                <a:solidFill>
                  <a:schemeClr val="tx1"/>
                </a:solidFill>
              </a:rPr>
              <a:t>دهن.</a:t>
            </a:r>
          </a:p>
          <a:p>
            <a:pPr algn="r"/>
            <a:r>
              <a:rPr lang="ar-SA" b="1" dirty="0" smtClean="0">
                <a:solidFill>
                  <a:schemeClr val="tx1"/>
                </a:solidFill>
              </a:rPr>
              <a:t>- من </a:t>
            </a:r>
            <a:r>
              <a:rPr lang="ar-SA" b="1" dirty="0">
                <a:solidFill>
                  <a:schemeClr val="tx1"/>
                </a:solidFill>
              </a:rPr>
              <a:t>أكثر المصادر استخداماً في العلائق بوجه عام نظراً لتوفرها وخاصة بعد استخدام المجازر الآلية في ذبح </a:t>
            </a:r>
            <a:r>
              <a:rPr lang="ar-SA" b="1" dirty="0" smtClean="0">
                <a:solidFill>
                  <a:schemeClr val="tx1"/>
                </a:solidFill>
              </a:rPr>
              <a:t>الدواجن.</a:t>
            </a:r>
            <a:endParaRPr lang="en-US" b="1" dirty="0">
              <a:solidFill>
                <a:schemeClr val="tx1"/>
              </a:solidFill>
            </a:endParaRPr>
          </a:p>
          <a:p>
            <a:pPr algn="r"/>
            <a:endParaRPr lang="en-US" dirty="0"/>
          </a:p>
          <a:p>
            <a:pPr algn="r"/>
            <a:endParaRPr lang="ar-SA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3568" y="188641"/>
            <a:ext cx="7772400" cy="504056"/>
          </a:xfrm>
        </p:spPr>
        <p:txBody>
          <a:bodyPr>
            <a:normAutofit fontScale="90000"/>
          </a:bodyPr>
          <a:lstStyle/>
          <a:p>
            <a:r>
              <a:rPr lang="ar-SA" b="1" dirty="0" smtClean="0"/>
              <a:t/>
            </a:r>
            <a:br>
              <a:rPr lang="ar-SA" b="1" dirty="0" smtClean="0"/>
            </a:br>
            <a:r>
              <a:rPr lang="ar-SA" b="1" dirty="0"/>
              <a:t/>
            </a:r>
            <a:br>
              <a:rPr lang="ar-SA" b="1" dirty="0"/>
            </a:br>
            <a:r>
              <a:rPr lang="ar-SA" sz="3100" b="1" dirty="0" smtClean="0">
                <a:solidFill>
                  <a:srgbClr val="FF0000"/>
                </a:solidFill>
              </a:rPr>
              <a:t>7</a:t>
            </a:r>
            <a:r>
              <a:rPr lang="ar-EG" sz="3100" b="1" dirty="0">
                <a:solidFill>
                  <a:srgbClr val="FF0000"/>
                </a:solidFill>
              </a:rPr>
              <a:t>- مسحوق الريش</a:t>
            </a:r>
            <a:r>
              <a:rPr lang="ar-SA" sz="3100" b="1" dirty="0">
                <a:solidFill>
                  <a:srgbClr val="FF0000"/>
                </a:solidFill>
              </a:rPr>
              <a:t>         </a:t>
            </a:r>
            <a:r>
              <a:rPr lang="en-US" sz="3100" b="1" dirty="0">
                <a:solidFill>
                  <a:srgbClr val="FF0000"/>
                </a:solidFill>
              </a:rPr>
              <a:t>Feather </a:t>
            </a:r>
            <a:r>
              <a:rPr lang="en-US" sz="3100" b="1" dirty="0" smtClean="0">
                <a:solidFill>
                  <a:srgbClr val="FF0000"/>
                </a:solidFill>
              </a:rPr>
              <a:t>meal</a:t>
            </a:r>
            <a:r>
              <a:rPr lang="ar-SA" b="1" dirty="0" smtClean="0"/>
              <a:t/>
            </a:r>
            <a:br>
              <a:rPr lang="ar-SA" b="1" dirty="0" smtClean="0"/>
            </a:br>
            <a:r>
              <a:rPr lang="en-US" dirty="0"/>
              <a:t/>
            </a:r>
            <a:br>
              <a:rPr lang="en-US" dirty="0"/>
            </a:br>
            <a:endParaRPr lang="ar-SA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251520" y="692696"/>
            <a:ext cx="8640960" cy="5832648"/>
          </a:xfrm>
        </p:spPr>
        <p:txBody>
          <a:bodyPr>
            <a:normAutofit fontScale="92500" lnSpcReduction="10000"/>
          </a:bodyPr>
          <a:lstStyle/>
          <a:p>
            <a:pPr algn="r"/>
            <a:r>
              <a:rPr lang="ar-SA" b="1" dirty="0" smtClean="0">
                <a:solidFill>
                  <a:schemeClr val="tx1"/>
                </a:solidFill>
              </a:rPr>
              <a:t>- يحتوي </a:t>
            </a:r>
            <a:r>
              <a:rPr lang="ar-SA" b="1" dirty="0">
                <a:solidFill>
                  <a:schemeClr val="tx1"/>
                </a:solidFill>
              </a:rPr>
              <a:t>على بروتين خام يصل إلى 82% من المادة الجافة، غير أن معامل هضمه يكون </a:t>
            </a:r>
            <a:r>
              <a:rPr lang="ar-SA" b="1" dirty="0" smtClean="0">
                <a:solidFill>
                  <a:schemeClr val="tx1"/>
                </a:solidFill>
              </a:rPr>
              <a:t>منخفضاً.</a:t>
            </a:r>
          </a:p>
          <a:p>
            <a:pPr algn="r"/>
            <a:r>
              <a:rPr lang="ar-SA" b="1" dirty="0" err="1" smtClean="0">
                <a:solidFill>
                  <a:schemeClr val="tx1"/>
                </a:solidFill>
              </a:rPr>
              <a:t>-</a:t>
            </a:r>
            <a:r>
              <a:rPr lang="ar-SA" b="1" dirty="0" smtClean="0">
                <a:solidFill>
                  <a:schemeClr val="tx1"/>
                </a:solidFill>
              </a:rPr>
              <a:t> </a:t>
            </a:r>
            <a:r>
              <a:rPr lang="ar-EG" b="1" dirty="0" smtClean="0">
                <a:solidFill>
                  <a:schemeClr val="tx1"/>
                </a:solidFill>
              </a:rPr>
              <a:t>يحتوي </a:t>
            </a:r>
            <a:r>
              <a:rPr lang="ar-EG" b="1" dirty="0">
                <a:solidFill>
                  <a:schemeClr val="tx1"/>
                </a:solidFill>
              </a:rPr>
              <a:t>مسحوق ريش الدواجن المحلل مائياً </a:t>
            </a:r>
            <a:r>
              <a:rPr lang="ar-SA" b="1" dirty="0">
                <a:solidFill>
                  <a:schemeClr val="tx1"/>
                </a:solidFill>
              </a:rPr>
              <a:t>على نسب </a:t>
            </a:r>
            <a:r>
              <a:rPr lang="ar-EG" b="1" dirty="0">
                <a:solidFill>
                  <a:schemeClr val="tx1"/>
                </a:solidFill>
              </a:rPr>
              <a:t>مرتفع</a:t>
            </a:r>
            <a:r>
              <a:rPr lang="ar-SA" b="1" dirty="0">
                <a:solidFill>
                  <a:schemeClr val="tx1"/>
                </a:solidFill>
              </a:rPr>
              <a:t>ة</a:t>
            </a:r>
            <a:r>
              <a:rPr lang="ar-EG" b="1" dirty="0">
                <a:solidFill>
                  <a:schemeClr val="tx1"/>
                </a:solidFill>
              </a:rPr>
              <a:t> من </a:t>
            </a:r>
            <a:r>
              <a:rPr lang="ar-EG" b="1" dirty="0" err="1">
                <a:solidFill>
                  <a:schemeClr val="tx1"/>
                </a:solidFill>
              </a:rPr>
              <a:t>السستين</a:t>
            </a:r>
            <a:r>
              <a:rPr lang="ar-EG" b="1" dirty="0">
                <a:solidFill>
                  <a:schemeClr val="tx1"/>
                </a:solidFill>
              </a:rPr>
              <a:t> إلا أنه منخفض في محتواه من </a:t>
            </a:r>
            <a:r>
              <a:rPr lang="ar-EG" b="1" dirty="0" err="1">
                <a:solidFill>
                  <a:schemeClr val="tx1"/>
                </a:solidFill>
              </a:rPr>
              <a:t>المثيونين</a:t>
            </a:r>
            <a:r>
              <a:rPr lang="ar-EG" b="1" dirty="0">
                <a:solidFill>
                  <a:schemeClr val="tx1"/>
                </a:solidFill>
              </a:rPr>
              <a:t> </a:t>
            </a:r>
            <a:r>
              <a:rPr lang="ar-EG" b="1" dirty="0" err="1">
                <a:solidFill>
                  <a:schemeClr val="tx1"/>
                </a:solidFill>
              </a:rPr>
              <a:t>والتبربتوفان</a:t>
            </a:r>
            <a:r>
              <a:rPr lang="ar-EG" b="1" dirty="0">
                <a:solidFill>
                  <a:schemeClr val="tx1"/>
                </a:solidFill>
              </a:rPr>
              <a:t> </a:t>
            </a:r>
            <a:r>
              <a:rPr lang="ar-EG" b="1" dirty="0" err="1">
                <a:solidFill>
                  <a:schemeClr val="tx1"/>
                </a:solidFill>
              </a:rPr>
              <a:t>والليسين</a:t>
            </a:r>
            <a:r>
              <a:rPr lang="ar-EG" b="1" dirty="0">
                <a:solidFill>
                  <a:schemeClr val="tx1"/>
                </a:solidFill>
              </a:rPr>
              <a:t> </a:t>
            </a:r>
            <a:r>
              <a:rPr lang="ar-SA" b="1" dirty="0" err="1" smtClean="0">
                <a:solidFill>
                  <a:schemeClr val="tx1"/>
                </a:solidFill>
              </a:rPr>
              <a:t>-</a:t>
            </a:r>
            <a:r>
              <a:rPr lang="ar-SA" b="1" dirty="0" smtClean="0">
                <a:solidFill>
                  <a:schemeClr val="tx1"/>
                </a:solidFill>
              </a:rPr>
              <a:t> </a:t>
            </a:r>
            <a:r>
              <a:rPr lang="ar-EG" b="1" dirty="0" smtClean="0">
                <a:solidFill>
                  <a:schemeClr val="tx1"/>
                </a:solidFill>
              </a:rPr>
              <a:t>ومعامل </a:t>
            </a:r>
            <a:r>
              <a:rPr lang="ar-EG" b="1" dirty="0">
                <a:solidFill>
                  <a:schemeClr val="tx1"/>
                </a:solidFill>
              </a:rPr>
              <a:t>الهضم لمسحوق ريش الدواجن </a:t>
            </a:r>
            <a:r>
              <a:rPr lang="ar-EG" b="1" dirty="0" err="1">
                <a:solidFill>
                  <a:schemeClr val="tx1"/>
                </a:solidFill>
              </a:rPr>
              <a:t>منخفض (52 </a:t>
            </a:r>
            <a:r>
              <a:rPr lang="ar-EG" b="1" dirty="0">
                <a:solidFill>
                  <a:schemeClr val="tx1"/>
                </a:solidFill>
              </a:rPr>
              <a:t>– </a:t>
            </a:r>
            <a:r>
              <a:rPr lang="ar-EG" b="1" dirty="0" err="1">
                <a:solidFill>
                  <a:schemeClr val="tx1"/>
                </a:solidFill>
              </a:rPr>
              <a:t>70%</a:t>
            </a:r>
            <a:r>
              <a:rPr lang="ar-EG" b="1" dirty="0">
                <a:solidFill>
                  <a:schemeClr val="tx1"/>
                </a:solidFill>
              </a:rPr>
              <a:t>) ويمكن استخدام مسحوق الريش في علائق الأسماك والجمبري في حدود</a:t>
            </a:r>
            <a:r>
              <a:rPr lang="ar-SA" b="1" dirty="0">
                <a:solidFill>
                  <a:schemeClr val="tx1"/>
                </a:solidFill>
              </a:rPr>
              <a:t> 10-25</a:t>
            </a:r>
            <a:r>
              <a:rPr lang="ar-EG" b="1" dirty="0">
                <a:solidFill>
                  <a:schemeClr val="tx1"/>
                </a:solidFill>
              </a:rPr>
              <a:t>% من بروتين </a:t>
            </a:r>
            <a:r>
              <a:rPr lang="ar-EG" b="1" dirty="0" err="1">
                <a:solidFill>
                  <a:schemeClr val="tx1"/>
                </a:solidFill>
              </a:rPr>
              <a:t>العليقة.</a:t>
            </a:r>
            <a:endParaRPr lang="en-US" b="1" dirty="0">
              <a:solidFill>
                <a:schemeClr val="tx1"/>
              </a:solidFill>
            </a:endParaRPr>
          </a:p>
          <a:p>
            <a:pPr algn="r"/>
            <a:r>
              <a:rPr lang="ar-SA" b="1" dirty="0">
                <a:solidFill>
                  <a:srgbClr val="00B050"/>
                </a:solidFill>
              </a:rPr>
              <a:t>8- البيض المجفف 		</a:t>
            </a:r>
            <a:r>
              <a:rPr lang="en-US" b="1" dirty="0">
                <a:solidFill>
                  <a:srgbClr val="00B050"/>
                </a:solidFill>
              </a:rPr>
              <a:t>Dried egg</a:t>
            </a:r>
          </a:p>
          <a:p>
            <a:pPr algn="r"/>
            <a:r>
              <a:rPr lang="ar-SA" b="1" dirty="0" smtClean="0">
                <a:solidFill>
                  <a:schemeClr val="tx1"/>
                </a:solidFill>
              </a:rPr>
              <a:t>- بروتينات </a:t>
            </a:r>
            <a:r>
              <a:rPr lang="ar-SA" b="1" dirty="0">
                <a:solidFill>
                  <a:schemeClr val="tx1"/>
                </a:solidFill>
              </a:rPr>
              <a:t>البيض عالية القيمة الغذائية وتحتوي على جميع الأحماض </a:t>
            </a:r>
            <a:r>
              <a:rPr lang="ar-SA" b="1" dirty="0" err="1">
                <a:solidFill>
                  <a:schemeClr val="tx1"/>
                </a:solidFill>
              </a:rPr>
              <a:t>الأمينية</a:t>
            </a:r>
            <a:r>
              <a:rPr lang="ar-SA" b="1" dirty="0">
                <a:solidFill>
                  <a:schemeClr val="tx1"/>
                </a:solidFill>
              </a:rPr>
              <a:t> الأساسية والتي تغطي الاحتياجات الغذائية </a:t>
            </a:r>
            <a:r>
              <a:rPr lang="ar-SA" b="1" dirty="0" err="1">
                <a:solidFill>
                  <a:schemeClr val="tx1"/>
                </a:solidFill>
              </a:rPr>
              <a:t>للأسماك.</a:t>
            </a:r>
            <a:r>
              <a:rPr lang="ar-SA" b="1" dirty="0">
                <a:solidFill>
                  <a:schemeClr val="tx1"/>
                </a:solidFill>
              </a:rPr>
              <a:t> وعادة يستخدم البيض المجفف في تغذية يرقات بعض أنواع الأسماك والجمبري ولمدة ثلاثة أيام بعد الفقس ومنها </a:t>
            </a:r>
            <a:r>
              <a:rPr lang="ar-SA" b="1" dirty="0" err="1">
                <a:solidFill>
                  <a:schemeClr val="tx1"/>
                </a:solidFill>
              </a:rPr>
              <a:t>المبروك .</a:t>
            </a:r>
            <a:endParaRPr lang="en-US" b="1" dirty="0">
              <a:solidFill>
                <a:schemeClr val="tx1"/>
              </a:solidFill>
            </a:endParaRPr>
          </a:p>
          <a:p>
            <a:pPr algn="r"/>
            <a:endParaRPr lang="ar-SA" dirty="0"/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3568" y="260649"/>
            <a:ext cx="7772400" cy="504056"/>
          </a:xfrm>
        </p:spPr>
        <p:txBody>
          <a:bodyPr>
            <a:normAutofit fontScale="90000"/>
          </a:bodyPr>
          <a:lstStyle/>
          <a:p>
            <a:r>
              <a:rPr lang="ar-SA" b="1" dirty="0" smtClean="0"/>
              <a:t/>
            </a:r>
            <a:br>
              <a:rPr lang="ar-SA" b="1" dirty="0" smtClean="0"/>
            </a:br>
            <a:r>
              <a:rPr lang="ar-SA" b="1" dirty="0"/>
              <a:t/>
            </a:r>
            <a:br>
              <a:rPr lang="ar-SA" b="1" dirty="0"/>
            </a:br>
            <a:r>
              <a:rPr lang="ar-SA" b="1" dirty="0" err="1" smtClean="0">
                <a:solidFill>
                  <a:srgbClr val="FF0000"/>
                </a:solidFill>
              </a:rPr>
              <a:t>ثانياً </a:t>
            </a:r>
            <a:r>
              <a:rPr lang="ar-SA" b="1" dirty="0">
                <a:solidFill>
                  <a:srgbClr val="FF0000"/>
                </a:solidFill>
              </a:rPr>
              <a:t>:- البروتين النباتي   </a:t>
            </a:r>
            <a:r>
              <a:rPr lang="en-US" b="1" dirty="0">
                <a:solidFill>
                  <a:srgbClr val="FF0000"/>
                </a:solidFill>
              </a:rPr>
              <a:t>Plant protein     </a:t>
            </a:r>
            <a:r>
              <a:rPr lang="en-US" b="1" dirty="0"/>
              <a:t>   </a:t>
            </a:r>
            <a:r>
              <a:rPr lang="en-US" dirty="0"/>
              <a:t> </a:t>
            </a:r>
            <a:br>
              <a:rPr lang="en-US" dirty="0"/>
            </a:br>
            <a:endParaRPr lang="ar-SA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251520" y="908720"/>
            <a:ext cx="8640960" cy="5760640"/>
          </a:xfrm>
        </p:spPr>
        <p:txBody>
          <a:bodyPr/>
          <a:lstStyle/>
          <a:p>
            <a:pPr algn="r"/>
            <a:r>
              <a:rPr lang="ar-SA" dirty="0" smtClean="0">
                <a:solidFill>
                  <a:schemeClr val="tx1"/>
                </a:solidFill>
              </a:rPr>
              <a:t>- تعتبر </a:t>
            </a:r>
            <a:r>
              <a:rPr lang="ar-SA" dirty="0">
                <a:solidFill>
                  <a:schemeClr val="tx1"/>
                </a:solidFill>
              </a:rPr>
              <a:t>محاصيل الزيوت ومنها فول </a:t>
            </a:r>
            <a:r>
              <a:rPr lang="ar-SA" dirty="0" err="1">
                <a:solidFill>
                  <a:schemeClr val="tx1"/>
                </a:solidFill>
              </a:rPr>
              <a:t>الصويا</a:t>
            </a:r>
            <a:r>
              <a:rPr lang="ar-SA" dirty="0">
                <a:solidFill>
                  <a:schemeClr val="tx1"/>
                </a:solidFill>
              </a:rPr>
              <a:t>، وبذرة القطن، وبذرة عباد الشمس، والسمسم من المصادر الأساسية للبروتين النباتي، وذلك بعد عصر بذور هذه النباتات واستخلاص الزيوت </a:t>
            </a:r>
            <a:r>
              <a:rPr lang="ar-SA" dirty="0" err="1">
                <a:solidFill>
                  <a:schemeClr val="tx1"/>
                </a:solidFill>
              </a:rPr>
              <a:t>منها.</a:t>
            </a:r>
            <a:r>
              <a:rPr lang="ar-SA" dirty="0">
                <a:solidFill>
                  <a:schemeClr val="tx1"/>
                </a:solidFill>
              </a:rPr>
              <a:t> وتحتوي بذور هذه النباتات على نسبة عالية من </a:t>
            </a:r>
            <a:r>
              <a:rPr lang="ar-SA" dirty="0" smtClean="0">
                <a:solidFill>
                  <a:schemeClr val="tx1"/>
                </a:solidFill>
              </a:rPr>
              <a:t>البروتين.</a:t>
            </a:r>
          </a:p>
          <a:p>
            <a:pPr algn="r"/>
            <a:r>
              <a:rPr lang="ar-SA" b="1" dirty="0">
                <a:solidFill>
                  <a:srgbClr val="00B050"/>
                </a:solidFill>
              </a:rPr>
              <a:t>ويمكن تقسيم مصادر البروتين النباتي في علائق الأسماك إلى أربعة أقسام:</a:t>
            </a:r>
            <a:endParaRPr lang="en-US" b="1" dirty="0">
              <a:solidFill>
                <a:srgbClr val="00B050"/>
              </a:solidFill>
            </a:endParaRPr>
          </a:p>
          <a:p>
            <a:pPr algn="r"/>
            <a:r>
              <a:rPr lang="ar-SA" b="1" dirty="0">
                <a:solidFill>
                  <a:srgbClr val="00B050"/>
                </a:solidFill>
              </a:rPr>
              <a:t>أ- </a:t>
            </a:r>
            <a:r>
              <a:rPr lang="ar-SA" b="1" dirty="0" err="1">
                <a:solidFill>
                  <a:srgbClr val="00B050"/>
                </a:solidFill>
              </a:rPr>
              <a:t>أكساب</a:t>
            </a:r>
            <a:r>
              <a:rPr lang="ar-SA" b="1" dirty="0">
                <a:solidFill>
                  <a:srgbClr val="00B050"/>
                </a:solidFill>
              </a:rPr>
              <a:t> البذور الزيتية           </a:t>
            </a:r>
            <a:r>
              <a:rPr lang="en-US" b="1" dirty="0">
                <a:solidFill>
                  <a:srgbClr val="00B050"/>
                </a:solidFill>
              </a:rPr>
              <a:t>  Oilseeds</a:t>
            </a:r>
            <a:r>
              <a:rPr lang="ar-SA" b="1" dirty="0">
                <a:solidFill>
                  <a:srgbClr val="00B050"/>
                </a:solidFill>
              </a:rPr>
              <a:t> </a:t>
            </a:r>
            <a:endParaRPr lang="en-US" b="1" dirty="0">
              <a:solidFill>
                <a:srgbClr val="00B050"/>
              </a:solidFill>
            </a:endParaRPr>
          </a:p>
          <a:p>
            <a:pPr algn="r"/>
            <a:r>
              <a:rPr lang="ar-SA" b="1" dirty="0">
                <a:solidFill>
                  <a:srgbClr val="00B050"/>
                </a:solidFill>
              </a:rPr>
              <a:t>ب- الحبوب ومنتجاتها </a:t>
            </a:r>
            <a:r>
              <a:rPr lang="en-US" b="1" dirty="0">
                <a:solidFill>
                  <a:srgbClr val="00B050"/>
                </a:solidFill>
              </a:rPr>
              <a:t>Cereals                </a:t>
            </a:r>
            <a:r>
              <a:rPr lang="ar-SA" b="1" dirty="0">
                <a:solidFill>
                  <a:srgbClr val="00B050"/>
                </a:solidFill>
              </a:rPr>
              <a:t> </a:t>
            </a:r>
            <a:endParaRPr lang="en-US" b="1" dirty="0">
              <a:solidFill>
                <a:srgbClr val="00B050"/>
              </a:solidFill>
            </a:endParaRPr>
          </a:p>
          <a:p>
            <a:pPr algn="r"/>
            <a:r>
              <a:rPr lang="ar-SA" b="1" dirty="0">
                <a:solidFill>
                  <a:srgbClr val="00B050"/>
                </a:solidFill>
              </a:rPr>
              <a:t>ج- المواد الخضراء     </a:t>
            </a:r>
            <a:r>
              <a:rPr lang="en-US" b="1" dirty="0">
                <a:solidFill>
                  <a:srgbClr val="00B050"/>
                </a:solidFill>
              </a:rPr>
              <a:t>Green materials</a:t>
            </a:r>
          </a:p>
          <a:p>
            <a:pPr algn="r"/>
            <a:r>
              <a:rPr lang="ar-SA" b="1" dirty="0">
                <a:solidFill>
                  <a:srgbClr val="00B050"/>
                </a:solidFill>
              </a:rPr>
              <a:t>د- مخلفات المصانع </a:t>
            </a:r>
            <a:r>
              <a:rPr lang="en-US" b="1" dirty="0">
                <a:solidFill>
                  <a:srgbClr val="00B050"/>
                </a:solidFill>
              </a:rPr>
              <a:t>By-products          </a:t>
            </a:r>
          </a:p>
          <a:p>
            <a:pPr algn="r"/>
            <a:endParaRPr lang="ar-SA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725</Words>
  <Application>Microsoft Office PowerPoint</Application>
  <PresentationFormat>عرض على الشاشة (3:4)‏</PresentationFormat>
  <Paragraphs>54</Paragraphs>
  <Slides>7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8" baseType="lpstr">
      <vt:lpstr>سمة Office</vt:lpstr>
      <vt:lpstr> الأعلاف ومواد العلف المستخدمة فى تغذية الأسماك  Diets and feed ingredients </vt:lpstr>
      <vt:lpstr>المصادر البروتينية في علائق الأسماك Protein sources in fish diets </vt:lpstr>
      <vt:lpstr> 2- مسحوق الجمبري والقشريات Shrimp meal and crustaceans  </vt:lpstr>
      <vt:lpstr> 3- مسحوق اللحم    Meat meal </vt:lpstr>
      <vt:lpstr> 5- مسحوق الدم       Blood meal </vt:lpstr>
      <vt:lpstr>  7- مسحوق الريش         Feather meal  </vt:lpstr>
      <vt:lpstr>  ثانياً :- البروتين النباتي   Plant protein       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الأعلاف ومواد العلف المستخدمة فى تغذية الأسماك  Diets and feed ingredients</dc:title>
  <dc:creator>HB</dc:creator>
  <cp:lastModifiedBy>HB</cp:lastModifiedBy>
  <cp:revision>11</cp:revision>
  <dcterms:created xsi:type="dcterms:W3CDTF">2018-03-25T17:37:07Z</dcterms:created>
  <dcterms:modified xsi:type="dcterms:W3CDTF">2018-03-25T19:13:28Z</dcterms:modified>
</cp:coreProperties>
</file>