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30"/>
  </p:notesMasterIdLst>
  <p:handoutMasterIdLst>
    <p:handoutMasterId r:id="rId31"/>
  </p:handoutMasterIdLst>
  <p:sldIdLst>
    <p:sldId id="256" r:id="rId2"/>
    <p:sldId id="261" r:id="rId3"/>
    <p:sldId id="281" r:id="rId4"/>
    <p:sldId id="268" r:id="rId5"/>
    <p:sldId id="269" r:id="rId6"/>
    <p:sldId id="275" r:id="rId7"/>
    <p:sldId id="291" r:id="rId8"/>
    <p:sldId id="327" r:id="rId9"/>
    <p:sldId id="311" r:id="rId10"/>
    <p:sldId id="319" r:id="rId11"/>
    <p:sldId id="294" r:id="rId12"/>
    <p:sldId id="328" r:id="rId13"/>
    <p:sldId id="312" r:id="rId14"/>
    <p:sldId id="329" r:id="rId15"/>
    <p:sldId id="334" r:id="rId16"/>
    <p:sldId id="330" r:id="rId17"/>
    <p:sldId id="313" r:id="rId18"/>
    <p:sldId id="318" r:id="rId19"/>
    <p:sldId id="320" r:id="rId20"/>
    <p:sldId id="332" r:id="rId21"/>
    <p:sldId id="321" r:id="rId22"/>
    <p:sldId id="331" r:id="rId23"/>
    <p:sldId id="322" r:id="rId24"/>
    <p:sldId id="326" r:id="rId25"/>
    <p:sldId id="323" r:id="rId26"/>
    <p:sldId id="333" r:id="rId27"/>
    <p:sldId id="324" r:id="rId28"/>
    <p:sldId id="325" r:id="rId29"/>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charset="0"/>
        <a:ea typeface="+mn-ea"/>
        <a:cs typeface="Times New Roman" charset="0"/>
      </a:defRPr>
    </a:lvl1pPr>
    <a:lvl2pPr marL="457200" algn="l" rtl="0" fontAlgn="base">
      <a:spcBef>
        <a:spcPct val="0"/>
      </a:spcBef>
      <a:spcAft>
        <a:spcPct val="0"/>
      </a:spcAft>
      <a:defRPr kumimoji="1" sz="2400" kern="1200">
        <a:solidFill>
          <a:schemeClr val="tx1"/>
        </a:solidFill>
        <a:latin typeface="Times New Roman" charset="0"/>
        <a:ea typeface="+mn-ea"/>
        <a:cs typeface="Times New Roman" charset="0"/>
      </a:defRPr>
    </a:lvl2pPr>
    <a:lvl3pPr marL="914400" algn="l" rtl="0" fontAlgn="base">
      <a:spcBef>
        <a:spcPct val="0"/>
      </a:spcBef>
      <a:spcAft>
        <a:spcPct val="0"/>
      </a:spcAft>
      <a:defRPr kumimoji="1" sz="2400" kern="1200">
        <a:solidFill>
          <a:schemeClr val="tx1"/>
        </a:solidFill>
        <a:latin typeface="Times New Roman" charset="0"/>
        <a:ea typeface="+mn-ea"/>
        <a:cs typeface="Times New Roman" charset="0"/>
      </a:defRPr>
    </a:lvl3pPr>
    <a:lvl4pPr marL="1371600" algn="l" rtl="0" fontAlgn="base">
      <a:spcBef>
        <a:spcPct val="0"/>
      </a:spcBef>
      <a:spcAft>
        <a:spcPct val="0"/>
      </a:spcAft>
      <a:defRPr kumimoji="1" sz="2400" kern="1200">
        <a:solidFill>
          <a:schemeClr val="tx1"/>
        </a:solidFill>
        <a:latin typeface="Times New Roman" charset="0"/>
        <a:ea typeface="+mn-ea"/>
        <a:cs typeface="Times New Roman" charset="0"/>
      </a:defRPr>
    </a:lvl4pPr>
    <a:lvl5pPr marL="1828800" algn="l" rtl="0" fontAlgn="base">
      <a:spcBef>
        <a:spcPct val="0"/>
      </a:spcBef>
      <a:spcAft>
        <a:spcPct val="0"/>
      </a:spcAft>
      <a:defRPr kumimoji="1" sz="2400" kern="1200">
        <a:solidFill>
          <a:schemeClr val="tx1"/>
        </a:solidFill>
        <a:latin typeface="Times New Roman" charset="0"/>
        <a:ea typeface="+mn-ea"/>
        <a:cs typeface="Times New Roman" charset="0"/>
      </a:defRPr>
    </a:lvl5pPr>
    <a:lvl6pPr marL="2286000" algn="l" defTabSz="914400" rtl="0" eaLnBrk="1" latinLnBrk="0" hangingPunct="1">
      <a:defRPr kumimoji="1" sz="2400" kern="1200">
        <a:solidFill>
          <a:schemeClr val="tx1"/>
        </a:solidFill>
        <a:latin typeface="Times New Roman" charset="0"/>
        <a:ea typeface="+mn-ea"/>
        <a:cs typeface="Times New Roman" charset="0"/>
      </a:defRPr>
    </a:lvl6pPr>
    <a:lvl7pPr marL="2743200" algn="l" defTabSz="914400" rtl="0" eaLnBrk="1" latinLnBrk="0" hangingPunct="1">
      <a:defRPr kumimoji="1" sz="2400" kern="1200">
        <a:solidFill>
          <a:schemeClr val="tx1"/>
        </a:solidFill>
        <a:latin typeface="Times New Roman" charset="0"/>
        <a:ea typeface="+mn-ea"/>
        <a:cs typeface="Times New Roman" charset="0"/>
      </a:defRPr>
    </a:lvl7pPr>
    <a:lvl8pPr marL="3200400" algn="l" defTabSz="914400" rtl="0" eaLnBrk="1" latinLnBrk="0" hangingPunct="1">
      <a:defRPr kumimoji="1" sz="2400" kern="1200">
        <a:solidFill>
          <a:schemeClr val="tx1"/>
        </a:solidFill>
        <a:latin typeface="Times New Roman" charset="0"/>
        <a:ea typeface="+mn-ea"/>
        <a:cs typeface="Times New Roman" charset="0"/>
      </a:defRPr>
    </a:lvl8pPr>
    <a:lvl9pPr marL="3657600" algn="l" defTabSz="914400" rtl="0" eaLnBrk="1" latinLnBrk="0" hangingPunct="1">
      <a:defRPr kumimoji="1" sz="2400" kern="1200">
        <a:solidFill>
          <a:schemeClr val="tx1"/>
        </a:solidFill>
        <a:latin typeface="Times New Roman" charset="0"/>
        <a:ea typeface="+mn-ea"/>
        <a:cs typeface="Times New Roman"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 Herzog"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66"/>
    <a:srgbClr val="FFCC00"/>
    <a:srgbClr val="00CCFF"/>
  </p:clrMru>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18" autoAdjust="0"/>
    <p:restoredTop sz="94727" autoAdjust="0"/>
  </p:normalViewPr>
  <p:slideViewPr>
    <p:cSldViewPr>
      <p:cViewPr varScale="1">
        <p:scale>
          <a:sx n="67" d="100"/>
          <a:sy n="67" d="100"/>
        </p:scale>
        <p:origin x="-184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38"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3074"/>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kumimoji="0" sz="1200"/>
            </a:lvl1pPr>
          </a:lstStyle>
          <a:p>
            <a:endParaRPr lang="en-US"/>
          </a:p>
        </p:txBody>
      </p:sp>
      <p:sp>
        <p:nvSpPr>
          <p:cNvPr id="15363" name="Rectangle 3075"/>
          <p:cNvSpPr>
            <a:spLocks noGrp="1" noChangeArrowheads="1"/>
          </p:cNvSpPr>
          <p:nvPr>
            <p:ph type="dt" sz="quarter"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kumimoji="0" sz="1200"/>
            </a:lvl1pPr>
          </a:lstStyle>
          <a:p>
            <a:endParaRPr lang="en-US"/>
          </a:p>
        </p:txBody>
      </p:sp>
      <p:sp>
        <p:nvSpPr>
          <p:cNvPr id="15364" name="Rectangle 3076"/>
          <p:cNvSpPr>
            <a:spLocks noGrp="1" noChangeArrowheads="1"/>
          </p:cNvSpPr>
          <p:nvPr>
            <p:ph type="ftr" sz="quarter" idx="2"/>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kumimoji="0" sz="1200"/>
            </a:lvl1pPr>
          </a:lstStyle>
          <a:p>
            <a:endParaRPr lang="en-US"/>
          </a:p>
        </p:txBody>
      </p:sp>
      <p:sp>
        <p:nvSpPr>
          <p:cNvPr id="15365" name="Rectangle 3077"/>
          <p:cNvSpPr>
            <a:spLocks noGrp="1" noChangeArrowheads="1"/>
          </p:cNvSpPr>
          <p:nvPr>
            <p:ph type="sldNum" sz="quarter" idx="3"/>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kumimoji="0" sz="1200"/>
            </a:lvl1pPr>
          </a:lstStyle>
          <a:p>
            <a:fld id="{A3EC6019-934A-4DE0-A613-15CA80B3B9E6}"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026"/>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eaLnBrk="0" hangingPunct="0">
              <a:defRPr kumimoji="0" sz="1200"/>
            </a:lvl1pPr>
          </a:lstStyle>
          <a:p>
            <a:endParaRPr lang="en-US"/>
          </a:p>
        </p:txBody>
      </p:sp>
      <p:sp>
        <p:nvSpPr>
          <p:cNvPr id="17411" name="Rectangle 1027"/>
          <p:cNvSpPr>
            <a:spLocks noGrp="1" noChangeArrowheads="1"/>
          </p:cNvSpPr>
          <p:nvPr>
            <p:ph type="dt" idx="1"/>
          </p:nvPr>
        </p:nvSpPr>
        <p:spPr bwMode="auto">
          <a:xfrm>
            <a:off x="3886200" y="0"/>
            <a:ext cx="2971800" cy="4572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eaLnBrk="0" hangingPunct="0">
              <a:defRPr kumimoji="0" sz="1200"/>
            </a:lvl1pPr>
          </a:lstStyle>
          <a:p>
            <a:endParaRPr lang="en-US"/>
          </a:p>
        </p:txBody>
      </p:sp>
      <p:sp>
        <p:nvSpPr>
          <p:cNvPr id="17412"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7413" name="Rectangle 1029"/>
          <p:cNvSpPr>
            <a:spLocks noGrp="1" noChangeArrowheads="1"/>
          </p:cNvSpPr>
          <p:nvPr>
            <p:ph type="body" sz="quarter" idx="3"/>
          </p:nvPr>
        </p:nvSpPr>
        <p:spPr bwMode="auto">
          <a:xfrm>
            <a:off x="914400" y="4343400"/>
            <a:ext cx="5029200" cy="4114800"/>
          </a:xfrm>
          <a:prstGeom prst="rect">
            <a:avLst/>
          </a:prstGeom>
          <a:noFill/>
          <a:ln w="12700">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414" name="Rectangle 1030"/>
          <p:cNvSpPr>
            <a:spLocks noGrp="1" noChangeArrowheads="1"/>
          </p:cNvSpPr>
          <p:nvPr>
            <p:ph type="ftr" sz="quarter" idx="4"/>
          </p:nvPr>
        </p:nvSpPr>
        <p:spPr bwMode="auto">
          <a:xfrm>
            <a:off x="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eaLnBrk="0" hangingPunct="0">
              <a:defRPr kumimoji="0" sz="1200"/>
            </a:lvl1pPr>
          </a:lstStyle>
          <a:p>
            <a:endParaRPr lang="en-US"/>
          </a:p>
        </p:txBody>
      </p:sp>
      <p:sp>
        <p:nvSpPr>
          <p:cNvPr id="17415" name="Rectangle 1031"/>
          <p:cNvSpPr>
            <a:spLocks noGrp="1" noChangeArrowheads="1"/>
          </p:cNvSpPr>
          <p:nvPr>
            <p:ph type="sldNum" sz="quarter" idx="5"/>
          </p:nvPr>
        </p:nvSpPr>
        <p:spPr bwMode="auto">
          <a:xfrm>
            <a:off x="3886200" y="8686800"/>
            <a:ext cx="2971800" cy="457200"/>
          </a:xfrm>
          <a:prstGeom prst="rect">
            <a:avLst/>
          </a:prstGeom>
          <a:noFill/>
          <a:ln w="12700">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eaLnBrk="0" hangingPunct="0">
              <a:defRPr kumimoji="0" sz="1200"/>
            </a:lvl1pPr>
          </a:lstStyle>
          <a:p>
            <a:fld id="{63404F60-892B-4A4B-9BB3-F11072AFFDC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mn-ea"/>
        <a:cs typeface="Times New Roman" charset="0"/>
      </a:defRPr>
    </a:lvl1pPr>
    <a:lvl2pPr marL="457200" algn="l" rtl="0" fontAlgn="base">
      <a:spcBef>
        <a:spcPct val="30000"/>
      </a:spcBef>
      <a:spcAft>
        <a:spcPct val="0"/>
      </a:spcAft>
      <a:defRPr kumimoji="1" sz="1200" kern="1200">
        <a:solidFill>
          <a:schemeClr val="tx1"/>
        </a:solidFill>
        <a:latin typeface="Times New Roman" charset="0"/>
        <a:ea typeface="+mn-ea"/>
        <a:cs typeface="Times New Roman" charset="0"/>
      </a:defRPr>
    </a:lvl2pPr>
    <a:lvl3pPr marL="914400" algn="l" rtl="0" fontAlgn="base">
      <a:spcBef>
        <a:spcPct val="30000"/>
      </a:spcBef>
      <a:spcAft>
        <a:spcPct val="0"/>
      </a:spcAft>
      <a:defRPr kumimoji="1" sz="1200" kern="1200">
        <a:solidFill>
          <a:schemeClr val="tx1"/>
        </a:solidFill>
        <a:latin typeface="Times New Roman" charset="0"/>
        <a:ea typeface="+mn-ea"/>
        <a:cs typeface="Times New Roman" charset="0"/>
      </a:defRPr>
    </a:lvl3pPr>
    <a:lvl4pPr marL="1371600" algn="l" rtl="0" fontAlgn="base">
      <a:spcBef>
        <a:spcPct val="30000"/>
      </a:spcBef>
      <a:spcAft>
        <a:spcPct val="0"/>
      </a:spcAft>
      <a:defRPr kumimoji="1" sz="1200" kern="1200">
        <a:solidFill>
          <a:schemeClr val="tx1"/>
        </a:solidFill>
        <a:latin typeface="Times New Roman" charset="0"/>
        <a:ea typeface="+mn-ea"/>
        <a:cs typeface="Times New Roman" charset="0"/>
      </a:defRPr>
    </a:lvl4pPr>
    <a:lvl5pPr marL="1828800" algn="l" rtl="0" fontAlgn="base">
      <a:spcBef>
        <a:spcPct val="30000"/>
      </a:spcBef>
      <a:spcAft>
        <a:spcPct val="0"/>
      </a:spcAft>
      <a:defRPr kumimoji="1" sz="1200" kern="1200">
        <a:solidFill>
          <a:schemeClr val="tx1"/>
        </a:solidFill>
        <a:latin typeface="Times New Roman" charset="0"/>
        <a:ea typeface="+mn-ea"/>
        <a:cs typeface="Times New Roman"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0482" name="Group 1026"/>
          <p:cNvGrpSpPr>
            <a:grpSpLocks/>
          </p:cNvGrpSpPr>
          <p:nvPr/>
        </p:nvGrpSpPr>
        <p:grpSpPr bwMode="auto">
          <a:xfrm>
            <a:off x="-7758113" y="1463675"/>
            <a:ext cx="16902113" cy="10795000"/>
            <a:chOff x="-4887" y="922"/>
            <a:chExt cx="10647" cy="6800"/>
          </a:xfrm>
        </p:grpSpPr>
        <p:sp>
          <p:nvSpPr>
            <p:cNvPr id="20483" name="Freeform 1027"/>
            <p:cNvSpPr>
              <a:spLocks/>
            </p:cNvSpPr>
            <p:nvPr/>
          </p:nvSpPr>
          <p:spPr bwMode="auto">
            <a:xfrm>
              <a:off x="2061" y="1707"/>
              <a:ext cx="3699" cy="2613"/>
            </a:xfrm>
            <a:custGeom>
              <a:avLst/>
              <a:gdLst/>
              <a:ahLst/>
              <a:cxnLst>
                <a:cxn ang="0">
                  <a:pos x="1523" y="2611"/>
                </a:cxn>
                <a:cxn ang="0">
                  <a:pos x="3698" y="2612"/>
                </a:cxn>
                <a:cxn ang="0">
                  <a:pos x="3698" y="2228"/>
                </a:cxn>
                <a:cxn ang="0">
                  <a:pos x="0" y="0"/>
                </a:cxn>
                <a:cxn ang="0">
                  <a:pos x="160" y="118"/>
                </a:cxn>
                <a:cxn ang="0">
                  <a:pos x="292" y="219"/>
                </a:cxn>
                <a:cxn ang="0">
                  <a:pos x="441" y="347"/>
                </a:cxn>
                <a:cxn ang="0">
                  <a:pos x="585" y="482"/>
                </a:cxn>
                <a:cxn ang="0">
                  <a:pos x="796" y="711"/>
                </a:cxn>
                <a:cxn ang="0">
                  <a:pos x="983" y="955"/>
                </a:cxn>
                <a:cxn ang="0">
                  <a:pos x="1119" y="1168"/>
                </a:cxn>
                <a:cxn ang="0">
                  <a:pos x="1238" y="1388"/>
                </a:cxn>
                <a:cxn ang="0">
                  <a:pos x="1331" y="1608"/>
                </a:cxn>
                <a:cxn ang="0">
                  <a:pos x="1400" y="1809"/>
                </a:cxn>
                <a:cxn ang="0">
                  <a:pos x="1447" y="1979"/>
                </a:cxn>
                <a:cxn ang="0">
                  <a:pos x="1490" y="2190"/>
                </a:cxn>
                <a:cxn ang="0">
                  <a:pos x="1511" y="2374"/>
                </a:cxn>
                <a:cxn ang="0">
                  <a:pos x="1523" y="2611"/>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folHlink">
                    <a:gamma/>
                    <a:shade val="46275"/>
                    <a:invGamma/>
                  </a:schemeClr>
                </a:gs>
                <a:gs pos="100000">
                  <a:schemeClr val="folHlink"/>
                </a:gs>
              </a:gsLst>
              <a:lin ang="0" scaled="1"/>
            </a:gradFill>
            <a:ln w="9525">
              <a:noFill/>
              <a:round/>
              <a:headEnd type="none" w="sm" len="sm"/>
              <a:tailEnd type="none" w="sm" len="sm"/>
            </a:ln>
            <a:effectLst/>
          </p:spPr>
          <p:txBody>
            <a:bodyPr/>
            <a:lstStyle/>
            <a:p>
              <a:endParaRPr lang="en-US"/>
            </a:p>
          </p:txBody>
        </p:sp>
        <p:sp>
          <p:nvSpPr>
            <p:cNvPr id="20484" name="Arc 1028"/>
            <p:cNvSpPr>
              <a:spLocks/>
            </p:cNvSpPr>
            <p:nvPr/>
          </p:nvSpPr>
          <p:spPr bwMode="auto">
            <a:xfrm>
              <a:off x="-4887" y="922"/>
              <a:ext cx="8474" cy="6800"/>
            </a:xfrm>
            <a:custGeom>
              <a:avLst/>
              <a:gdLst>
                <a:gd name="G0" fmla="+- 21600 0 0"/>
                <a:gd name="G1" fmla="+- 21600 0 0"/>
                <a:gd name="G2" fmla="+- 21600 0 0"/>
                <a:gd name="T0" fmla="*/ 43200 w 43200"/>
                <a:gd name="T1" fmla="*/ 21600 h 43200"/>
                <a:gd name="T2" fmla="*/ 24979 w 43200"/>
                <a:gd name="T3" fmla="*/ 266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path>
                <a:path w="43200" h="43200" stroke="0" extrusionOk="0">
                  <a:moveTo>
                    <a:pt x="43200" y="21600"/>
                  </a:moveTo>
                  <a:cubicBezTo>
                    <a:pt x="43200" y="33529"/>
                    <a:pt x="33529" y="43200"/>
                    <a:pt x="21600" y="43200"/>
                  </a:cubicBezTo>
                  <a:cubicBezTo>
                    <a:pt x="9670" y="43200"/>
                    <a:pt x="0" y="33529"/>
                    <a:pt x="0" y="21600"/>
                  </a:cubicBezTo>
                  <a:cubicBezTo>
                    <a:pt x="0" y="9670"/>
                    <a:pt x="9670" y="0"/>
                    <a:pt x="21600" y="0"/>
                  </a:cubicBezTo>
                  <a:cubicBezTo>
                    <a:pt x="22731" y="-1"/>
                    <a:pt x="23861" y="88"/>
                    <a:pt x="24979" y="265"/>
                  </a:cubicBezTo>
                  <a:lnTo>
                    <a:pt x="21600" y="21600"/>
                  </a:lnTo>
                  <a:close/>
                </a:path>
              </a:pathLst>
            </a:custGeom>
            <a:noFill/>
            <a:ln w="12700" cap="sq">
              <a:solidFill>
                <a:schemeClr val="folHlink"/>
              </a:solidFill>
              <a:round/>
              <a:headEnd type="none" w="sm" len="sm"/>
              <a:tailEnd type="none" w="sm" len="sm"/>
            </a:ln>
            <a:effectLst/>
          </p:spPr>
          <p:txBody>
            <a:bodyPr/>
            <a:lstStyle/>
            <a:p>
              <a:endParaRPr lang="en-US"/>
            </a:p>
          </p:txBody>
        </p:sp>
      </p:grpSp>
      <p:sp>
        <p:nvSpPr>
          <p:cNvPr id="20485" name="Rectangle 1029"/>
          <p:cNvSpPr>
            <a:spLocks noGrp="1" noChangeArrowheads="1"/>
          </p:cNvSpPr>
          <p:nvPr>
            <p:ph type="ctrTitle" sz="quarter"/>
          </p:nvPr>
        </p:nvSpPr>
        <p:spPr>
          <a:xfrm>
            <a:off x="1293813" y="762000"/>
            <a:ext cx="7772400" cy="1143000"/>
          </a:xfrm>
        </p:spPr>
        <p:txBody>
          <a:bodyPr anchor="b"/>
          <a:lstStyle>
            <a:lvl1pPr>
              <a:defRPr/>
            </a:lvl1pPr>
          </a:lstStyle>
          <a:p>
            <a:r>
              <a:rPr lang="en-US" smtClean="0"/>
              <a:t>Click to edit Master title style</a:t>
            </a:r>
            <a:endParaRPr lang="en-US"/>
          </a:p>
        </p:txBody>
      </p:sp>
      <p:sp>
        <p:nvSpPr>
          <p:cNvPr id="20486" name="Rectangle 1030"/>
          <p:cNvSpPr>
            <a:spLocks noGrp="1" noChangeArrowheads="1"/>
          </p:cNvSpPr>
          <p:nvPr>
            <p:ph type="subTitle" sz="quarter" idx="1"/>
          </p:nvPr>
        </p:nvSpPr>
        <p:spPr>
          <a:xfrm>
            <a:off x="3429000" y="2085975"/>
            <a:ext cx="5638800" cy="1038225"/>
          </a:xfrm>
        </p:spPr>
        <p:txBody>
          <a:bodyPr lIns="92075" rIns="92075"/>
          <a:lstStyle>
            <a:lvl1pPr marL="0" indent="0">
              <a:lnSpc>
                <a:spcPct val="70000"/>
              </a:lnSpc>
              <a:buFont typeface="Wingdings" pitchFamily="2" charset="2"/>
              <a:buNone/>
              <a:defRPr/>
            </a:lvl1pPr>
          </a:lstStyle>
          <a:p>
            <a:r>
              <a:rPr lang="en-US" smtClean="0"/>
              <a:t>Click to edit Master subtitle style</a:t>
            </a:r>
            <a:endParaRPr lang="en-US"/>
          </a:p>
        </p:txBody>
      </p:sp>
      <p:sp>
        <p:nvSpPr>
          <p:cNvPr id="20487" name="Rectangle 1031"/>
          <p:cNvSpPr>
            <a:spLocks noGrp="1" noChangeArrowheads="1"/>
          </p:cNvSpPr>
          <p:nvPr>
            <p:ph type="dt" sz="quarter" idx="2"/>
          </p:nvPr>
        </p:nvSpPr>
        <p:spPr/>
        <p:txBody>
          <a:bodyPr/>
          <a:lstStyle>
            <a:lvl1pPr>
              <a:defRPr/>
            </a:lvl1pPr>
          </a:lstStyle>
          <a:p>
            <a:endParaRPr lang="en-US"/>
          </a:p>
        </p:txBody>
      </p:sp>
      <p:sp>
        <p:nvSpPr>
          <p:cNvPr id="20488" name="Rectangle 1032"/>
          <p:cNvSpPr>
            <a:spLocks noGrp="1" noChangeArrowheads="1"/>
          </p:cNvSpPr>
          <p:nvPr>
            <p:ph type="ftr" sz="quarter" idx="3"/>
          </p:nvPr>
        </p:nvSpPr>
        <p:spPr>
          <a:xfrm>
            <a:off x="1295400" y="6365875"/>
            <a:ext cx="4267200" cy="457200"/>
          </a:xfrm>
        </p:spPr>
        <p:txBody>
          <a:bodyPr/>
          <a:lstStyle>
            <a:lvl1pPr>
              <a:defRPr/>
            </a:lvl1pPr>
          </a:lstStyle>
          <a:p>
            <a:endParaRPr lang="en-US"/>
          </a:p>
        </p:txBody>
      </p:sp>
      <p:sp>
        <p:nvSpPr>
          <p:cNvPr id="20489" name="Rectangle 1033"/>
          <p:cNvSpPr>
            <a:spLocks noGrp="1" noChangeArrowheads="1"/>
          </p:cNvSpPr>
          <p:nvPr>
            <p:ph type="sldNum" sz="quarter" idx="4"/>
          </p:nvPr>
        </p:nvSpPr>
        <p:spPr/>
        <p:txBody>
          <a:bodyPr/>
          <a:lstStyle>
            <a:lvl2pPr lvl="1">
              <a:defRPr>
                <a:latin typeface="+mn-lt"/>
              </a:defRPr>
            </a:lvl2pPr>
          </a:lstStyle>
          <a:p>
            <a:pPr lvl="1"/>
            <a:fld id="{9665C1BD-DAEB-4FA8-8E07-05FD209BF5B5}" type="slidenum">
              <a:rPr lang="en-US"/>
              <a:pPr lvl="1"/>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2pPr lvl="1">
              <a:defRPr/>
            </a:lvl2pPr>
          </a:lstStyle>
          <a:p>
            <a:pPr lvl="1"/>
            <a:fld id="{F99BF4C1-C24A-473E-8A8C-EDD67A1BEDE0}" type="slidenum">
              <a:rPr lang="en-US"/>
              <a:pPr lvl="1"/>
              <a:t>‹#›</a:t>
            </a:fld>
            <a:endParaRPr lang="en-US">
              <a:latin typeface="+mn-lt"/>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609600"/>
            <a:ext cx="20193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2625" y="609600"/>
            <a:ext cx="5908675"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2pPr lvl="1">
              <a:defRPr/>
            </a:lvl2pPr>
          </a:lstStyle>
          <a:p>
            <a:pPr lvl="1"/>
            <a:fld id="{331D8F6B-6825-4C47-9274-ACE2F85595F0}" type="slidenum">
              <a:rPr lang="en-US"/>
              <a:pPr lvl="1"/>
              <a:t>‹#›</a:t>
            </a:fld>
            <a:endParaRPr lang="en-US">
              <a:latin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2pPr lvl="1">
              <a:defRPr/>
            </a:lvl2pPr>
          </a:lstStyle>
          <a:p>
            <a:pPr lvl="1"/>
            <a:fld id="{F0750BCF-5674-4334-A0E0-23D9DE211180}" type="slidenum">
              <a:rPr lang="en-US"/>
              <a:pPr lvl="1"/>
              <a:t>‹#›</a:t>
            </a:fld>
            <a:endParaRPr lang="en-US">
              <a:latin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2pPr lvl="1">
              <a:defRPr/>
            </a:lvl2pPr>
          </a:lstStyle>
          <a:p>
            <a:pPr lvl="1"/>
            <a:fld id="{41FAB0E8-74F8-4AB3-958E-C2291F1D0F3B}" type="slidenum">
              <a:rPr lang="en-US"/>
              <a:pPr lvl="1"/>
              <a:t>‹#›</a:t>
            </a:fld>
            <a:endParaRPr lang="en-US">
              <a:latin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26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2pPr lvl="1">
              <a:defRPr/>
            </a:lvl2pPr>
          </a:lstStyle>
          <a:p>
            <a:pPr lvl="1"/>
            <a:fld id="{9F158E0C-5D1C-43B7-B5F8-C705305D3895}" type="slidenum">
              <a:rPr lang="en-US"/>
              <a:pPr lvl="1"/>
              <a:t>‹#›</a:t>
            </a:fld>
            <a:endParaRPr lang="en-US">
              <a:latin typeface="+mn-l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2pPr lvl="1">
              <a:defRPr/>
            </a:lvl2pPr>
          </a:lstStyle>
          <a:p>
            <a:pPr lvl="1"/>
            <a:fld id="{3EC4F246-A937-4A69-AE76-A59E0E43B395}" type="slidenum">
              <a:rPr lang="en-US"/>
              <a:pPr lvl="1"/>
              <a:t>‹#›</a:t>
            </a:fld>
            <a:endParaRPr lang="en-US">
              <a:latin typeface="+mn-l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2pPr lvl="1">
              <a:defRPr/>
            </a:lvl2pPr>
          </a:lstStyle>
          <a:p>
            <a:pPr lvl="1"/>
            <a:fld id="{FECAA1BC-78F2-4FE8-AF1E-2CE8D7E90934}" type="slidenum">
              <a:rPr lang="en-US"/>
              <a:pPr lvl="1"/>
              <a:t>‹#›</a:t>
            </a:fld>
            <a:endParaRPr lang="en-US">
              <a:latin typeface="+mn-l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2pPr lvl="1">
              <a:defRPr/>
            </a:lvl2pPr>
          </a:lstStyle>
          <a:p>
            <a:pPr lvl="1"/>
            <a:fld id="{83DD353A-D17B-4540-B3CC-C87450E57A9D}" type="slidenum">
              <a:rPr lang="en-US"/>
              <a:pPr lvl="1"/>
              <a:t>‹#›</a:t>
            </a:fld>
            <a:endParaRPr lang="en-US">
              <a:latin typeface="+mn-l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2pPr lvl="1">
              <a:defRPr/>
            </a:lvl2pPr>
          </a:lstStyle>
          <a:p>
            <a:pPr lvl="1"/>
            <a:fld id="{97F4CAF0-2B9B-4A3A-A3AE-C49C3BBB22D8}" type="slidenum">
              <a:rPr lang="en-US"/>
              <a:pPr lvl="1"/>
              <a:t>‹#›</a:t>
            </a:fld>
            <a:endParaRPr lang="en-US">
              <a:latin typeface="+mn-lt"/>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2pPr lvl="1">
              <a:defRPr/>
            </a:lvl2pPr>
          </a:lstStyle>
          <a:p>
            <a:pPr lvl="1"/>
            <a:fld id="{4BED16EE-6A92-4F04-9D5E-D20177AA31DF}" type="slidenum">
              <a:rPr lang="en-US"/>
              <a:pPr lvl="1"/>
              <a:t>‹#›</a:t>
            </a:fld>
            <a:endParaRPr lang="en-US">
              <a:latin typeface="+mn-lt"/>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9458" name="Group 2050"/>
          <p:cNvGrpSpPr>
            <a:grpSpLocks/>
          </p:cNvGrpSpPr>
          <p:nvPr/>
        </p:nvGrpSpPr>
        <p:grpSpPr bwMode="auto">
          <a:xfrm>
            <a:off x="-8405813" y="4763"/>
            <a:ext cx="17538701" cy="13690600"/>
            <a:chOff x="-5295" y="3"/>
            <a:chExt cx="11048" cy="8624"/>
          </a:xfrm>
        </p:grpSpPr>
        <p:sp>
          <p:nvSpPr>
            <p:cNvPr id="19459" name="Freeform 2051"/>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folHlink">
                    <a:gamma/>
                    <a:shade val="46275"/>
                    <a:invGamma/>
                  </a:schemeClr>
                </a:gs>
                <a:gs pos="100000">
                  <a:schemeClr val="folHlink"/>
                </a:gs>
              </a:gsLst>
              <a:lin ang="0" scaled="1"/>
            </a:gradFill>
            <a:ln w="9525">
              <a:noFill/>
              <a:round/>
              <a:headEnd type="none" w="sm" len="sm"/>
              <a:tailEnd type="none" w="sm" len="sm"/>
            </a:ln>
            <a:effectLst/>
          </p:spPr>
          <p:txBody>
            <a:bodyPr/>
            <a:lstStyle/>
            <a:p>
              <a:endParaRPr lang="en-US"/>
            </a:p>
          </p:txBody>
        </p:sp>
        <p:sp>
          <p:nvSpPr>
            <p:cNvPr id="19460" name="Arc 2052"/>
            <p:cNvSpPr>
              <a:spLocks/>
            </p:cNvSpPr>
            <p:nvPr/>
          </p:nvSpPr>
          <p:spPr bwMode="auto">
            <a:xfrm>
              <a:off x="-5295" y="3"/>
              <a:ext cx="10596" cy="8624"/>
            </a:xfrm>
            <a:custGeom>
              <a:avLst/>
              <a:gdLst>
                <a:gd name="G0" fmla="+- 21600 0 0"/>
                <a:gd name="G1" fmla="+- 21600 0 0"/>
                <a:gd name="G2" fmla="+- 21600 0 0"/>
                <a:gd name="T0" fmla="*/ 43200 w 43200"/>
                <a:gd name="T1" fmla="*/ 21600 h 43200"/>
                <a:gd name="T2" fmla="*/ 21600 w 43200"/>
                <a:gd name="T3" fmla="*/ 0 h 43200"/>
                <a:gd name="T4" fmla="*/ 21600 w 43200"/>
                <a:gd name="T5" fmla="*/ 21600 h 43200"/>
              </a:gdLst>
              <a:ahLst/>
              <a:cxnLst>
                <a:cxn ang="0">
                  <a:pos x="T0" y="T1"/>
                </a:cxn>
                <a:cxn ang="0">
                  <a:pos x="T2" y="T3"/>
                </a:cxn>
                <a:cxn ang="0">
                  <a:pos x="T4" y="T5"/>
                </a:cxn>
              </a:cxnLst>
              <a:rect l="0" t="0" r="r" b="b"/>
              <a:pathLst>
                <a:path w="43200" h="43200" fill="none" extrusionOk="0">
                  <a:moveTo>
                    <a:pt x="43200" y="21600"/>
                  </a:moveTo>
                  <a:cubicBezTo>
                    <a:pt x="43200" y="33529"/>
                    <a:pt x="33529" y="43200"/>
                    <a:pt x="21600" y="43200"/>
                  </a:cubicBezTo>
                  <a:cubicBezTo>
                    <a:pt x="9670" y="43200"/>
                    <a:pt x="0" y="33529"/>
                    <a:pt x="0" y="21600"/>
                  </a:cubicBezTo>
                  <a:cubicBezTo>
                    <a:pt x="-1" y="9670"/>
                    <a:pt x="9670" y="0"/>
                    <a:pt x="21599" y="0"/>
                  </a:cubicBezTo>
                </a:path>
                <a:path w="43200" h="43200" stroke="0" extrusionOk="0">
                  <a:moveTo>
                    <a:pt x="43200" y="21600"/>
                  </a:moveTo>
                  <a:cubicBezTo>
                    <a:pt x="43200" y="33529"/>
                    <a:pt x="33529" y="43200"/>
                    <a:pt x="21600" y="43200"/>
                  </a:cubicBezTo>
                  <a:cubicBezTo>
                    <a:pt x="9670" y="43200"/>
                    <a:pt x="0" y="33529"/>
                    <a:pt x="0" y="21600"/>
                  </a:cubicBezTo>
                  <a:cubicBezTo>
                    <a:pt x="-1" y="9670"/>
                    <a:pt x="9670" y="0"/>
                    <a:pt x="21599" y="0"/>
                  </a:cubicBezTo>
                  <a:lnTo>
                    <a:pt x="21600" y="21600"/>
                  </a:lnTo>
                  <a:close/>
                </a:path>
              </a:pathLst>
            </a:custGeom>
            <a:noFill/>
            <a:ln w="12700" cap="sq">
              <a:solidFill>
                <a:schemeClr val="folHlink"/>
              </a:solidFill>
              <a:round/>
              <a:headEnd type="none" w="sm" len="sm"/>
              <a:tailEnd type="none" w="sm" len="sm"/>
            </a:ln>
            <a:effectLst/>
          </p:spPr>
          <p:txBody>
            <a:bodyPr/>
            <a:lstStyle/>
            <a:p>
              <a:endParaRPr lang="en-US"/>
            </a:p>
          </p:txBody>
        </p:sp>
      </p:grpSp>
      <p:sp>
        <p:nvSpPr>
          <p:cNvPr id="19461" name="Rectangle 2053"/>
          <p:cNvSpPr>
            <a:spLocks noGrp="1" noChangeArrowheads="1"/>
          </p:cNvSpPr>
          <p:nvPr>
            <p:ph type="title"/>
          </p:nvPr>
        </p:nvSpPr>
        <p:spPr bwMode="auto">
          <a:xfrm>
            <a:off x="682625" y="609600"/>
            <a:ext cx="8080375"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9462" name="Rectangle 2054"/>
          <p:cNvSpPr>
            <a:spLocks noGrp="1" noChangeArrowheads="1"/>
          </p:cNvSpPr>
          <p:nvPr>
            <p:ph type="body" idx="1"/>
          </p:nvPr>
        </p:nvSpPr>
        <p:spPr bwMode="auto">
          <a:xfrm>
            <a:off x="682625" y="1981200"/>
            <a:ext cx="7772400" cy="4114800"/>
          </a:xfrm>
          <a:prstGeom prst="rect">
            <a:avLst/>
          </a:prstGeom>
          <a:noFill/>
          <a:ln w="9525">
            <a:noFill/>
            <a:miter lim="800000"/>
            <a:headEnd/>
            <a:tailEnd/>
          </a:ln>
          <a:effectLst/>
        </p:spPr>
        <p:txBody>
          <a:bodyPr vert="horz" wrap="square" lIns="182562" tIns="46038" rIns="182562"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9463" name="Rectangle 2055"/>
          <p:cNvSpPr>
            <a:spLocks noGrp="1" noChangeArrowheads="1"/>
          </p:cNvSpPr>
          <p:nvPr>
            <p:ph type="dt" sz="half" idx="2"/>
          </p:nvPr>
        </p:nvSpPr>
        <p:spPr bwMode="auto">
          <a:xfrm>
            <a:off x="7215188" y="6442075"/>
            <a:ext cx="1905000" cy="3810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kumimoji="0" sz="1400"/>
            </a:lvl1pPr>
          </a:lstStyle>
          <a:p>
            <a:endParaRPr lang="en-US"/>
          </a:p>
        </p:txBody>
      </p:sp>
      <p:sp>
        <p:nvSpPr>
          <p:cNvPr id="19464" name="Rectangle 2056"/>
          <p:cNvSpPr>
            <a:spLocks noGrp="1" noChangeArrowheads="1"/>
          </p:cNvSpPr>
          <p:nvPr>
            <p:ph type="ftr" sz="quarter" idx="3"/>
          </p:nvPr>
        </p:nvSpPr>
        <p:spPr bwMode="auto">
          <a:xfrm>
            <a:off x="682625" y="6365875"/>
            <a:ext cx="42672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kumimoji="0" sz="1400"/>
            </a:lvl1pPr>
          </a:lstStyle>
          <a:p>
            <a:endParaRPr lang="en-US"/>
          </a:p>
        </p:txBody>
      </p:sp>
      <p:sp>
        <p:nvSpPr>
          <p:cNvPr id="19465" name="Rectangle 2057"/>
          <p:cNvSpPr>
            <a:spLocks noGrp="1" noChangeArrowheads="1"/>
          </p:cNvSpPr>
          <p:nvPr>
            <p:ph type="sldNum" sz="quarter" idx="4"/>
          </p:nvPr>
        </p:nvSpPr>
        <p:spPr bwMode="auto">
          <a:xfrm>
            <a:off x="7199313" y="6148388"/>
            <a:ext cx="1905000" cy="381000"/>
          </a:xfrm>
          <a:prstGeom prst="rect">
            <a:avLst/>
          </a:prstGeom>
          <a:noFill/>
          <a:ln w="9525">
            <a:noFill/>
            <a:miter lim="800000"/>
            <a:headEnd/>
            <a:tailEnd/>
          </a:ln>
          <a:effectLst/>
        </p:spPr>
        <p:txBody>
          <a:bodyPr vert="horz" wrap="none" lIns="92075" tIns="0" rIns="92075" bIns="0" numCol="1" anchor="b" anchorCtr="0" compatLnSpc="1">
            <a:prstTxWarp prst="textNoShape">
              <a:avLst/>
            </a:prstTxWarp>
          </a:bodyPr>
          <a:lstStyle>
            <a:lvl2pPr lvl="1" algn="r">
              <a:defRPr kumimoji="0" sz="1400">
                <a:latin typeface="+mj-lt"/>
              </a:defRPr>
            </a:lvl2pPr>
          </a:lstStyle>
          <a:p>
            <a:pPr lvl="1"/>
            <a:fld id="{81FB5ECE-F908-47FA-8D31-D9A84E3F14F5}" type="slidenum">
              <a:rPr lang="en-US"/>
              <a:pPr lvl="1"/>
              <a:t>‹#›</a:t>
            </a:fld>
            <a:endParaRPr lang="en-US"/>
          </a:p>
        </p:txBody>
      </p:sp>
    </p:spTree>
  </p:cSld>
  <p:clrMap bg1="dk2" tx1="lt1" bg2="dk1"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2pPr>
      <a:lvl3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3pPr>
      <a:lvl4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4pPr>
      <a:lvl5pPr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5pPr>
      <a:lvl6pPr marL="4572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6pPr>
      <a:lvl7pPr marL="9144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7pPr>
      <a:lvl8pPr marL="13716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8pPr>
      <a:lvl9pPr marL="1828800" algn="l"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cs typeface="Times New Roman" charset="0"/>
        </a:defRPr>
      </a:lvl9pPr>
    </p:titleStyle>
    <p:bodyStyle>
      <a:lvl1pPr marL="342900" indent="-342900" algn="l" rtl="0" eaLnBrk="1" fontAlgn="base" hangingPunct="1">
        <a:lnSpc>
          <a:spcPct val="90000"/>
        </a:lnSpc>
        <a:spcBef>
          <a:spcPct val="20000"/>
        </a:spcBef>
        <a:spcAft>
          <a:spcPct val="0"/>
        </a:spcAft>
        <a:buClr>
          <a:schemeClr val="tx2"/>
        </a:buClr>
        <a:buSzPct val="75000"/>
        <a:buFont typeface="Wingdings" pitchFamily="2" charset="2"/>
        <a:buChar char="l"/>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800">
          <a:solidFill>
            <a:schemeClr val="tx1"/>
          </a:solidFill>
          <a:latin typeface="+mn-lt"/>
          <a:cs typeface="+mn-cs"/>
        </a:defRPr>
      </a:lvl2pPr>
      <a:lvl3pPr marL="1143000" indent="-228600" algn="l" rtl="0" eaLnBrk="1" fontAlgn="base" hangingPunct="1">
        <a:spcBef>
          <a:spcPct val="20000"/>
        </a:spcBef>
        <a:spcAft>
          <a:spcPct val="0"/>
        </a:spcAft>
        <a:buClr>
          <a:srgbClr val="00CCFF"/>
        </a:buClr>
        <a:buSzPct val="65000"/>
        <a:buFont typeface="Wingdings" pitchFamily="2" charset="2"/>
        <a:buChar char="l"/>
        <a:defRPr sz="2400">
          <a:solidFill>
            <a:schemeClr val="tx1"/>
          </a:solidFill>
          <a:latin typeface="+mn-lt"/>
          <a:cs typeface="+mn-cs"/>
        </a:defRPr>
      </a:lvl3pPr>
      <a:lvl4pPr marL="1600200" indent="-228600" algn="l" rtl="0" eaLnBrk="1" fontAlgn="base" hangingPunct="1">
        <a:spcBef>
          <a:spcPct val="20000"/>
        </a:spcBef>
        <a:spcAft>
          <a:spcPct val="0"/>
        </a:spcAft>
        <a:buClr>
          <a:schemeClr val="tx1"/>
        </a:buClr>
        <a:buChar char="–"/>
        <a:defRPr sz="2000">
          <a:solidFill>
            <a:schemeClr val="tx1"/>
          </a:solidFill>
          <a:latin typeface="+mn-lt"/>
          <a:cs typeface="+mn-cs"/>
        </a:defRPr>
      </a:lvl4pPr>
      <a:lvl5pPr marL="2057400" indent="-228600" algn="l" rtl="0" eaLnBrk="1" fontAlgn="base" hangingPunct="1">
        <a:spcBef>
          <a:spcPct val="20000"/>
        </a:spcBef>
        <a:spcAft>
          <a:spcPct val="0"/>
        </a:spcAft>
        <a:buClr>
          <a:schemeClr val="accent1"/>
        </a:buClr>
        <a:buChar char="•"/>
        <a:defRPr sz="2000">
          <a:solidFill>
            <a:schemeClr val="tx1"/>
          </a:solidFill>
          <a:latin typeface="+mn-lt"/>
          <a:cs typeface="+mn-cs"/>
        </a:defRPr>
      </a:lvl5pPr>
      <a:lvl6pPr marL="2514600" indent="-228600" algn="l" rtl="0" eaLnBrk="1" fontAlgn="base" hangingPunct="1">
        <a:spcBef>
          <a:spcPct val="20000"/>
        </a:spcBef>
        <a:spcAft>
          <a:spcPct val="0"/>
        </a:spcAft>
        <a:buClr>
          <a:schemeClr val="accent1"/>
        </a:buClr>
        <a:buChar char="•"/>
        <a:defRPr sz="2000">
          <a:solidFill>
            <a:schemeClr val="tx1"/>
          </a:solidFill>
          <a:latin typeface="+mn-lt"/>
          <a:cs typeface="+mn-cs"/>
        </a:defRPr>
      </a:lvl6pPr>
      <a:lvl7pPr marL="2971800" indent="-228600" algn="l" rtl="0" eaLnBrk="1" fontAlgn="base" hangingPunct="1">
        <a:spcBef>
          <a:spcPct val="20000"/>
        </a:spcBef>
        <a:spcAft>
          <a:spcPct val="0"/>
        </a:spcAft>
        <a:buClr>
          <a:schemeClr val="accent1"/>
        </a:buClr>
        <a:buChar char="•"/>
        <a:defRPr sz="2000">
          <a:solidFill>
            <a:schemeClr val="tx1"/>
          </a:solidFill>
          <a:latin typeface="+mn-lt"/>
          <a:cs typeface="+mn-cs"/>
        </a:defRPr>
      </a:lvl7pPr>
      <a:lvl8pPr marL="3429000" indent="-228600" algn="l" rtl="0" eaLnBrk="1" fontAlgn="base" hangingPunct="1">
        <a:spcBef>
          <a:spcPct val="20000"/>
        </a:spcBef>
        <a:spcAft>
          <a:spcPct val="0"/>
        </a:spcAft>
        <a:buClr>
          <a:schemeClr val="accent1"/>
        </a:buClr>
        <a:buChar char="•"/>
        <a:defRPr sz="2000">
          <a:solidFill>
            <a:schemeClr val="tx1"/>
          </a:solidFill>
          <a:latin typeface="+mn-lt"/>
          <a:cs typeface="+mn-cs"/>
        </a:defRPr>
      </a:lvl8pPr>
      <a:lvl9pPr marL="3886200" indent="-228600" algn="l" rtl="0" eaLnBrk="1" fontAlgn="base" hangingPunct="1">
        <a:spcBef>
          <a:spcPct val="20000"/>
        </a:spcBef>
        <a:spcAft>
          <a:spcPct val="0"/>
        </a:spcAft>
        <a:buClr>
          <a:schemeClr val="accent1"/>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762000" y="685800"/>
            <a:ext cx="7620000" cy="1905000"/>
          </a:xfrm>
        </p:spPr>
        <p:txBody>
          <a:bodyPr/>
          <a:lstStyle/>
          <a:p>
            <a:pPr algn="ctr"/>
            <a:r>
              <a:rPr lang="ar-SA" sz="5400" b="1" dirty="0" smtClean="0">
                <a:solidFill>
                  <a:srgbClr val="FFFF00"/>
                </a:solidFill>
              </a:rPr>
              <a:t>بيئة صحراويه حارة </a:t>
            </a:r>
            <a:br>
              <a:rPr lang="ar-SA" sz="5400" b="1" dirty="0" smtClean="0">
                <a:solidFill>
                  <a:srgbClr val="FFFF00"/>
                </a:solidFill>
              </a:rPr>
            </a:br>
            <a:r>
              <a:rPr lang="ar-SA" sz="5400" b="1" dirty="0" smtClean="0">
                <a:solidFill>
                  <a:srgbClr val="FFFF00"/>
                </a:solidFill>
              </a:rPr>
              <a:t>442 نبت</a:t>
            </a:r>
            <a:endParaRPr lang="en-US" sz="5400" b="1" dirty="0">
              <a:solidFill>
                <a:srgbClr val="FFFF00"/>
              </a:solidFill>
            </a:endParaRPr>
          </a:p>
        </p:txBody>
      </p:sp>
      <p:sp>
        <p:nvSpPr>
          <p:cNvPr id="4101" name="Rectangle 5"/>
          <p:cNvSpPr>
            <a:spLocks noGrp="1" noChangeArrowheads="1"/>
          </p:cNvSpPr>
          <p:nvPr>
            <p:ph type="subTitle" idx="1"/>
          </p:nvPr>
        </p:nvSpPr>
        <p:spPr>
          <a:xfrm>
            <a:off x="2514600" y="2895600"/>
            <a:ext cx="5638800" cy="457200"/>
          </a:xfrm>
        </p:spPr>
        <p:txBody>
          <a:bodyPr/>
          <a:lstStyle/>
          <a:p>
            <a:pPr algn="r"/>
            <a:r>
              <a:rPr lang="ar-SA" dirty="0" smtClean="0"/>
              <a:t> د. نجاة عبد الوهاب بخاري</a:t>
            </a:r>
            <a:endParaRPr lang="en-US" dirty="0"/>
          </a:p>
        </p:txBody>
      </p:sp>
      <p:sp>
        <p:nvSpPr>
          <p:cNvPr id="4" name="Rectangle 5"/>
          <p:cNvSpPr txBox="1">
            <a:spLocks noChangeArrowheads="1"/>
          </p:cNvSpPr>
          <p:nvPr/>
        </p:nvSpPr>
        <p:spPr bwMode="auto">
          <a:xfrm>
            <a:off x="1676400" y="3505200"/>
            <a:ext cx="6400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0" marR="0" lvl="0" indent="0" algn="r" defTabSz="914400" rtl="0" eaLnBrk="1" fontAlgn="base" latinLnBrk="0" hangingPunct="1">
              <a:lnSpc>
                <a:spcPct val="70000"/>
              </a:lnSpc>
              <a:spcBef>
                <a:spcPct val="20000"/>
              </a:spcBef>
              <a:spcAft>
                <a:spcPct val="0"/>
              </a:spcAft>
              <a:buClr>
                <a:schemeClr val="tx2"/>
              </a:buClr>
              <a:buSzPct val="75000"/>
              <a:buFont typeface="Wingdings" pitchFamily="2" charset="2"/>
              <a:buNone/>
              <a:tabLst/>
              <a:defRPr/>
            </a:pPr>
            <a:r>
              <a:rPr kumimoji="0" lang="ar-SA" sz="3200" b="0" i="0" u="none" strike="noStrike" kern="0" cap="none" spc="0" normalizeH="0" baseline="0" noProof="0" dirty="0" smtClean="0">
                <a:ln>
                  <a:noFill/>
                </a:ln>
                <a:solidFill>
                  <a:srgbClr val="FFFF00"/>
                </a:solidFill>
                <a:effectLst/>
                <a:uLnTx/>
                <a:uFillTx/>
                <a:latin typeface="+mn-lt"/>
                <a:ea typeface="+mn-ea"/>
                <a:cs typeface="+mn-cs"/>
              </a:rPr>
              <a:t>قسم النبات والحياء الدقية –</a:t>
            </a:r>
            <a:r>
              <a:rPr kumimoji="0" lang="ar-SA" sz="3200" b="0" i="0" u="none" strike="noStrike" kern="0" cap="none" spc="0" normalizeH="0" noProof="0" dirty="0" smtClean="0">
                <a:ln>
                  <a:noFill/>
                </a:ln>
                <a:solidFill>
                  <a:srgbClr val="FFFF00"/>
                </a:solidFill>
                <a:effectLst/>
                <a:uLnTx/>
                <a:uFillTx/>
                <a:latin typeface="+mn-lt"/>
                <a:ea typeface="+mn-ea"/>
                <a:cs typeface="+mn-cs"/>
              </a:rPr>
              <a:t> جامعة الملك سعود</a:t>
            </a:r>
            <a:endParaRPr kumimoji="0" lang="en-US" sz="3200" b="0" i="0" u="none" strike="noStrike" kern="0" cap="none" spc="0" normalizeH="0" baseline="0" noProof="0" dirty="0">
              <a:ln>
                <a:noFill/>
              </a:ln>
              <a:solidFill>
                <a:srgbClr val="FFFF00"/>
              </a:solidFill>
              <a:effectLst/>
              <a:uLnTx/>
              <a:uFillTx/>
              <a:latin typeface="+mn-lt"/>
              <a:ea typeface="+mn-ea"/>
              <a:cs typeface="+mn-cs"/>
            </a:endParaRPr>
          </a:p>
        </p:txBody>
      </p:sp>
      <p:sp>
        <p:nvSpPr>
          <p:cNvPr id="5" name="Rectangle 5"/>
          <p:cNvSpPr txBox="1">
            <a:spLocks noChangeArrowheads="1"/>
          </p:cNvSpPr>
          <p:nvPr/>
        </p:nvSpPr>
        <p:spPr bwMode="auto">
          <a:xfrm>
            <a:off x="533400" y="5791200"/>
            <a:ext cx="2590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marL="0" marR="0" lvl="0" indent="0" defTabSz="914400" rtl="0" eaLnBrk="1" fontAlgn="base" latinLnBrk="0" hangingPunct="1">
              <a:lnSpc>
                <a:spcPct val="70000"/>
              </a:lnSpc>
              <a:spcBef>
                <a:spcPct val="20000"/>
              </a:spcBef>
              <a:spcAft>
                <a:spcPct val="0"/>
              </a:spcAft>
              <a:buClr>
                <a:schemeClr val="tx2"/>
              </a:buClr>
              <a:buSzPct val="75000"/>
              <a:buFont typeface="Wingdings" pitchFamily="2" charset="2"/>
              <a:buNone/>
              <a:tabLst/>
              <a:defRPr/>
            </a:pPr>
            <a:r>
              <a:rPr kumimoji="0" lang="ar-SA" sz="3200" b="0" i="0" u="none" strike="noStrike" kern="0" cap="none" spc="0" normalizeH="0" baseline="0" noProof="0" dirty="0" smtClean="0">
                <a:ln>
                  <a:noFill/>
                </a:ln>
                <a:solidFill>
                  <a:schemeClr val="tx1"/>
                </a:solidFill>
                <a:effectLst/>
                <a:uLnTx/>
                <a:uFillTx/>
                <a:latin typeface="+mn-lt"/>
                <a:ea typeface="+mn-ea"/>
                <a:cs typeface="+mn-cs"/>
              </a:rPr>
              <a:t>المحاضرة </a:t>
            </a:r>
            <a:r>
              <a:rPr kumimoji="0" lang="ar-SA" sz="3200" kern="0" noProof="0" dirty="0" smtClean="0">
                <a:latin typeface="+mn-lt"/>
                <a:cs typeface="+mn-cs"/>
              </a:rPr>
              <a:t>السادسة</a:t>
            </a: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100"/>
                                        </p:tgtEl>
                                        <p:attrNameLst>
                                          <p:attrName>style.visibility</p:attrName>
                                        </p:attrNameLst>
                                      </p:cBhvr>
                                      <p:to>
                                        <p:strVal val="visible"/>
                                      </p:to>
                                    </p:set>
                                    <p:animScale>
                                      <p:cBhvr>
                                        <p:cTn id="7" dur="1000" decel="50000" fill="hold">
                                          <p:stCondLst>
                                            <p:cond delay="0"/>
                                          </p:stCondLst>
                                        </p:cTn>
                                        <p:tgtEl>
                                          <p:spTgt spid="4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100"/>
                                        </p:tgtEl>
                                        <p:attrNameLst>
                                          <p:attrName>ppt_x</p:attrName>
                                          <p:attrName>ppt_y</p:attrName>
                                        </p:attrNameLst>
                                      </p:cBhvr>
                                    </p:animMotion>
                                    <p:animEffect transition="in" filter="fade">
                                      <p:cBhvr>
                                        <p:cTn id="9" dur="1000"/>
                                        <p:tgtEl>
                                          <p:spTgt spid="4100"/>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4101"/>
                                        </p:tgtEl>
                                        <p:attrNameLst>
                                          <p:attrName>style.visibility</p:attrName>
                                        </p:attrNameLst>
                                      </p:cBhvr>
                                      <p:to>
                                        <p:strVal val="visible"/>
                                      </p:to>
                                    </p:set>
                                    <p:animEffect transition="in" filter="dissolve">
                                      <p:cBhvr>
                                        <p:cTn id="13" dur="500"/>
                                        <p:tgtEl>
                                          <p:spTgt spid="4101"/>
                                        </p:tgtEl>
                                      </p:cBhvr>
                                    </p:animEffect>
                                  </p:childTnLst>
                                </p:cTn>
                              </p:par>
                            </p:childTnLst>
                          </p:cTn>
                        </p:par>
                        <p:par>
                          <p:cTn id="14" fill="hold">
                            <p:stCondLst>
                              <p:cond delay="1500"/>
                            </p:stCondLst>
                            <p:childTnLst>
                              <p:par>
                                <p:cTn id="15" presetID="9" presetClass="entr" presetSubtype="0"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dissolve">
                                      <p:cBhvr>
                                        <p:cTn id="17" dur="500"/>
                                        <p:tgtEl>
                                          <p:spTgt spid="4">
                                            <p:txEl>
                                              <p:pRg st="0" end="0"/>
                                            </p:txEl>
                                          </p:spTgt>
                                        </p:tgtEl>
                                      </p:cBhvr>
                                    </p:animEffect>
                                  </p:childTnLst>
                                </p:cTn>
                              </p:par>
                            </p:childTnLst>
                          </p:cTn>
                        </p:par>
                        <p:par>
                          <p:cTn id="18" fill="hold">
                            <p:stCondLst>
                              <p:cond delay="2000"/>
                            </p:stCondLst>
                            <p:childTnLst>
                              <p:par>
                                <p:cTn id="19" presetID="9" presetClass="entr" presetSubtype="0" fill="hold" grpId="0" nodeType="after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dissolve">
                                      <p:cBhvr>
                                        <p:cTn id="21" dur="5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1" nodeType="clickEffect">
                                  <p:stCondLst>
                                    <p:cond delay="0"/>
                                  </p:stCondLst>
                                  <p:childTnLst>
                                    <p:set>
                                      <p:cBhvr>
                                        <p:cTn id="25" dur="1" fill="hold">
                                          <p:stCondLst>
                                            <p:cond delay="0"/>
                                          </p:stCondLst>
                                        </p:cTn>
                                        <p:tgtEl>
                                          <p:spTgt spid="4100"/>
                                        </p:tgtEl>
                                        <p:attrNameLst>
                                          <p:attrName>style.visibility</p:attrName>
                                        </p:attrNameLst>
                                      </p:cBhvr>
                                      <p:to>
                                        <p:strVal val="visible"/>
                                      </p:to>
                                    </p:set>
                                    <p:anim calcmode="lin" valueType="num">
                                      <p:cBhvr>
                                        <p:cTn id="26" dur="500" fill="hold"/>
                                        <p:tgtEl>
                                          <p:spTgt spid="4100"/>
                                        </p:tgtEl>
                                        <p:attrNameLst>
                                          <p:attrName>ppt_w</p:attrName>
                                        </p:attrNameLst>
                                      </p:cBhvr>
                                      <p:tavLst>
                                        <p:tav tm="0">
                                          <p:val>
                                            <p:fltVal val="0"/>
                                          </p:val>
                                        </p:tav>
                                        <p:tav tm="100000">
                                          <p:val>
                                            <p:strVal val="#ppt_w"/>
                                          </p:val>
                                        </p:tav>
                                      </p:tavLst>
                                    </p:anim>
                                    <p:anim calcmode="lin" valueType="num">
                                      <p:cBhvr>
                                        <p:cTn id="27" dur="500" fill="hold"/>
                                        <p:tgtEl>
                                          <p:spTgt spid="4100"/>
                                        </p:tgtEl>
                                        <p:attrNameLst>
                                          <p:attrName>ppt_h</p:attrName>
                                        </p:attrNameLst>
                                      </p:cBhvr>
                                      <p:tavLst>
                                        <p:tav tm="0">
                                          <p:val>
                                            <p:fltVal val="0"/>
                                          </p:val>
                                        </p:tav>
                                        <p:tav tm="100000">
                                          <p:val>
                                            <p:strVal val="#ppt_h"/>
                                          </p:val>
                                        </p:tav>
                                      </p:tavLst>
                                    </p:anim>
                                    <p:anim calcmode="lin" valueType="num">
                                      <p:cBhvr>
                                        <p:cTn id="28" dur="500" fill="hold"/>
                                        <p:tgtEl>
                                          <p:spTgt spid="4100"/>
                                        </p:tgtEl>
                                        <p:attrNameLst>
                                          <p:attrName>style.rotation</p:attrName>
                                        </p:attrNameLst>
                                      </p:cBhvr>
                                      <p:tavLst>
                                        <p:tav tm="0">
                                          <p:val>
                                            <p:fltVal val="360"/>
                                          </p:val>
                                        </p:tav>
                                        <p:tav tm="100000">
                                          <p:val>
                                            <p:fltVal val="0"/>
                                          </p:val>
                                        </p:tav>
                                      </p:tavLst>
                                    </p:anim>
                                    <p:animEffect transition="in" filter="fade">
                                      <p:cBhvr>
                                        <p:cTn id="29" dur="500"/>
                                        <p:tgtEl>
                                          <p:spTgt spid="410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1" nodeType="clickEffect">
                                  <p:stCondLst>
                                    <p:cond delay="0"/>
                                  </p:stCondLst>
                                  <p:childTnLst>
                                    <p:set>
                                      <p:cBhvr>
                                        <p:cTn id="33" dur="1" fill="hold">
                                          <p:stCondLst>
                                            <p:cond delay="0"/>
                                          </p:stCondLst>
                                        </p:cTn>
                                        <p:tgtEl>
                                          <p:spTgt spid="4101"/>
                                        </p:tgtEl>
                                        <p:attrNameLst>
                                          <p:attrName>style.visibility</p:attrName>
                                        </p:attrNameLst>
                                      </p:cBhvr>
                                      <p:to>
                                        <p:strVal val="visible"/>
                                      </p:to>
                                    </p:set>
                                    <p:anim calcmode="lin" valueType="num">
                                      <p:cBhvr additive="base">
                                        <p:cTn id="34" dur="500" fill="hold"/>
                                        <p:tgtEl>
                                          <p:spTgt spid="4101"/>
                                        </p:tgtEl>
                                        <p:attrNameLst>
                                          <p:attrName>ppt_x</p:attrName>
                                        </p:attrNameLst>
                                      </p:cBhvr>
                                      <p:tavLst>
                                        <p:tav tm="0">
                                          <p:val>
                                            <p:strVal val="#ppt_x"/>
                                          </p:val>
                                        </p:tav>
                                        <p:tav tm="100000">
                                          <p:val>
                                            <p:strVal val="#ppt_x"/>
                                          </p:val>
                                        </p:tav>
                                      </p:tavLst>
                                    </p:anim>
                                    <p:anim calcmode="lin" valueType="num">
                                      <p:cBhvr additive="base">
                                        <p:cTn id="35"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anim calcmode="lin" valueType="num">
                                      <p:cBhvr additive="base">
                                        <p:cTn id="4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5">
                                            <p:txEl>
                                              <p:pRg st="0" end="0"/>
                                            </p:txEl>
                                          </p:spTgt>
                                        </p:tgtEl>
                                        <p:attrNameLst>
                                          <p:attrName>style.visibility</p:attrName>
                                        </p:attrNameLst>
                                      </p:cBhvr>
                                      <p:to>
                                        <p:strVal val="visible"/>
                                      </p:to>
                                    </p:set>
                                    <p:anim calcmode="lin" valueType="num">
                                      <p:cBhvr additive="base">
                                        <p:cTn id="4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utoUpdateAnimBg="0"/>
      <p:bldP spid="4100" grpId="1"/>
      <p:bldP spid="4101" grpId="0" autoUpdateAnimBg="0"/>
      <p:bldP spid="4101" grpId="1"/>
      <p:bldP spid="4" grpId="0" build="allAtOnce" autoUpdateAnimBg="0"/>
      <p:bldP spid="5" grpId="0" build="allAtOnce"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وان 1"/>
          <p:cNvSpPr>
            <a:spLocks noGrp="1"/>
          </p:cNvSpPr>
          <p:nvPr>
            <p:ph type="title"/>
          </p:nvPr>
        </p:nvSpPr>
        <p:spPr>
          <a:xfrm>
            <a:off x="0" y="457200"/>
            <a:ext cx="8915400" cy="1905000"/>
          </a:xfrm>
        </p:spPr>
        <p:txBody>
          <a:bodyPr>
            <a:noAutofit/>
          </a:bodyPr>
          <a:lstStyle/>
          <a:p>
            <a:pPr algn="ctr" rtl="1"/>
            <a:r>
              <a:rPr lang="ar-SA" sz="3600" b="1" dirty="0" smtClean="0">
                <a:solidFill>
                  <a:schemeClr val="accent2"/>
                </a:solidFill>
                <a:effectLst/>
              </a:rPr>
              <a:t>1- المجتمعات النباتية التي تعمر المنخفضات والمسايل المائية المختلفة </a:t>
            </a:r>
            <a:br>
              <a:rPr lang="ar-SA" sz="3600" b="1" dirty="0" smtClean="0">
                <a:solidFill>
                  <a:schemeClr val="accent2"/>
                </a:solidFill>
                <a:effectLst/>
              </a:rPr>
            </a:br>
            <a:r>
              <a:rPr lang="en-GB" sz="3600" b="1" dirty="0" smtClean="0">
                <a:solidFill>
                  <a:srgbClr val="FF0000"/>
                </a:solidFill>
                <a:effectLst/>
              </a:rPr>
              <a:t>Plant communities inhabiting depressions and different water runnels</a:t>
            </a:r>
            <a:endParaRPr lang="ar-SA" sz="3600" b="1" dirty="0">
              <a:solidFill>
                <a:srgbClr val="FF0000"/>
              </a:solidFill>
              <a:effectLst/>
            </a:endParaRPr>
          </a:p>
        </p:txBody>
      </p:sp>
      <p:sp>
        <p:nvSpPr>
          <p:cNvPr id="7" name="عنصر نائب للمحتوى 2"/>
          <p:cNvSpPr>
            <a:spLocks noGrp="1"/>
          </p:cNvSpPr>
          <p:nvPr>
            <p:ph idx="1"/>
          </p:nvPr>
        </p:nvSpPr>
        <p:spPr>
          <a:xfrm>
            <a:off x="304800" y="2971800"/>
            <a:ext cx="8640960" cy="4354760"/>
          </a:xfrm>
        </p:spPr>
        <p:txBody>
          <a:bodyPr/>
          <a:lstStyle/>
          <a:p>
            <a:pPr marL="514350" indent="-514350" algn="just" rtl="1">
              <a:buClr>
                <a:schemeClr val="accent2"/>
              </a:buClr>
              <a:buSzPct val="100000"/>
              <a:buFont typeface="Wingdings" pitchFamily="2" charset="2"/>
              <a:buChar char="Ø"/>
            </a:pPr>
            <a:r>
              <a:rPr lang="ar-SA" dirty="0" smtClean="0"/>
              <a:t>تتميز هذه المجتمعات </a:t>
            </a:r>
            <a:r>
              <a:rPr lang="ar-SA" dirty="0" smtClean="0">
                <a:solidFill>
                  <a:srgbClr val="FF0000"/>
                </a:solidFill>
              </a:rPr>
              <a:t>بمصادرها المائية </a:t>
            </a:r>
            <a:r>
              <a:rPr lang="ar-SA" dirty="0" smtClean="0"/>
              <a:t>التي تكون اكثر من كمية المطر الحقيقي الذي ينزل عليها ، وكذلك </a:t>
            </a:r>
            <a:r>
              <a:rPr lang="ar-SA" dirty="0" smtClean="0">
                <a:solidFill>
                  <a:srgbClr val="FF0000"/>
                </a:solidFill>
              </a:rPr>
              <a:t>تربتها</a:t>
            </a:r>
            <a:r>
              <a:rPr lang="ar-SA" dirty="0" smtClean="0"/>
              <a:t> تزداد سمكا ً و عمقاً .</a:t>
            </a:r>
          </a:p>
          <a:p>
            <a:pPr marL="514350" indent="-514350" algn="just" rtl="1">
              <a:buClr>
                <a:schemeClr val="accent2"/>
              </a:buClr>
              <a:buSzPct val="100000"/>
              <a:buFont typeface="Wingdings" pitchFamily="2" charset="2"/>
              <a:buChar char="Ø"/>
            </a:pPr>
            <a:r>
              <a:rPr lang="ar-SA" dirty="0" smtClean="0"/>
              <a:t>انواع النباتات التي تعمر المنخفضات: </a:t>
            </a:r>
            <a:r>
              <a:rPr lang="ar-SA" dirty="0" smtClean="0">
                <a:solidFill>
                  <a:schemeClr val="accent2">
                    <a:lumMod val="60000"/>
                    <a:lumOff val="40000"/>
                  </a:schemeClr>
                </a:solidFill>
              </a:rPr>
              <a:t>انواع حولية غزيرة </a:t>
            </a:r>
            <a:r>
              <a:rPr lang="ar-SA" dirty="0" smtClean="0"/>
              <a:t>او مجتمعات من </a:t>
            </a:r>
            <a:r>
              <a:rPr lang="ar-SA" dirty="0" smtClean="0">
                <a:solidFill>
                  <a:schemeClr val="accent2">
                    <a:lumMod val="60000"/>
                    <a:lumOff val="40000"/>
                  </a:schemeClr>
                </a:solidFill>
              </a:rPr>
              <a:t>نباتات عشبية خشبية معمره </a:t>
            </a:r>
            <a:r>
              <a:rPr lang="ar-SA" dirty="0" smtClean="0"/>
              <a:t>او </a:t>
            </a:r>
            <a:r>
              <a:rPr lang="ar-SA" dirty="0" smtClean="0">
                <a:solidFill>
                  <a:schemeClr val="accent2">
                    <a:lumMod val="60000"/>
                    <a:lumOff val="40000"/>
                  </a:schemeClr>
                </a:solidFill>
              </a:rPr>
              <a:t>حشائش معمره </a:t>
            </a:r>
            <a:r>
              <a:rPr lang="ar-SA" dirty="0" smtClean="0"/>
              <a:t>او </a:t>
            </a:r>
            <a:r>
              <a:rPr lang="ar-SA" dirty="0" smtClean="0">
                <a:solidFill>
                  <a:schemeClr val="accent2">
                    <a:lumMod val="60000"/>
                    <a:lumOff val="40000"/>
                  </a:schemeClr>
                </a:solidFill>
              </a:rPr>
              <a:t>شجيرات واشجار </a:t>
            </a:r>
            <a:r>
              <a:rPr lang="ar-SA" dirty="0" smtClean="0"/>
              <a:t>.</a:t>
            </a:r>
            <a:r>
              <a:rPr lang="ar-SA" sz="2800" b="1" dirty="0" smtClean="0"/>
              <a:t> </a:t>
            </a:r>
            <a:endParaRPr lang="ar-SA" sz="28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p:cTn id="20"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7">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7">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صر نائب للمحتوى 2"/>
          <p:cNvSpPr>
            <a:spLocks noGrp="1"/>
          </p:cNvSpPr>
          <p:nvPr>
            <p:ph idx="1"/>
          </p:nvPr>
        </p:nvSpPr>
        <p:spPr>
          <a:xfrm>
            <a:off x="304800" y="762000"/>
            <a:ext cx="8564760" cy="4572000"/>
          </a:xfrm>
        </p:spPr>
        <p:txBody>
          <a:bodyPr/>
          <a:lstStyle/>
          <a:p>
            <a:pPr marL="514350" indent="-514350" algn="just" rtl="1">
              <a:buClr>
                <a:schemeClr val="accent2"/>
              </a:buClr>
              <a:buSzPct val="100000"/>
              <a:buFont typeface="Wingdings" pitchFamily="2" charset="2"/>
              <a:buChar char="Ø"/>
            </a:pPr>
            <a:r>
              <a:rPr lang="ar-SA" dirty="0" smtClean="0"/>
              <a:t>تعد </a:t>
            </a:r>
            <a:r>
              <a:rPr lang="ar-SA" dirty="0" smtClean="0">
                <a:solidFill>
                  <a:srgbClr val="FF0000"/>
                </a:solidFill>
              </a:rPr>
              <a:t>صفات التربة الطبيعية </a:t>
            </a:r>
            <a:r>
              <a:rPr lang="ar-SA" dirty="0" smtClean="0"/>
              <a:t>و </a:t>
            </a:r>
            <a:r>
              <a:rPr lang="ar-SA" dirty="0" smtClean="0">
                <a:solidFill>
                  <a:srgbClr val="FF0000"/>
                </a:solidFill>
              </a:rPr>
              <a:t>عمقها</a:t>
            </a:r>
            <a:r>
              <a:rPr lang="ar-SA" dirty="0" smtClean="0"/>
              <a:t> من العوامل البيئية التي تحدد انواع النباتات الصحراوية وطبيعة نموها .</a:t>
            </a:r>
            <a:endParaRPr lang="en-GB" dirty="0" smtClean="0"/>
          </a:p>
          <a:p>
            <a:pPr marL="514350" indent="-514350" algn="just" rtl="1">
              <a:buClr>
                <a:schemeClr val="accent2"/>
              </a:buClr>
              <a:buSzPct val="100000"/>
              <a:buFont typeface="Wingdings" pitchFamily="2" charset="2"/>
              <a:buChar char="Ø"/>
            </a:pPr>
            <a:r>
              <a:rPr lang="ar-SA" dirty="0" smtClean="0"/>
              <a:t>النباتات الحولية هي من المجتمعات النباتية للمسايل المائية ، وتظهر هذه المجتمعات في موسم الأمطار</a:t>
            </a:r>
          </a:p>
          <a:p>
            <a:pPr marL="514350" indent="-514350" algn="just" rtl="1">
              <a:buClr>
                <a:schemeClr val="accent2"/>
              </a:buClr>
              <a:buSzPct val="100000"/>
              <a:buFont typeface="Wingdings" pitchFamily="2" charset="2"/>
              <a:buChar char="Ø"/>
            </a:pPr>
            <a:r>
              <a:rPr lang="ar-SA" dirty="0" smtClean="0">
                <a:solidFill>
                  <a:srgbClr val="FF0000"/>
                </a:solidFill>
              </a:rPr>
              <a:t>مثال</a:t>
            </a:r>
            <a:r>
              <a:rPr lang="ar-SA" dirty="0" smtClean="0"/>
              <a:t> : نبات البروق </a:t>
            </a:r>
            <a:r>
              <a:rPr lang="en-GB" i="1" dirty="0" err="1" smtClean="0">
                <a:solidFill>
                  <a:srgbClr val="FF0000"/>
                </a:solidFill>
              </a:rPr>
              <a:t>Asphodelus</a:t>
            </a:r>
            <a:r>
              <a:rPr lang="en-GB" i="1" dirty="0" smtClean="0">
                <a:solidFill>
                  <a:srgbClr val="FF0000"/>
                </a:solidFill>
              </a:rPr>
              <a:t> </a:t>
            </a:r>
            <a:r>
              <a:rPr lang="en-GB" i="1" dirty="0" err="1" smtClean="0">
                <a:solidFill>
                  <a:srgbClr val="FF0000"/>
                </a:solidFill>
              </a:rPr>
              <a:t>fistulosus</a:t>
            </a:r>
            <a:endParaRPr lang="ar-SA" i="1" dirty="0" smtClean="0">
              <a:solidFill>
                <a:srgbClr val="FF0000"/>
              </a:solidFill>
            </a:endParaRPr>
          </a:p>
          <a:p>
            <a:pPr marL="514350" indent="-514350" algn="just" rtl="1">
              <a:buClr>
                <a:schemeClr val="accent2"/>
              </a:buClr>
              <a:buSzPct val="100000"/>
              <a:buFont typeface="Wingdings" pitchFamily="2" charset="2"/>
              <a:buChar char="Ø"/>
            </a:pPr>
            <a:r>
              <a:rPr lang="ar-SA" dirty="0" smtClean="0">
                <a:solidFill>
                  <a:srgbClr val="FFFF00"/>
                </a:solidFill>
              </a:rPr>
              <a:t>تعمر المسايل المائية الضيقه نباتات هاربة من الجفاف تظهر في الموسم المطير وتقضي فصل الجفاف على هيئة بذور .</a:t>
            </a:r>
          </a:p>
          <a:p>
            <a:pPr marL="514350" indent="-514350" algn="just" rtl="1">
              <a:buClr>
                <a:schemeClr val="accent2"/>
              </a:buClr>
              <a:buSzPct val="100000"/>
              <a:buFont typeface="Wingdings" pitchFamily="2" charset="2"/>
              <a:buChar char="Ø"/>
            </a:pPr>
            <a:r>
              <a:rPr lang="ar-SA" dirty="0" smtClean="0">
                <a:solidFill>
                  <a:srgbClr val="FF0000"/>
                </a:solidFill>
              </a:rPr>
              <a:t> تخضع للتغيرات السريعه في محتوى التربه من الماء</a:t>
            </a:r>
          </a:p>
          <a:p>
            <a:pPr algn="r">
              <a:buNone/>
            </a:pPr>
            <a:r>
              <a:rPr lang="ar-SA" sz="2800" b="1" dirty="0" smtClean="0"/>
              <a:t> </a:t>
            </a:r>
            <a:endParaRPr lang="ar-SA" sz="2800"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1000" fill="hold"/>
                                        <p:tgtEl>
                                          <p:spTgt spid="7">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p:cTn id="21" dur="1000" fill="hold"/>
                                        <p:tgtEl>
                                          <p:spTgt spid="7">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7">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7">
                                            <p:txEl>
                                              <p:pRg st="3" end="3"/>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nodeType="clickEffect">
                                  <p:stCondLst>
                                    <p:cond delay="0"/>
                                  </p:stCondLst>
                                  <p:childTnLst>
                                    <p:set>
                                      <p:cBhvr>
                                        <p:cTn id="35" dur="1" fill="hold">
                                          <p:stCondLst>
                                            <p:cond delay="0"/>
                                          </p:stCondLst>
                                        </p:cTn>
                                        <p:tgtEl>
                                          <p:spTgt spid="7">
                                            <p:txEl>
                                              <p:pRg st="4" end="4"/>
                                            </p:txEl>
                                          </p:spTgt>
                                        </p:tgtEl>
                                        <p:attrNameLst>
                                          <p:attrName>style.visibility</p:attrName>
                                        </p:attrNameLst>
                                      </p:cBhvr>
                                      <p:to>
                                        <p:strVal val="visible"/>
                                      </p:to>
                                    </p:set>
                                    <p:animScale>
                                      <p:cBhvr>
                                        <p:cTn id="36" dur="1000" decel="50000" fill="hold">
                                          <p:stCondLst>
                                            <p:cond delay="0"/>
                                          </p:stCondLst>
                                        </p:cTn>
                                        <p:tgtEl>
                                          <p:spTgt spid="7">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7">
                                            <p:txEl>
                                              <p:pRg st="4" end="4"/>
                                            </p:txEl>
                                          </p:spTgt>
                                        </p:tgtEl>
                                        <p:attrNameLst>
                                          <p:attrName>ppt_x</p:attrName>
                                          <p:attrName>ppt_y</p:attrName>
                                        </p:attrNameLst>
                                      </p:cBhvr>
                                    </p:animMotion>
                                    <p:animEffect transition="in" filter="fade">
                                      <p:cBhvr>
                                        <p:cTn id="38"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81000"/>
            <a:ext cx="7543800" cy="1371600"/>
          </a:xfrm>
        </p:spPr>
        <p:txBody>
          <a:bodyPr/>
          <a:lstStyle/>
          <a:p>
            <a:pPr algn="ctr" rtl="1">
              <a:buNone/>
            </a:pPr>
            <a:r>
              <a:rPr lang="ar-SA" sz="2400" dirty="0" smtClean="0">
                <a:solidFill>
                  <a:schemeClr val="accent2"/>
                </a:solidFill>
              </a:rPr>
              <a:t>صورة توضح نمو مجتمع نبات البروق </a:t>
            </a:r>
            <a:r>
              <a:rPr lang="en-GB" sz="2400" i="1" dirty="0" err="1" smtClean="0">
                <a:solidFill>
                  <a:srgbClr val="FF0000"/>
                </a:solidFill>
              </a:rPr>
              <a:t>Asphodelus</a:t>
            </a:r>
            <a:r>
              <a:rPr lang="en-GB" sz="2400" i="1" dirty="0" smtClean="0">
                <a:solidFill>
                  <a:srgbClr val="FF0000"/>
                </a:solidFill>
              </a:rPr>
              <a:t> </a:t>
            </a:r>
            <a:r>
              <a:rPr lang="en-GB" sz="2400" i="1" dirty="0" err="1" smtClean="0">
                <a:solidFill>
                  <a:srgbClr val="FF0000"/>
                </a:solidFill>
              </a:rPr>
              <a:t>fistulosus</a:t>
            </a:r>
            <a:r>
              <a:rPr lang="en-GB" sz="2400" i="1" dirty="0" smtClean="0">
                <a:solidFill>
                  <a:srgbClr val="FF0000"/>
                </a:solidFill>
              </a:rPr>
              <a:t> </a:t>
            </a:r>
            <a:r>
              <a:rPr lang="en-GB" sz="2400" i="1" dirty="0" err="1" smtClean="0">
                <a:solidFill>
                  <a:srgbClr val="FF0000"/>
                </a:solidFill>
              </a:rPr>
              <a:t>var.tenuifolius</a:t>
            </a:r>
            <a:r>
              <a:rPr lang="en-GB" sz="2400" i="1" dirty="0" smtClean="0">
                <a:solidFill>
                  <a:srgbClr val="FF0000"/>
                </a:solidFill>
              </a:rPr>
              <a:t> </a:t>
            </a:r>
            <a:r>
              <a:rPr lang="ar-SA" sz="2400" i="1" dirty="0" smtClean="0">
                <a:solidFill>
                  <a:srgbClr val="FF0000"/>
                </a:solidFill>
              </a:rPr>
              <a:t> </a:t>
            </a:r>
            <a:r>
              <a:rPr lang="ar-SA" sz="2400" dirty="0" smtClean="0">
                <a:solidFill>
                  <a:schemeClr val="accent2"/>
                </a:solidFill>
              </a:rPr>
              <a:t>الحولي في مسيل مائي ضحل ، في منطقة المدينة المنورة بالمملكة العربية السعودية، يلحظ نمو النباتات الحولية في موسم الأمطار ، قد بين حدود المسيل المائي ومساره</a:t>
            </a:r>
            <a:r>
              <a:rPr lang="ar-SA" sz="2400" dirty="0" smtClean="0"/>
              <a:t>.</a:t>
            </a:r>
            <a:endParaRPr lang="en-GB" sz="2400" dirty="0"/>
          </a:p>
        </p:txBody>
      </p:sp>
      <p:pic>
        <p:nvPicPr>
          <p:cNvPr id="7170" name="Picture 2" descr="C:\Users\seham\AppData\Local\Microsoft\Windows\Temporary Internet Files\Content.IE5\8DBQ9JPY\20151021_110702.jpg"/>
          <p:cNvPicPr>
            <a:picLocks noChangeAspect="1" noChangeArrowheads="1"/>
          </p:cNvPicPr>
          <p:nvPr/>
        </p:nvPicPr>
        <p:blipFill>
          <a:blip r:embed="rId2" cstate="print"/>
          <a:srcRect l="3333" r="6667"/>
          <a:stretch>
            <a:fillRect/>
          </a:stretch>
        </p:blipFill>
        <p:spPr bwMode="auto">
          <a:xfrm>
            <a:off x="914400" y="2019300"/>
            <a:ext cx="7467600" cy="466725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fade">
                                      <p:cBhvr>
                                        <p:cTn id="15" dur="1000"/>
                                        <p:tgtEl>
                                          <p:spTgt spid="7170"/>
                                        </p:tgtEl>
                                      </p:cBhvr>
                                    </p:animEffect>
                                    <p:anim calcmode="lin" valueType="num">
                                      <p:cBhvr>
                                        <p:cTn id="16" dur="1000" fill="hold"/>
                                        <p:tgtEl>
                                          <p:spTgt spid="7170"/>
                                        </p:tgtEl>
                                        <p:attrNameLst>
                                          <p:attrName>ppt_x</p:attrName>
                                        </p:attrNameLst>
                                      </p:cBhvr>
                                      <p:tavLst>
                                        <p:tav tm="0">
                                          <p:val>
                                            <p:strVal val="#ppt_x"/>
                                          </p:val>
                                        </p:tav>
                                        <p:tav tm="100000">
                                          <p:val>
                                            <p:strVal val="#ppt_x"/>
                                          </p:val>
                                        </p:tav>
                                      </p:tavLst>
                                    </p:anim>
                                    <p:anim calcmode="lin" valueType="num">
                                      <p:cBhvr>
                                        <p:cTn id="17" dur="900" decel="100000" fill="hold"/>
                                        <p:tgtEl>
                                          <p:spTgt spid="717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1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381000"/>
            <a:ext cx="8839200" cy="1981200"/>
          </a:xfrm>
        </p:spPr>
        <p:txBody>
          <a:bodyPr>
            <a:noAutofit/>
          </a:bodyPr>
          <a:lstStyle/>
          <a:p>
            <a:pPr algn="ctr"/>
            <a:r>
              <a:rPr lang="ar-SA" sz="3600" dirty="0" smtClean="0">
                <a:solidFill>
                  <a:srgbClr val="FFFF00"/>
                </a:solidFill>
                <a:effectLst/>
              </a:rPr>
              <a:t>2- </a:t>
            </a:r>
            <a:r>
              <a:rPr lang="ar-SA" sz="3600" b="1" dirty="0" smtClean="0">
                <a:solidFill>
                  <a:srgbClr val="FFFF00"/>
                </a:solidFill>
                <a:effectLst/>
              </a:rPr>
              <a:t>المجتمعات النباتية التي تعمر الاراضي متدرجه الانحدار</a:t>
            </a:r>
            <a:br>
              <a:rPr lang="ar-SA" sz="3600" b="1" dirty="0" smtClean="0">
                <a:solidFill>
                  <a:srgbClr val="FFFF00"/>
                </a:solidFill>
                <a:effectLst/>
              </a:rPr>
            </a:br>
            <a:r>
              <a:rPr lang="en-GB" sz="3600" b="1" dirty="0" smtClean="0">
                <a:solidFill>
                  <a:srgbClr val="FF0000"/>
                </a:solidFill>
                <a:effectLst/>
              </a:rPr>
              <a:t>Plant communities inhabiting graded sloped ground</a:t>
            </a:r>
            <a:r>
              <a:rPr lang="ar-SA" sz="3600" b="1" dirty="0" smtClean="0">
                <a:solidFill>
                  <a:srgbClr val="FFFF00"/>
                </a:solidFill>
                <a:effectLst/>
              </a:rPr>
              <a:t> </a:t>
            </a:r>
            <a:endParaRPr lang="ar-SA" sz="3600" dirty="0">
              <a:solidFill>
                <a:srgbClr val="FFFF00"/>
              </a:solidFill>
              <a:effectLst/>
            </a:endParaRPr>
          </a:p>
        </p:txBody>
      </p:sp>
      <p:sp>
        <p:nvSpPr>
          <p:cNvPr id="3" name="عنصر نائب للمحتوى 2"/>
          <p:cNvSpPr>
            <a:spLocks noGrp="1"/>
          </p:cNvSpPr>
          <p:nvPr>
            <p:ph idx="1"/>
          </p:nvPr>
        </p:nvSpPr>
        <p:spPr>
          <a:xfrm>
            <a:off x="228600" y="2438400"/>
            <a:ext cx="8640960" cy="4114800"/>
          </a:xfrm>
        </p:spPr>
        <p:txBody>
          <a:bodyPr>
            <a:normAutofit lnSpcReduction="10000"/>
          </a:bodyPr>
          <a:lstStyle/>
          <a:p>
            <a:pPr algn="just" rtl="1">
              <a:buClr>
                <a:srgbClr val="FF0000"/>
              </a:buClr>
              <a:buSzPct val="100000"/>
              <a:buFont typeface="Wingdings" pitchFamily="2" charset="2"/>
              <a:buChar char="Ø"/>
            </a:pPr>
            <a:r>
              <a:rPr lang="ar-SA" altLang="en-US" sz="3600" dirty="0" smtClean="0">
                <a:solidFill>
                  <a:srgbClr val="FFFF00"/>
                </a:solidFill>
              </a:rPr>
              <a:t>يتغير توزيع مياه الامطار عبر المنحدرات المتدرجة الارتفاع</a:t>
            </a:r>
            <a:r>
              <a:rPr lang="ar-SA" sz="2800" b="1" dirty="0" smtClean="0">
                <a:solidFill>
                  <a:schemeClr val="accent3">
                    <a:lumMod val="50000"/>
                  </a:schemeClr>
                </a:solidFill>
              </a:rPr>
              <a:t> .</a:t>
            </a:r>
          </a:p>
          <a:p>
            <a:pPr algn="just" rtl="1">
              <a:buClr>
                <a:srgbClr val="FF0000"/>
              </a:buClr>
              <a:buSzPct val="100000"/>
              <a:buFont typeface="Wingdings" pitchFamily="2" charset="2"/>
              <a:buChar char="Ø"/>
            </a:pPr>
            <a:r>
              <a:rPr lang="ar-SA" altLang="en-US" sz="3600" dirty="0" smtClean="0"/>
              <a:t>يتبع التدرج في محتوى رطوبة التربة الناتج </a:t>
            </a:r>
            <a:r>
              <a:rPr lang="ar-SA" altLang="en-US" sz="3600" dirty="0" smtClean="0"/>
              <a:t>عن </a:t>
            </a:r>
            <a:r>
              <a:rPr lang="ar-SA" altLang="en-US" sz="3600" dirty="0" smtClean="0"/>
              <a:t>تدرج ارتفاع الارض، ايجاد مواطن بيئية مختلفة متتالية محددة تعمرها مجتمعات نباتية متميزة .</a:t>
            </a:r>
          </a:p>
          <a:p>
            <a:pPr algn="just" rtl="1">
              <a:buClr>
                <a:srgbClr val="FF0000"/>
              </a:buClr>
              <a:buSzPct val="100000"/>
              <a:buFont typeface="Wingdings" pitchFamily="2" charset="2"/>
              <a:buChar char="Ø"/>
            </a:pPr>
            <a:r>
              <a:rPr lang="ar-SA" altLang="en-US" sz="3600" dirty="0" smtClean="0">
                <a:solidFill>
                  <a:srgbClr val="FFFF00"/>
                </a:solidFill>
              </a:rPr>
              <a:t> لا تختلف التربة في المواطن البيئيه السابقة من حيث خصائصها الكيميائية ولكن تكون المواقع في المنحدر تربتها اكثر عمقا ً و اوفر رطوبة. </a:t>
            </a:r>
          </a:p>
          <a:p>
            <a:pPr>
              <a:buNone/>
            </a:pPr>
            <a:endParaRPr lang="ar-SA" sz="2800"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457200"/>
            <a:ext cx="7772400" cy="1295400"/>
          </a:xfrm>
        </p:spPr>
        <p:txBody>
          <a:bodyPr/>
          <a:lstStyle/>
          <a:p>
            <a:pPr algn="ctr" rtl="1">
              <a:buNone/>
            </a:pPr>
            <a:r>
              <a:rPr lang="ar-SA" sz="2000" dirty="0" smtClean="0">
                <a:solidFill>
                  <a:srgbClr val="FFFF00"/>
                </a:solidFill>
              </a:rPr>
              <a:t>صورة توضح نبات الجعدة </a:t>
            </a:r>
            <a:r>
              <a:rPr lang="en-GB" sz="2000" dirty="0" smtClean="0">
                <a:solidFill>
                  <a:srgbClr val="FFFF00"/>
                </a:solidFill>
              </a:rPr>
              <a:t> </a:t>
            </a:r>
            <a:r>
              <a:rPr lang="en-GB" sz="2000" i="1" dirty="0" err="1" smtClean="0">
                <a:solidFill>
                  <a:srgbClr val="FF0000"/>
                </a:solidFill>
              </a:rPr>
              <a:t>Teucrium</a:t>
            </a:r>
            <a:r>
              <a:rPr lang="en-GB" sz="2000" i="1" dirty="0" smtClean="0">
                <a:solidFill>
                  <a:srgbClr val="FF0000"/>
                </a:solidFill>
              </a:rPr>
              <a:t> </a:t>
            </a:r>
            <a:r>
              <a:rPr lang="en-GB" sz="2000" i="1" dirty="0" err="1" smtClean="0">
                <a:solidFill>
                  <a:srgbClr val="FF0000"/>
                </a:solidFill>
              </a:rPr>
              <a:t>polium</a:t>
            </a:r>
            <a:r>
              <a:rPr lang="en-GB" sz="2000" i="1" dirty="0" smtClean="0">
                <a:solidFill>
                  <a:srgbClr val="FF0000"/>
                </a:solidFill>
              </a:rPr>
              <a:t> </a:t>
            </a:r>
            <a:r>
              <a:rPr lang="ar-SA" sz="2000" i="1" dirty="0" smtClean="0">
                <a:solidFill>
                  <a:srgbClr val="FF0000"/>
                </a:solidFill>
              </a:rPr>
              <a:t> </a:t>
            </a:r>
            <a:r>
              <a:rPr lang="ar-SA" sz="2000" dirty="0" smtClean="0">
                <a:solidFill>
                  <a:srgbClr val="FFFF00"/>
                </a:solidFill>
              </a:rPr>
              <a:t>العشبي الخشبي في الجزر الاعلى من مسيل مائي متوسط الحجم ، في محافظة عنيزة بالمملكة العربية السعودية ، يلاحظ تجمع التربة الرملية في بطنه ، والتربة الرسوبية الناعمة التي رسبتها المياه والرياح على جانبيه ، وتركيز نمو افراد المجتمع النباتي فيها (الشعيفاني ، 2002م)</a:t>
            </a:r>
            <a:endParaRPr lang="en-GB" sz="2000" dirty="0">
              <a:solidFill>
                <a:srgbClr val="FFFF00"/>
              </a:solidFill>
            </a:endParaRPr>
          </a:p>
        </p:txBody>
      </p:sp>
      <p:pic>
        <p:nvPicPr>
          <p:cNvPr id="6146" name="Picture 2" descr="C:\Users\seham\AppData\Local\Microsoft\Windows\Temporary Internet Files\Content.IE5\18KVOMGJ\20151021_095135.jpg"/>
          <p:cNvPicPr>
            <a:picLocks noChangeAspect="1" noChangeArrowheads="1"/>
          </p:cNvPicPr>
          <p:nvPr/>
        </p:nvPicPr>
        <p:blipFill>
          <a:blip r:embed="rId2" cstate="print"/>
          <a:srcRect l="7500" t="7407" r="10000"/>
          <a:stretch>
            <a:fillRect/>
          </a:stretch>
        </p:blipFill>
        <p:spPr bwMode="auto">
          <a:xfrm>
            <a:off x="838200" y="1752600"/>
            <a:ext cx="7543800" cy="4762500"/>
          </a:xfrm>
          <a:prstGeom prst="rect">
            <a:avLst/>
          </a:prstGeom>
          <a:noFill/>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457200"/>
            <a:ext cx="7772400" cy="914400"/>
          </a:xfrm>
        </p:spPr>
        <p:txBody>
          <a:bodyPr/>
          <a:lstStyle/>
          <a:p>
            <a:pPr algn="ctr" rtl="1">
              <a:buNone/>
            </a:pPr>
            <a:r>
              <a:rPr lang="ar-SA" sz="2000" dirty="0" smtClean="0">
                <a:solidFill>
                  <a:srgbClr val="FFFF00"/>
                </a:solidFill>
              </a:rPr>
              <a:t>صورة توضح الجزء الأسفل من نفس المسيل المائي متوسط الحجم الذي يعمره مجتمع نوع نبات الجثجاث </a:t>
            </a:r>
            <a:r>
              <a:rPr lang="en-GB" sz="2000" dirty="0" smtClean="0">
                <a:solidFill>
                  <a:srgbClr val="FFFF00"/>
                </a:solidFill>
              </a:rPr>
              <a:t> </a:t>
            </a:r>
            <a:r>
              <a:rPr lang="en-GB" sz="2000" i="1" dirty="0" err="1" smtClean="0">
                <a:solidFill>
                  <a:srgbClr val="FF0000"/>
                </a:solidFill>
              </a:rPr>
              <a:t>Pulicaria</a:t>
            </a:r>
            <a:r>
              <a:rPr lang="en-GB" sz="2000" dirty="0" smtClean="0">
                <a:solidFill>
                  <a:srgbClr val="FFFF00"/>
                </a:solidFill>
              </a:rPr>
              <a:t> </a:t>
            </a:r>
            <a:r>
              <a:rPr lang="en-GB" sz="2000" i="1" dirty="0" err="1" smtClean="0">
                <a:solidFill>
                  <a:srgbClr val="FF0000"/>
                </a:solidFill>
              </a:rPr>
              <a:t>undulata</a:t>
            </a:r>
            <a:r>
              <a:rPr lang="en-GB" sz="2000" dirty="0" smtClean="0">
                <a:solidFill>
                  <a:srgbClr val="FFFF00"/>
                </a:solidFill>
              </a:rPr>
              <a:t> </a:t>
            </a:r>
            <a:r>
              <a:rPr lang="ar-SA" sz="2000" dirty="0" smtClean="0">
                <a:solidFill>
                  <a:srgbClr val="FFFF00"/>
                </a:solidFill>
              </a:rPr>
              <a:t> (الشعيفاني ، 2002)</a:t>
            </a:r>
            <a:endParaRPr lang="en-GB" sz="2000" dirty="0">
              <a:solidFill>
                <a:srgbClr val="FFFF00"/>
              </a:solidFill>
            </a:endParaRPr>
          </a:p>
        </p:txBody>
      </p:sp>
      <p:pic>
        <p:nvPicPr>
          <p:cNvPr id="5122" name="Picture 2" descr="C:\Users\seham\AppData\Local\Microsoft\Windows\Temporary Internet Files\Content.IE5\569FQJNI\20151021_095247.jpg"/>
          <p:cNvPicPr>
            <a:picLocks noChangeAspect="1" noChangeArrowheads="1"/>
          </p:cNvPicPr>
          <p:nvPr/>
        </p:nvPicPr>
        <p:blipFill>
          <a:blip r:embed="rId2" cstate="print"/>
          <a:srcRect l="13333" t="1111" r="18333" b="12963"/>
          <a:stretch>
            <a:fillRect/>
          </a:stretch>
        </p:blipFill>
        <p:spPr bwMode="auto">
          <a:xfrm>
            <a:off x="990600" y="1371600"/>
            <a:ext cx="6894786" cy="4876800"/>
          </a:xfrm>
          <a:prstGeom prst="rect">
            <a:avLst/>
          </a:prstGeom>
          <a:noFill/>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533400"/>
            <a:ext cx="7772400" cy="914400"/>
          </a:xfrm>
        </p:spPr>
        <p:txBody>
          <a:bodyPr/>
          <a:lstStyle/>
          <a:p>
            <a:pPr algn="ctr" rtl="1">
              <a:buNone/>
            </a:pPr>
            <a:r>
              <a:rPr lang="ar-SA" sz="2000" dirty="0" smtClean="0">
                <a:solidFill>
                  <a:srgbClr val="FFFF00"/>
                </a:solidFill>
              </a:rPr>
              <a:t>صورةتوضح مجتمع نبات السلم </a:t>
            </a:r>
            <a:r>
              <a:rPr lang="en-GB" sz="2000" dirty="0" smtClean="0">
                <a:solidFill>
                  <a:srgbClr val="FFFF00"/>
                </a:solidFill>
              </a:rPr>
              <a:t> </a:t>
            </a:r>
            <a:r>
              <a:rPr lang="en-GB" sz="2000" i="1" dirty="0" smtClean="0">
                <a:solidFill>
                  <a:srgbClr val="FF0000"/>
                </a:solidFill>
              </a:rPr>
              <a:t>Acacia</a:t>
            </a:r>
            <a:r>
              <a:rPr lang="en-GB" sz="2000" dirty="0" smtClean="0">
                <a:solidFill>
                  <a:srgbClr val="FFFF00"/>
                </a:solidFill>
              </a:rPr>
              <a:t> </a:t>
            </a:r>
            <a:r>
              <a:rPr lang="en-GB" sz="2000" i="1" dirty="0" err="1" smtClean="0">
                <a:solidFill>
                  <a:srgbClr val="FF0000"/>
                </a:solidFill>
              </a:rPr>
              <a:t>ehrenbergiuna</a:t>
            </a:r>
            <a:r>
              <a:rPr lang="ar-SA" sz="2000" dirty="0" smtClean="0">
                <a:solidFill>
                  <a:srgbClr val="FFFF00"/>
                </a:solidFill>
              </a:rPr>
              <a:t> الشجيري في احد الاودية الضحلة الذي يتكون بتجمع المسايل المائية متوسطة الحجم ، في منطقة عرفات في المملكة العربية السعودية</a:t>
            </a:r>
            <a:endParaRPr lang="en-GB" sz="2000" dirty="0">
              <a:solidFill>
                <a:srgbClr val="FFFF00"/>
              </a:solidFill>
            </a:endParaRPr>
          </a:p>
        </p:txBody>
      </p:sp>
      <p:pic>
        <p:nvPicPr>
          <p:cNvPr id="1026" name="Picture 2" descr="C:\Users\seham\AppData\Local\Microsoft\Windows\Temporary Internet Files\Content.IE5\5RQ9ICYD\20151021_095327.jpg"/>
          <p:cNvPicPr>
            <a:picLocks noChangeAspect="1" noChangeArrowheads="1"/>
          </p:cNvPicPr>
          <p:nvPr/>
        </p:nvPicPr>
        <p:blipFill>
          <a:blip r:embed="rId2" cstate="print"/>
          <a:srcRect l="11667" t="2593" r="10000" b="4074"/>
          <a:stretch>
            <a:fillRect/>
          </a:stretch>
        </p:blipFill>
        <p:spPr bwMode="auto">
          <a:xfrm>
            <a:off x="990600" y="1600200"/>
            <a:ext cx="7162800" cy="4800600"/>
          </a:xfrm>
          <a:prstGeom prst="rect">
            <a:avLst/>
          </a:prstGeom>
          <a:noFill/>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304800"/>
            <a:ext cx="8534400" cy="2057400"/>
          </a:xfrm>
        </p:spPr>
        <p:txBody>
          <a:bodyPr>
            <a:noAutofit/>
          </a:bodyPr>
          <a:lstStyle/>
          <a:p>
            <a:pPr algn="ctr"/>
            <a:r>
              <a:rPr lang="ar-SA" sz="3600" b="1" dirty="0" smtClean="0">
                <a:solidFill>
                  <a:schemeClr val="accent2"/>
                </a:solidFill>
                <a:effectLst/>
              </a:rPr>
              <a:t>3- المجتمعات النباتية التي تعمر المواطن البيئية المائية العذبة الدائمة</a:t>
            </a:r>
            <a:br>
              <a:rPr lang="ar-SA" sz="3600" b="1" dirty="0" smtClean="0">
                <a:solidFill>
                  <a:schemeClr val="accent2"/>
                </a:solidFill>
                <a:effectLst/>
              </a:rPr>
            </a:br>
            <a:r>
              <a:rPr lang="en-GB" sz="3600" b="1" dirty="0" smtClean="0">
                <a:solidFill>
                  <a:srgbClr val="FF0000"/>
                </a:solidFill>
                <a:effectLst/>
              </a:rPr>
              <a:t>Plant Communities inhabiting permanent aquatic habitats</a:t>
            </a:r>
            <a:endParaRPr lang="ar-SA" sz="3600" dirty="0">
              <a:solidFill>
                <a:schemeClr val="accent2"/>
              </a:solidFill>
              <a:effectLst/>
            </a:endParaRPr>
          </a:p>
        </p:txBody>
      </p:sp>
      <p:sp>
        <p:nvSpPr>
          <p:cNvPr id="3" name="عنصر نائب للمحتوى 2"/>
          <p:cNvSpPr>
            <a:spLocks noGrp="1"/>
          </p:cNvSpPr>
          <p:nvPr>
            <p:ph idx="1"/>
          </p:nvPr>
        </p:nvSpPr>
        <p:spPr>
          <a:xfrm>
            <a:off x="609600" y="2438400"/>
            <a:ext cx="8001000" cy="4114800"/>
          </a:xfrm>
        </p:spPr>
        <p:txBody>
          <a:bodyPr>
            <a:normAutofit/>
          </a:bodyPr>
          <a:lstStyle/>
          <a:p>
            <a:pPr algn="just" rtl="1">
              <a:buClr>
                <a:srgbClr val="FF0000"/>
              </a:buClr>
              <a:buSzPct val="100000"/>
              <a:buFont typeface="Wingdings" pitchFamily="2" charset="2"/>
              <a:buChar char="Ø"/>
            </a:pPr>
            <a:r>
              <a:rPr lang="ar-SA" sz="3600" dirty="0" smtClean="0"/>
              <a:t>تتميز بوجود مواطن بيئية مائية دائمة ، تعمرها مجتمعات نباتية متميزة .</a:t>
            </a:r>
          </a:p>
          <a:p>
            <a:pPr algn="just" rtl="1">
              <a:buClr>
                <a:srgbClr val="FF0000"/>
              </a:buClr>
              <a:buSzPct val="100000"/>
              <a:buFont typeface="Wingdings" pitchFamily="2" charset="2"/>
              <a:buChar char="Ø"/>
            </a:pPr>
            <a:r>
              <a:rPr lang="ar-SA" sz="3600" dirty="0" smtClean="0">
                <a:solidFill>
                  <a:srgbClr val="FFFF00"/>
                </a:solidFill>
              </a:rPr>
              <a:t>تتميز هذه البيئات بوجود  كساء نباتي متميز ، مجتمعات متعاقبه حسب التغيرات التي تحدث في الموطن المائي .</a:t>
            </a:r>
          </a:p>
          <a:p>
            <a:pPr algn="just" rtl="1">
              <a:buClr>
                <a:srgbClr val="FF0000"/>
              </a:buClr>
              <a:buSzPct val="100000"/>
              <a:buFont typeface="Wingdings" pitchFamily="2" charset="2"/>
              <a:buChar char="Ø"/>
            </a:pPr>
            <a:r>
              <a:rPr lang="ar-SA" sz="3600" dirty="0" smtClean="0">
                <a:solidFill>
                  <a:srgbClr val="FF0000"/>
                </a:solidFill>
              </a:rPr>
              <a:t>مثال</a:t>
            </a:r>
            <a:r>
              <a:rPr lang="ar-SA" sz="3600" dirty="0" smtClean="0"/>
              <a:t> : </a:t>
            </a:r>
            <a:r>
              <a:rPr lang="ar-SA" sz="3600" dirty="0" smtClean="0">
                <a:solidFill>
                  <a:srgbClr val="FFC000"/>
                </a:solidFill>
              </a:rPr>
              <a:t>منطقة تنومه </a:t>
            </a:r>
            <a:r>
              <a:rPr lang="ar-SA" sz="3600" dirty="0" smtClean="0"/>
              <a:t>في مرتفعات عسير- </a:t>
            </a:r>
            <a:r>
              <a:rPr lang="ar-SA" sz="3600" dirty="0" smtClean="0">
                <a:solidFill>
                  <a:srgbClr val="FFC000"/>
                </a:solidFill>
              </a:rPr>
              <a:t>منطقة الخرج</a:t>
            </a:r>
            <a:r>
              <a:rPr lang="ar-SA" sz="3600" dirty="0" smtClean="0"/>
              <a:t> بالرياض  - </a:t>
            </a:r>
            <a:r>
              <a:rPr lang="ar-SA" sz="3600" dirty="0" smtClean="0">
                <a:solidFill>
                  <a:srgbClr val="FFC000"/>
                </a:solidFill>
              </a:rPr>
              <a:t>منطقة الأفلاج </a:t>
            </a:r>
            <a:r>
              <a:rPr lang="ar-SA" sz="3600" dirty="0" smtClean="0"/>
              <a:t>بوادي الدواسر.</a:t>
            </a:r>
          </a:p>
          <a:p>
            <a:pPr algn="just" rtl="1"/>
            <a:endParaRPr lang="ar-SA" sz="2800" b="1" dirty="0" smtClean="0"/>
          </a:p>
          <a:p>
            <a:pPr>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457200"/>
            <a:ext cx="8534400" cy="1676400"/>
          </a:xfrm>
        </p:spPr>
        <p:txBody>
          <a:bodyPr>
            <a:noAutofit/>
          </a:bodyPr>
          <a:lstStyle/>
          <a:p>
            <a:pPr algn="ctr"/>
            <a:r>
              <a:rPr lang="ar-SA" sz="3600" b="1" dirty="0" smtClean="0">
                <a:solidFill>
                  <a:schemeClr val="accent2"/>
                </a:solidFill>
                <a:effectLst/>
                <a:latin typeface="+mn-lt"/>
              </a:rPr>
              <a:t>4- المجتمعات النباتية التي تعمر الصحراء الحصبائية</a:t>
            </a:r>
            <a:br>
              <a:rPr lang="ar-SA" sz="3600" b="1" dirty="0" smtClean="0">
                <a:solidFill>
                  <a:schemeClr val="accent2"/>
                </a:solidFill>
                <a:effectLst/>
                <a:latin typeface="+mn-lt"/>
              </a:rPr>
            </a:br>
            <a:r>
              <a:rPr lang="en-GB" sz="3600" b="1" dirty="0" smtClean="0">
                <a:solidFill>
                  <a:srgbClr val="FF0000"/>
                </a:solidFill>
                <a:effectLst/>
                <a:latin typeface="+mn-lt"/>
              </a:rPr>
              <a:t>Plant Communities inhabiting gravel desert  </a:t>
            </a:r>
            <a:endParaRPr lang="ar-SA" sz="3600" dirty="0">
              <a:solidFill>
                <a:schemeClr val="accent2"/>
              </a:solidFill>
              <a:effectLst/>
              <a:latin typeface="+mn-lt"/>
            </a:endParaRPr>
          </a:p>
        </p:txBody>
      </p:sp>
      <p:sp>
        <p:nvSpPr>
          <p:cNvPr id="3" name="عنصر نائب للمحتوى 2"/>
          <p:cNvSpPr>
            <a:spLocks noGrp="1"/>
          </p:cNvSpPr>
          <p:nvPr>
            <p:ph idx="1"/>
          </p:nvPr>
        </p:nvSpPr>
        <p:spPr>
          <a:xfrm>
            <a:off x="609600" y="2438400"/>
            <a:ext cx="7772400" cy="3657600"/>
          </a:xfrm>
        </p:spPr>
        <p:txBody>
          <a:bodyPr>
            <a:normAutofit/>
          </a:bodyPr>
          <a:lstStyle/>
          <a:p>
            <a:pPr>
              <a:buNone/>
            </a:pPr>
            <a:endParaRPr lang="ar-SA" sz="2800" b="1" dirty="0">
              <a:solidFill>
                <a:schemeClr val="accent3">
                  <a:lumMod val="50000"/>
                </a:schemeClr>
              </a:solidFill>
            </a:endParaRPr>
          </a:p>
          <a:p>
            <a:pPr algn="just" rtl="1"/>
            <a:r>
              <a:rPr lang="ar-SA" dirty="0" smtClean="0"/>
              <a:t>تكون هذه المجتمعات مجدبه جزئيا او كليا , حسب نسبة الحصى فيها .</a:t>
            </a:r>
          </a:p>
          <a:p>
            <a:pPr algn="just" rtl="1"/>
            <a:r>
              <a:rPr lang="ar-SA" dirty="0" smtClean="0">
                <a:solidFill>
                  <a:srgbClr val="FF0000"/>
                </a:solidFill>
              </a:rPr>
              <a:t>مثال : </a:t>
            </a:r>
            <a:r>
              <a:rPr lang="ar-SA" dirty="0" smtClean="0">
                <a:solidFill>
                  <a:srgbClr val="FFC000"/>
                </a:solidFill>
              </a:rPr>
              <a:t>منطقة العشاش </a:t>
            </a:r>
            <a:r>
              <a:rPr lang="ar-SA" dirty="0" smtClean="0"/>
              <a:t>في شمال المملكه التي لايكون المدر فيها متلاصق نجد تنوع نباتي .</a:t>
            </a:r>
          </a:p>
          <a:p>
            <a:pPr>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457200"/>
            <a:ext cx="8534400" cy="1676400"/>
          </a:xfrm>
        </p:spPr>
        <p:txBody>
          <a:bodyPr>
            <a:noAutofit/>
          </a:bodyPr>
          <a:lstStyle/>
          <a:p>
            <a:pPr algn="ctr"/>
            <a:r>
              <a:rPr lang="ar-SA" sz="3600" b="1" dirty="0" smtClean="0">
                <a:solidFill>
                  <a:schemeClr val="accent2"/>
                </a:solidFill>
                <a:effectLst/>
                <a:latin typeface="+mn-lt"/>
              </a:rPr>
              <a:t>5- المجتمعات النباتية التي تعمر صحراء الحماد</a:t>
            </a:r>
            <a:br>
              <a:rPr lang="ar-SA" sz="3600" b="1" dirty="0" smtClean="0">
                <a:solidFill>
                  <a:schemeClr val="accent2"/>
                </a:solidFill>
                <a:effectLst/>
                <a:latin typeface="+mn-lt"/>
              </a:rPr>
            </a:br>
            <a:r>
              <a:rPr lang="en-GB" sz="3600" b="1" dirty="0" smtClean="0">
                <a:solidFill>
                  <a:srgbClr val="FF0000"/>
                </a:solidFill>
                <a:effectLst/>
                <a:latin typeface="+mn-lt"/>
              </a:rPr>
              <a:t>Plant Communities inhabiting </a:t>
            </a:r>
            <a:r>
              <a:rPr lang="en-GB" sz="3600" b="1" dirty="0" err="1" smtClean="0">
                <a:solidFill>
                  <a:srgbClr val="FF0000"/>
                </a:solidFill>
                <a:effectLst/>
                <a:latin typeface="+mn-lt"/>
              </a:rPr>
              <a:t>hammads</a:t>
            </a:r>
            <a:r>
              <a:rPr lang="en-GB" sz="3600" b="1" dirty="0" smtClean="0">
                <a:solidFill>
                  <a:srgbClr val="FF0000"/>
                </a:solidFill>
                <a:effectLst/>
                <a:latin typeface="+mn-lt"/>
              </a:rPr>
              <a:t> deserts  </a:t>
            </a:r>
            <a:endParaRPr lang="ar-SA" sz="3600" dirty="0">
              <a:solidFill>
                <a:schemeClr val="accent2"/>
              </a:solidFill>
              <a:effectLst/>
              <a:latin typeface="+mn-lt"/>
            </a:endParaRPr>
          </a:p>
        </p:txBody>
      </p:sp>
      <p:sp>
        <p:nvSpPr>
          <p:cNvPr id="3" name="عنصر نائب للمحتوى 2"/>
          <p:cNvSpPr>
            <a:spLocks noGrp="1"/>
          </p:cNvSpPr>
          <p:nvPr>
            <p:ph idx="1"/>
          </p:nvPr>
        </p:nvSpPr>
        <p:spPr>
          <a:xfrm>
            <a:off x="304800" y="2438400"/>
            <a:ext cx="8610600" cy="4114800"/>
          </a:xfrm>
        </p:spPr>
        <p:txBody>
          <a:bodyPr>
            <a:normAutofit fontScale="85000" lnSpcReduction="10000"/>
          </a:bodyPr>
          <a:lstStyle/>
          <a:p>
            <a:pPr>
              <a:buNone/>
            </a:pPr>
            <a:endParaRPr lang="ar-SA" sz="3800" b="1" dirty="0">
              <a:solidFill>
                <a:schemeClr val="accent3">
                  <a:lumMod val="50000"/>
                </a:schemeClr>
              </a:solidFill>
            </a:endParaRPr>
          </a:p>
          <a:p>
            <a:pPr algn="just" rtl="1"/>
            <a:r>
              <a:rPr lang="ar-SA" sz="3800" dirty="0" smtClean="0"/>
              <a:t>تختلف صحراء الحماد عن الصحراء الحصبائية في أن الصخور ذات الأحدام الكبيرة ، تجمع فيما بينها التربة الناعمة التي تحملها الرياح.</a:t>
            </a:r>
          </a:p>
          <a:p>
            <a:pPr algn="just" rtl="1"/>
            <a:r>
              <a:rPr lang="ar-SA" sz="3800" dirty="0" smtClean="0">
                <a:solidFill>
                  <a:schemeClr val="accent2"/>
                </a:solidFill>
              </a:rPr>
              <a:t>تشكل حواجز تقلل من سرعة فقدان الماء بالإنسياب السطحي فتوفر قدراً من الماء وما يحملة من تربة للنباتات.</a:t>
            </a:r>
          </a:p>
          <a:p>
            <a:pPr algn="just" rtl="1"/>
            <a:r>
              <a:rPr lang="ar-SA" sz="3800" dirty="0" smtClean="0"/>
              <a:t>تهيئ موطنا بيئيا ملائما لنمو مجتمع من انواع نباتية معمره </a:t>
            </a:r>
            <a:r>
              <a:rPr lang="ar-SA" sz="3800" b="1" dirty="0" smtClean="0"/>
              <a:t>.</a:t>
            </a:r>
          </a:p>
          <a:p>
            <a:pPr algn="just" rtl="1"/>
            <a:r>
              <a:rPr lang="ar-SA" sz="3800" dirty="0" smtClean="0">
                <a:solidFill>
                  <a:srgbClr val="FF0000"/>
                </a:solidFill>
              </a:rPr>
              <a:t>مثال : </a:t>
            </a:r>
            <a:r>
              <a:rPr lang="ar-SA" sz="3800" dirty="0" smtClean="0"/>
              <a:t>مجتمع </a:t>
            </a:r>
            <a:r>
              <a:rPr lang="ar-SA" sz="3800" dirty="0" smtClean="0">
                <a:solidFill>
                  <a:srgbClr val="FFC000"/>
                </a:solidFill>
              </a:rPr>
              <a:t>نبات الأذخر</a:t>
            </a:r>
            <a:r>
              <a:rPr lang="en-GB" sz="3800" dirty="0" smtClean="0">
                <a:solidFill>
                  <a:srgbClr val="FFC000"/>
                </a:solidFill>
              </a:rPr>
              <a:t> </a:t>
            </a:r>
            <a:r>
              <a:rPr lang="en-GB" sz="3800" i="1" dirty="0" err="1" smtClean="0">
                <a:solidFill>
                  <a:srgbClr val="FF0000"/>
                </a:solidFill>
              </a:rPr>
              <a:t>Cymbopogon</a:t>
            </a:r>
            <a:r>
              <a:rPr lang="en-GB" sz="3800" i="1" dirty="0" smtClean="0">
                <a:solidFill>
                  <a:srgbClr val="FF0000"/>
                </a:solidFill>
              </a:rPr>
              <a:t> </a:t>
            </a:r>
            <a:r>
              <a:rPr lang="en-GB" sz="3800" i="1" dirty="0" err="1" smtClean="0">
                <a:solidFill>
                  <a:srgbClr val="FF0000"/>
                </a:solidFill>
              </a:rPr>
              <a:t>schoenanthus</a:t>
            </a:r>
            <a:r>
              <a:rPr lang="ar-SA" sz="3800" dirty="0" smtClean="0"/>
              <a:t> بالمدينة المنورة.</a:t>
            </a:r>
          </a:p>
          <a:p>
            <a:pPr>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304800" y="381000"/>
            <a:ext cx="8458200" cy="990600"/>
          </a:xfrm>
        </p:spPr>
        <p:txBody>
          <a:bodyPr/>
          <a:lstStyle/>
          <a:p>
            <a:pPr algn="ctr"/>
            <a:r>
              <a:rPr lang="ar-SA" sz="4800" dirty="0" smtClean="0">
                <a:solidFill>
                  <a:srgbClr val="FFFF00"/>
                </a:solidFill>
              </a:rPr>
              <a:t>رؤية ورسالة جامعة الملك سعود</a:t>
            </a:r>
            <a:endParaRPr lang="en-US" sz="4800" dirty="0">
              <a:solidFill>
                <a:srgbClr val="FFFF00"/>
              </a:solidFill>
            </a:endParaRPr>
          </a:p>
        </p:txBody>
      </p:sp>
      <p:sp>
        <p:nvSpPr>
          <p:cNvPr id="9221" name="Rectangle 5"/>
          <p:cNvSpPr>
            <a:spLocks noGrp="1" noChangeArrowheads="1"/>
          </p:cNvSpPr>
          <p:nvPr>
            <p:ph type="body" idx="1"/>
          </p:nvPr>
        </p:nvSpPr>
        <p:spPr>
          <a:xfrm>
            <a:off x="457200" y="1524000"/>
            <a:ext cx="8305800" cy="2286000"/>
          </a:xfrm>
        </p:spPr>
        <p:txBody>
          <a:bodyPr/>
          <a:lstStyle/>
          <a:p>
            <a:pPr algn="just" rtl="1"/>
            <a:r>
              <a:rPr lang="ar-SA" b="1" dirty="0" smtClean="0">
                <a:solidFill>
                  <a:srgbClr val="FFFF00"/>
                </a:solidFill>
              </a:rPr>
              <a:t>الرِؤية: </a:t>
            </a:r>
            <a:r>
              <a:rPr lang="ar-SA" b="1" dirty="0" smtClean="0"/>
              <a:t>تحقيق الريادة في تنويع أساليب التعليم والتعلم وتطويرها من خلال التعلم الإلكتروني القائم على تقنية المعلومات والاتصال الحديثة وأن تكون العمادة رائدة في نشر التعليم وتيسيره باستخدام أحدث تقنيات المعلومات والاتصال</a:t>
            </a:r>
            <a:r>
              <a:rPr lang="en-US" b="1" dirty="0" smtClean="0"/>
              <a:t>.</a:t>
            </a:r>
          </a:p>
        </p:txBody>
      </p:sp>
      <p:sp>
        <p:nvSpPr>
          <p:cNvPr id="4" name="Rectangle 5"/>
          <p:cNvSpPr txBox="1">
            <a:spLocks noChangeArrowheads="1"/>
          </p:cNvSpPr>
          <p:nvPr/>
        </p:nvSpPr>
        <p:spPr bwMode="auto">
          <a:xfrm>
            <a:off x="457200" y="3962400"/>
            <a:ext cx="8305800" cy="2057400"/>
          </a:xfrm>
          <a:prstGeom prst="rect">
            <a:avLst/>
          </a:prstGeom>
          <a:noFill/>
          <a:ln w="9525">
            <a:noFill/>
            <a:miter lim="800000"/>
            <a:headEnd/>
            <a:tailEnd/>
          </a:ln>
          <a:effectLst/>
        </p:spPr>
        <p:txBody>
          <a:bodyPr vert="horz" wrap="square" lIns="182562" tIns="46038" rIns="182562" bIns="46038" numCol="1" anchor="t" anchorCtr="0" compatLnSpc="1">
            <a:prstTxWarp prst="textNoShape">
              <a:avLst/>
            </a:prstTxWarp>
          </a:bodyPr>
          <a:lstStyle/>
          <a:p>
            <a:pPr marL="342900" marR="0" lvl="0" indent="-342900" algn="just" defTabSz="914400" rtl="1" eaLnBrk="1" fontAlgn="base" latinLnBrk="0" hangingPunct="1">
              <a:lnSpc>
                <a:spcPct val="90000"/>
              </a:lnSpc>
              <a:spcBef>
                <a:spcPct val="20000"/>
              </a:spcBef>
              <a:spcAft>
                <a:spcPct val="0"/>
              </a:spcAft>
              <a:buClr>
                <a:schemeClr val="tx2"/>
              </a:buClr>
              <a:buSzPct val="75000"/>
              <a:buFont typeface="Wingdings" pitchFamily="2" charset="2"/>
              <a:buChar char="l"/>
              <a:tabLst/>
              <a:defRPr/>
            </a:pPr>
            <a:r>
              <a:rPr kumimoji="0" lang="ar-SA" sz="3200" b="1" i="0" u="none" strike="noStrike" kern="0" cap="none" spc="0" normalizeH="0" baseline="0" noProof="0" dirty="0" smtClean="0">
                <a:ln>
                  <a:noFill/>
                </a:ln>
                <a:effectLst/>
                <a:uLnTx/>
                <a:uFillTx/>
                <a:latin typeface="+mn-lt"/>
                <a:ea typeface="+mn-ea"/>
                <a:cs typeface="+mn-cs"/>
              </a:rPr>
              <a:t>الرسالة:</a:t>
            </a:r>
            <a:r>
              <a:rPr kumimoji="0" lang="ar-SA" sz="3200" b="1" i="0" u="none" strike="noStrike" kern="0" cap="none" spc="0" normalizeH="0" noProof="0" dirty="0" smtClean="0">
                <a:ln>
                  <a:noFill/>
                </a:ln>
                <a:effectLst/>
                <a:uLnTx/>
                <a:uFillTx/>
                <a:latin typeface="+mn-lt"/>
                <a:ea typeface="+mn-ea"/>
                <a:cs typeface="+mn-cs"/>
              </a:rPr>
              <a:t> </a:t>
            </a:r>
            <a:r>
              <a:rPr kumimoji="0" lang="ar-SA" sz="3200" b="1" i="0" u="none" strike="noStrike" kern="0" cap="none" spc="0" normalizeH="0" baseline="0" noProof="0" dirty="0" smtClean="0">
                <a:ln>
                  <a:noFill/>
                </a:ln>
                <a:solidFill>
                  <a:schemeClr val="accent6"/>
                </a:solidFill>
                <a:effectLst/>
                <a:uLnTx/>
                <a:uFillTx/>
                <a:latin typeface="+mn-lt"/>
                <a:ea typeface="+mn-ea"/>
                <a:cs typeface="+mn-cs"/>
              </a:rPr>
              <a:t>مساعدة أعضاء هيئة التدريس والطلاب لتجويد عملية التعلم من خلال استثمار أساليب التعلم الإلكتروني، وإتاحة الفرصة للمتعلم لاحتيار المكان والزمان المناسبين للتعلم ومساعدة أعضاء هيئة التدريس على تفعيل التعليم من خلال تقديم المحتوى العلمي بأساليب تعتمد على تقنية المعلومات والاتصال الحديثة</a:t>
            </a:r>
            <a:r>
              <a:rPr kumimoji="0" lang="en-US" sz="3200" b="1" i="0" u="none" strike="noStrike" kern="0" cap="none" spc="0" normalizeH="0" baseline="0" noProof="0" dirty="0" smtClean="0">
                <a:ln>
                  <a:noFill/>
                </a:ln>
                <a:solidFill>
                  <a:schemeClr val="accent6"/>
                </a:solidFill>
                <a:effectLst/>
                <a:uLnTx/>
                <a:uFillTx/>
                <a:latin typeface="+mn-lt"/>
                <a:ea typeface="+mn-ea"/>
                <a:cs typeface="+mn-cs"/>
              </a:rPr>
              <a:t> </a:t>
            </a:r>
            <a:r>
              <a:rPr kumimoji="0" lang="en-US" sz="3200" b="0" i="0" u="none" strike="noStrike" kern="0" cap="none" spc="0" normalizeH="0" baseline="0" noProof="0" dirty="0" smtClean="0">
                <a:ln>
                  <a:noFill/>
                </a:ln>
                <a:solidFill>
                  <a:schemeClr val="accent6"/>
                </a:solidFill>
                <a:effectLst/>
                <a:uLnTx/>
                <a:uFillTx/>
                <a:latin typeface="+mn-lt"/>
                <a:ea typeface="+mn-ea"/>
                <a:cs typeface="+mn-cs"/>
              </a:rPr>
              <a:t>.</a:t>
            </a:r>
            <a:endParaRPr kumimoji="0" lang="en-US" sz="3200" b="0" i="0" u="none" strike="noStrike" kern="0" cap="none" spc="0" normalizeH="0" baseline="0" noProof="0" dirty="0">
              <a:ln>
                <a:noFill/>
              </a:ln>
              <a:solidFill>
                <a:schemeClr val="accent6"/>
              </a:solidFill>
              <a:effectLst/>
              <a:uLnTx/>
              <a:uFillTx/>
              <a:latin typeface="+mn-lt"/>
              <a:ea typeface="+mn-ea"/>
              <a:cs typeface="+mn-cs"/>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ppt_x</p:attrName>
                                        </p:attrNameLst>
                                      </p:cBhvr>
                                      <p:tavLst>
                                        <p:tav tm="0">
                                          <p:val>
                                            <p:strVal val="#ppt_x-.2"/>
                                          </p:val>
                                        </p:tav>
                                        <p:tav tm="100000">
                                          <p:val>
                                            <p:strVal val="#ppt_x"/>
                                          </p:val>
                                        </p:tav>
                                      </p:tavLst>
                                    </p:anim>
                                    <p:anim calcmode="lin" valueType="num">
                                      <p:cBhvr>
                                        <p:cTn id="8" dur="1000" fill="hold"/>
                                        <p:tgtEl>
                                          <p:spTgt spid="92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2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9221">
                                            <p:txEl>
                                              <p:pRg st="0" end="0"/>
                                            </p:txEl>
                                          </p:spTgt>
                                        </p:tgtEl>
                                        <p:attrNameLst>
                                          <p:attrName>style.visibility</p:attrName>
                                        </p:attrNameLst>
                                      </p:cBhvr>
                                      <p:to>
                                        <p:strVal val="visible"/>
                                      </p:to>
                                    </p:set>
                                    <p:anim calcmode="lin" valueType="num">
                                      <p:cBhvr>
                                        <p:cTn id="14" dur="1000" fill="hold"/>
                                        <p:tgtEl>
                                          <p:spTgt spid="9221">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92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22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457200"/>
            <a:ext cx="7772400" cy="1066800"/>
          </a:xfrm>
        </p:spPr>
        <p:txBody>
          <a:bodyPr/>
          <a:lstStyle/>
          <a:p>
            <a:pPr algn="ctr" rtl="1">
              <a:buNone/>
            </a:pPr>
            <a:r>
              <a:rPr lang="ar-SA" sz="2000" dirty="0" smtClean="0">
                <a:solidFill>
                  <a:srgbClr val="FFFF00"/>
                </a:solidFill>
              </a:rPr>
              <a:t>صورة توضح نمو فرد من مجتمع نوع نبات الإذخر في صحراء الحماد في منطقة المدينة المنورة ، تلاحظ الصخور الكبيرة على سطح الأرض ، التي تجمع فيما بينا التربة إضافة لتشكيلها حواجز تقلل من سرعة فقدان الماء بالأنسياب السطحي ، فتوفر بذلك قدراً من الماء والتربة لنمو النباتات المعمرة .</a:t>
            </a:r>
            <a:endParaRPr lang="en-GB" sz="2000" dirty="0">
              <a:solidFill>
                <a:srgbClr val="FFFF00"/>
              </a:solidFill>
            </a:endParaRPr>
          </a:p>
        </p:txBody>
      </p:sp>
      <p:pic>
        <p:nvPicPr>
          <p:cNvPr id="3074" name="Picture 2" descr="C:\Users\seham\AppData\Local\Microsoft\Windows\Temporary Internet Files\Content.IE5\18KVOMGJ\20151021_093922.jpg"/>
          <p:cNvPicPr>
            <a:picLocks noChangeAspect="1" noChangeArrowheads="1"/>
          </p:cNvPicPr>
          <p:nvPr/>
        </p:nvPicPr>
        <p:blipFill>
          <a:blip r:embed="rId2" cstate="print"/>
          <a:srcRect l="7500" t="7037" r="10833"/>
          <a:stretch>
            <a:fillRect/>
          </a:stretch>
        </p:blipFill>
        <p:spPr bwMode="auto">
          <a:xfrm>
            <a:off x="838200" y="1676400"/>
            <a:ext cx="7467600" cy="478155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457200"/>
            <a:ext cx="8534400" cy="1676400"/>
          </a:xfrm>
        </p:spPr>
        <p:txBody>
          <a:bodyPr>
            <a:noAutofit/>
          </a:bodyPr>
          <a:lstStyle/>
          <a:p>
            <a:pPr algn="ctr"/>
            <a:r>
              <a:rPr lang="ar-SA" sz="3600" b="1" dirty="0" smtClean="0">
                <a:solidFill>
                  <a:schemeClr val="accent2"/>
                </a:solidFill>
                <a:effectLst/>
                <a:latin typeface="+mn-lt"/>
              </a:rPr>
              <a:t>6- المجتمعات النباتية التي تعمر السهول الصحراوية</a:t>
            </a:r>
            <a:br>
              <a:rPr lang="ar-SA" sz="3600" b="1" dirty="0" smtClean="0">
                <a:solidFill>
                  <a:schemeClr val="accent2"/>
                </a:solidFill>
                <a:effectLst/>
                <a:latin typeface="+mn-lt"/>
              </a:rPr>
            </a:br>
            <a:r>
              <a:rPr lang="en-GB" sz="3600" b="1" dirty="0" smtClean="0">
                <a:solidFill>
                  <a:srgbClr val="FF0000"/>
                </a:solidFill>
                <a:effectLst/>
                <a:latin typeface="+mn-lt"/>
              </a:rPr>
              <a:t>Plant Communities inhabiting desert plains</a:t>
            </a:r>
            <a:endParaRPr lang="ar-SA" sz="3600" dirty="0">
              <a:solidFill>
                <a:schemeClr val="accent2"/>
              </a:solidFill>
              <a:effectLst/>
              <a:latin typeface="+mn-lt"/>
            </a:endParaRPr>
          </a:p>
        </p:txBody>
      </p:sp>
      <p:sp>
        <p:nvSpPr>
          <p:cNvPr id="3" name="عنصر نائب للمحتوى 2"/>
          <p:cNvSpPr>
            <a:spLocks noGrp="1"/>
          </p:cNvSpPr>
          <p:nvPr>
            <p:ph idx="1"/>
          </p:nvPr>
        </p:nvSpPr>
        <p:spPr>
          <a:xfrm>
            <a:off x="304800" y="2438400"/>
            <a:ext cx="8610600" cy="4114800"/>
          </a:xfrm>
        </p:spPr>
        <p:txBody>
          <a:bodyPr>
            <a:normAutofit fontScale="85000" lnSpcReduction="20000"/>
          </a:bodyPr>
          <a:lstStyle/>
          <a:p>
            <a:pPr>
              <a:buNone/>
            </a:pPr>
            <a:endParaRPr lang="ar-SA" sz="3800" b="1" dirty="0">
              <a:solidFill>
                <a:schemeClr val="accent3">
                  <a:lumMod val="50000"/>
                </a:schemeClr>
              </a:solidFill>
            </a:endParaRPr>
          </a:p>
          <a:p>
            <a:pPr algn="just" rtl="1"/>
            <a:r>
              <a:rPr lang="ar-SA" sz="3800" dirty="0" smtClean="0">
                <a:solidFill>
                  <a:schemeClr val="accent2"/>
                </a:solidFill>
              </a:rPr>
              <a:t>السهول الصحراوية مساحات شاسعة من أرض مستوية تقريباً ، مكشوفة ، فقيره في غطائها النباتي.</a:t>
            </a:r>
          </a:p>
          <a:p>
            <a:pPr algn="just" rtl="1"/>
            <a:r>
              <a:rPr lang="ar-SA" sz="3800" dirty="0" smtClean="0">
                <a:solidFill>
                  <a:srgbClr val="FF0000"/>
                </a:solidFill>
              </a:rPr>
              <a:t>ليس لديها مورد مائي سوى مياه الأمطار </a:t>
            </a:r>
          </a:p>
          <a:p>
            <a:pPr algn="just" rtl="1"/>
            <a:r>
              <a:rPr lang="ar-SA" sz="3800" dirty="0" smtClean="0"/>
              <a:t>عوامل النتح والتبخر شديدة لأنها مكشوفة.</a:t>
            </a:r>
            <a:endParaRPr lang="ar-SA" sz="3800" b="1" dirty="0" smtClean="0"/>
          </a:p>
          <a:p>
            <a:pPr algn="just" rtl="1"/>
            <a:r>
              <a:rPr lang="ar-SA" sz="3800" dirty="0" smtClean="0">
                <a:solidFill>
                  <a:schemeClr val="accent2"/>
                </a:solidFill>
              </a:rPr>
              <a:t>الرياح شديدة وسريعة تكون أكوام وكثيبات تنمو وترتفع كلما زاد حجم النبات.</a:t>
            </a:r>
          </a:p>
          <a:p>
            <a:pPr algn="just" rtl="1"/>
            <a:r>
              <a:rPr lang="ar-SA" sz="3800" dirty="0" smtClean="0">
                <a:solidFill>
                  <a:srgbClr val="FF0000"/>
                </a:solidFill>
              </a:rPr>
              <a:t>مثال </a:t>
            </a:r>
            <a:r>
              <a:rPr lang="ar-SA" sz="3800" dirty="0" smtClean="0"/>
              <a:t>:</a:t>
            </a:r>
            <a:r>
              <a:rPr lang="en-GB" sz="3800" dirty="0" smtClean="0"/>
              <a:t> </a:t>
            </a:r>
            <a:r>
              <a:rPr lang="ar-SA" sz="3800" dirty="0" smtClean="0"/>
              <a:t>من النباتات المعمرة، </a:t>
            </a:r>
            <a:r>
              <a:rPr lang="ar-SA" sz="3800" dirty="0" smtClean="0">
                <a:solidFill>
                  <a:srgbClr val="FFC000"/>
                </a:solidFill>
              </a:rPr>
              <a:t>نبات الحرمل </a:t>
            </a:r>
            <a:r>
              <a:rPr lang="en-GB" sz="3800" i="1" dirty="0" err="1" smtClean="0">
                <a:solidFill>
                  <a:srgbClr val="FF0000"/>
                </a:solidFill>
              </a:rPr>
              <a:t>Rhazya</a:t>
            </a:r>
            <a:r>
              <a:rPr lang="en-GB" sz="3800" i="1" dirty="0" smtClean="0">
                <a:solidFill>
                  <a:srgbClr val="FF0000"/>
                </a:solidFill>
              </a:rPr>
              <a:t> </a:t>
            </a:r>
            <a:r>
              <a:rPr lang="en-GB" sz="3800" i="1" dirty="0" err="1" smtClean="0">
                <a:solidFill>
                  <a:srgbClr val="FF0000"/>
                </a:solidFill>
              </a:rPr>
              <a:t>stricta</a:t>
            </a:r>
            <a:r>
              <a:rPr lang="ar-SA" sz="3800" dirty="0" smtClean="0">
                <a:solidFill>
                  <a:srgbClr val="FF0000"/>
                </a:solidFill>
              </a:rPr>
              <a:t>. </a:t>
            </a:r>
            <a:r>
              <a:rPr lang="ar-SA" sz="3800" dirty="0" smtClean="0"/>
              <a:t>النباتات الحولية يتوقف ظهورها وكثافتها وعدد انواعها على سقوط الأمطار ومعدلاتها ومواعيدها.</a:t>
            </a:r>
          </a:p>
          <a:p>
            <a:pPr>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381000"/>
            <a:ext cx="7772400" cy="838200"/>
          </a:xfrm>
        </p:spPr>
        <p:txBody>
          <a:bodyPr/>
          <a:lstStyle/>
          <a:p>
            <a:pPr algn="ctr" rtl="1">
              <a:buNone/>
            </a:pPr>
            <a:r>
              <a:rPr lang="ar-SA" sz="2000" dirty="0" smtClean="0">
                <a:solidFill>
                  <a:srgbClr val="FFFF00"/>
                </a:solidFill>
              </a:rPr>
              <a:t>صورة مجتمع نبات الغردق </a:t>
            </a:r>
            <a:r>
              <a:rPr lang="en-GB" sz="2000" i="1" dirty="0" err="1" smtClean="0">
                <a:solidFill>
                  <a:srgbClr val="FF0000"/>
                </a:solidFill>
              </a:rPr>
              <a:t>Niruria</a:t>
            </a:r>
            <a:r>
              <a:rPr lang="en-GB" sz="2000" dirty="0" smtClean="0">
                <a:solidFill>
                  <a:srgbClr val="FFFF00"/>
                </a:solidFill>
              </a:rPr>
              <a:t> </a:t>
            </a:r>
            <a:r>
              <a:rPr lang="en-GB" sz="2000" i="1" dirty="0" err="1" smtClean="0">
                <a:solidFill>
                  <a:srgbClr val="FF0000"/>
                </a:solidFill>
              </a:rPr>
              <a:t>retusa</a:t>
            </a:r>
            <a:r>
              <a:rPr lang="en-GB" sz="2000" dirty="0" smtClean="0">
                <a:solidFill>
                  <a:srgbClr val="FFFF00"/>
                </a:solidFill>
              </a:rPr>
              <a:t> </a:t>
            </a:r>
            <a:r>
              <a:rPr lang="ar-SA" sz="2000" dirty="0" smtClean="0">
                <a:solidFill>
                  <a:srgbClr val="FFFF00"/>
                </a:solidFill>
              </a:rPr>
              <a:t> في مستنقع المجوة الملحي عند شاطئ خليج العقبة ، المملكة العربية السعودية، يلاحظ أفراد نوع نبات الغردق </a:t>
            </a:r>
            <a:r>
              <a:rPr lang="en-GB" sz="2000" i="1" dirty="0" err="1" smtClean="0">
                <a:solidFill>
                  <a:srgbClr val="FF0000"/>
                </a:solidFill>
              </a:rPr>
              <a:t>N.retusa</a:t>
            </a:r>
            <a:r>
              <a:rPr lang="ar-SA" sz="2000" dirty="0" smtClean="0">
                <a:solidFill>
                  <a:srgbClr val="FFFF00"/>
                </a:solidFill>
              </a:rPr>
              <a:t> التي تعرضت لرعي الجمال الجائر ، وكذلك الأكمة التي يكونها كل فرد منها.</a:t>
            </a:r>
            <a:endParaRPr lang="en-GB" sz="2000" dirty="0">
              <a:solidFill>
                <a:srgbClr val="FFFF00"/>
              </a:solidFill>
            </a:endParaRPr>
          </a:p>
        </p:txBody>
      </p:sp>
      <p:pic>
        <p:nvPicPr>
          <p:cNvPr id="2050" name="Picture 2" descr="C:\Users\seham\AppData\Local\Microsoft\Windows\Temporary Internet Files\Content.IE5\569FQJNI\20151021_094120.jpg"/>
          <p:cNvPicPr>
            <a:picLocks noChangeAspect="1" noChangeArrowheads="1"/>
          </p:cNvPicPr>
          <p:nvPr/>
        </p:nvPicPr>
        <p:blipFill>
          <a:blip r:embed="rId2" cstate="print"/>
          <a:srcRect l="9167" t="7037" r="9167" b="11481"/>
          <a:stretch>
            <a:fillRect/>
          </a:stretch>
        </p:blipFill>
        <p:spPr bwMode="auto">
          <a:xfrm>
            <a:off x="838200" y="1905000"/>
            <a:ext cx="7467600" cy="419100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 calcmode="lin" valueType="num">
                                      <p:cBhvr>
                                        <p:cTn id="14" dur="1000" fill="hold"/>
                                        <p:tgtEl>
                                          <p:spTgt spid="2050"/>
                                        </p:tgtEl>
                                        <p:attrNameLst>
                                          <p:attrName>ppt_w</p:attrName>
                                        </p:attrNameLst>
                                      </p:cBhvr>
                                      <p:tavLst>
                                        <p:tav tm="0">
                                          <p:val>
                                            <p:strVal val="#ppt_w*0.70"/>
                                          </p:val>
                                        </p:tav>
                                        <p:tav tm="100000">
                                          <p:val>
                                            <p:strVal val="#ppt_w"/>
                                          </p:val>
                                        </p:tav>
                                      </p:tavLst>
                                    </p:anim>
                                    <p:anim calcmode="lin" valueType="num">
                                      <p:cBhvr>
                                        <p:cTn id="15" dur="1000" fill="hold"/>
                                        <p:tgtEl>
                                          <p:spTgt spid="2050"/>
                                        </p:tgtEl>
                                        <p:attrNameLst>
                                          <p:attrName>ppt_h</p:attrName>
                                        </p:attrNameLst>
                                      </p:cBhvr>
                                      <p:tavLst>
                                        <p:tav tm="0">
                                          <p:val>
                                            <p:strVal val="#ppt_h"/>
                                          </p:val>
                                        </p:tav>
                                        <p:tav tm="100000">
                                          <p:val>
                                            <p:strVal val="#ppt_h"/>
                                          </p:val>
                                        </p:tav>
                                      </p:tavLst>
                                    </p:anim>
                                    <p:animEffect transition="in" filter="fade">
                                      <p:cBhvr>
                                        <p:cTn id="16"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04800" y="304800"/>
            <a:ext cx="8534400" cy="1600200"/>
          </a:xfrm>
        </p:spPr>
        <p:txBody>
          <a:bodyPr>
            <a:noAutofit/>
          </a:bodyPr>
          <a:lstStyle/>
          <a:p>
            <a:pPr algn="ctr"/>
            <a:r>
              <a:rPr lang="ar-SA" sz="3400" b="1" dirty="0" smtClean="0">
                <a:solidFill>
                  <a:schemeClr val="accent2"/>
                </a:solidFill>
                <a:effectLst/>
                <a:latin typeface="+mn-lt"/>
              </a:rPr>
              <a:t>7- المجتمعات النباتية </a:t>
            </a:r>
            <a:r>
              <a:rPr lang="ar-SA" sz="3400" b="1" dirty="0" smtClean="0">
                <a:solidFill>
                  <a:schemeClr val="accent2"/>
                </a:solidFill>
                <a:effectLst/>
                <a:latin typeface="+mn-lt"/>
              </a:rPr>
              <a:t>التي تنمو في </a:t>
            </a:r>
            <a:r>
              <a:rPr lang="ar-SA" sz="3400" b="1" dirty="0" smtClean="0">
                <a:solidFill>
                  <a:schemeClr val="accent2"/>
                </a:solidFill>
                <a:effectLst/>
                <a:latin typeface="+mn-lt"/>
              </a:rPr>
              <a:t>المستنقعات الملحية والسبخات</a:t>
            </a:r>
            <a:br>
              <a:rPr lang="ar-SA" sz="3400" b="1" dirty="0" smtClean="0">
                <a:solidFill>
                  <a:schemeClr val="accent2"/>
                </a:solidFill>
                <a:effectLst/>
                <a:latin typeface="+mn-lt"/>
              </a:rPr>
            </a:br>
            <a:r>
              <a:rPr lang="en-GB" sz="3400" b="1" dirty="0" smtClean="0">
                <a:solidFill>
                  <a:srgbClr val="FF0000"/>
                </a:solidFill>
                <a:effectLst/>
                <a:latin typeface="+mn-lt"/>
              </a:rPr>
              <a:t>Plant Communities inhabiting salt marshes</a:t>
            </a:r>
            <a:endParaRPr lang="ar-SA" sz="3400" dirty="0">
              <a:solidFill>
                <a:schemeClr val="accent2"/>
              </a:solidFill>
              <a:effectLst/>
              <a:latin typeface="+mn-lt"/>
            </a:endParaRPr>
          </a:p>
        </p:txBody>
      </p:sp>
      <p:sp>
        <p:nvSpPr>
          <p:cNvPr id="3" name="عنصر نائب للمحتوى 2"/>
          <p:cNvSpPr>
            <a:spLocks noGrp="1"/>
          </p:cNvSpPr>
          <p:nvPr>
            <p:ph idx="1"/>
          </p:nvPr>
        </p:nvSpPr>
        <p:spPr>
          <a:xfrm>
            <a:off x="228600" y="1905000"/>
            <a:ext cx="8686800" cy="4648200"/>
          </a:xfrm>
        </p:spPr>
        <p:txBody>
          <a:bodyPr>
            <a:normAutofit fontScale="55000" lnSpcReduction="20000"/>
          </a:bodyPr>
          <a:lstStyle/>
          <a:p>
            <a:pPr>
              <a:buNone/>
            </a:pPr>
            <a:endParaRPr lang="ar-SA" sz="3800" b="1" dirty="0" smtClean="0">
              <a:solidFill>
                <a:schemeClr val="accent3">
                  <a:lumMod val="50000"/>
                </a:schemeClr>
              </a:solidFill>
            </a:endParaRPr>
          </a:p>
          <a:p>
            <a:pPr algn="just" rtl="1"/>
            <a:r>
              <a:rPr lang="ar-SA" sz="4500" dirty="0" smtClean="0">
                <a:solidFill>
                  <a:schemeClr val="accent2"/>
                </a:solidFill>
              </a:rPr>
              <a:t>هناك نوعان من المستنقعات الملحية:</a:t>
            </a:r>
          </a:p>
          <a:p>
            <a:pPr marL="742950" indent="-742950" algn="just" rtl="1">
              <a:buFont typeface="+mj-lt"/>
              <a:buAutoNum type="arabicPeriod"/>
            </a:pPr>
            <a:r>
              <a:rPr lang="ar-SA" sz="4500" dirty="0" smtClean="0">
                <a:solidFill>
                  <a:srgbClr val="FF0000"/>
                </a:solidFill>
              </a:rPr>
              <a:t>مجتمعات المستنقعات الملحية (السبخات) الساحلية </a:t>
            </a:r>
          </a:p>
          <a:p>
            <a:pPr marL="742950" indent="-742950" algn="just" rtl="1">
              <a:buNone/>
            </a:pPr>
            <a:r>
              <a:rPr lang="ar-SA" sz="4500" dirty="0" smtClean="0"/>
              <a:t>يمثل الغطاء النباتي فيها أكثر المجتمعات النباتية وضوحاً وتميزاً</a:t>
            </a:r>
          </a:p>
          <a:p>
            <a:pPr marL="742950" indent="-742950" algn="just" rtl="1">
              <a:buNone/>
            </a:pPr>
            <a:r>
              <a:rPr lang="ar-SA" sz="4500" dirty="0" smtClean="0">
                <a:solidFill>
                  <a:schemeClr val="accent2"/>
                </a:solidFill>
              </a:rPr>
              <a:t>عوامل تشكل هذه المجتمعات:</a:t>
            </a:r>
          </a:p>
          <a:p>
            <a:pPr marL="742950" indent="-742950" algn="just" rtl="1">
              <a:buClr>
                <a:srgbClr val="FF0000"/>
              </a:buClr>
              <a:buFont typeface="+mj-lt"/>
              <a:buAutoNum type="arabicPeriod"/>
            </a:pPr>
            <a:r>
              <a:rPr lang="ar-SA" sz="4500" dirty="0" smtClean="0">
                <a:solidFill>
                  <a:schemeClr val="accent2"/>
                </a:solidFill>
              </a:rPr>
              <a:t>أثر المد والغمر في الماء. 		</a:t>
            </a:r>
          </a:p>
          <a:p>
            <a:pPr marL="742950" indent="-742950" algn="just" rtl="1">
              <a:buClr>
                <a:srgbClr val="FF0000"/>
              </a:buClr>
              <a:buFont typeface="+mj-lt"/>
              <a:buAutoNum type="arabicPeriod"/>
            </a:pPr>
            <a:r>
              <a:rPr lang="ar-SA" sz="4500" dirty="0" smtClean="0">
                <a:solidFill>
                  <a:schemeClr val="accent2"/>
                </a:solidFill>
              </a:rPr>
              <a:t>ارتفاع سطح الأرض</a:t>
            </a:r>
          </a:p>
          <a:p>
            <a:pPr marL="742950" indent="-742950" algn="just" rtl="1">
              <a:buClr>
                <a:srgbClr val="FF0000"/>
              </a:buClr>
              <a:buFont typeface="+mj-lt"/>
              <a:buAutoNum type="arabicPeriod"/>
            </a:pPr>
            <a:r>
              <a:rPr lang="ar-SA" sz="4500" dirty="0" smtClean="0">
                <a:solidFill>
                  <a:schemeClr val="accent2"/>
                </a:solidFill>
              </a:rPr>
              <a:t>الإبتعاد عن الشاطئ</a:t>
            </a:r>
          </a:p>
          <a:p>
            <a:pPr marL="742950" indent="-742950" algn="just" rtl="1">
              <a:buClr>
                <a:srgbClr val="FF0000"/>
              </a:buClr>
              <a:buFont typeface="+mj-lt"/>
              <a:buAutoNum type="arabicPeriod"/>
            </a:pPr>
            <a:r>
              <a:rPr lang="ar-SA" sz="4500" dirty="0" smtClean="0">
                <a:solidFill>
                  <a:schemeClr val="accent2"/>
                </a:solidFill>
              </a:rPr>
              <a:t>عمق المياة الجوفية</a:t>
            </a:r>
          </a:p>
          <a:p>
            <a:pPr marL="742950" indent="-742950" algn="just" rtl="1">
              <a:buClr>
                <a:srgbClr val="FF0000"/>
              </a:buClr>
              <a:buFont typeface="+mj-lt"/>
              <a:buAutoNum type="arabicPeriod"/>
            </a:pPr>
            <a:r>
              <a:rPr lang="ar-SA" sz="4500" dirty="0" smtClean="0">
                <a:solidFill>
                  <a:schemeClr val="accent2"/>
                </a:solidFill>
              </a:rPr>
              <a:t>التدرج في الملوحة</a:t>
            </a:r>
          </a:p>
          <a:p>
            <a:pPr marL="742950" indent="-742950" algn="just" rtl="1">
              <a:buClr>
                <a:srgbClr val="FF0000"/>
              </a:buClr>
              <a:buFont typeface="+mj-lt"/>
              <a:buAutoNum type="arabicPeriod"/>
            </a:pPr>
            <a:r>
              <a:rPr lang="ar-SA" sz="4500" dirty="0" smtClean="0">
                <a:solidFill>
                  <a:schemeClr val="accent2"/>
                </a:solidFill>
              </a:rPr>
              <a:t>قوام التربة</a:t>
            </a:r>
          </a:p>
          <a:p>
            <a:pPr marL="742950" indent="-742950" algn="just" rtl="1">
              <a:buClr>
                <a:srgbClr val="FF0000"/>
              </a:buClr>
              <a:buFont typeface="+mj-lt"/>
              <a:buAutoNum type="arabicPeriod"/>
            </a:pPr>
            <a:r>
              <a:rPr lang="ar-SA" sz="4500" dirty="0" smtClean="0">
                <a:solidFill>
                  <a:schemeClr val="accent2"/>
                </a:solidFill>
              </a:rPr>
              <a:t>الجفاف </a:t>
            </a:r>
          </a:p>
          <a:p>
            <a:pPr marL="742950" indent="-742950" algn="just" rtl="1">
              <a:buClr>
                <a:srgbClr val="FF0000"/>
              </a:buClr>
              <a:buFont typeface="+mj-lt"/>
              <a:buAutoNum type="arabicPeriod"/>
            </a:pPr>
            <a:r>
              <a:rPr lang="ar-SA" sz="4500" dirty="0" smtClean="0">
                <a:solidFill>
                  <a:schemeClr val="accent2"/>
                </a:solidFill>
              </a:rPr>
              <a:t>المنافسة.</a:t>
            </a:r>
          </a:p>
          <a:p>
            <a:pPr>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calcmode="lin" valueType="num">
                                      <p:cBhvr additive="base">
                                        <p:cTn id="3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 calcmode="lin" valueType="num">
                                      <p:cBhvr additive="base">
                                        <p:cTn id="46"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 calcmode="lin" valueType="num">
                                      <p:cBhvr additive="base">
                                        <p:cTn id="50"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9" end="9"/>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 calcmode="lin" valueType="num">
                                      <p:cBhvr additive="base">
                                        <p:cTn id="54"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 calcmode="lin" valueType="num">
                                      <p:cBhvr additive="base">
                                        <p:cTn id="58"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 calcmode="lin" valueType="num">
                                      <p:cBhvr additive="base">
                                        <p:cTn id="62"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28600" y="838200"/>
            <a:ext cx="8610600" cy="4114800"/>
          </a:xfrm>
        </p:spPr>
        <p:txBody>
          <a:bodyPr>
            <a:normAutofit/>
          </a:bodyPr>
          <a:lstStyle/>
          <a:p>
            <a:pPr>
              <a:buNone/>
            </a:pPr>
            <a:endParaRPr lang="ar-SA" sz="3800" b="1" dirty="0">
              <a:solidFill>
                <a:schemeClr val="accent3">
                  <a:lumMod val="50000"/>
                </a:schemeClr>
              </a:solidFill>
            </a:endParaRPr>
          </a:p>
          <a:p>
            <a:pPr marL="742950" indent="-742950" algn="just" rtl="1">
              <a:buClr>
                <a:srgbClr val="FF0000"/>
              </a:buClr>
              <a:buSzPct val="100000"/>
              <a:buFont typeface="+mj-lt"/>
              <a:buAutoNum type="arabicPeriod" startAt="2"/>
            </a:pPr>
            <a:r>
              <a:rPr lang="ar-SA" sz="3800" dirty="0" smtClean="0">
                <a:solidFill>
                  <a:srgbClr val="FF0000"/>
                </a:solidFill>
              </a:rPr>
              <a:t>مجتمعات المستنقعات الملحية الداخلية.</a:t>
            </a:r>
          </a:p>
          <a:p>
            <a:pPr marL="742950" indent="-742950" algn="just" rtl="1">
              <a:buClr>
                <a:srgbClr val="FF0000"/>
              </a:buClr>
              <a:buFont typeface="Wingdings" pitchFamily="2" charset="2"/>
              <a:buChar char="Ø"/>
            </a:pPr>
            <a:r>
              <a:rPr lang="ar-SA" sz="3800" dirty="0" smtClean="0">
                <a:solidFill>
                  <a:schemeClr val="accent2"/>
                </a:solidFill>
              </a:rPr>
              <a:t>تشاهد في المناطق المنخفضة ذات المياه الجوفية القريبة من السطح.</a:t>
            </a:r>
          </a:p>
          <a:p>
            <a:pPr marL="742950" indent="-742950" algn="just" rtl="1">
              <a:buClr>
                <a:srgbClr val="FF0000"/>
              </a:buClr>
              <a:buFont typeface="Wingdings" pitchFamily="2" charset="2"/>
              <a:buChar char="Ø"/>
            </a:pPr>
            <a:r>
              <a:rPr lang="ar-SA" sz="3800" dirty="0" smtClean="0">
                <a:solidFill>
                  <a:schemeClr val="accent2"/>
                </a:solidFill>
              </a:rPr>
              <a:t>تتميز بتركيز عالي من الأملاح</a:t>
            </a:r>
          </a:p>
          <a:p>
            <a:pPr marL="742950" indent="-742950" algn="just" rtl="1">
              <a:buClr>
                <a:srgbClr val="FF0000"/>
              </a:buClr>
              <a:buFont typeface="Wingdings" pitchFamily="2" charset="2"/>
              <a:buChar char="Ø"/>
            </a:pPr>
            <a:r>
              <a:rPr lang="ar-SA" sz="3800" dirty="0" smtClean="0">
                <a:solidFill>
                  <a:schemeClr val="accent2"/>
                </a:solidFill>
              </a:rPr>
              <a:t>محتواها الرطوبي عالي</a:t>
            </a:r>
          </a:p>
          <a:p>
            <a:pPr>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additive="base">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457200"/>
            <a:ext cx="8534400" cy="2133600"/>
          </a:xfrm>
        </p:spPr>
        <p:txBody>
          <a:bodyPr>
            <a:noAutofit/>
          </a:bodyPr>
          <a:lstStyle/>
          <a:p>
            <a:pPr algn="ctr"/>
            <a:r>
              <a:rPr lang="ar-SA" sz="3600" b="1" dirty="0" smtClean="0">
                <a:solidFill>
                  <a:schemeClr val="accent2"/>
                </a:solidFill>
                <a:effectLst/>
                <a:latin typeface="+mn-lt"/>
              </a:rPr>
              <a:t>8- المجتمعات النباتية التي تعمر الهضاب والبيئات الصخرية</a:t>
            </a:r>
            <a:br>
              <a:rPr lang="ar-SA" sz="3600" b="1" dirty="0" smtClean="0">
                <a:solidFill>
                  <a:schemeClr val="accent2"/>
                </a:solidFill>
                <a:effectLst/>
                <a:latin typeface="+mn-lt"/>
              </a:rPr>
            </a:br>
            <a:r>
              <a:rPr lang="en-GB" sz="3600" b="1" dirty="0" smtClean="0">
                <a:solidFill>
                  <a:srgbClr val="FF0000"/>
                </a:solidFill>
                <a:effectLst/>
                <a:latin typeface="+mn-lt"/>
              </a:rPr>
              <a:t>Plant Communities inhabiting plateaus and rocky </a:t>
            </a:r>
            <a:r>
              <a:rPr lang="en-GB" sz="3600" b="1" dirty="0" err="1" smtClean="0">
                <a:solidFill>
                  <a:srgbClr val="FF0000"/>
                </a:solidFill>
                <a:effectLst/>
                <a:latin typeface="+mn-lt"/>
              </a:rPr>
              <a:t>habitaits</a:t>
            </a:r>
            <a:endParaRPr lang="ar-SA" sz="3600" dirty="0">
              <a:solidFill>
                <a:schemeClr val="accent2"/>
              </a:solidFill>
              <a:effectLst/>
              <a:latin typeface="+mn-lt"/>
            </a:endParaRPr>
          </a:p>
        </p:txBody>
      </p:sp>
      <p:sp>
        <p:nvSpPr>
          <p:cNvPr id="3" name="عنصر نائب للمحتوى 2"/>
          <p:cNvSpPr>
            <a:spLocks noGrp="1"/>
          </p:cNvSpPr>
          <p:nvPr>
            <p:ph idx="1"/>
          </p:nvPr>
        </p:nvSpPr>
        <p:spPr>
          <a:xfrm>
            <a:off x="304800" y="2438400"/>
            <a:ext cx="8610600" cy="4114800"/>
          </a:xfrm>
        </p:spPr>
        <p:txBody>
          <a:bodyPr>
            <a:normAutofit/>
          </a:bodyPr>
          <a:lstStyle/>
          <a:p>
            <a:pPr>
              <a:buNone/>
            </a:pPr>
            <a:endParaRPr lang="ar-SA" sz="3800" b="1" dirty="0">
              <a:solidFill>
                <a:schemeClr val="accent3">
                  <a:lumMod val="50000"/>
                </a:schemeClr>
              </a:solidFill>
            </a:endParaRPr>
          </a:p>
          <a:p>
            <a:pPr algn="just" rtl="1"/>
            <a:r>
              <a:rPr lang="ar-SA" sz="3800" dirty="0" smtClean="0"/>
              <a:t>تعد هذه البيئات غير ملائمة لنمو النباتات بسبب:</a:t>
            </a:r>
          </a:p>
          <a:p>
            <a:pPr marL="742950" indent="-742950" algn="just" rtl="1">
              <a:buClr>
                <a:srgbClr val="FF0000"/>
              </a:buClr>
              <a:buFont typeface="+mj-lt"/>
              <a:buAutoNum type="arabicPeriod"/>
            </a:pPr>
            <a:r>
              <a:rPr lang="ar-SA" sz="3800" dirty="0" smtClean="0">
                <a:solidFill>
                  <a:schemeClr val="accent2"/>
                </a:solidFill>
              </a:rPr>
              <a:t>صلبة سطحها</a:t>
            </a:r>
          </a:p>
          <a:p>
            <a:pPr marL="742950" indent="-742950" algn="just" rtl="1">
              <a:buClr>
                <a:srgbClr val="FF0000"/>
              </a:buClr>
              <a:buFont typeface="+mj-lt"/>
              <a:buAutoNum type="arabicPeriod"/>
            </a:pPr>
            <a:r>
              <a:rPr lang="ar-SA" sz="3800" dirty="0" smtClean="0">
                <a:solidFill>
                  <a:schemeClr val="accent2"/>
                </a:solidFill>
              </a:rPr>
              <a:t>عدم قدرة الجذور على إختراقها</a:t>
            </a:r>
          </a:p>
          <a:p>
            <a:pPr marL="742950" indent="-742950" algn="just" rtl="1">
              <a:buClr>
                <a:srgbClr val="FF0000"/>
              </a:buClr>
              <a:buFont typeface="+mj-lt"/>
              <a:buAutoNum type="arabicPeriod"/>
            </a:pPr>
            <a:r>
              <a:rPr lang="ar-SA" sz="3800" dirty="0" smtClean="0">
                <a:solidFill>
                  <a:schemeClr val="accent2"/>
                </a:solidFill>
              </a:rPr>
              <a:t>فقد ماء الامطار السطحي بالإنسياب</a:t>
            </a:r>
          </a:p>
          <a:p>
            <a:pPr marL="742950" indent="-742950" algn="just" rtl="1">
              <a:buClr>
                <a:srgbClr val="FF0000"/>
              </a:buClr>
              <a:buFont typeface="+mj-lt"/>
              <a:buAutoNum type="arabicPeriod"/>
            </a:pPr>
            <a:r>
              <a:rPr lang="ar-SA" sz="3800" dirty="0" smtClean="0">
                <a:solidFill>
                  <a:schemeClr val="accent2"/>
                </a:solidFill>
              </a:rPr>
              <a:t>تعرضها للرياح الشديدة</a:t>
            </a:r>
          </a:p>
          <a:p>
            <a:pPr algn="just" rtl="1"/>
            <a:endParaRPr lang="ar-SA" sz="3800" dirty="0" smtClean="0">
              <a:solidFill>
                <a:schemeClr val="accent2"/>
              </a:solidFill>
            </a:endParaRPr>
          </a:p>
          <a:p>
            <a:pPr marL="514350" indent="-514350">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par>
                                <p:cTn id="24" presetID="5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Scale>
                                      <p:cBhvr>
                                        <p:cTn id="26"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
                                            <p:txEl>
                                              <p:pRg st="3" end="3"/>
                                            </p:txEl>
                                          </p:spTgt>
                                        </p:tgtEl>
                                        <p:attrNameLst>
                                          <p:attrName>ppt_x</p:attrName>
                                          <p:attrName>ppt_y</p:attrName>
                                        </p:attrNameLst>
                                      </p:cBhvr>
                                    </p:animMotion>
                                    <p:animEffect transition="in" filter="fade">
                                      <p:cBhvr>
                                        <p:cTn id="28" dur="1000"/>
                                        <p:tgtEl>
                                          <p:spTgt spid="3">
                                            <p:txEl>
                                              <p:pRg st="3" end="3"/>
                                            </p:txEl>
                                          </p:spTgt>
                                        </p:tgtEl>
                                      </p:cBhvr>
                                    </p:animEffect>
                                  </p:childTnLst>
                                </p:cTn>
                              </p:par>
                              <p:par>
                                <p:cTn id="29" presetID="5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Scale>
                                      <p:cBhvr>
                                        <p:cTn id="31"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
                                            <p:txEl>
                                              <p:pRg st="4" end="4"/>
                                            </p:txEl>
                                          </p:spTgt>
                                        </p:tgtEl>
                                        <p:attrNameLst>
                                          <p:attrName>ppt_x</p:attrName>
                                          <p:attrName>ppt_y</p:attrName>
                                        </p:attrNameLst>
                                      </p:cBhvr>
                                    </p:animMotion>
                                    <p:animEffect transition="in" filter="fade">
                                      <p:cBhvr>
                                        <p:cTn id="33" dur="1000"/>
                                        <p:tgtEl>
                                          <p:spTgt spid="3">
                                            <p:txEl>
                                              <p:pRg st="4" end="4"/>
                                            </p:txEl>
                                          </p:spTgt>
                                        </p:tgtEl>
                                      </p:cBhvr>
                                    </p:animEffect>
                                  </p:childTnLst>
                                </p:cTn>
                              </p:par>
                              <p:par>
                                <p:cTn id="34" presetID="52"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Scale>
                                      <p:cBhvr>
                                        <p:cTn id="36"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
                                            <p:txEl>
                                              <p:pRg st="5" end="5"/>
                                            </p:txEl>
                                          </p:spTgt>
                                        </p:tgtEl>
                                        <p:attrNameLst>
                                          <p:attrName>ppt_x</p:attrName>
                                          <p:attrName>ppt_y</p:attrName>
                                        </p:attrNameLst>
                                      </p:cBhvr>
                                    </p:animMotion>
                                    <p:animEffect transition="in" filter="fade">
                                      <p:cBhvr>
                                        <p:cTn id="38"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457200"/>
            <a:ext cx="7772400" cy="762000"/>
          </a:xfrm>
        </p:spPr>
        <p:txBody>
          <a:bodyPr/>
          <a:lstStyle/>
          <a:p>
            <a:pPr algn="ctr" rtl="1">
              <a:buNone/>
            </a:pPr>
            <a:r>
              <a:rPr lang="ar-SA" sz="2400" dirty="0" smtClean="0">
                <a:solidFill>
                  <a:srgbClr val="FFFF00"/>
                </a:solidFill>
              </a:rPr>
              <a:t>صورة توضح نمواً غزيراً لغابة من العرعر</a:t>
            </a:r>
            <a:r>
              <a:rPr lang="en-GB" sz="2400" i="1" dirty="0" err="1" smtClean="0">
                <a:solidFill>
                  <a:srgbClr val="FF0000"/>
                </a:solidFill>
              </a:rPr>
              <a:t>J.polycarpos</a:t>
            </a:r>
            <a:r>
              <a:rPr lang="en-GB" sz="2400" dirty="0" smtClean="0">
                <a:solidFill>
                  <a:srgbClr val="FFFF00"/>
                </a:solidFill>
              </a:rPr>
              <a:t> </a:t>
            </a:r>
            <a:r>
              <a:rPr lang="en-GB" sz="2400" i="1" dirty="0" err="1" smtClean="0">
                <a:solidFill>
                  <a:srgbClr val="FF0000"/>
                </a:solidFill>
              </a:rPr>
              <a:t>Juniperus</a:t>
            </a:r>
            <a:r>
              <a:rPr lang="en-GB" sz="2400" dirty="0" smtClean="0">
                <a:solidFill>
                  <a:srgbClr val="FFFF00"/>
                </a:solidFill>
              </a:rPr>
              <a:t> </a:t>
            </a:r>
            <a:r>
              <a:rPr lang="en-GB" sz="2400" i="1" dirty="0" err="1" smtClean="0">
                <a:solidFill>
                  <a:srgbClr val="FF0000"/>
                </a:solidFill>
              </a:rPr>
              <a:t>procerua</a:t>
            </a:r>
            <a:r>
              <a:rPr lang="ar-SA" sz="2400" dirty="0" smtClean="0">
                <a:solidFill>
                  <a:srgbClr val="FFFF00"/>
                </a:solidFill>
              </a:rPr>
              <a:t> في منطقة السودة (جبال عسير).</a:t>
            </a:r>
            <a:endParaRPr lang="en-GB" sz="2400" dirty="0">
              <a:solidFill>
                <a:srgbClr val="FFFF00"/>
              </a:solidFill>
            </a:endParaRPr>
          </a:p>
        </p:txBody>
      </p:sp>
      <p:pic>
        <p:nvPicPr>
          <p:cNvPr id="4098" name="Picture 2" descr="C:\Users\seham\AppData\Local\Microsoft\Windows\Temporary Internet Files\Content.IE5\8DBQ9JPY\20151021_093805.jpg"/>
          <p:cNvPicPr>
            <a:picLocks noChangeAspect="1" noChangeArrowheads="1"/>
          </p:cNvPicPr>
          <p:nvPr/>
        </p:nvPicPr>
        <p:blipFill>
          <a:blip r:embed="rId2" cstate="print"/>
          <a:srcRect l="10000" t="2593" r="12500"/>
          <a:stretch>
            <a:fillRect/>
          </a:stretch>
        </p:blipFill>
        <p:spPr bwMode="auto">
          <a:xfrm>
            <a:off x="914400" y="1600200"/>
            <a:ext cx="7086600" cy="478155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p:cTn id="15" dur="1000" fill="hold"/>
                                        <p:tgtEl>
                                          <p:spTgt spid="4098"/>
                                        </p:tgtEl>
                                        <p:attrNameLst>
                                          <p:attrName>ppt_w</p:attrName>
                                        </p:attrNameLst>
                                      </p:cBhvr>
                                      <p:tavLst>
                                        <p:tav tm="0">
                                          <p:val>
                                            <p:fltVal val="0"/>
                                          </p:val>
                                        </p:tav>
                                        <p:tav tm="100000">
                                          <p:val>
                                            <p:strVal val="#ppt_w"/>
                                          </p:val>
                                        </p:tav>
                                      </p:tavLst>
                                    </p:anim>
                                    <p:anim calcmode="lin" valueType="num">
                                      <p:cBhvr>
                                        <p:cTn id="16" dur="1000" fill="hold"/>
                                        <p:tgtEl>
                                          <p:spTgt spid="4098"/>
                                        </p:tgtEl>
                                        <p:attrNameLst>
                                          <p:attrName>ppt_h</p:attrName>
                                        </p:attrNameLst>
                                      </p:cBhvr>
                                      <p:tavLst>
                                        <p:tav tm="0">
                                          <p:val>
                                            <p:fltVal val="0"/>
                                          </p:val>
                                        </p:tav>
                                        <p:tav tm="100000">
                                          <p:val>
                                            <p:strVal val="#ppt_h"/>
                                          </p:val>
                                        </p:tav>
                                      </p:tavLst>
                                    </p:anim>
                                    <p:anim calcmode="lin" valueType="num">
                                      <p:cBhvr>
                                        <p:cTn id="17" dur="1000" fill="hold"/>
                                        <p:tgtEl>
                                          <p:spTgt spid="409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09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0"/>
            <a:ext cx="8534400" cy="2133600"/>
          </a:xfrm>
        </p:spPr>
        <p:txBody>
          <a:bodyPr>
            <a:noAutofit/>
          </a:bodyPr>
          <a:lstStyle/>
          <a:p>
            <a:pPr algn="ctr"/>
            <a:r>
              <a:rPr lang="ar-SA" sz="3600" b="1" dirty="0" smtClean="0">
                <a:solidFill>
                  <a:schemeClr val="accent2"/>
                </a:solidFill>
                <a:effectLst/>
                <a:latin typeface="+mn-lt"/>
              </a:rPr>
              <a:t>9- المجتمعات النباتية التي تعمر الجبال</a:t>
            </a:r>
            <a:br>
              <a:rPr lang="ar-SA" sz="3600" b="1" dirty="0" smtClean="0">
                <a:solidFill>
                  <a:schemeClr val="accent2"/>
                </a:solidFill>
                <a:effectLst/>
                <a:latin typeface="+mn-lt"/>
              </a:rPr>
            </a:br>
            <a:r>
              <a:rPr lang="en-GB" sz="3600" b="1" dirty="0" smtClean="0">
                <a:solidFill>
                  <a:srgbClr val="FF0000"/>
                </a:solidFill>
                <a:effectLst/>
                <a:latin typeface="+mn-lt"/>
              </a:rPr>
              <a:t>Plant Communities inhabiting mountains</a:t>
            </a:r>
            <a:endParaRPr lang="ar-SA" sz="3600" dirty="0">
              <a:solidFill>
                <a:schemeClr val="accent2"/>
              </a:solidFill>
              <a:effectLst/>
              <a:latin typeface="+mn-lt"/>
            </a:endParaRPr>
          </a:p>
        </p:txBody>
      </p:sp>
      <p:sp>
        <p:nvSpPr>
          <p:cNvPr id="3" name="عنصر نائب للمحتوى 2"/>
          <p:cNvSpPr>
            <a:spLocks noGrp="1"/>
          </p:cNvSpPr>
          <p:nvPr>
            <p:ph idx="1"/>
          </p:nvPr>
        </p:nvSpPr>
        <p:spPr>
          <a:xfrm>
            <a:off x="304800" y="2438400"/>
            <a:ext cx="8610600" cy="4114800"/>
          </a:xfrm>
        </p:spPr>
        <p:txBody>
          <a:bodyPr>
            <a:normAutofit/>
          </a:bodyPr>
          <a:lstStyle/>
          <a:p>
            <a:pPr>
              <a:buNone/>
            </a:pPr>
            <a:endParaRPr lang="ar-SA" sz="3800" b="1" dirty="0">
              <a:solidFill>
                <a:schemeClr val="accent3">
                  <a:lumMod val="50000"/>
                </a:schemeClr>
              </a:solidFill>
            </a:endParaRPr>
          </a:p>
          <a:p>
            <a:pPr algn="just" rtl="1"/>
            <a:r>
              <a:rPr lang="ar-SA" sz="3800" dirty="0" smtClean="0">
                <a:solidFill>
                  <a:schemeClr val="accent2"/>
                </a:solidFill>
              </a:rPr>
              <a:t>يؤثر بها مطر التضاريس بشدة</a:t>
            </a:r>
          </a:p>
          <a:p>
            <a:pPr algn="just" rtl="1"/>
            <a:r>
              <a:rPr lang="ar-SA" sz="3800" dirty="0" smtClean="0">
                <a:solidFill>
                  <a:schemeClr val="accent2"/>
                </a:solidFill>
              </a:rPr>
              <a:t>مثال : جبال السروات في عسير</a:t>
            </a:r>
          </a:p>
          <a:p>
            <a:pPr marL="514350" indent="-514350">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0"/>
            <a:ext cx="8534400" cy="2133600"/>
          </a:xfrm>
        </p:spPr>
        <p:txBody>
          <a:bodyPr>
            <a:noAutofit/>
          </a:bodyPr>
          <a:lstStyle/>
          <a:p>
            <a:pPr algn="ctr"/>
            <a:r>
              <a:rPr lang="ar-SA" sz="3600" b="1" dirty="0" smtClean="0">
                <a:solidFill>
                  <a:schemeClr val="accent2"/>
                </a:solidFill>
                <a:effectLst/>
                <a:latin typeface="+mn-lt"/>
              </a:rPr>
              <a:t>10- المجتمعات النباتية التي تعمر التكوينات الرملية</a:t>
            </a:r>
            <a:br>
              <a:rPr lang="ar-SA" sz="3600" b="1" dirty="0" smtClean="0">
                <a:solidFill>
                  <a:schemeClr val="accent2"/>
                </a:solidFill>
                <a:effectLst/>
                <a:latin typeface="+mn-lt"/>
              </a:rPr>
            </a:br>
            <a:r>
              <a:rPr lang="en-GB" sz="3600" b="1" dirty="0" smtClean="0">
                <a:solidFill>
                  <a:srgbClr val="FF0000"/>
                </a:solidFill>
                <a:effectLst/>
                <a:latin typeface="+mn-lt"/>
              </a:rPr>
              <a:t>Plant Communities inhabiting sand formations</a:t>
            </a:r>
            <a:endParaRPr lang="ar-SA" sz="3600" dirty="0">
              <a:solidFill>
                <a:schemeClr val="accent2"/>
              </a:solidFill>
              <a:effectLst/>
              <a:latin typeface="+mn-lt"/>
            </a:endParaRPr>
          </a:p>
        </p:txBody>
      </p:sp>
      <p:sp>
        <p:nvSpPr>
          <p:cNvPr id="3" name="عنصر نائب للمحتوى 2"/>
          <p:cNvSpPr>
            <a:spLocks noGrp="1"/>
          </p:cNvSpPr>
          <p:nvPr>
            <p:ph idx="1"/>
          </p:nvPr>
        </p:nvSpPr>
        <p:spPr>
          <a:xfrm>
            <a:off x="304800" y="2438400"/>
            <a:ext cx="8610600" cy="4114800"/>
          </a:xfrm>
        </p:spPr>
        <p:txBody>
          <a:bodyPr>
            <a:normAutofit fontScale="92500" lnSpcReduction="20000"/>
          </a:bodyPr>
          <a:lstStyle/>
          <a:p>
            <a:pPr>
              <a:buNone/>
            </a:pPr>
            <a:endParaRPr lang="ar-SA" sz="3800" b="1" dirty="0">
              <a:solidFill>
                <a:schemeClr val="accent3">
                  <a:lumMod val="50000"/>
                </a:schemeClr>
              </a:solidFill>
            </a:endParaRPr>
          </a:p>
          <a:p>
            <a:pPr algn="just" rtl="1"/>
            <a:r>
              <a:rPr lang="ar-SA" sz="3800" dirty="0" smtClean="0"/>
              <a:t>تعمر هذه المجتمعات مجتمعات نباتية مفتوحة كثافتها متدنية بسبب:</a:t>
            </a:r>
          </a:p>
          <a:p>
            <a:pPr marL="742950" indent="-742950" algn="just" rtl="1">
              <a:buClr>
                <a:srgbClr val="FF0000"/>
              </a:buClr>
              <a:buFont typeface="+mj-lt"/>
              <a:buAutoNum type="arabicPeriod"/>
            </a:pPr>
            <a:r>
              <a:rPr lang="ar-SA" sz="3800" dirty="0" smtClean="0">
                <a:solidFill>
                  <a:schemeClr val="accent2"/>
                </a:solidFill>
              </a:rPr>
              <a:t>طبيعة الرمال المتحركة</a:t>
            </a:r>
          </a:p>
          <a:p>
            <a:pPr marL="742950" indent="-742950" algn="just" rtl="1">
              <a:buClr>
                <a:srgbClr val="FF0000"/>
              </a:buClr>
              <a:buFont typeface="+mj-lt"/>
              <a:buAutoNum type="arabicPeriod"/>
            </a:pPr>
            <a:r>
              <a:rPr lang="ar-SA" sz="3800" dirty="0" smtClean="0">
                <a:solidFill>
                  <a:schemeClr val="accent2"/>
                </a:solidFill>
              </a:rPr>
              <a:t>انخفاض سعتها الحقلية</a:t>
            </a:r>
          </a:p>
          <a:p>
            <a:pPr marL="742950" indent="-742950" algn="just" rtl="1">
              <a:buClr>
                <a:srgbClr val="FF0000"/>
              </a:buClr>
              <a:buFont typeface="+mj-lt"/>
              <a:buAutoNum type="arabicPeriod"/>
            </a:pPr>
            <a:r>
              <a:rPr lang="ar-SA" sz="3800" dirty="0" smtClean="0">
                <a:solidFill>
                  <a:schemeClr val="accent2"/>
                </a:solidFill>
              </a:rPr>
              <a:t>تعرضها للرياح</a:t>
            </a:r>
          </a:p>
          <a:p>
            <a:pPr marL="742950" indent="-742950" algn="just" rtl="1">
              <a:buClr>
                <a:srgbClr val="FF0000"/>
              </a:buClr>
              <a:buFont typeface="+mj-lt"/>
              <a:buAutoNum type="arabicPeriod"/>
            </a:pPr>
            <a:r>
              <a:rPr lang="ar-SA" sz="3800" dirty="0" smtClean="0">
                <a:solidFill>
                  <a:schemeClr val="accent2"/>
                </a:solidFill>
              </a:rPr>
              <a:t>طمرها بالرمال</a:t>
            </a:r>
          </a:p>
          <a:p>
            <a:pPr algn="just" rtl="1"/>
            <a:r>
              <a:rPr lang="ar-SA" sz="3800" dirty="0" smtClean="0">
                <a:solidFill>
                  <a:schemeClr val="accent2"/>
                </a:solidFill>
              </a:rPr>
              <a:t>تتميز نباتاتها أنها </a:t>
            </a:r>
            <a:r>
              <a:rPr lang="ar-SA" sz="3800" dirty="0" smtClean="0">
                <a:solidFill>
                  <a:srgbClr val="FF0000"/>
                </a:solidFill>
              </a:rPr>
              <a:t>سريعة النمو </a:t>
            </a:r>
            <a:r>
              <a:rPr lang="ar-SA" sz="3800" dirty="0" smtClean="0">
                <a:solidFill>
                  <a:schemeClr val="accent2"/>
                </a:solidFill>
              </a:rPr>
              <a:t>حتى يتسنى لها النمو والإرتفاع فوق الرمال</a:t>
            </a:r>
          </a:p>
          <a:p>
            <a:pPr marL="514350" indent="-514350">
              <a:buNone/>
            </a:pPr>
            <a:endParaRPr lang="ar-SA" b="1" dirty="0">
              <a:solidFill>
                <a:schemeClr val="accent3">
                  <a:lumMod val="50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sz="4800" dirty="0" smtClean="0">
                <a:solidFill>
                  <a:srgbClr val="FFFF00"/>
                </a:solidFill>
              </a:rPr>
              <a:t>رؤية ورسالة كليه العلوم</a:t>
            </a:r>
            <a:endParaRPr lang="en-US" sz="4800" dirty="0">
              <a:solidFill>
                <a:srgbClr val="FFFF00"/>
              </a:solidFill>
            </a:endParaRPr>
          </a:p>
        </p:txBody>
      </p:sp>
      <p:sp>
        <p:nvSpPr>
          <p:cNvPr id="3" name="Content Placeholder 2"/>
          <p:cNvSpPr>
            <a:spLocks noGrp="1"/>
          </p:cNvSpPr>
          <p:nvPr>
            <p:ph idx="1"/>
          </p:nvPr>
        </p:nvSpPr>
        <p:spPr>
          <a:xfrm>
            <a:off x="457200" y="1828800"/>
            <a:ext cx="8229600" cy="4495800"/>
          </a:xfrm>
        </p:spPr>
        <p:txBody>
          <a:bodyPr/>
          <a:lstStyle/>
          <a:p>
            <a:pPr algn="r" rtl="1"/>
            <a:r>
              <a:rPr lang="ar-SA" dirty="0" smtClean="0">
                <a:solidFill>
                  <a:srgbClr val="FFFF00"/>
                </a:solidFill>
              </a:rPr>
              <a:t>الرؤية:</a:t>
            </a:r>
          </a:p>
          <a:p>
            <a:pPr algn="just" rtl="1"/>
            <a:r>
              <a:rPr lang="ar-SA" dirty="0" smtClean="0"/>
              <a:t>الوصول إلى معايير الجودة أكاديمياً وبحثياً وصناعة مخرج تعليمي مؤهل، و فعّال وبالتالي مُنتج. </a:t>
            </a:r>
          </a:p>
          <a:p>
            <a:pPr algn="r" rtl="1"/>
            <a:r>
              <a:rPr lang="ar-SA" dirty="0" smtClean="0">
                <a:solidFill>
                  <a:srgbClr val="FFFF00"/>
                </a:solidFill>
              </a:rPr>
              <a:t>الرسالة:</a:t>
            </a:r>
          </a:p>
          <a:p>
            <a:pPr algn="just" rtl="1"/>
            <a:r>
              <a:rPr lang="ar-SA" dirty="0" smtClean="0"/>
              <a:t>استقطاب الكفاءات من أهل الخبرة والعلم العميق للمشاركة في العملية التعليمية وتطوير البحث العلمي، و تطوير المقرر الدراسي من ناحية المضمون و وسيلة التعليم ليواكب آخر المستجدات العلمية، وتأهيل الطالب معرفياً وشخصياً ليتمكن باقتدار من خدمة مجتمعه. </a:t>
            </a:r>
            <a:endParaRPr lang="en-US"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6"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9" dur="500"/>
                                        <p:tgtEl>
                                          <p:spTgt spid="3">
                                            <p:txEl>
                                              <p:pRg st="0" end="0"/>
                                            </p:txEl>
                                          </p:spTgt>
                                        </p:tgtEl>
                                      </p:cBhvr>
                                    </p:animEffect>
                                  </p:childTnLst>
                                </p:cTn>
                              </p:par>
                              <p:par>
                                <p:cTn id="20" presetID="58" presetClass="entr" presetSubtype="0" accel="100000"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3"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8" presetClass="entr" presetSubtype="0" accel="10000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32"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4"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35" dur="500"/>
                                        <p:tgtEl>
                                          <p:spTgt spid="3">
                                            <p:txEl>
                                              <p:pRg st="2" end="2"/>
                                            </p:txEl>
                                          </p:spTgt>
                                        </p:tgtEl>
                                      </p:cBhvr>
                                    </p:animEffect>
                                  </p:childTnLst>
                                </p:cTn>
                              </p:par>
                              <p:par>
                                <p:cTn id="36" presetID="58" presetClass="entr" presetSubtype="0" accel="100000" fill="hold"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p:cTn id="38"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39"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4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4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304800" y="381000"/>
            <a:ext cx="8458200" cy="990600"/>
          </a:xfrm>
        </p:spPr>
        <p:txBody>
          <a:bodyPr/>
          <a:lstStyle/>
          <a:p>
            <a:pPr algn="ctr"/>
            <a:r>
              <a:rPr lang="ar-SA" sz="4800" dirty="0" smtClean="0">
                <a:solidFill>
                  <a:srgbClr val="FFFF00"/>
                </a:solidFill>
              </a:rPr>
              <a:t>رؤية ورسالة قسم النبات والأحياء الدقيقة</a:t>
            </a:r>
            <a:endParaRPr lang="en-US" sz="4800" dirty="0">
              <a:solidFill>
                <a:srgbClr val="FFFF00"/>
              </a:solidFill>
            </a:endParaRPr>
          </a:p>
        </p:txBody>
      </p:sp>
      <p:sp>
        <p:nvSpPr>
          <p:cNvPr id="9221" name="Rectangle 5"/>
          <p:cNvSpPr>
            <a:spLocks noGrp="1" noChangeArrowheads="1"/>
          </p:cNvSpPr>
          <p:nvPr>
            <p:ph type="body" idx="1"/>
          </p:nvPr>
        </p:nvSpPr>
        <p:spPr>
          <a:xfrm>
            <a:off x="457200" y="1524000"/>
            <a:ext cx="8305800" cy="1752600"/>
          </a:xfrm>
        </p:spPr>
        <p:txBody>
          <a:bodyPr/>
          <a:lstStyle/>
          <a:p>
            <a:pPr algn="just" rtl="1">
              <a:buNone/>
            </a:pPr>
            <a:r>
              <a:rPr lang="ar-SA" b="1" dirty="0" smtClean="0">
                <a:solidFill>
                  <a:srgbClr val="FFFF00"/>
                </a:solidFill>
              </a:rPr>
              <a:t>الرؤيـــة</a:t>
            </a:r>
            <a:r>
              <a:rPr lang="en-US" b="1" dirty="0" smtClean="0">
                <a:solidFill>
                  <a:srgbClr val="FFFF00"/>
                </a:solidFill>
              </a:rPr>
              <a:t>: </a:t>
            </a:r>
            <a:endParaRPr lang="en-US" dirty="0" smtClean="0">
              <a:solidFill>
                <a:srgbClr val="FFFF00"/>
              </a:solidFill>
            </a:endParaRPr>
          </a:p>
          <a:p>
            <a:pPr algn="just" rtl="1">
              <a:buNone/>
            </a:pPr>
            <a:r>
              <a:rPr lang="ar-SA" b="1" dirty="0" smtClean="0"/>
              <a:t>الارتقاء بالمستوى الأكاديمي والبحثي لمواكبة التقدم العلمي ومتطلبات المجتمع</a:t>
            </a:r>
            <a:r>
              <a:rPr lang="en-US" b="1" dirty="0" smtClean="0"/>
              <a:t>. </a:t>
            </a:r>
            <a:endParaRPr lang="en-US" dirty="0" smtClean="0"/>
          </a:p>
          <a:p>
            <a:pPr algn="just" rtl="1"/>
            <a:endParaRPr lang="en-US" dirty="0" smtClean="0"/>
          </a:p>
        </p:txBody>
      </p:sp>
      <p:sp>
        <p:nvSpPr>
          <p:cNvPr id="4" name="Rectangle 5"/>
          <p:cNvSpPr txBox="1">
            <a:spLocks noChangeArrowheads="1"/>
          </p:cNvSpPr>
          <p:nvPr/>
        </p:nvSpPr>
        <p:spPr bwMode="auto">
          <a:xfrm>
            <a:off x="457200" y="3124200"/>
            <a:ext cx="8305800" cy="3200400"/>
          </a:xfrm>
          <a:prstGeom prst="rect">
            <a:avLst/>
          </a:prstGeom>
          <a:noFill/>
          <a:ln w="9525">
            <a:noFill/>
            <a:miter lim="800000"/>
            <a:headEnd/>
            <a:tailEnd/>
          </a:ln>
          <a:effectLst/>
        </p:spPr>
        <p:txBody>
          <a:bodyPr vert="horz" wrap="square" lIns="182562" tIns="46038" rIns="182562" bIns="46038" numCol="1" anchor="t" anchorCtr="0" compatLnSpc="1">
            <a:prstTxWarp prst="textNoShape">
              <a:avLst/>
            </a:prstTxWarp>
          </a:bodyPr>
          <a:lstStyle/>
          <a:p>
            <a:pPr algn="just" rtl="1"/>
            <a:r>
              <a:rPr lang="ar-SA" sz="3200" b="1" dirty="0" smtClean="0">
                <a:solidFill>
                  <a:srgbClr val="FFFF00"/>
                </a:solidFill>
              </a:rPr>
              <a:t>الرســالة:  </a:t>
            </a:r>
            <a:endParaRPr lang="en-US" sz="3200" dirty="0" smtClean="0">
              <a:solidFill>
                <a:srgbClr val="FFFF00"/>
              </a:solidFill>
            </a:endParaRPr>
          </a:p>
          <a:p>
            <a:pPr algn="just" rtl="1"/>
            <a:r>
              <a:rPr lang="ar-SA" sz="3200" b="1" dirty="0" smtClean="0"/>
              <a:t>تطوير المسيرة العلمية وتطوير أساليب البحث العلمي عن طريق التخطيط الإستراتيجي والرؤية الواضحة للعلوم والتقنية على مستوى الوطن. كذلك تدريب الكوادر الوطنية ، وإدخال منهجية متطورة لتلبية احتياجات المجتمع المختلفة ، ولخدمة مختلف المشاريع البحثية والإنمائية بالمجتمع.</a:t>
            </a:r>
            <a:endParaRPr lang="en-US" sz="3200"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Scale>
                                      <p:cBhvr>
                                        <p:cTn id="7" dur="1000" decel="50000" fill="hold">
                                          <p:stCondLst>
                                            <p:cond delay="0"/>
                                          </p:stCondLst>
                                        </p:cTn>
                                        <p:tgtEl>
                                          <p:spTgt spid="92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220"/>
                                        </p:tgtEl>
                                        <p:attrNameLst>
                                          <p:attrName>ppt_x</p:attrName>
                                          <p:attrName>ppt_y</p:attrName>
                                        </p:attrNameLst>
                                      </p:cBhvr>
                                    </p:animMotion>
                                    <p:animEffect transition="in" filter="fade">
                                      <p:cBhvr>
                                        <p:cTn id="9" dur="1000"/>
                                        <p:tgtEl>
                                          <p:spTgt spid="9220"/>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9221">
                                            <p:txEl>
                                              <p:pRg st="0" end="0"/>
                                            </p:txEl>
                                          </p:spTgt>
                                        </p:tgtEl>
                                        <p:attrNameLst>
                                          <p:attrName>style.visibility</p:attrName>
                                        </p:attrNameLst>
                                      </p:cBhvr>
                                      <p:to>
                                        <p:strVal val="visible"/>
                                      </p:to>
                                    </p:set>
                                    <p:animScale>
                                      <p:cBhvr>
                                        <p:cTn id="14" dur="1000" decel="50000" fill="hold">
                                          <p:stCondLst>
                                            <p:cond delay="0"/>
                                          </p:stCondLst>
                                        </p:cTn>
                                        <p:tgtEl>
                                          <p:spTgt spid="922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221">
                                            <p:txEl>
                                              <p:pRg st="0" end="0"/>
                                            </p:txEl>
                                          </p:spTgt>
                                        </p:tgtEl>
                                        <p:attrNameLst>
                                          <p:attrName>ppt_x</p:attrName>
                                          <p:attrName>ppt_y</p:attrName>
                                        </p:attrNameLst>
                                      </p:cBhvr>
                                    </p:animMotion>
                                    <p:animEffect transition="in" filter="fade">
                                      <p:cBhvr>
                                        <p:cTn id="16" dur="1000"/>
                                        <p:tgtEl>
                                          <p:spTgt spid="922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9221">
                                            <p:txEl>
                                              <p:pRg st="1" end="1"/>
                                            </p:txEl>
                                          </p:spTgt>
                                        </p:tgtEl>
                                        <p:attrNameLst>
                                          <p:attrName>style.visibility</p:attrName>
                                        </p:attrNameLst>
                                      </p:cBhvr>
                                      <p:to>
                                        <p:strVal val="visible"/>
                                      </p:to>
                                    </p:set>
                                    <p:animScale>
                                      <p:cBhvr>
                                        <p:cTn id="21" dur="1000" decel="50000" fill="hold">
                                          <p:stCondLst>
                                            <p:cond delay="0"/>
                                          </p:stCondLst>
                                        </p:cTn>
                                        <p:tgtEl>
                                          <p:spTgt spid="9221">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221">
                                            <p:txEl>
                                              <p:pRg st="1" end="1"/>
                                            </p:txEl>
                                          </p:spTgt>
                                        </p:tgtEl>
                                        <p:attrNameLst>
                                          <p:attrName>ppt_x</p:attrName>
                                          <p:attrName>ppt_y</p:attrName>
                                        </p:attrNameLst>
                                      </p:cBhvr>
                                    </p:animMotion>
                                    <p:animEffect transition="in" filter="fade">
                                      <p:cBhvr>
                                        <p:cTn id="23" dur="1000"/>
                                        <p:tgtEl>
                                          <p:spTgt spid="922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Scale>
                                      <p:cBhvr>
                                        <p:cTn id="2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
                                        </p:tgtEl>
                                        <p:attrNameLst>
                                          <p:attrName>ppt_x</p:attrName>
                                          <p:attrName>ppt_y</p:attrName>
                                        </p:attrNameLst>
                                      </p:cBhvr>
                                    </p:animMotion>
                                    <p:animEffect transition="in" filter="fade">
                                      <p:cBhvr>
                                        <p:cTn id="3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609600"/>
            <a:ext cx="8534399" cy="5791200"/>
          </a:xfrm>
        </p:spPr>
        <p:txBody>
          <a:bodyPr/>
          <a:lstStyle/>
          <a:p>
            <a:pPr algn="ctr"/>
            <a:r>
              <a:rPr lang="ar-SA" sz="7200" b="1" dirty="0" smtClean="0">
                <a:solidFill>
                  <a:srgbClr val="FFFF00"/>
                </a:solidFill>
              </a:rPr>
              <a:t>العلاقات البيئية للمجتمعات النباتية في الصحراء</a:t>
            </a:r>
            <a:r>
              <a:rPr lang="en-GB" sz="6000" b="1" dirty="0" smtClean="0">
                <a:solidFill>
                  <a:srgbClr val="FFFF00"/>
                </a:solidFill>
              </a:rPr>
              <a:t/>
            </a:r>
            <a:br>
              <a:rPr lang="en-GB" sz="6000" b="1" dirty="0" smtClean="0">
                <a:solidFill>
                  <a:srgbClr val="FFFF00"/>
                </a:solidFill>
              </a:rPr>
            </a:br>
            <a:r>
              <a:rPr lang="en-GB" sz="6000" b="1" dirty="0" smtClean="0">
                <a:solidFill>
                  <a:srgbClr val="FF0000"/>
                </a:solidFill>
              </a:rPr>
              <a:t>Ecological Relationships of Desert Plant Communities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2.5"/>
                                          </p:val>
                                        </p:tav>
                                        <p:tav tm="100000">
                                          <p:val>
                                            <p:strVal val="#ppt_w"/>
                                          </p:val>
                                        </p:tav>
                                      </p:tavLst>
                                    </p:anim>
                                    <p:anim calcmode="lin" valueType="num">
                                      <p:cBhvr>
                                        <p:cTn id="8" dur="500" fill="hold"/>
                                        <p:tgtEl>
                                          <p:spTgt spid="5"/>
                                        </p:tgtEl>
                                        <p:attrNameLst>
                                          <p:attrName>ppt_h</p:attrName>
                                        </p:attrNameLst>
                                      </p:cBhvr>
                                      <p:tavLst>
                                        <p:tav tm="0">
                                          <p:val>
                                            <p:strVal val="#ppt_h*0.01"/>
                                          </p:val>
                                        </p:tav>
                                        <p:tav tm="100000">
                                          <p:val>
                                            <p:strVal val="#ppt_h"/>
                                          </p:val>
                                        </p:tav>
                                      </p:tavLst>
                                    </p:anim>
                                    <p:anim calcmode="lin" valueType="num">
                                      <p:cBhvr>
                                        <p:cTn id="9" dur="500" fill="hold"/>
                                        <p:tgtEl>
                                          <p:spTgt spid="5"/>
                                        </p:tgtEl>
                                        <p:attrNameLst>
                                          <p:attrName>ppt_x</p:attrName>
                                        </p:attrNameLst>
                                      </p:cBhvr>
                                      <p:tavLst>
                                        <p:tav tm="0">
                                          <p:val>
                                            <p:strVal val="#ppt_x"/>
                                          </p:val>
                                        </p:tav>
                                        <p:tav tm="100000">
                                          <p:val>
                                            <p:strVal val="#ppt_x"/>
                                          </p:val>
                                        </p:tav>
                                      </p:tavLst>
                                    </p:anim>
                                    <p:anim calcmode="lin" valueType="num">
                                      <p:cBhvr>
                                        <p:cTn id="10" dur="500" fill="hold"/>
                                        <p:tgtEl>
                                          <p:spTgt spid="5"/>
                                        </p:tgtEl>
                                        <p:attrNameLst>
                                          <p:attrName>ppt_y</p:attrName>
                                        </p:attrNameLst>
                                      </p:cBhvr>
                                      <p:tavLst>
                                        <p:tav tm="0">
                                          <p:val>
                                            <p:strVal val="#ppt_h+1"/>
                                          </p:val>
                                        </p:tav>
                                        <p:tav tm="100000">
                                          <p:val>
                                            <p:strVal val="#ppt_y"/>
                                          </p:val>
                                        </p:tav>
                                      </p:tavLst>
                                    </p:anim>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1143000"/>
          </a:xfrm>
        </p:spPr>
        <p:txBody>
          <a:bodyPr/>
          <a:lstStyle/>
          <a:p>
            <a:pPr algn="r" rtl="1"/>
            <a:r>
              <a:rPr lang="ar-SA" b="1" dirty="0" smtClean="0">
                <a:solidFill>
                  <a:srgbClr val="FFFF00"/>
                </a:solidFill>
              </a:rPr>
              <a:t>العلاقات البيئية للمجتمعات النباتية في الصحراء</a:t>
            </a:r>
            <a:endParaRPr lang="en-US" dirty="0"/>
          </a:p>
        </p:txBody>
      </p:sp>
      <p:sp>
        <p:nvSpPr>
          <p:cNvPr id="4" name="Content Placeholder 2"/>
          <p:cNvSpPr>
            <a:spLocks noGrp="1"/>
          </p:cNvSpPr>
          <p:nvPr>
            <p:ph idx="1"/>
          </p:nvPr>
        </p:nvSpPr>
        <p:spPr>
          <a:xfrm>
            <a:off x="304800" y="1676400"/>
            <a:ext cx="8534400" cy="4724400"/>
          </a:xfrm>
        </p:spPr>
        <p:txBody>
          <a:bodyPr/>
          <a:lstStyle/>
          <a:p>
            <a:pPr marL="914400" indent="-914400" algn="just" rtl="1">
              <a:buClr>
                <a:schemeClr val="accent2"/>
              </a:buClr>
              <a:buSzPct val="100000"/>
              <a:buFont typeface="+mj-lt"/>
              <a:buAutoNum type="arabicPeriod"/>
            </a:pPr>
            <a:r>
              <a:rPr lang="ar-SA" sz="4800" dirty="0" smtClean="0"/>
              <a:t>علاقات مناخية عامة </a:t>
            </a:r>
            <a:r>
              <a:rPr lang="en-GB" sz="4800" dirty="0" smtClean="0">
                <a:solidFill>
                  <a:srgbClr val="FF0000"/>
                </a:solidFill>
              </a:rPr>
              <a:t>General Climate Relationships</a:t>
            </a:r>
            <a:endParaRPr lang="ar-SA" sz="4800" dirty="0" smtClean="0">
              <a:solidFill>
                <a:srgbClr val="FF0000"/>
              </a:solidFill>
            </a:endParaRPr>
          </a:p>
          <a:p>
            <a:pPr marL="914400" indent="-914400" algn="just" rtl="1">
              <a:buClr>
                <a:schemeClr val="accent2"/>
              </a:buClr>
              <a:buSzPct val="100000"/>
              <a:buFont typeface="+mj-lt"/>
              <a:buAutoNum type="arabicPeriod"/>
            </a:pPr>
            <a:endParaRPr lang="ar-SA" sz="4800" dirty="0" smtClean="0">
              <a:solidFill>
                <a:srgbClr val="FF0000"/>
              </a:solidFill>
            </a:endParaRPr>
          </a:p>
          <a:p>
            <a:pPr marL="914400" indent="-914400" algn="just" rtl="1">
              <a:buClr>
                <a:schemeClr val="accent2"/>
              </a:buClr>
              <a:buSzPct val="100000"/>
              <a:buFont typeface="+mj-lt"/>
              <a:buAutoNum type="arabicPeriod"/>
            </a:pPr>
            <a:r>
              <a:rPr lang="ar-SA" sz="4800" dirty="0" smtClean="0"/>
              <a:t>علاقات مرتبطة بطبوغرافية الأرض </a:t>
            </a:r>
            <a:r>
              <a:rPr lang="en-GB" sz="4800" dirty="0" smtClean="0"/>
              <a:t> </a:t>
            </a:r>
            <a:r>
              <a:rPr lang="en-GB" sz="4800" dirty="0" smtClean="0">
                <a:solidFill>
                  <a:srgbClr val="FF0000"/>
                </a:solidFill>
              </a:rPr>
              <a:t>Topographic Relationships</a:t>
            </a:r>
            <a:r>
              <a:rPr lang="ar-SA" sz="4800" dirty="0" smtClean="0">
                <a:solidFill>
                  <a:srgbClr val="FF0000"/>
                </a:solidFill>
              </a:rPr>
              <a:t> </a:t>
            </a:r>
            <a:endParaRPr lang="en-GB" sz="4800" dirty="0" smtClean="0">
              <a:solidFill>
                <a:srgbClr val="FF000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4">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1000"/>
                                        <p:tgtEl>
                                          <p:spTgt spid="4">
                                            <p:txEl>
                                              <p:pRg st="2" end="2"/>
                                            </p:txEl>
                                          </p:spTgt>
                                        </p:tgtEl>
                                      </p:cBhvr>
                                    </p:animEffect>
                                    <p:anim calcmode="lin" valueType="num">
                                      <p:cBhvr>
                                        <p:cTn id="2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4">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4">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458199" cy="4953000"/>
          </a:xfrm>
        </p:spPr>
        <p:txBody>
          <a:bodyPr/>
          <a:lstStyle/>
          <a:p>
            <a:pPr marL="514350" indent="-514350" algn="just" rtl="1">
              <a:buClr>
                <a:schemeClr val="accent2"/>
              </a:buClr>
              <a:buSzPct val="100000"/>
            </a:pPr>
            <a:r>
              <a:rPr lang="ar-SA" dirty="0" smtClean="0"/>
              <a:t>تعيش أفراد أنواع النباتات في مجتمعاتها المخنلفة في الصحراء في ظروف ملائمة من حيث شدة الإضاءة والدفء، وفي نفس الوقت تواجه ظروف غير مواتية سببها </a:t>
            </a:r>
            <a:r>
              <a:rPr lang="ar-SA" dirty="0" smtClean="0">
                <a:solidFill>
                  <a:srgbClr val="FF0000"/>
                </a:solidFill>
              </a:rPr>
              <a:t>نقص الماء الناتج عن قلة المطر ، عدم انتظامة ، ومعدلات التبخر العالية.</a:t>
            </a:r>
          </a:p>
          <a:p>
            <a:pPr marL="514350" indent="-514350" algn="just" rtl="1">
              <a:buClr>
                <a:schemeClr val="accent2"/>
              </a:buClr>
              <a:buSzPct val="100000"/>
            </a:pPr>
            <a:r>
              <a:rPr lang="ar-SA" dirty="0" smtClean="0">
                <a:solidFill>
                  <a:srgbClr val="FF0000"/>
                </a:solidFill>
              </a:rPr>
              <a:t>تتأثر المجتمعات النباتية كماً ونوعا بالمناخ الحار والجفاف </a:t>
            </a:r>
            <a:r>
              <a:rPr lang="ar-SA" dirty="0" smtClean="0">
                <a:solidFill>
                  <a:schemeClr val="accent2"/>
                </a:solidFill>
              </a:rPr>
              <a:t>وتتأقلم أنواع النباتات على المعيشة تحت هذه الظروف البيئية القاسية.</a:t>
            </a:r>
          </a:p>
          <a:p>
            <a:pPr marL="514350" indent="-514350" algn="just" rtl="1">
              <a:buClr>
                <a:schemeClr val="accent2"/>
              </a:buClr>
              <a:buSzPct val="100000"/>
            </a:pPr>
            <a:r>
              <a:rPr lang="ar-SA" dirty="0" smtClean="0">
                <a:solidFill>
                  <a:srgbClr val="FF0000"/>
                </a:solidFill>
              </a:rPr>
              <a:t>الرياح عامل بيئي هام </a:t>
            </a:r>
            <a:r>
              <a:rPr lang="ar-SA" dirty="0" smtClean="0">
                <a:solidFill>
                  <a:schemeClr val="accent2"/>
                </a:solidFill>
              </a:rPr>
              <a:t>، خاصة في السهول المنبسطة وعلى شواطئ البحار وعلى الهضاب والمرتفعات.</a:t>
            </a: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p:txBody>
      </p:sp>
      <p:sp>
        <p:nvSpPr>
          <p:cNvPr id="5" name="Rectangle 4"/>
          <p:cNvSpPr/>
          <p:nvPr/>
        </p:nvSpPr>
        <p:spPr>
          <a:xfrm>
            <a:off x="0" y="457200"/>
            <a:ext cx="8999579" cy="584775"/>
          </a:xfrm>
          <a:prstGeom prst="rect">
            <a:avLst/>
          </a:prstGeom>
        </p:spPr>
        <p:txBody>
          <a:bodyPr wrap="none">
            <a:spAutoFit/>
          </a:bodyPr>
          <a:lstStyle/>
          <a:p>
            <a:pPr algn="r" rtl="1"/>
            <a:r>
              <a:rPr lang="ar-SA" sz="3200" b="1" dirty="0" smtClean="0">
                <a:solidFill>
                  <a:srgbClr val="FFFF00"/>
                </a:solidFill>
              </a:rPr>
              <a:t>1- علاقات مناخية عامة</a:t>
            </a:r>
            <a:r>
              <a:rPr lang="en-GB" sz="3200" b="1" dirty="0" smtClean="0">
                <a:solidFill>
                  <a:srgbClr val="FFFF00"/>
                </a:solidFill>
              </a:rPr>
              <a:t> </a:t>
            </a:r>
            <a:r>
              <a:rPr lang="en-GB" sz="3200" b="1" dirty="0" smtClean="0">
                <a:solidFill>
                  <a:srgbClr val="FF0000"/>
                </a:solidFill>
              </a:rPr>
              <a:t>General Climatic Relationships </a:t>
            </a:r>
            <a:endParaRPr lang="en-GB" sz="32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458199" cy="4953000"/>
          </a:xfrm>
        </p:spPr>
        <p:txBody>
          <a:bodyPr/>
          <a:lstStyle/>
          <a:p>
            <a:pPr marL="514350" indent="-514350" algn="just" rtl="1">
              <a:buClr>
                <a:schemeClr val="accent2"/>
              </a:buClr>
              <a:buSzPct val="100000"/>
              <a:buFont typeface="+mj-lt"/>
              <a:buAutoNum type="arabicPeriod"/>
            </a:pPr>
            <a:r>
              <a:rPr lang="ar-SA" dirty="0" smtClean="0"/>
              <a:t>التجفيف</a:t>
            </a:r>
          </a:p>
          <a:p>
            <a:pPr marL="514350" indent="-514350" algn="just" rtl="1">
              <a:buClr>
                <a:schemeClr val="accent2"/>
              </a:buClr>
              <a:buSzPct val="100000"/>
              <a:buFont typeface="+mj-lt"/>
              <a:buAutoNum type="arabicPeriod"/>
            </a:pPr>
            <a:r>
              <a:rPr lang="ar-SA" dirty="0" smtClean="0">
                <a:solidFill>
                  <a:schemeClr val="accent2"/>
                </a:solidFill>
              </a:rPr>
              <a:t>التقزم</a:t>
            </a:r>
          </a:p>
          <a:p>
            <a:pPr marL="514350" indent="-514350" algn="just" rtl="1">
              <a:buClr>
                <a:schemeClr val="accent2"/>
              </a:buClr>
              <a:buSzPct val="100000"/>
              <a:buFont typeface="+mj-lt"/>
              <a:buAutoNum type="arabicPeriod"/>
            </a:pPr>
            <a:r>
              <a:rPr lang="ar-SA" dirty="0" smtClean="0"/>
              <a:t>التشوه</a:t>
            </a:r>
          </a:p>
          <a:p>
            <a:pPr marL="514350" indent="-514350" algn="just" rtl="1">
              <a:buClr>
                <a:schemeClr val="accent2"/>
              </a:buClr>
              <a:buSzPct val="100000"/>
              <a:buFont typeface="+mj-lt"/>
              <a:buAutoNum type="arabicPeriod"/>
            </a:pPr>
            <a:r>
              <a:rPr lang="ar-SA" dirty="0" smtClean="0">
                <a:solidFill>
                  <a:schemeClr val="accent2"/>
                </a:solidFill>
              </a:rPr>
              <a:t>التكسر</a:t>
            </a:r>
          </a:p>
          <a:p>
            <a:pPr marL="514350" indent="-514350" algn="just" rtl="1">
              <a:buClr>
                <a:schemeClr val="accent2"/>
              </a:buClr>
              <a:buSzPct val="100000"/>
              <a:buFont typeface="+mj-lt"/>
              <a:buAutoNum type="arabicPeriod"/>
            </a:pPr>
            <a:r>
              <a:rPr lang="ar-SA" dirty="0" smtClean="0">
                <a:solidFill>
                  <a:schemeClr val="accent2"/>
                </a:solidFill>
              </a:rPr>
              <a:t>البري</a:t>
            </a:r>
            <a:endParaRPr lang="ar-SA" dirty="0" smtClean="0"/>
          </a:p>
          <a:p>
            <a:pPr marL="514350" indent="-514350" algn="just" rtl="1">
              <a:buClr>
                <a:schemeClr val="accent2"/>
              </a:buClr>
              <a:buSzPct val="100000"/>
              <a:buFont typeface="+mj-lt"/>
              <a:buAutoNum type="arabicPeriod"/>
            </a:pPr>
            <a:r>
              <a:rPr lang="ar-SA" dirty="0" smtClean="0">
                <a:solidFill>
                  <a:schemeClr val="accent2"/>
                </a:solidFill>
              </a:rPr>
              <a:t>تآكل التربة</a:t>
            </a:r>
          </a:p>
          <a:p>
            <a:pPr marL="514350" indent="-514350" algn="just" rtl="1">
              <a:buClr>
                <a:schemeClr val="accent2"/>
              </a:buClr>
              <a:buSzPct val="100000"/>
              <a:buFont typeface="+mj-lt"/>
              <a:buAutoNum type="arabicPeriod"/>
            </a:pPr>
            <a:r>
              <a:rPr lang="ar-SA" dirty="0" smtClean="0"/>
              <a:t>حمل الرياح للرذاذ الملحي</a:t>
            </a:r>
          </a:p>
          <a:p>
            <a:pPr marL="514350" indent="-514350" algn="just" rtl="1">
              <a:buClr>
                <a:schemeClr val="accent2"/>
              </a:buClr>
              <a:buSzPct val="100000"/>
              <a:buFont typeface="+mj-lt"/>
              <a:buAutoNum type="arabicPeriod"/>
            </a:pPr>
            <a:r>
              <a:rPr lang="ar-SA" dirty="0" smtClean="0">
                <a:solidFill>
                  <a:schemeClr val="accent2"/>
                </a:solidFill>
              </a:rPr>
              <a:t>تدمير الكساء النباتي</a:t>
            </a: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p:txBody>
      </p:sp>
      <p:sp>
        <p:nvSpPr>
          <p:cNvPr id="5" name="Rectangle 4"/>
          <p:cNvSpPr/>
          <p:nvPr/>
        </p:nvSpPr>
        <p:spPr>
          <a:xfrm>
            <a:off x="838200" y="609600"/>
            <a:ext cx="7933582" cy="707886"/>
          </a:xfrm>
          <a:prstGeom prst="rect">
            <a:avLst/>
          </a:prstGeom>
        </p:spPr>
        <p:txBody>
          <a:bodyPr wrap="none">
            <a:spAutoFit/>
          </a:bodyPr>
          <a:lstStyle/>
          <a:p>
            <a:r>
              <a:rPr lang="ar-SA" sz="4000" b="1" dirty="0" smtClean="0">
                <a:solidFill>
                  <a:srgbClr val="FF0000"/>
                </a:solidFill>
              </a:rPr>
              <a:t>الأضرار الميكانيكية التي تلحقها الرياح بالنباتات</a:t>
            </a:r>
            <a:endParaRPr lang="en-GB" sz="40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fade">
                                      <p:cBhvr>
                                        <p:cTn id="45" dur="1000"/>
                                        <p:tgtEl>
                                          <p:spTgt spid="3">
                                            <p:txEl>
                                              <p:pRg st="5" end="5"/>
                                            </p:txEl>
                                          </p:spTgt>
                                        </p:tgtEl>
                                      </p:cBhvr>
                                    </p:animEffect>
                                    <p:anim calcmode="lin" valueType="num">
                                      <p:cBhvr>
                                        <p:cTn id="4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fade">
                                      <p:cBhvr>
                                        <p:cTn id="51" dur="1000"/>
                                        <p:tgtEl>
                                          <p:spTgt spid="3">
                                            <p:txEl>
                                              <p:pRg st="6" end="6"/>
                                            </p:txEl>
                                          </p:spTgt>
                                        </p:tgtEl>
                                      </p:cBhvr>
                                    </p:animEffect>
                                    <p:anim calcmode="lin" valueType="num">
                                      <p:cBhvr>
                                        <p:cTn id="5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fade">
                                      <p:cBhvr>
                                        <p:cTn id="57" dur="1000"/>
                                        <p:tgtEl>
                                          <p:spTgt spid="3">
                                            <p:txEl>
                                              <p:pRg st="7" end="7"/>
                                            </p:txEl>
                                          </p:spTgt>
                                        </p:tgtEl>
                                      </p:cBhvr>
                                    </p:animEffect>
                                    <p:anim calcmode="lin" valueType="num">
                                      <p:cBhvr>
                                        <p:cTn id="5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0"/>
            <a:ext cx="8458199" cy="4876800"/>
          </a:xfrm>
        </p:spPr>
        <p:txBody>
          <a:bodyPr/>
          <a:lstStyle/>
          <a:p>
            <a:pPr marL="514350" indent="-514350" algn="just" rtl="1">
              <a:buClr>
                <a:schemeClr val="accent2"/>
              </a:buClr>
              <a:buSzPct val="100000"/>
              <a:buFont typeface="+mj-lt"/>
              <a:buAutoNum type="arabicPeriod"/>
            </a:pPr>
            <a:r>
              <a:rPr lang="ar-SA" sz="2800" dirty="0" smtClean="0"/>
              <a:t>المجتمعات النباتية التي تعمر </a:t>
            </a:r>
            <a:r>
              <a:rPr lang="ar-SA" sz="2800" dirty="0" smtClean="0">
                <a:solidFill>
                  <a:srgbClr val="FF0000"/>
                </a:solidFill>
              </a:rPr>
              <a:t>المنخفضات والمسايل المائية المختلفة</a:t>
            </a:r>
            <a:r>
              <a:rPr lang="ar-SA" sz="2800" dirty="0" smtClean="0"/>
              <a:t>.</a:t>
            </a:r>
          </a:p>
          <a:p>
            <a:pPr marL="514350" indent="-514350" algn="just" rtl="1">
              <a:buClr>
                <a:schemeClr val="accent2"/>
              </a:buClr>
              <a:buSzPct val="100000"/>
              <a:buFont typeface="+mj-lt"/>
              <a:buAutoNum type="arabicPeriod"/>
            </a:pPr>
            <a:r>
              <a:rPr lang="ar-SA" sz="2800" dirty="0" smtClean="0">
                <a:solidFill>
                  <a:schemeClr val="accent2"/>
                </a:solidFill>
              </a:rPr>
              <a:t>المجتمعات النباتية التي تعمر الاراضي متدرجه الانحدار</a:t>
            </a:r>
          </a:p>
          <a:p>
            <a:pPr marL="514350" indent="-514350" algn="just" rtl="1">
              <a:buClr>
                <a:schemeClr val="accent2"/>
              </a:buClr>
              <a:buSzPct val="100000"/>
              <a:buFont typeface="+mj-lt"/>
              <a:buAutoNum type="arabicPeriod"/>
            </a:pPr>
            <a:r>
              <a:rPr lang="ar-SA" sz="2800" dirty="0" smtClean="0"/>
              <a:t>المجتمعات النباتية التي تعمر </a:t>
            </a:r>
            <a:r>
              <a:rPr lang="ar-SA" sz="2800" dirty="0" smtClean="0">
                <a:solidFill>
                  <a:srgbClr val="FF0000"/>
                </a:solidFill>
              </a:rPr>
              <a:t>المواطن البيئية المائية العذبه الدائمة</a:t>
            </a:r>
          </a:p>
          <a:p>
            <a:pPr marL="514350" indent="-514350" algn="just" rtl="1">
              <a:buClr>
                <a:schemeClr val="accent2"/>
              </a:buClr>
              <a:buSzPct val="100000"/>
              <a:buFont typeface="+mj-lt"/>
              <a:buAutoNum type="arabicPeriod"/>
            </a:pPr>
            <a:r>
              <a:rPr lang="ar-SA" sz="2800" dirty="0" smtClean="0">
                <a:solidFill>
                  <a:schemeClr val="accent2"/>
                </a:solidFill>
              </a:rPr>
              <a:t>المجتمعات النباتية التي تعمر الصحراء الحصبائية.</a:t>
            </a:r>
          </a:p>
          <a:p>
            <a:pPr marL="514350" indent="-514350" algn="just" rtl="1">
              <a:buClr>
                <a:schemeClr val="accent2"/>
              </a:buClr>
              <a:buSzPct val="100000"/>
              <a:buFont typeface="+mj-lt"/>
              <a:buAutoNum type="arabicPeriod"/>
            </a:pPr>
            <a:r>
              <a:rPr lang="ar-SA" sz="2800" dirty="0" smtClean="0">
                <a:solidFill>
                  <a:schemeClr val="accent2"/>
                </a:solidFill>
              </a:rPr>
              <a:t> </a:t>
            </a:r>
            <a:r>
              <a:rPr lang="ar-SA" sz="2800" dirty="0" smtClean="0"/>
              <a:t>المجتمعات النباتية التي تعمر </a:t>
            </a:r>
            <a:r>
              <a:rPr lang="ar-SA" sz="2800" dirty="0" smtClean="0">
                <a:solidFill>
                  <a:srgbClr val="FF0000"/>
                </a:solidFill>
              </a:rPr>
              <a:t>صحراء الحماد .</a:t>
            </a:r>
          </a:p>
          <a:p>
            <a:pPr marL="514350" indent="-514350" algn="just" rtl="1">
              <a:buClr>
                <a:schemeClr val="accent2"/>
              </a:buClr>
              <a:buSzPct val="100000"/>
              <a:buFont typeface="+mj-lt"/>
              <a:buAutoNum type="arabicPeriod"/>
            </a:pPr>
            <a:r>
              <a:rPr lang="ar-SA" sz="2800" dirty="0" smtClean="0">
                <a:solidFill>
                  <a:schemeClr val="accent2"/>
                </a:solidFill>
              </a:rPr>
              <a:t>المجتمعات النباتية التي تعمر السهول .</a:t>
            </a:r>
          </a:p>
          <a:p>
            <a:pPr marL="514350" indent="-514350" algn="just" rtl="1">
              <a:buClr>
                <a:schemeClr val="accent2"/>
              </a:buClr>
              <a:buSzPct val="100000"/>
              <a:buFont typeface="+mj-lt"/>
              <a:buAutoNum type="arabicPeriod"/>
            </a:pPr>
            <a:r>
              <a:rPr lang="ar-SA" sz="2800" dirty="0" smtClean="0"/>
              <a:t>المجتمعات النباتية التي تعمر </a:t>
            </a:r>
            <a:r>
              <a:rPr lang="ar-SA" sz="2800" dirty="0" smtClean="0">
                <a:solidFill>
                  <a:srgbClr val="FF0000"/>
                </a:solidFill>
              </a:rPr>
              <a:t>المستنقعات الملحيه.</a:t>
            </a:r>
          </a:p>
          <a:p>
            <a:pPr marL="514350" indent="-514350" algn="just" rtl="1">
              <a:buClr>
                <a:schemeClr val="accent2"/>
              </a:buClr>
              <a:buSzPct val="100000"/>
              <a:buFont typeface="+mj-lt"/>
              <a:buAutoNum type="arabicPeriod"/>
            </a:pPr>
            <a:r>
              <a:rPr lang="ar-SA" sz="2800" dirty="0" smtClean="0">
                <a:solidFill>
                  <a:schemeClr val="accent2"/>
                </a:solidFill>
              </a:rPr>
              <a:t>المجتمعات النباتية التي تعمر الهضاب والبيئات الصخرية</a:t>
            </a:r>
          </a:p>
          <a:p>
            <a:pPr marL="514350" indent="-514350" algn="just" rtl="1">
              <a:buClr>
                <a:schemeClr val="accent2"/>
              </a:buClr>
              <a:buSzPct val="100000"/>
              <a:buFont typeface="+mj-lt"/>
              <a:buAutoNum type="arabicPeriod"/>
            </a:pPr>
            <a:r>
              <a:rPr lang="ar-SA" sz="2800" dirty="0" smtClean="0"/>
              <a:t>المجتمعات النباتية التي تعمر</a:t>
            </a:r>
            <a:r>
              <a:rPr lang="ar-SA" sz="2800" dirty="0" smtClean="0">
                <a:solidFill>
                  <a:srgbClr val="FF0000"/>
                </a:solidFill>
              </a:rPr>
              <a:t> الجبال </a:t>
            </a:r>
            <a:r>
              <a:rPr lang="ar-SA" sz="2800" dirty="0" smtClean="0"/>
              <a:t>.</a:t>
            </a:r>
          </a:p>
          <a:p>
            <a:pPr marL="514350" indent="-514350" algn="just" rtl="1">
              <a:buClr>
                <a:schemeClr val="accent2"/>
              </a:buClr>
              <a:buSzPct val="100000"/>
              <a:buFont typeface="+mj-lt"/>
              <a:buAutoNum type="arabicPeriod"/>
            </a:pPr>
            <a:r>
              <a:rPr lang="ar-SA" sz="2800" dirty="0" smtClean="0">
                <a:solidFill>
                  <a:schemeClr val="accent2"/>
                </a:solidFill>
              </a:rPr>
              <a:t>المجتمعات النباتية التي تعمر التكوينات الرملية .</a:t>
            </a: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a:p>
            <a:pPr algn="r" rtl="1"/>
            <a:endParaRPr lang="ar-SA" b="1" dirty="0" smtClean="0">
              <a:solidFill>
                <a:schemeClr val="accent6">
                  <a:lumMod val="50000"/>
                </a:schemeClr>
              </a:solidFill>
            </a:endParaRPr>
          </a:p>
        </p:txBody>
      </p:sp>
      <p:sp>
        <p:nvSpPr>
          <p:cNvPr id="5" name="Rectangle 4"/>
          <p:cNvSpPr/>
          <p:nvPr/>
        </p:nvSpPr>
        <p:spPr>
          <a:xfrm>
            <a:off x="1295400" y="381000"/>
            <a:ext cx="6511719" cy="707886"/>
          </a:xfrm>
          <a:prstGeom prst="rect">
            <a:avLst/>
          </a:prstGeom>
        </p:spPr>
        <p:txBody>
          <a:bodyPr wrap="none">
            <a:spAutoFit/>
          </a:bodyPr>
          <a:lstStyle/>
          <a:p>
            <a:r>
              <a:rPr lang="ar-SA" sz="4000" b="1" dirty="0" smtClean="0">
                <a:solidFill>
                  <a:srgbClr val="FF0000"/>
                </a:solidFill>
              </a:rPr>
              <a:t>2- علاقات مرتبطه بطبوغرافية الارض</a:t>
            </a:r>
            <a:endParaRPr lang="en-GB" sz="40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1" end="1"/>
                                            </p:txEl>
                                          </p:spTgt>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9"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0" dur="500"/>
                                        <p:tgtEl>
                                          <p:spTgt spid="3">
                                            <p:txEl>
                                              <p:pRg st="2" end="2"/>
                                            </p:txEl>
                                          </p:spTgt>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5" dur="5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6" dur="500"/>
                                        <p:tgtEl>
                                          <p:spTgt spid="3">
                                            <p:txEl>
                                              <p:pRg st="3" end="3"/>
                                            </p:txEl>
                                          </p:spTgt>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3">
                                            <p:txEl>
                                              <p:pRg st="4" end="4"/>
                                            </p:txEl>
                                          </p:spTgt>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p:cTn id="45"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6"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7"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48" dur="500"/>
                                        <p:tgtEl>
                                          <p:spTgt spid="3">
                                            <p:txEl>
                                              <p:pRg st="5" end="5"/>
                                            </p:txEl>
                                          </p:spTgt>
                                        </p:tgtEl>
                                      </p:cBhvr>
                                    </p:animEffect>
                                  </p:childTnLst>
                                </p:cTn>
                              </p:par>
                              <p:par>
                                <p:cTn id="49" presetID="49" presetClass="entr" presetSubtype="0" decel="100000" fill="hold" nodeType="with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 calcmode="lin" valueType="num">
                                      <p:cBhvr>
                                        <p:cTn id="5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3" dur="500" fill="hold"/>
                                        <p:tgtEl>
                                          <p:spTgt spid="3">
                                            <p:txEl>
                                              <p:pRg st="6" end="6"/>
                                            </p:txEl>
                                          </p:spTgt>
                                        </p:tgtEl>
                                        <p:attrNameLst>
                                          <p:attrName>style.rotation</p:attrName>
                                        </p:attrNameLst>
                                      </p:cBhvr>
                                      <p:tavLst>
                                        <p:tav tm="0">
                                          <p:val>
                                            <p:fltVal val="360"/>
                                          </p:val>
                                        </p:tav>
                                        <p:tav tm="100000">
                                          <p:val>
                                            <p:fltVal val="0"/>
                                          </p:val>
                                        </p:tav>
                                      </p:tavLst>
                                    </p:anim>
                                    <p:animEffect transition="in" filter="fade">
                                      <p:cBhvr>
                                        <p:cTn id="54" dur="500"/>
                                        <p:tgtEl>
                                          <p:spTgt spid="3">
                                            <p:txEl>
                                              <p:pRg st="6" end="6"/>
                                            </p:txEl>
                                          </p:spTgt>
                                        </p:tgtEl>
                                      </p:cBhvr>
                                    </p:animEffect>
                                  </p:childTnLst>
                                </p:cTn>
                              </p:par>
                              <p:par>
                                <p:cTn id="55" presetID="49" presetClass="entr" presetSubtype="0" decel="10000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 calcmode="lin" valueType="num">
                                      <p:cBhvr>
                                        <p:cTn id="5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8" dur="5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9" dur="500" fill="hold"/>
                                        <p:tgtEl>
                                          <p:spTgt spid="3">
                                            <p:txEl>
                                              <p:pRg st="7" end="7"/>
                                            </p:txEl>
                                          </p:spTgt>
                                        </p:tgtEl>
                                        <p:attrNameLst>
                                          <p:attrName>style.rotation</p:attrName>
                                        </p:attrNameLst>
                                      </p:cBhvr>
                                      <p:tavLst>
                                        <p:tav tm="0">
                                          <p:val>
                                            <p:fltVal val="360"/>
                                          </p:val>
                                        </p:tav>
                                        <p:tav tm="100000">
                                          <p:val>
                                            <p:fltVal val="0"/>
                                          </p:val>
                                        </p:tav>
                                      </p:tavLst>
                                    </p:anim>
                                    <p:animEffect transition="in" filter="fade">
                                      <p:cBhvr>
                                        <p:cTn id="60" dur="500"/>
                                        <p:tgtEl>
                                          <p:spTgt spid="3">
                                            <p:txEl>
                                              <p:pRg st="7" end="7"/>
                                            </p:txEl>
                                          </p:spTgt>
                                        </p:tgtEl>
                                      </p:cBhvr>
                                    </p:animEffect>
                                  </p:childTnLst>
                                </p:cTn>
                              </p:par>
                              <p:par>
                                <p:cTn id="61" presetID="49" presetClass="entr" presetSubtype="0" decel="100000" fill="hold" nodeType="with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5" dur="500" fill="hold"/>
                                        <p:tgtEl>
                                          <p:spTgt spid="3">
                                            <p:txEl>
                                              <p:pRg st="8" end="8"/>
                                            </p:txEl>
                                          </p:spTgt>
                                        </p:tgtEl>
                                        <p:attrNameLst>
                                          <p:attrName>style.rotation</p:attrName>
                                        </p:attrNameLst>
                                      </p:cBhvr>
                                      <p:tavLst>
                                        <p:tav tm="0">
                                          <p:val>
                                            <p:fltVal val="360"/>
                                          </p:val>
                                        </p:tav>
                                        <p:tav tm="100000">
                                          <p:val>
                                            <p:fltVal val="0"/>
                                          </p:val>
                                        </p:tav>
                                      </p:tavLst>
                                    </p:anim>
                                    <p:animEffect transition="in" filter="fade">
                                      <p:cBhvr>
                                        <p:cTn id="66" dur="500"/>
                                        <p:tgtEl>
                                          <p:spTgt spid="3">
                                            <p:txEl>
                                              <p:pRg st="8" end="8"/>
                                            </p:txEl>
                                          </p:spTgt>
                                        </p:tgtEl>
                                      </p:cBhvr>
                                    </p:animEffect>
                                  </p:childTnLst>
                                </p:cTn>
                              </p:par>
                              <p:par>
                                <p:cTn id="67" presetID="49" presetClass="entr" presetSubtype="0" decel="100000" fill="hold" nodeType="withEffect">
                                  <p:stCondLst>
                                    <p:cond delay="0"/>
                                  </p:stCondLst>
                                  <p:childTnLst>
                                    <p:set>
                                      <p:cBhvr>
                                        <p:cTn id="68" dur="1" fill="hold">
                                          <p:stCondLst>
                                            <p:cond delay="0"/>
                                          </p:stCondLst>
                                        </p:cTn>
                                        <p:tgtEl>
                                          <p:spTgt spid="3">
                                            <p:txEl>
                                              <p:pRg st="9" end="9"/>
                                            </p:txEl>
                                          </p:spTgt>
                                        </p:tgtEl>
                                        <p:attrNameLst>
                                          <p:attrName>style.visibility</p:attrName>
                                        </p:attrNameLst>
                                      </p:cBhvr>
                                      <p:to>
                                        <p:strVal val="visible"/>
                                      </p:to>
                                    </p:set>
                                    <p:anim calcmode="lin" valueType="num">
                                      <p:cBhvr>
                                        <p:cTn id="69"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0"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1" dur="500" fill="hold"/>
                                        <p:tgtEl>
                                          <p:spTgt spid="3">
                                            <p:txEl>
                                              <p:pRg st="9" end="9"/>
                                            </p:txEl>
                                          </p:spTgt>
                                        </p:tgtEl>
                                        <p:attrNameLst>
                                          <p:attrName>style.rotation</p:attrName>
                                        </p:attrNameLst>
                                      </p:cBhvr>
                                      <p:tavLst>
                                        <p:tav tm="0">
                                          <p:val>
                                            <p:fltVal val="360"/>
                                          </p:val>
                                        </p:tav>
                                        <p:tav tm="100000">
                                          <p:val>
                                            <p:fltVal val="0"/>
                                          </p:val>
                                        </p:tav>
                                      </p:tavLst>
                                    </p:anim>
                                    <p:animEffect transition="in" filter="fade">
                                      <p:cBhvr>
                                        <p:cTn id="7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resentation for science fair project">
  <a:themeElements>
    <a:clrScheme name="Training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fontScheme name="Training">
      <a:majorFont>
        <a:latin typeface="Arial"/>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charset="0"/>
            <a:cs typeface="Times New Roman"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charset="0"/>
            <a:cs typeface="Times New Roman" charset="0"/>
          </a:defRPr>
        </a:defPPr>
      </a:lstStyle>
    </a:lnDef>
  </a:objectDefaults>
  <a:extraClrSchemeLst>
    <a:extraClrScheme>
      <a:clrScheme name="Training 1">
        <a:dk1>
          <a:srgbClr val="000000"/>
        </a:dk1>
        <a:lt1>
          <a:srgbClr val="FFFFFF"/>
        </a:lt1>
        <a:dk2>
          <a:srgbClr val="0000FF"/>
        </a:dk2>
        <a:lt2>
          <a:srgbClr val="FFCC66"/>
        </a:lt2>
        <a:accent1>
          <a:srgbClr val="00CCFF"/>
        </a:accent1>
        <a:accent2>
          <a:srgbClr val="FFFF00"/>
        </a:accent2>
        <a:accent3>
          <a:srgbClr val="AAAAFF"/>
        </a:accent3>
        <a:accent4>
          <a:srgbClr val="DADADA"/>
        </a:accent4>
        <a:accent5>
          <a:srgbClr val="AAE2FF"/>
        </a:accent5>
        <a:accent6>
          <a:srgbClr val="E7E700"/>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Training 2">
        <a:dk1>
          <a:srgbClr val="000000"/>
        </a:dk1>
        <a:lt1>
          <a:srgbClr val="FFFFFF"/>
        </a:lt1>
        <a:dk2>
          <a:srgbClr val="000000"/>
        </a:dk2>
        <a:lt2>
          <a:srgbClr val="CCECFF"/>
        </a:lt2>
        <a:accent1>
          <a:srgbClr val="6699FF"/>
        </a:accent1>
        <a:accent2>
          <a:srgbClr val="00CCCC"/>
        </a:accent2>
        <a:accent3>
          <a:srgbClr val="FFFFFF"/>
        </a:accent3>
        <a:accent4>
          <a:srgbClr val="000000"/>
        </a:accent4>
        <a:accent5>
          <a:srgbClr val="B8CAFF"/>
        </a:accent5>
        <a:accent6>
          <a:srgbClr val="00B9B9"/>
        </a:accent6>
        <a:hlink>
          <a:srgbClr val="CC99FF"/>
        </a:hlink>
        <a:folHlink>
          <a:srgbClr val="66CCFF"/>
        </a:folHlink>
      </a:clrScheme>
      <a:clrMap bg1="lt1" tx1="dk1" bg2="lt2" tx2="dk2" accent1="accent1" accent2="accent2" accent3="accent3" accent4="accent4" accent5="accent5" accent6="accent6" hlink="hlink" folHlink="folHlink"/>
    </a:extraClrScheme>
    <a:extraClrScheme>
      <a:clrScheme name="Training 3">
        <a:dk1>
          <a:srgbClr val="000000"/>
        </a:dk1>
        <a:lt1>
          <a:srgbClr val="FFFFFF"/>
        </a:lt1>
        <a:dk2>
          <a:srgbClr val="000000"/>
        </a:dk2>
        <a:lt2>
          <a:srgbClr val="FFFFFF"/>
        </a:lt2>
        <a:accent1>
          <a:srgbClr val="CBCBCB"/>
        </a:accent1>
        <a:accent2>
          <a:srgbClr val="969696"/>
        </a:accent2>
        <a:accent3>
          <a:srgbClr val="FFFFFF"/>
        </a:accent3>
        <a:accent4>
          <a:srgbClr val="000000"/>
        </a:accent4>
        <a:accent5>
          <a:srgbClr val="E2E2E2"/>
        </a:accent5>
        <a:accent6>
          <a:srgbClr val="878787"/>
        </a:accent6>
        <a:hlink>
          <a:srgbClr val="5F5F5F"/>
        </a:hlink>
        <a:folHlink>
          <a:srgbClr val="EAEAEA"/>
        </a:folHlink>
      </a:clrScheme>
      <a:clrMap bg1="lt1" tx1="dk1" bg2="lt2" tx2="dk2" accent1="accent1" accent2="accent2" accent3="accent3" accent4="accent4" accent5="accent5" accent6="accent6" hlink="hlink" folHlink="folHlink"/>
    </a:extraClrScheme>
    <a:extraClrScheme>
      <a:clrScheme name="Training 4">
        <a:dk1>
          <a:srgbClr val="000000"/>
        </a:dk1>
        <a:lt1>
          <a:srgbClr val="FFFFFF"/>
        </a:lt1>
        <a:dk2>
          <a:srgbClr val="008080"/>
        </a:dk2>
        <a:lt2>
          <a:srgbClr val="FFCC66"/>
        </a:lt2>
        <a:accent1>
          <a:srgbClr val="0099CC"/>
        </a:accent1>
        <a:accent2>
          <a:srgbClr val="FFFF00"/>
        </a:accent2>
        <a:accent3>
          <a:srgbClr val="AAC0C0"/>
        </a:accent3>
        <a:accent4>
          <a:srgbClr val="DADADA"/>
        </a:accent4>
        <a:accent5>
          <a:srgbClr val="AACAE2"/>
        </a:accent5>
        <a:accent6>
          <a:srgbClr val="E7E700"/>
        </a:accent6>
        <a:hlink>
          <a:srgbClr val="6600CC"/>
        </a:hlink>
        <a:folHlink>
          <a:srgbClr val="009999"/>
        </a:folHlink>
      </a:clrScheme>
      <a:clrMap bg1="dk2" tx1="lt1" bg2="dk1" tx2="lt2" accent1="accent1" accent2="accent2" accent3="accent3" accent4="accent4" accent5="accent5" accent6="accent6" hlink="hlink" folHlink="folHlink"/>
    </a:extraClrScheme>
    <a:extraClrScheme>
      <a:clrScheme name="Training 5">
        <a:dk1>
          <a:srgbClr val="000000"/>
        </a:dk1>
        <a:lt1>
          <a:srgbClr val="FFFFFF"/>
        </a:lt1>
        <a:dk2>
          <a:srgbClr val="993300"/>
        </a:dk2>
        <a:lt2>
          <a:srgbClr val="FFCC66"/>
        </a:lt2>
        <a:accent1>
          <a:srgbClr val="FF6633"/>
        </a:accent1>
        <a:accent2>
          <a:srgbClr val="FFFF00"/>
        </a:accent2>
        <a:accent3>
          <a:srgbClr val="CAADAA"/>
        </a:accent3>
        <a:accent4>
          <a:srgbClr val="DADADA"/>
        </a:accent4>
        <a:accent5>
          <a:srgbClr val="FFB8AD"/>
        </a:accent5>
        <a:accent6>
          <a:srgbClr val="E7E700"/>
        </a:accent6>
        <a:hlink>
          <a:srgbClr val="CC0000"/>
        </a:hlink>
        <a:folHlink>
          <a:srgbClr val="CC6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 for science fair project</Template>
  <TotalTime>2072</TotalTime>
  <Words>1160</Words>
  <Application>Microsoft Office PowerPoint</Application>
  <PresentationFormat>On-screen Show (4:3)</PresentationFormat>
  <Paragraphs>140</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Presentation for science fair project</vt:lpstr>
      <vt:lpstr>بيئة صحراويه حارة  442 نبت</vt:lpstr>
      <vt:lpstr>رؤية ورسالة جامعة الملك سعود</vt:lpstr>
      <vt:lpstr>رؤية ورسالة كليه العلوم</vt:lpstr>
      <vt:lpstr>رؤية ورسالة قسم النبات والأحياء الدقيقة</vt:lpstr>
      <vt:lpstr>العلاقات البيئية للمجتمعات النباتية في الصحراء Ecological Relationships of Desert Plant Communities</vt:lpstr>
      <vt:lpstr>العلاقات البيئية للمجتمعات النباتية في الصحراء</vt:lpstr>
      <vt:lpstr>Slide 7</vt:lpstr>
      <vt:lpstr>Slide 8</vt:lpstr>
      <vt:lpstr>Slide 9</vt:lpstr>
      <vt:lpstr>1- المجتمعات النباتية التي تعمر المنخفضات والمسايل المائية المختلفة  Plant communities inhabiting depressions and different water runnels</vt:lpstr>
      <vt:lpstr>Slide 11</vt:lpstr>
      <vt:lpstr>Slide 12</vt:lpstr>
      <vt:lpstr>2- المجتمعات النباتية التي تعمر الاراضي متدرجه الانحدار Plant communities inhabiting graded sloped ground </vt:lpstr>
      <vt:lpstr>Slide 14</vt:lpstr>
      <vt:lpstr>Slide 15</vt:lpstr>
      <vt:lpstr>Slide 16</vt:lpstr>
      <vt:lpstr>3- المجتمعات النباتية التي تعمر المواطن البيئية المائية العذبة الدائمة Plant Communities inhabiting permanent aquatic habitats</vt:lpstr>
      <vt:lpstr>4- المجتمعات النباتية التي تعمر الصحراء الحصبائية Plant Communities inhabiting gravel desert  </vt:lpstr>
      <vt:lpstr>5- المجتمعات النباتية التي تعمر صحراء الحماد Plant Communities inhabiting hammads deserts  </vt:lpstr>
      <vt:lpstr>Slide 20</vt:lpstr>
      <vt:lpstr>6- المجتمعات النباتية التي تعمر السهول الصحراوية Plant Communities inhabiting desert plains</vt:lpstr>
      <vt:lpstr>Slide 22</vt:lpstr>
      <vt:lpstr>7- المجتمعات النباتية التي تنمو في المستنقعات الملحية والسبخات Plant Communities inhabiting salt marshes</vt:lpstr>
      <vt:lpstr>Slide 24</vt:lpstr>
      <vt:lpstr>8- المجتمعات النباتية التي تعمر الهضاب والبيئات الصخرية Plant Communities inhabiting plateaus and rocky habitaits</vt:lpstr>
      <vt:lpstr>Slide 26</vt:lpstr>
      <vt:lpstr>9- المجتمعات النباتية التي تعمر الجبال Plant Communities inhabiting mountains</vt:lpstr>
      <vt:lpstr>10- المجتمعات النباتية التي تعمر التكوينات الرملية Plant Communities inhabiting sand formations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fair project</dc:title>
  <dc:creator>Seham</dc:creator>
  <cp:lastModifiedBy>seham</cp:lastModifiedBy>
  <cp:revision>54</cp:revision>
  <cp:lastPrinted>1601-01-01T00:00:00Z</cp:lastPrinted>
  <dcterms:created xsi:type="dcterms:W3CDTF">2010-09-20T06:54:39Z</dcterms:created>
  <dcterms:modified xsi:type="dcterms:W3CDTF">2015-11-14T08:37:51Z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TC010756331033</vt:lpwstr>
  </property>
</Properties>
</file>