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36" d="100"/>
          <a:sy n="36" d="100"/>
        </p:scale>
        <p:origin x="-78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61767D2-B699-45ED-BA53-A8F3C3830D7B}" type="doc">
      <dgm:prSet loTypeId="urn:microsoft.com/office/officeart/2005/8/layout/venn3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4664D06B-ABEE-431C-807C-FA416274D135}">
      <dgm:prSet phldrT="[نص]"/>
      <dgm:spPr/>
      <dgm:t>
        <a:bodyPr/>
        <a:lstStyle/>
        <a:p>
          <a:pPr rtl="1"/>
          <a:r>
            <a:rPr lang="ar-SA" dirty="0" smtClean="0"/>
            <a:t>المستقبل  فك الكود </a:t>
          </a:r>
          <a:endParaRPr lang="ar-SA" dirty="0"/>
        </a:p>
      </dgm:t>
    </dgm:pt>
    <dgm:pt modelId="{F32F5B5D-DE37-49D7-83EB-47709194AF8F}" type="parTrans" cxnId="{32DEC0B3-57B7-42D8-82C3-ACC3B584C974}">
      <dgm:prSet/>
      <dgm:spPr/>
      <dgm:t>
        <a:bodyPr/>
        <a:lstStyle/>
        <a:p>
          <a:pPr rtl="1"/>
          <a:endParaRPr lang="ar-SA"/>
        </a:p>
      </dgm:t>
    </dgm:pt>
    <dgm:pt modelId="{111E62E4-1282-4EC7-A5FC-992331A7B4DF}" type="sibTrans" cxnId="{32DEC0B3-57B7-42D8-82C3-ACC3B584C974}">
      <dgm:prSet/>
      <dgm:spPr/>
      <dgm:t>
        <a:bodyPr/>
        <a:lstStyle/>
        <a:p>
          <a:pPr rtl="1"/>
          <a:endParaRPr lang="ar-SA"/>
        </a:p>
      </dgm:t>
    </dgm:pt>
    <dgm:pt modelId="{7D50DEC6-AC15-4E5B-BB36-AE983A7B19BC}">
      <dgm:prSet phldrT="[نص]"/>
      <dgm:spPr/>
      <dgm:t>
        <a:bodyPr/>
        <a:lstStyle/>
        <a:p>
          <a:pPr rtl="1"/>
          <a:r>
            <a:rPr lang="ar-SA" dirty="0" smtClean="0"/>
            <a:t>المرسل </a:t>
          </a:r>
        </a:p>
        <a:p>
          <a:pPr rtl="1"/>
          <a:r>
            <a:rPr lang="ar-SA" dirty="0" smtClean="0"/>
            <a:t>وضع الفكرة في كود </a:t>
          </a:r>
          <a:endParaRPr lang="ar-SA" dirty="0"/>
        </a:p>
      </dgm:t>
    </dgm:pt>
    <dgm:pt modelId="{43D614AE-551E-4EDF-985B-77456442665F}" type="parTrans" cxnId="{CD4FF340-D91C-4ECB-953F-8B93B0DCA822}">
      <dgm:prSet/>
      <dgm:spPr/>
      <dgm:t>
        <a:bodyPr/>
        <a:lstStyle/>
        <a:p>
          <a:pPr rtl="1"/>
          <a:endParaRPr lang="ar-SA"/>
        </a:p>
      </dgm:t>
    </dgm:pt>
    <dgm:pt modelId="{5E5E0023-7367-4D9C-AFEC-7AA6FA06111A}" type="sibTrans" cxnId="{CD4FF340-D91C-4ECB-953F-8B93B0DCA822}">
      <dgm:prSet/>
      <dgm:spPr/>
      <dgm:t>
        <a:bodyPr/>
        <a:lstStyle/>
        <a:p>
          <a:pPr rtl="1"/>
          <a:endParaRPr lang="ar-SA"/>
        </a:p>
      </dgm:t>
    </dgm:pt>
    <dgm:pt modelId="{5930C731-B02A-4E89-9B4A-2F73E30B8822}" type="pres">
      <dgm:prSet presAssocID="{E61767D2-B699-45ED-BA53-A8F3C3830D7B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0255C09A-E088-4E67-968D-4D1F99794C24}" type="pres">
      <dgm:prSet presAssocID="{4664D06B-ABEE-431C-807C-FA416274D135}" presName="Name5" presStyleLbl="vennNode1" presStyleIdx="0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194E15B-6421-4F11-B0CC-4DA15EF209E0}" type="pres">
      <dgm:prSet presAssocID="{111E62E4-1282-4EC7-A5FC-992331A7B4DF}" presName="space" presStyleCnt="0"/>
      <dgm:spPr/>
    </dgm:pt>
    <dgm:pt modelId="{0AB25545-46A1-4039-A932-3B52A8474ACA}" type="pres">
      <dgm:prSet presAssocID="{7D50DEC6-AC15-4E5B-BB36-AE983A7B19BC}" presName="Name5" presStyleLbl="vennNode1" presStyleIdx="1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A6194C10-E0AC-4C48-AE0B-117653AB5EDE}" type="presOf" srcId="{7D50DEC6-AC15-4E5B-BB36-AE983A7B19BC}" destId="{0AB25545-46A1-4039-A932-3B52A8474ACA}" srcOrd="0" destOrd="0" presId="urn:microsoft.com/office/officeart/2005/8/layout/venn3"/>
    <dgm:cxn modelId="{233CB6AB-07A4-49DA-A7A1-4B8AF90D9345}" type="presOf" srcId="{E61767D2-B699-45ED-BA53-A8F3C3830D7B}" destId="{5930C731-B02A-4E89-9B4A-2F73E30B8822}" srcOrd="0" destOrd="0" presId="urn:microsoft.com/office/officeart/2005/8/layout/venn3"/>
    <dgm:cxn modelId="{C6E6B143-D4BB-4D35-86E7-B138ACCB864B}" type="presOf" srcId="{4664D06B-ABEE-431C-807C-FA416274D135}" destId="{0255C09A-E088-4E67-968D-4D1F99794C24}" srcOrd="0" destOrd="0" presId="urn:microsoft.com/office/officeart/2005/8/layout/venn3"/>
    <dgm:cxn modelId="{CD4FF340-D91C-4ECB-953F-8B93B0DCA822}" srcId="{E61767D2-B699-45ED-BA53-A8F3C3830D7B}" destId="{7D50DEC6-AC15-4E5B-BB36-AE983A7B19BC}" srcOrd="1" destOrd="0" parTransId="{43D614AE-551E-4EDF-985B-77456442665F}" sibTransId="{5E5E0023-7367-4D9C-AFEC-7AA6FA06111A}"/>
    <dgm:cxn modelId="{32DEC0B3-57B7-42D8-82C3-ACC3B584C974}" srcId="{E61767D2-B699-45ED-BA53-A8F3C3830D7B}" destId="{4664D06B-ABEE-431C-807C-FA416274D135}" srcOrd="0" destOrd="0" parTransId="{F32F5B5D-DE37-49D7-83EB-47709194AF8F}" sibTransId="{111E62E4-1282-4EC7-A5FC-992331A7B4DF}"/>
    <dgm:cxn modelId="{3EC9F2D2-55F6-4BA7-A295-6770F1952F90}" type="presParOf" srcId="{5930C731-B02A-4E89-9B4A-2F73E30B8822}" destId="{0255C09A-E088-4E67-968D-4D1F99794C24}" srcOrd="0" destOrd="0" presId="urn:microsoft.com/office/officeart/2005/8/layout/venn3"/>
    <dgm:cxn modelId="{83A3FDF8-529C-417E-A992-22A50CDE242B}" type="presParOf" srcId="{5930C731-B02A-4E89-9B4A-2F73E30B8822}" destId="{0194E15B-6421-4F11-B0CC-4DA15EF209E0}" srcOrd="1" destOrd="0" presId="urn:microsoft.com/office/officeart/2005/8/layout/venn3"/>
    <dgm:cxn modelId="{F7FD35FD-00B8-4615-8A78-6991195C187F}" type="presParOf" srcId="{5930C731-B02A-4E89-9B4A-2F73E30B8822}" destId="{0AB25545-46A1-4039-A932-3B52A8474ACA}" srcOrd="2" destOrd="0" presId="urn:microsoft.com/office/officeart/2005/8/layout/venn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E61767D2-B699-45ED-BA53-A8F3C3830D7B}" type="doc">
      <dgm:prSet loTypeId="urn:microsoft.com/office/officeart/2005/8/layout/venn3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4664D06B-ABEE-431C-807C-FA416274D135}">
      <dgm:prSet phldrT="[نص]"/>
      <dgm:spPr/>
      <dgm:t>
        <a:bodyPr/>
        <a:lstStyle/>
        <a:p>
          <a:pPr rtl="1"/>
          <a:r>
            <a:rPr lang="ar-SA" dirty="0" smtClean="0"/>
            <a:t>المستقبل  فك الكود </a:t>
          </a:r>
          <a:endParaRPr lang="ar-SA" dirty="0"/>
        </a:p>
      </dgm:t>
    </dgm:pt>
    <dgm:pt modelId="{F32F5B5D-DE37-49D7-83EB-47709194AF8F}" type="parTrans" cxnId="{32DEC0B3-57B7-42D8-82C3-ACC3B584C974}">
      <dgm:prSet/>
      <dgm:spPr/>
      <dgm:t>
        <a:bodyPr/>
        <a:lstStyle/>
        <a:p>
          <a:pPr rtl="1"/>
          <a:endParaRPr lang="ar-SA"/>
        </a:p>
      </dgm:t>
    </dgm:pt>
    <dgm:pt modelId="{111E62E4-1282-4EC7-A5FC-992331A7B4DF}" type="sibTrans" cxnId="{32DEC0B3-57B7-42D8-82C3-ACC3B584C974}">
      <dgm:prSet/>
      <dgm:spPr/>
      <dgm:t>
        <a:bodyPr/>
        <a:lstStyle/>
        <a:p>
          <a:pPr rtl="1"/>
          <a:endParaRPr lang="ar-SA"/>
        </a:p>
      </dgm:t>
    </dgm:pt>
    <dgm:pt modelId="{7D50DEC6-AC15-4E5B-BB36-AE983A7B19BC}">
      <dgm:prSet phldrT="[نص]"/>
      <dgm:spPr/>
      <dgm:t>
        <a:bodyPr/>
        <a:lstStyle/>
        <a:p>
          <a:pPr rtl="1"/>
          <a:r>
            <a:rPr lang="ar-SA" dirty="0" smtClean="0"/>
            <a:t>المرسل </a:t>
          </a:r>
        </a:p>
        <a:p>
          <a:pPr rtl="1"/>
          <a:r>
            <a:rPr lang="ar-SA" dirty="0" smtClean="0"/>
            <a:t>وضع الفكرة في كود </a:t>
          </a:r>
          <a:endParaRPr lang="ar-SA" dirty="0"/>
        </a:p>
      </dgm:t>
    </dgm:pt>
    <dgm:pt modelId="{43D614AE-551E-4EDF-985B-77456442665F}" type="parTrans" cxnId="{CD4FF340-D91C-4ECB-953F-8B93B0DCA822}">
      <dgm:prSet/>
      <dgm:spPr/>
      <dgm:t>
        <a:bodyPr/>
        <a:lstStyle/>
        <a:p>
          <a:pPr rtl="1"/>
          <a:endParaRPr lang="ar-SA"/>
        </a:p>
      </dgm:t>
    </dgm:pt>
    <dgm:pt modelId="{5E5E0023-7367-4D9C-AFEC-7AA6FA06111A}" type="sibTrans" cxnId="{CD4FF340-D91C-4ECB-953F-8B93B0DCA822}">
      <dgm:prSet/>
      <dgm:spPr/>
      <dgm:t>
        <a:bodyPr/>
        <a:lstStyle/>
        <a:p>
          <a:pPr rtl="1"/>
          <a:endParaRPr lang="ar-SA"/>
        </a:p>
      </dgm:t>
    </dgm:pt>
    <dgm:pt modelId="{5930C731-B02A-4E89-9B4A-2F73E30B8822}" type="pres">
      <dgm:prSet presAssocID="{E61767D2-B699-45ED-BA53-A8F3C3830D7B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0255C09A-E088-4E67-968D-4D1F99794C24}" type="pres">
      <dgm:prSet presAssocID="{4664D06B-ABEE-431C-807C-FA416274D135}" presName="Name5" presStyleLbl="vennNode1" presStyleIdx="0" presStyleCnt="2" custLinFactNeighborX="-86031" custLinFactNeighborY="2151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194E15B-6421-4F11-B0CC-4DA15EF209E0}" type="pres">
      <dgm:prSet presAssocID="{111E62E4-1282-4EC7-A5FC-992331A7B4DF}" presName="space" presStyleCnt="0"/>
      <dgm:spPr/>
    </dgm:pt>
    <dgm:pt modelId="{0AB25545-46A1-4039-A932-3B52A8474ACA}" type="pres">
      <dgm:prSet presAssocID="{7D50DEC6-AC15-4E5B-BB36-AE983A7B19BC}" presName="Name5" presStyleLbl="vennNode1" presStyleIdx="1" presStyleCnt="2" custLinFactX="4901" custLinFactNeighborX="100000" custLinFactNeighborY="2151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7FB91475-AB1A-42BF-9E12-1FE5206EF337}" type="presOf" srcId="{E61767D2-B699-45ED-BA53-A8F3C3830D7B}" destId="{5930C731-B02A-4E89-9B4A-2F73E30B8822}" srcOrd="0" destOrd="0" presId="urn:microsoft.com/office/officeart/2005/8/layout/venn3"/>
    <dgm:cxn modelId="{CD4FF340-D91C-4ECB-953F-8B93B0DCA822}" srcId="{E61767D2-B699-45ED-BA53-A8F3C3830D7B}" destId="{7D50DEC6-AC15-4E5B-BB36-AE983A7B19BC}" srcOrd="1" destOrd="0" parTransId="{43D614AE-551E-4EDF-985B-77456442665F}" sibTransId="{5E5E0023-7367-4D9C-AFEC-7AA6FA06111A}"/>
    <dgm:cxn modelId="{32DEC0B3-57B7-42D8-82C3-ACC3B584C974}" srcId="{E61767D2-B699-45ED-BA53-A8F3C3830D7B}" destId="{4664D06B-ABEE-431C-807C-FA416274D135}" srcOrd="0" destOrd="0" parTransId="{F32F5B5D-DE37-49D7-83EB-47709194AF8F}" sibTransId="{111E62E4-1282-4EC7-A5FC-992331A7B4DF}"/>
    <dgm:cxn modelId="{B44083CB-002F-4C60-8FEC-A5BDE1C645AE}" type="presOf" srcId="{7D50DEC6-AC15-4E5B-BB36-AE983A7B19BC}" destId="{0AB25545-46A1-4039-A932-3B52A8474ACA}" srcOrd="0" destOrd="0" presId="urn:microsoft.com/office/officeart/2005/8/layout/venn3"/>
    <dgm:cxn modelId="{385948D4-8AE2-47FF-A454-E17AAA05F949}" type="presOf" srcId="{4664D06B-ABEE-431C-807C-FA416274D135}" destId="{0255C09A-E088-4E67-968D-4D1F99794C24}" srcOrd="0" destOrd="0" presId="urn:microsoft.com/office/officeart/2005/8/layout/venn3"/>
    <dgm:cxn modelId="{596F9705-8004-41F5-8D0E-2A02B8471B72}" type="presParOf" srcId="{5930C731-B02A-4E89-9B4A-2F73E30B8822}" destId="{0255C09A-E088-4E67-968D-4D1F99794C24}" srcOrd="0" destOrd="0" presId="urn:microsoft.com/office/officeart/2005/8/layout/venn3"/>
    <dgm:cxn modelId="{08F5277E-5300-4CFB-B729-01754668C263}" type="presParOf" srcId="{5930C731-B02A-4E89-9B4A-2F73E30B8822}" destId="{0194E15B-6421-4F11-B0CC-4DA15EF209E0}" srcOrd="1" destOrd="0" presId="urn:microsoft.com/office/officeart/2005/8/layout/venn3"/>
    <dgm:cxn modelId="{207748F4-4C7E-4A3B-A90D-6F2C6F89D332}" type="presParOf" srcId="{5930C731-B02A-4E89-9B4A-2F73E30B8822}" destId="{0AB25545-46A1-4039-A932-3B52A8474ACA}" srcOrd="2" destOrd="0" presId="urn:microsoft.com/office/officeart/2005/8/layout/venn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255C09A-E088-4E67-968D-4D1F99794C24}">
      <dsp:nvSpPr>
        <dsp:cNvPr id="0" name=""/>
        <dsp:cNvSpPr/>
      </dsp:nvSpPr>
      <dsp:spPr>
        <a:xfrm>
          <a:off x="101203" y="1981"/>
          <a:ext cx="3274218" cy="327421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180191" tIns="50800" rIns="180191" bIns="508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/>
            <a:t>المستقبل  فك الكود </a:t>
          </a:r>
          <a:endParaRPr lang="ar-SA" sz="4000" kern="1200" dirty="0"/>
        </a:p>
      </dsp:txBody>
      <dsp:txXfrm>
        <a:off x="580701" y="481479"/>
        <a:ext cx="2315222" cy="2315222"/>
      </dsp:txXfrm>
    </dsp:sp>
    <dsp:sp modelId="{0AB25545-46A1-4039-A932-3B52A8474ACA}">
      <dsp:nvSpPr>
        <dsp:cNvPr id="0" name=""/>
        <dsp:cNvSpPr/>
      </dsp:nvSpPr>
      <dsp:spPr>
        <a:xfrm>
          <a:off x="2720578" y="1981"/>
          <a:ext cx="3274218" cy="327421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180191" tIns="50800" rIns="180191" bIns="508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/>
            <a:t>المرسل </a:t>
          </a:r>
        </a:p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/>
            <a:t>وضع الفكرة في كود </a:t>
          </a:r>
          <a:endParaRPr lang="ar-SA" sz="4000" kern="1200" dirty="0"/>
        </a:p>
      </dsp:txBody>
      <dsp:txXfrm>
        <a:off x="3200076" y="481479"/>
        <a:ext cx="2315222" cy="231522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255C09A-E088-4E67-968D-4D1F99794C24}">
      <dsp:nvSpPr>
        <dsp:cNvPr id="0" name=""/>
        <dsp:cNvSpPr/>
      </dsp:nvSpPr>
      <dsp:spPr>
        <a:xfrm>
          <a:off x="0" y="1925"/>
          <a:ext cx="3276256" cy="3276256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180303" tIns="50800" rIns="180303" bIns="508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/>
            <a:t>المستقبل  فك الكود </a:t>
          </a:r>
          <a:endParaRPr lang="ar-SA" sz="4000" kern="1200" dirty="0"/>
        </a:p>
      </dsp:txBody>
      <dsp:txXfrm>
        <a:off x="479797" y="481722"/>
        <a:ext cx="2316662" cy="2316662"/>
      </dsp:txXfrm>
    </dsp:sp>
    <dsp:sp modelId="{0AB25545-46A1-4039-A932-3B52A8474ACA}">
      <dsp:nvSpPr>
        <dsp:cNvPr id="0" name=""/>
        <dsp:cNvSpPr/>
      </dsp:nvSpPr>
      <dsp:spPr>
        <a:xfrm>
          <a:off x="3605561" y="1925"/>
          <a:ext cx="3276256" cy="3276256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180303" tIns="50800" rIns="180303" bIns="508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/>
            <a:t>المرسل </a:t>
          </a:r>
        </a:p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/>
            <a:t>وضع الفكرة في كود </a:t>
          </a:r>
          <a:endParaRPr lang="ar-SA" sz="4000" kern="1200" dirty="0"/>
        </a:p>
      </dsp:txBody>
      <dsp:txXfrm>
        <a:off x="4085358" y="481722"/>
        <a:ext cx="2316662" cy="231666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3">
  <dgm:title val=""/>
  <dgm:desc val=""/>
  <dgm:catLst>
    <dgm:cat type="relationship" pri="2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>
          <dgm:param type="fallback" val="2D"/>
        </dgm:alg>
      </dgm:if>
      <dgm:else name="Name3">
        <dgm:alg type="lin">
          <dgm:param type="fallback" val="2D"/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refType="w" refFor="ch" refPtType="node"/>
      <dgm:constr type="w" for="ch" forName="space" refType="w" refFor="ch" refPtType="node" fact="-0.2"/>
      <dgm:constr type="primFontSz" for="ch" ptType="node" op="equ" val="65"/>
    </dgm:constrLst>
    <dgm:ruleLst/>
    <dgm:forEach name="Name4" axis="ch" ptType="node">
      <dgm:layoutNode name="Name5" styleLbl="vennNode1">
        <dgm:varLst>
          <dgm:bulletEnabled val="1"/>
        </dgm:varLst>
        <dgm:alg type="tx">
          <dgm:param type="txAnchorVertCh" val="mid"/>
          <dgm:param type="txAnchorHorzCh" val="ctr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tMarg" refType="primFontSz" fact="0.1"/>
          <dgm:constr type="bMarg" refType="primFontSz" fact="0.1"/>
          <dgm:constr type="lMarg" refType="w" fact="0.156"/>
          <dgm:constr type="rMarg" refType="w" fact="0.156"/>
        </dgm:constrLst>
        <dgm:ruleLst>
          <dgm:rule type="primFontSz" val="5" fact="NaN" max="NaN"/>
        </dgm:ruleLst>
      </dgm:layoutNode>
      <dgm:forEach name="Name6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enn3">
  <dgm:title val=""/>
  <dgm:desc val=""/>
  <dgm:catLst>
    <dgm:cat type="relationship" pri="2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>
          <dgm:param type="fallback" val="2D"/>
        </dgm:alg>
      </dgm:if>
      <dgm:else name="Name3">
        <dgm:alg type="lin">
          <dgm:param type="fallback" val="2D"/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refType="w" refFor="ch" refPtType="node"/>
      <dgm:constr type="w" for="ch" forName="space" refType="w" refFor="ch" refPtType="node" fact="-0.2"/>
      <dgm:constr type="primFontSz" for="ch" ptType="node" op="equ" val="65"/>
    </dgm:constrLst>
    <dgm:ruleLst/>
    <dgm:forEach name="Name4" axis="ch" ptType="node">
      <dgm:layoutNode name="Name5" styleLbl="vennNode1">
        <dgm:varLst>
          <dgm:bulletEnabled val="1"/>
        </dgm:varLst>
        <dgm:alg type="tx">
          <dgm:param type="txAnchorVertCh" val="mid"/>
          <dgm:param type="txAnchorHorzCh" val="ctr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tMarg" refType="primFontSz" fact="0.1"/>
          <dgm:constr type="bMarg" refType="primFontSz" fact="0.1"/>
          <dgm:constr type="lMarg" refType="w" fact="0.156"/>
          <dgm:constr type="rMarg" refType="w" fact="0.156"/>
        </dgm:constrLst>
        <dgm:ruleLst>
          <dgm:rule type="primFontSz" val="5" fact="NaN" max="NaN"/>
        </dgm:ruleLst>
      </dgm:layoutNode>
      <dgm:forEach name="Name6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C0874E-85E0-465C-99DA-8B59D707358D}" type="datetimeFigureOut">
              <a:rPr lang="ar-SA" smtClean="0"/>
              <a:pPr/>
              <a:t>23/04/35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A367E1-143A-46C7-96B1-FF5E46782099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-373499" y="428604"/>
            <a:ext cx="9411615" cy="5632311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  <a:cs typeface="Traditional Arabic" pitchFamily="2" charset="-78"/>
              </a:rPr>
              <a:t>طبيعة العملية الإقناعية : </a:t>
            </a:r>
          </a:p>
          <a:p>
            <a:endParaRPr lang="ar-SA" sz="2400" b="1" dirty="0">
              <a:cs typeface="Traditional Arabic" pitchFamily="2" charset="-78"/>
            </a:endParaRPr>
          </a:p>
          <a:p>
            <a:r>
              <a:rPr lang="ar-SA" sz="2400" b="1" dirty="0" smtClean="0">
                <a:cs typeface="Traditional Arabic" pitchFamily="2" charset="-78"/>
              </a:rPr>
              <a:t>هي عملية تتم من خلال عدة جهود متتالية تستهدف استمالة العقل </a:t>
            </a:r>
            <a:r>
              <a:rPr lang="ar-SA" sz="2400" b="1" dirty="0" err="1" smtClean="0">
                <a:cs typeface="Traditional Arabic" pitchFamily="2" charset="-78"/>
              </a:rPr>
              <a:t>و</a:t>
            </a:r>
            <a:r>
              <a:rPr lang="ar-SA" sz="2400" b="1" dirty="0" smtClean="0">
                <a:cs typeface="Traditional Arabic" pitchFamily="2" charset="-78"/>
              </a:rPr>
              <a:t> العاطفة أو أحداهما  لدى الفرد المستهلك </a:t>
            </a:r>
          </a:p>
          <a:p>
            <a:endParaRPr lang="ar-SA" sz="2400" b="1" dirty="0">
              <a:cs typeface="Traditional Arabic" pitchFamily="2" charset="-78"/>
            </a:endParaRPr>
          </a:p>
          <a:p>
            <a:r>
              <a:rPr lang="ar-SA" sz="2400" b="1" dirty="0" smtClean="0">
                <a:cs typeface="Traditional Arabic" pitchFamily="2" charset="-78"/>
              </a:rPr>
              <a:t>بطريقة غير مباشرة .</a:t>
            </a:r>
          </a:p>
          <a:p>
            <a:r>
              <a:rPr lang="ar-SA" sz="2400" dirty="0" smtClean="0">
                <a:cs typeface="Traditional Arabic" pitchFamily="2" charset="-78"/>
              </a:rPr>
              <a:t>ِ</a:t>
            </a:r>
            <a:endParaRPr lang="ar-SA" sz="2400" dirty="0">
              <a:cs typeface="Traditional Arabic" pitchFamily="2" charset="-78"/>
            </a:endParaRPr>
          </a:p>
          <a:p>
            <a:r>
              <a:rPr lang="ar-SA" sz="2400" b="1" dirty="0" smtClean="0">
                <a:solidFill>
                  <a:srgbClr val="FF0000"/>
                </a:solidFill>
                <a:cs typeface="Traditional Arabic" pitchFamily="2" charset="-78"/>
              </a:rPr>
              <a:t>الإقناع ليس فعلا ميكانيكا </a:t>
            </a:r>
          </a:p>
          <a:p>
            <a:endParaRPr lang="ar-SA" sz="2400" dirty="0">
              <a:cs typeface="Traditional Arabic" pitchFamily="2" charset="-78"/>
            </a:endParaRPr>
          </a:p>
          <a:p>
            <a:r>
              <a:rPr lang="ar-SA" sz="2400" b="1" dirty="0" smtClean="0">
                <a:cs typeface="Traditional Arabic" pitchFamily="2" charset="-78"/>
              </a:rPr>
              <a:t>لذا لا بد من </a:t>
            </a:r>
          </a:p>
          <a:p>
            <a:endParaRPr lang="ar-SA" sz="2400" b="1" dirty="0">
              <a:cs typeface="Traditional Arabic" pitchFamily="2" charset="-78"/>
            </a:endParaRPr>
          </a:p>
          <a:p>
            <a:r>
              <a:rPr lang="ar-SA" sz="2400" b="1" dirty="0" smtClean="0">
                <a:cs typeface="Traditional Arabic" pitchFamily="2" charset="-78"/>
              </a:rPr>
              <a:t>التخطيط المسبق </a:t>
            </a:r>
          </a:p>
          <a:p>
            <a:endParaRPr lang="ar-SA" sz="2400" dirty="0">
              <a:cs typeface="Traditional Arabic" pitchFamily="2" charset="-78"/>
            </a:endParaRPr>
          </a:p>
          <a:p>
            <a:r>
              <a:rPr lang="ar-SA" sz="2400" b="1" u="sng" dirty="0" smtClean="0">
                <a:solidFill>
                  <a:srgbClr val="FF0000"/>
                </a:solidFill>
                <a:cs typeface="Traditional Arabic" pitchFamily="2" charset="-78"/>
              </a:rPr>
              <a:t>يعتمد الإقناع على التعامل الرمزي حيث يتم إقناع  الأفراد عن طريق معاني رمزية </a:t>
            </a:r>
          </a:p>
          <a:p>
            <a:endParaRPr lang="ar-SA" sz="2400" dirty="0">
              <a:cs typeface="Traditional Arabic" pitchFamily="2" charset="-78"/>
            </a:endParaRPr>
          </a:p>
          <a:p>
            <a:endParaRPr lang="ar-SA" sz="2400" dirty="0">
              <a:cs typeface="Traditional Arabic" pitchFamily="2" charset="-78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3116159" y="857232"/>
            <a:ext cx="5784019" cy="4893647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  <a:cs typeface="Traditional Arabic" pitchFamily="2" charset="-78"/>
              </a:rPr>
              <a:t>أنواع </a:t>
            </a:r>
            <a:r>
              <a:rPr lang="ar-SA" sz="2400" b="1" u="sng" dirty="0" err="1" smtClean="0">
                <a:solidFill>
                  <a:srgbClr val="FF0000"/>
                </a:solidFill>
                <a:cs typeface="Traditional Arabic" pitchFamily="2" charset="-78"/>
              </a:rPr>
              <a:t>الاقناع</a:t>
            </a:r>
            <a:r>
              <a:rPr lang="ar-SA" sz="2400" b="1" u="sng" dirty="0" smtClean="0">
                <a:solidFill>
                  <a:srgbClr val="FF0000"/>
                </a:solidFill>
                <a:cs typeface="Traditional Arabic" pitchFamily="2" charset="-78"/>
              </a:rPr>
              <a:t> : </a:t>
            </a:r>
          </a:p>
          <a:p>
            <a:endParaRPr lang="ar-SA" sz="2400" dirty="0">
              <a:cs typeface="Traditional Arabic" pitchFamily="2" charset="-78"/>
            </a:endParaRPr>
          </a:p>
          <a:p>
            <a:pPr marL="457200" indent="-457200">
              <a:buFont typeface="+mj-lt"/>
              <a:buAutoNum type="arabicPeriod"/>
            </a:pPr>
            <a:r>
              <a:rPr lang="ar-SA" sz="2400" b="1" dirty="0" err="1" smtClean="0">
                <a:cs typeface="Traditional Arabic" pitchFamily="2" charset="-78"/>
              </a:rPr>
              <a:t>اقناع</a:t>
            </a:r>
            <a:r>
              <a:rPr lang="ar-SA" sz="2400" b="1" dirty="0" smtClean="0">
                <a:cs typeface="Traditional Arabic" pitchFamily="2" charset="-78"/>
              </a:rPr>
              <a:t> يعمل على استمالة العاطفة </a:t>
            </a:r>
          </a:p>
          <a:p>
            <a:pPr marL="457200" indent="-457200">
              <a:buFont typeface="+mj-lt"/>
              <a:buAutoNum type="arabicPeriod"/>
            </a:pPr>
            <a:endParaRPr lang="ar-SA" sz="2400" b="1" dirty="0">
              <a:cs typeface="Traditional Arabic" pitchFamily="2" charset="-78"/>
            </a:endParaRPr>
          </a:p>
          <a:p>
            <a:pPr marL="457200" indent="-457200">
              <a:buFont typeface="+mj-lt"/>
              <a:buAutoNum type="arabicPeriod"/>
            </a:pPr>
            <a:r>
              <a:rPr lang="ar-SA" sz="2400" b="1" dirty="0" err="1" smtClean="0">
                <a:cs typeface="Traditional Arabic" pitchFamily="2" charset="-78"/>
              </a:rPr>
              <a:t>اقناع</a:t>
            </a:r>
            <a:r>
              <a:rPr lang="ar-SA" sz="2400" b="1" dirty="0" smtClean="0">
                <a:cs typeface="Traditional Arabic" pitchFamily="2" charset="-78"/>
              </a:rPr>
              <a:t> يعمل على استمالة العقل </a:t>
            </a:r>
          </a:p>
          <a:p>
            <a:pPr marL="457200" indent="-457200">
              <a:buFont typeface="+mj-lt"/>
              <a:buAutoNum type="arabicPeriod"/>
            </a:pPr>
            <a:endParaRPr lang="ar-SA" sz="2400" b="1" dirty="0">
              <a:cs typeface="Traditional Arabic" pitchFamily="2" charset="-78"/>
            </a:endParaRPr>
          </a:p>
          <a:p>
            <a:pPr marL="457200" indent="-457200">
              <a:buFont typeface="+mj-lt"/>
              <a:buAutoNum type="arabicPeriod"/>
            </a:pPr>
            <a:r>
              <a:rPr lang="ar-SA" sz="2400" b="1" dirty="0" err="1" smtClean="0">
                <a:cs typeface="Traditional Arabic" pitchFamily="2" charset="-78"/>
              </a:rPr>
              <a:t>اقناع</a:t>
            </a:r>
            <a:r>
              <a:rPr lang="ar-SA" sz="2400" b="1" dirty="0" smtClean="0">
                <a:cs typeface="Traditional Arabic" pitchFamily="2" charset="-78"/>
              </a:rPr>
              <a:t> يعمل على الجمع بين </a:t>
            </a:r>
            <a:r>
              <a:rPr lang="ar-SA" sz="2400" b="1" dirty="0" err="1" smtClean="0">
                <a:cs typeface="Traditional Arabic" pitchFamily="2" charset="-78"/>
              </a:rPr>
              <a:t>الاستمالات</a:t>
            </a:r>
            <a:r>
              <a:rPr lang="ar-SA" sz="2400" b="1" dirty="0" smtClean="0">
                <a:cs typeface="Traditional Arabic" pitchFamily="2" charset="-78"/>
              </a:rPr>
              <a:t> العاطفية </a:t>
            </a:r>
            <a:r>
              <a:rPr lang="ar-SA" sz="2400" b="1" dirty="0" err="1" smtClean="0">
                <a:cs typeface="Traditional Arabic" pitchFamily="2" charset="-78"/>
              </a:rPr>
              <a:t>و</a:t>
            </a:r>
            <a:r>
              <a:rPr lang="ar-SA" sz="2400" b="1" dirty="0" smtClean="0">
                <a:cs typeface="Traditional Arabic" pitchFamily="2" charset="-78"/>
              </a:rPr>
              <a:t> العقلية معا </a:t>
            </a:r>
          </a:p>
          <a:p>
            <a:endParaRPr lang="ar-SA" sz="2400" dirty="0">
              <a:cs typeface="Traditional Arabic" pitchFamily="2" charset="-78"/>
            </a:endParaRPr>
          </a:p>
          <a:p>
            <a:endParaRPr lang="ar-SA" sz="2400" dirty="0" smtClean="0">
              <a:cs typeface="Traditional Arabic" pitchFamily="2" charset="-78"/>
            </a:endParaRPr>
          </a:p>
          <a:p>
            <a:endParaRPr lang="ar-SA" sz="2400" dirty="0">
              <a:cs typeface="Traditional Arabic" pitchFamily="2" charset="-78"/>
            </a:endParaRPr>
          </a:p>
          <a:p>
            <a:endParaRPr lang="ar-SA" sz="2400" dirty="0" smtClean="0">
              <a:cs typeface="Traditional Arabic" pitchFamily="2" charset="-78"/>
            </a:endParaRPr>
          </a:p>
          <a:p>
            <a:endParaRPr lang="ar-SA" sz="2400" dirty="0">
              <a:cs typeface="Traditional Arabic" pitchFamily="2" charset="-78"/>
            </a:endParaRPr>
          </a:p>
          <a:p>
            <a:endParaRPr lang="ar-SA" sz="2400" dirty="0">
              <a:cs typeface="Traditional Arabic" pitchFamily="2" charset="-78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رسم تخطيطي 1"/>
          <p:cNvGraphicFramePr/>
          <p:nvPr/>
        </p:nvGraphicFramePr>
        <p:xfrm>
          <a:off x="1571604" y="928670"/>
          <a:ext cx="6096000" cy="32781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سهم للأسفل 2"/>
          <p:cNvSpPr/>
          <p:nvPr/>
        </p:nvSpPr>
        <p:spPr>
          <a:xfrm>
            <a:off x="4286248" y="3786190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4" name="مربع نص 3"/>
          <p:cNvSpPr txBox="1"/>
          <p:nvPr/>
        </p:nvSpPr>
        <p:spPr>
          <a:xfrm>
            <a:off x="3162961" y="5214950"/>
            <a:ext cx="2093843" cy="461665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dirty="0" smtClean="0">
                <a:solidFill>
                  <a:srgbClr val="FF0000"/>
                </a:solidFill>
              </a:rPr>
              <a:t>الإشارة </a:t>
            </a:r>
            <a:r>
              <a:rPr lang="ar-SA" sz="2400" b="1" dirty="0" err="1" smtClean="0">
                <a:solidFill>
                  <a:srgbClr val="FF0000"/>
                </a:solidFill>
              </a:rPr>
              <a:t>او</a:t>
            </a:r>
            <a:r>
              <a:rPr lang="ar-SA" sz="2400" b="1" dirty="0" smtClean="0">
                <a:solidFill>
                  <a:srgbClr val="FF0000"/>
                </a:solidFill>
              </a:rPr>
              <a:t> الرسالة </a:t>
            </a:r>
            <a:endParaRPr lang="ar-SA" sz="2400" b="1" dirty="0">
              <a:solidFill>
                <a:srgbClr val="FF0000"/>
              </a:solidFill>
            </a:endParaRPr>
          </a:p>
        </p:txBody>
      </p:sp>
      <p:sp>
        <p:nvSpPr>
          <p:cNvPr id="5" name="مربع نص 4"/>
          <p:cNvSpPr txBox="1"/>
          <p:nvPr/>
        </p:nvSpPr>
        <p:spPr>
          <a:xfrm>
            <a:off x="0" y="5929330"/>
            <a:ext cx="8917827" cy="523220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800" b="1" dirty="0" err="1" smtClean="0">
                <a:solidFill>
                  <a:srgbClr val="FF0000"/>
                </a:solidFill>
              </a:rPr>
              <a:t>اذا</a:t>
            </a:r>
            <a:r>
              <a:rPr lang="ar-SA" sz="2800" b="1" dirty="0" smtClean="0">
                <a:solidFill>
                  <a:srgbClr val="FF0000"/>
                </a:solidFill>
              </a:rPr>
              <a:t> كانت هناك خبرة مشتركة  بين المرسل </a:t>
            </a:r>
            <a:r>
              <a:rPr lang="ar-SA" sz="2800" b="1" dirty="0" err="1" smtClean="0">
                <a:solidFill>
                  <a:srgbClr val="FF0000"/>
                </a:solidFill>
              </a:rPr>
              <a:t>و</a:t>
            </a:r>
            <a:r>
              <a:rPr lang="ar-SA" sz="2800" b="1" dirty="0" smtClean="0">
                <a:solidFill>
                  <a:srgbClr val="FF0000"/>
                </a:solidFill>
              </a:rPr>
              <a:t> المستقبل أصبح الاتصال سهلا  </a:t>
            </a:r>
            <a:endParaRPr lang="ar-SA" sz="28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رسم تخطيطي 1"/>
          <p:cNvGraphicFramePr/>
          <p:nvPr/>
        </p:nvGraphicFramePr>
        <p:xfrm>
          <a:off x="1142976" y="500042"/>
          <a:ext cx="6881818" cy="32781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مستطيل 3"/>
          <p:cNvSpPr/>
          <p:nvPr/>
        </p:nvSpPr>
        <p:spPr>
          <a:xfrm>
            <a:off x="857224" y="5143512"/>
            <a:ext cx="7358082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ar-SA" sz="2800" b="1" u="sng" dirty="0" err="1" smtClean="0">
                <a:solidFill>
                  <a:srgbClr val="FF0000"/>
                </a:solidFill>
              </a:rPr>
              <a:t>اذا</a:t>
            </a:r>
            <a:r>
              <a:rPr lang="ar-SA" sz="2800" b="1" u="sng" dirty="0" smtClean="0">
                <a:solidFill>
                  <a:srgbClr val="FF0000"/>
                </a:solidFill>
              </a:rPr>
              <a:t> لم تكن  هناك خبرة مشتركة  بين المرسل </a:t>
            </a:r>
            <a:r>
              <a:rPr lang="ar-SA" sz="2800" b="1" u="sng" dirty="0" err="1" smtClean="0">
                <a:solidFill>
                  <a:srgbClr val="FF0000"/>
                </a:solidFill>
              </a:rPr>
              <a:t>و</a:t>
            </a:r>
            <a:r>
              <a:rPr lang="ar-SA" sz="2800" b="1" u="sng" dirty="0" smtClean="0">
                <a:solidFill>
                  <a:srgbClr val="FF0000"/>
                </a:solidFill>
              </a:rPr>
              <a:t> المستقبل يصبح الاتصال صعبا </a:t>
            </a:r>
            <a:endParaRPr lang="ar-SA" sz="2800" b="1" u="sng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90441" y="928670"/>
            <a:ext cx="8828122" cy="1200329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dirty="0" smtClean="0"/>
              <a:t>أهمية وجود المفاهيم </a:t>
            </a:r>
            <a:r>
              <a:rPr lang="ar-SA" sz="2400" smtClean="0"/>
              <a:t>المشتركة </a:t>
            </a:r>
            <a:r>
              <a:rPr lang="ar-SA" sz="2400" smtClean="0"/>
              <a:t>أثناء </a:t>
            </a:r>
            <a:r>
              <a:rPr lang="ar-SA" sz="2400" dirty="0" smtClean="0"/>
              <a:t>صياغة  </a:t>
            </a:r>
            <a:r>
              <a:rPr lang="ar-SA" sz="2400" dirty="0" err="1" smtClean="0"/>
              <a:t>و</a:t>
            </a:r>
            <a:r>
              <a:rPr lang="ar-SA" sz="2400" dirty="0" smtClean="0"/>
              <a:t> تصميم الرسائل </a:t>
            </a:r>
            <a:r>
              <a:rPr lang="ar-SA" sz="2400" dirty="0" err="1" smtClean="0"/>
              <a:t>الاقناعية</a:t>
            </a:r>
            <a:r>
              <a:rPr lang="ar-SA" sz="2400" dirty="0" smtClean="0"/>
              <a:t> شكلا و مضمونا </a:t>
            </a:r>
          </a:p>
          <a:p>
            <a:endParaRPr lang="ar-SA" sz="2400" dirty="0"/>
          </a:p>
          <a:p>
            <a:r>
              <a:rPr lang="ar-SA" sz="2400" dirty="0" smtClean="0"/>
              <a:t>بما يتفق مع قدرات الجمهور المستهدف </a:t>
            </a:r>
            <a:endParaRPr lang="ar-SA" sz="2400" dirty="0"/>
          </a:p>
        </p:txBody>
      </p:sp>
      <p:sp>
        <p:nvSpPr>
          <p:cNvPr id="3" name="مربع نص 2"/>
          <p:cNvSpPr txBox="1"/>
          <p:nvPr/>
        </p:nvSpPr>
        <p:spPr>
          <a:xfrm>
            <a:off x="4733352" y="2571744"/>
            <a:ext cx="4023922" cy="1569660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الهدف المقصود في العملية الإقناعية :</a:t>
            </a:r>
            <a:r>
              <a:rPr lang="ar-SA" dirty="0" smtClean="0"/>
              <a:t> </a:t>
            </a:r>
          </a:p>
          <a:p>
            <a:endParaRPr lang="ar-SA" dirty="0"/>
          </a:p>
          <a:p>
            <a:endParaRPr lang="ar-SA" dirty="0" smtClean="0"/>
          </a:p>
          <a:p>
            <a:endParaRPr lang="ar-SA" dirty="0"/>
          </a:p>
          <a:p>
            <a:endParaRPr lang="ar-SA" dirty="0"/>
          </a:p>
        </p:txBody>
      </p:sp>
      <p:sp>
        <p:nvSpPr>
          <p:cNvPr id="4" name="مربع نص 3"/>
          <p:cNvSpPr txBox="1"/>
          <p:nvPr/>
        </p:nvSpPr>
        <p:spPr>
          <a:xfrm>
            <a:off x="811718" y="3357562"/>
            <a:ext cx="8053871" cy="1569660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000" b="1" dirty="0" smtClean="0">
                <a:cs typeface="Traditional Arabic" pitchFamily="2" charset="-78"/>
              </a:rPr>
              <a:t>محاولة مقصودة من جانب المرسل لتغيير معتقدات أو اتجاهات أو سلوكيات المستقبل من خلال نقل بعض الرسائل .</a:t>
            </a:r>
          </a:p>
          <a:p>
            <a:endParaRPr lang="ar-SA" sz="2000" b="1" dirty="0">
              <a:cs typeface="Traditional Arabic" pitchFamily="2" charset="-78"/>
            </a:endParaRPr>
          </a:p>
          <a:p>
            <a:r>
              <a:rPr lang="ar-SA" sz="2000" b="1" dirty="0" smtClean="0">
                <a:cs typeface="Traditional Arabic" pitchFamily="2" charset="-78"/>
              </a:rPr>
              <a:t>لا بد </a:t>
            </a:r>
            <a:r>
              <a:rPr lang="ar-SA" sz="2000" b="1" dirty="0" err="1" smtClean="0">
                <a:cs typeface="Traditional Arabic" pitchFamily="2" charset="-78"/>
              </a:rPr>
              <a:t>ان</a:t>
            </a:r>
            <a:r>
              <a:rPr lang="ar-SA" sz="2000" b="1" dirty="0" smtClean="0">
                <a:cs typeface="Traditional Arabic" pitchFamily="2" charset="-78"/>
              </a:rPr>
              <a:t> يكون المرسل </a:t>
            </a:r>
            <a:r>
              <a:rPr lang="ar-SA" sz="2000" b="1" dirty="0" err="1" smtClean="0">
                <a:cs typeface="Traditional Arabic" pitchFamily="2" charset="-78"/>
              </a:rPr>
              <a:t>و</a:t>
            </a:r>
            <a:r>
              <a:rPr lang="ar-SA" sz="2000" b="1" dirty="0" smtClean="0">
                <a:cs typeface="Traditional Arabic" pitchFamily="2" charset="-78"/>
              </a:rPr>
              <a:t> المستقبل    ( نشط) أثناء عملية </a:t>
            </a:r>
            <a:r>
              <a:rPr lang="ar-SA" sz="2000" b="1" dirty="0" err="1" smtClean="0">
                <a:cs typeface="Traditional Arabic" pitchFamily="2" charset="-78"/>
              </a:rPr>
              <a:t>الارسال</a:t>
            </a:r>
            <a:r>
              <a:rPr lang="ar-SA" sz="2000" b="1" dirty="0" smtClean="0">
                <a:cs typeface="Traditional Arabic" pitchFamily="2" charset="-78"/>
              </a:rPr>
              <a:t> </a:t>
            </a:r>
          </a:p>
          <a:p>
            <a:endParaRPr lang="ar-SA" dirty="0"/>
          </a:p>
          <a:p>
            <a:endParaRPr lang="ar-SA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-276485" y="928670"/>
            <a:ext cx="9248109" cy="378565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dirty="0" smtClean="0">
                <a:cs typeface="Traditional Arabic" pitchFamily="2" charset="-78"/>
              </a:rPr>
              <a:t>السنوات </a:t>
            </a:r>
            <a:r>
              <a:rPr lang="ar-SA" sz="2400" b="1" dirty="0" err="1" smtClean="0">
                <a:cs typeface="Traditional Arabic" pitchFamily="2" charset="-78"/>
              </a:rPr>
              <a:t>الاولى</a:t>
            </a:r>
            <a:r>
              <a:rPr lang="ar-SA" sz="2400" b="1" dirty="0" smtClean="0">
                <a:cs typeface="Traditional Arabic" pitchFamily="2" charset="-78"/>
              </a:rPr>
              <a:t> من القرن العشرين كان تأثير الرسالة  بمثابة ” الرصاصة </a:t>
            </a:r>
            <a:r>
              <a:rPr lang="ar-SA" sz="2400" b="1" dirty="0" err="1" smtClean="0">
                <a:cs typeface="Traditional Arabic" pitchFamily="2" charset="-78"/>
              </a:rPr>
              <a:t>الاعلامية</a:t>
            </a:r>
            <a:r>
              <a:rPr lang="ar-SA" sz="2400" b="1" dirty="0" smtClean="0">
                <a:cs typeface="Traditional Arabic" pitchFamily="2" charset="-78"/>
              </a:rPr>
              <a:t> ” </a:t>
            </a:r>
          </a:p>
          <a:p>
            <a:endParaRPr lang="ar-SA" sz="2400" b="1" dirty="0">
              <a:cs typeface="Traditional Arabic" pitchFamily="2" charset="-78"/>
            </a:endParaRPr>
          </a:p>
          <a:p>
            <a:endParaRPr lang="ar-SA" sz="2400" b="1" dirty="0" smtClean="0">
              <a:cs typeface="Traditional Arabic" pitchFamily="2" charset="-78"/>
            </a:endParaRPr>
          </a:p>
          <a:p>
            <a:r>
              <a:rPr lang="ar-SA" sz="2400" b="1" dirty="0" smtClean="0">
                <a:cs typeface="Traditional Arabic" pitchFamily="2" charset="-78"/>
              </a:rPr>
              <a:t>التأثير المباشر لوسائل </a:t>
            </a:r>
            <a:r>
              <a:rPr lang="ar-SA" sz="2400" b="1" dirty="0" err="1" smtClean="0">
                <a:cs typeface="Traditional Arabic" pitchFamily="2" charset="-78"/>
              </a:rPr>
              <a:t>الاعلام</a:t>
            </a:r>
            <a:r>
              <a:rPr lang="ar-SA" sz="2400" b="1" dirty="0" smtClean="0">
                <a:cs typeface="Traditional Arabic" pitchFamily="2" charset="-78"/>
              </a:rPr>
              <a:t> في سلوك الجمهور </a:t>
            </a:r>
            <a:r>
              <a:rPr lang="ar-SA" sz="2400" b="1" dirty="0" err="1" smtClean="0">
                <a:cs typeface="Traditional Arabic" pitchFamily="2" charset="-78"/>
              </a:rPr>
              <a:t>و</a:t>
            </a:r>
            <a:r>
              <a:rPr lang="ar-SA" sz="2400" b="1" dirty="0" smtClean="0">
                <a:cs typeface="Traditional Arabic" pitchFamily="2" charset="-78"/>
              </a:rPr>
              <a:t> لا يأخذ في الاعتبار الظروف </a:t>
            </a:r>
            <a:r>
              <a:rPr lang="ar-SA" sz="2400" b="1" dirty="0" err="1" smtClean="0">
                <a:cs typeface="Traditional Arabic" pitchFamily="2" charset="-78"/>
              </a:rPr>
              <a:t>الاخرى</a:t>
            </a:r>
            <a:r>
              <a:rPr lang="ar-SA" sz="2400" b="1" dirty="0" smtClean="0">
                <a:cs typeface="Traditional Arabic" pitchFamily="2" charset="-78"/>
              </a:rPr>
              <a:t> الخارجة عن الاتصال </a:t>
            </a:r>
          </a:p>
          <a:p>
            <a:endParaRPr lang="ar-SA" sz="2400" b="1" dirty="0">
              <a:cs typeface="Traditional Arabic" pitchFamily="2" charset="-78"/>
            </a:endParaRPr>
          </a:p>
          <a:p>
            <a:endParaRPr lang="ar-SA" sz="2400" b="1" dirty="0" smtClean="0">
              <a:cs typeface="Traditional Arabic" pitchFamily="2" charset="-78"/>
            </a:endParaRPr>
          </a:p>
          <a:p>
            <a:endParaRPr lang="ar-SA" sz="2400" b="1" dirty="0">
              <a:cs typeface="Traditional Arabic" pitchFamily="2" charset="-78"/>
            </a:endParaRPr>
          </a:p>
          <a:p>
            <a:r>
              <a:rPr lang="ar-SA" sz="2400" b="1" dirty="0" smtClean="0">
                <a:cs typeface="Traditional Arabic" pitchFamily="2" charset="-78"/>
              </a:rPr>
              <a:t>في أوائل </a:t>
            </a:r>
            <a:r>
              <a:rPr lang="ar-SA" sz="2400" b="1" dirty="0" err="1" smtClean="0">
                <a:cs typeface="Traditional Arabic" pitchFamily="2" charset="-78"/>
              </a:rPr>
              <a:t>الاربعينيات</a:t>
            </a:r>
            <a:r>
              <a:rPr lang="ar-SA" sz="2400" b="1" dirty="0" smtClean="0">
                <a:cs typeface="Traditional Arabic" pitchFamily="2" charset="-78"/>
              </a:rPr>
              <a:t> أظهرت وسائل </a:t>
            </a:r>
            <a:r>
              <a:rPr lang="ar-SA" sz="2400" b="1" dirty="0" err="1" smtClean="0">
                <a:cs typeface="Traditional Arabic" pitchFamily="2" charset="-78"/>
              </a:rPr>
              <a:t>الاعلام</a:t>
            </a:r>
            <a:r>
              <a:rPr lang="ar-SA" sz="2400" b="1" dirty="0" smtClean="0">
                <a:cs typeface="Traditional Arabic" pitchFamily="2" charset="-78"/>
              </a:rPr>
              <a:t> </a:t>
            </a:r>
            <a:r>
              <a:rPr lang="ar-SA" sz="2400" b="1" dirty="0" err="1" smtClean="0">
                <a:cs typeface="Traditional Arabic" pitchFamily="2" charset="-78"/>
              </a:rPr>
              <a:t>ان</a:t>
            </a:r>
            <a:r>
              <a:rPr lang="ar-SA" sz="2400" b="1" dirty="0" smtClean="0">
                <a:cs typeface="Traditional Arabic" pitchFamily="2" charset="-78"/>
              </a:rPr>
              <a:t> </a:t>
            </a:r>
            <a:r>
              <a:rPr lang="ar-SA" sz="2400" b="1" dirty="0" err="1" smtClean="0">
                <a:cs typeface="Traditional Arabic" pitchFamily="2" charset="-78"/>
              </a:rPr>
              <a:t>التاثير</a:t>
            </a:r>
            <a:r>
              <a:rPr lang="ar-SA" sz="2400" b="1" dirty="0" smtClean="0">
                <a:cs typeface="Traditional Arabic" pitchFamily="2" charset="-78"/>
              </a:rPr>
              <a:t> يتوقف على عناصر كثيرة </a:t>
            </a:r>
            <a:r>
              <a:rPr lang="ar-SA" sz="2400" b="1" dirty="0" err="1" smtClean="0">
                <a:cs typeface="Traditional Arabic" pitchFamily="2" charset="-78"/>
              </a:rPr>
              <a:t>و</a:t>
            </a:r>
            <a:r>
              <a:rPr lang="ar-SA" sz="2400" b="1" dirty="0" smtClean="0">
                <a:cs typeface="Traditional Arabic" pitchFamily="2" charset="-78"/>
              </a:rPr>
              <a:t> معقدة بعضها تستطيع  </a:t>
            </a:r>
          </a:p>
          <a:p>
            <a:endParaRPr lang="ar-SA" sz="2400" b="1" dirty="0">
              <a:cs typeface="Traditional Arabic" pitchFamily="2" charset="-78"/>
            </a:endParaRPr>
          </a:p>
          <a:p>
            <a:r>
              <a:rPr lang="ar-SA" sz="2400" b="1" dirty="0" smtClean="0">
                <a:cs typeface="Traditional Arabic" pitchFamily="2" charset="-78"/>
              </a:rPr>
              <a:t>وسائل </a:t>
            </a:r>
            <a:r>
              <a:rPr lang="ar-SA" sz="2400" b="1" dirty="0" err="1" smtClean="0">
                <a:cs typeface="Traditional Arabic" pitchFamily="2" charset="-78"/>
              </a:rPr>
              <a:t>الاعلام</a:t>
            </a:r>
            <a:r>
              <a:rPr lang="ar-SA" sz="2400" b="1" dirty="0" smtClean="0">
                <a:cs typeface="Traditional Arabic" pitchFamily="2" charset="-78"/>
              </a:rPr>
              <a:t> </a:t>
            </a:r>
            <a:r>
              <a:rPr lang="ar-SA" sz="2400" b="1" dirty="0" err="1" smtClean="0">
                <a:cs typeface="Traditional Arabic" pitchFamily="2" charset="-78"/>
              </a:rPr>
              <a:t>ان</a:t>
            </a:r>
            <a:r>
              <a:rPr lang="ar-SA" sz="2400" b="1" dirty="0" smtClean="0">
                <a:cs typeface="Traditional Arabic" pitchFamily="2" charset="-78"/>
              </a:rPr>
              <a:t> تسيطر عليها </a:t>
            </a:r>
            <a:r>
              <a:rPr lang="ar-SA" sz="2400" b="1" dirty="0" err="1" smtClean="0">
                <a:cs typeface="Traditional Arabic" pitchFamily="2" charset="-78"/>
              </a:rPr>
              <a:t>و</a:t>
            </a:r>
            <a:r>
              <a:rPr lang="ar-SA" sz="2400" b="1" dirty="0" smtClean="0">
                <a:cs typeface="Traditional Arabic" pitchFamily="2" charset="-78"/>
              </a:rPr>
              <a:t> بعضها لا تخضع لسيطرتها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229</Words>
  <Application>Microsoft Office PowerPoint</Application>
  <PresentationFormat>عرض على الشاشة (3:4)‏</PresentationFormat>
  <Paragraphs>52</Paragraphs>
  <Slides>6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6</vt:i4>
      </vt:variant>
    </vt:vector>
  </HeadingPairs>
  <TitlesOfParts>
    <vt:vector size="7" baseType="lpstr">
      <vt:lpstr>سمة Office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Asus</dc:creator>
  <cp:lastModifiedBy>aljawhara</cp:lastModifiedBy>
  <cp:revision>9</cp:revision>
  <dcterms:created xsi:type="dcterms:W3CDTF">2014-02-19T20:00:13Z</dcterms:created>
  <dcterms:modified xsi:type="dcterms:W3CDTF">2014-02-23T07:07:19Z</dcterms:modified>
</cp:coreProperties>
</file>

<file path=docProps/thumbnail.jpeg>
</file>