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8"/>
  </p:notesMasterIdLst>
  <p:handoutMasterIdLst>
    <p:handoutMasterId r:id="rId29"/>
  </p:handoutMasterIdLst>
  <p:sldIdLst>
    <p:sldId id="256" r:id="rId2"/>
    <p:sldId id="261" r:id="rId3"/>
    <p:sldId id="281" r:id="rId4"/>
    <p:sldId id="268" r:id="rId5"/>
    <p:sldId id="269" r:id="rId6"/>
    <p:sldId id="275" r:id="rId7"/>
    <p:sldId id="276" r:id="rId8"/>
    <p:sldId id="329" r:id="rId9"/>
    <p:sldId id="332" r:id="rId10"/>
    <p:sldId id="333" r:id="rId11"/>
    <p:sldId id="328" r:id="rId12"/>
    <p:sldId id="334" r:id="rId13"/>
    <p:sldId id="330" r:id="rId14"/>
    <p:sldId id="335" r:id="rId15"/>
    <p:sldId id="336" r:id="rId16"/>
    <p:sldId id="337" r:id="rId17"/>
    <p:sldId id="339" r:id="rId18"/>
    <p:sldId id="340" r:id="rId19"/>
    <p:sldId id="331" r:id="rId20"/>
    <p:sldId id="338" r:id="rId21"/>
    <p:sldId id="341" r:id="rId22"/>
    <p:sldId id="343" r:id="rId23"/>
    <p:sldId id="344" r:id="rId24"/>
    <p:sldId id="345" r:id="rId25"/>
    <p:sldId id="342" r:id="rId26"/>
    <p:sldId id="346" r:id="rId27"/>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charset="0"/>
        <a:ea typeface="+mn-ea"/>
        <a:cs typeface="Times New Roman" charset="0"/>
      </a:defRPr>
    </a:lvl1pPr>
    <a:lvl2pPr marL="457200" algn="l" rtl="0" fontAlgn="base">
      <a:spcBef>
        <a:spcPct val="0"/>
      </a:spcBef>
      <a:spcAft>
        <a:spcPct val="0"/>
      </a:spcAft>
      <a:defRPr kumimoji="1" sz="2400" kern="1200">
        <a:solidFill>
          <a:schemeClr val="tx1"/>
        </a:solidFill>
        <a:latin typeface="Times New Roman" charset="0"/>
        <a:ea typeface="+mn-ea"/>
        <a:cs typeface="Times New Roman" charset="0"/>
      </a:defRPr>
    </a:lvl2pPr>
    <a:lvl3pPr marL="914400" algn="l" rtl="0" fontAlgn="base">
      <a:spcBef>
        <a:spcPct val="0"/>
      </a:spcBef>
      <a:spcAft>
        <a:spcPct val="0"/>
      </a:spcAft>
      <a:defRPr kumimoji="1" sz="2400" kern="1200">
        <a:solidFill>
          <a:schemeClr val="tx1"/>
        </a:solidFill>
        <a:latin typeface="Times New Roman" charset="0"/>
        <a:ea typeface="+mn-ea"/>
        <a:cs typeface="Times New Roman" charset="0"/>
      </a:defRPr>
    </a:lvl3pPr>
    <a:lvl4pPr marL="1371600" algn="l" rtl="0" fontAlgn="base">
      <a:spcBef>
        <a:spcPct val="0"/>
      </a:spcBef>
      <a:spcAft>
        <a:spcPct val="0"/>
      </a:spcAft>
      <a:defRPr kumimoji="1" sz="2400" kern="1200">
        <a:solidFill>
          <a:schemeClr val="tx1"/>
        </a:solidFill>
        <a:latin typeface="Times New Roman" charset="0"/>
        <a:ea typeface="+mn-ea"/>
        <a:cs typeface="Times New Roman" charset="0"/>
      </a:defRPr>
    </a:lvl4pPr>
    <a:lvl5pPr marL="1828800" algn="l" rtl="0" fontAlgn="base">
      <a:spcBef>
        <a:spcPct val="0"/>
      </a:spcBef>
      <a:spcAft>
        <a:spcPct val="0"/>
      </a:spcAft>
      <a:defRPr kumimoji="1" sz="2400" kern="1200">
        <a:solidFill>
          <a:schemeClr val="tx1"/>
        </a:solidFill>
        <a:latin typeface="Times New Roman" charset="0"/>
        <a:ea typeface="+mn-ea"/>
        <a:cs typeface="Times New Roman" charset="0"/>
      </a:defRPr>
    </a:lvl5pPr>
    <a:lvl6pPr marL="2286000" algn="l" defTabSz="914400" rtl="0" eaLnBrk="1" latinLnBrk="0" hangingPunct="1">
      <a:defRPr kumimoji="1" sz="2400" kern="1200">
        <a:solidFill>
          <a:schemeClr val="tx1"/>
        </a:solidFill>
        <a:latin typeface="Times New Roman" charset="0"/>
        <a:ea typeface="+mn-ea"/>
        <a:cs typeface="Times New Roman" charset="0"/>
      </a:defRPr>
    </a:lvl6pPr>
    <a:lvl7pPr marL="2743200" algn="l" defTabSz="914400" rtl="0" eaLnBrk="1" latinLnBrk="0" hangingPunct="1">
      <a:defRPr kumimoji="1" sz="2400" kern="1200">
        <a:solidFill>
          <a:schemeClr val="tx1"/>
        </a:solidFill>
        <a:latin typeface="Times New Roman" charset="0"/>
        <a:ea typeface="+mn-ea"/>
        <a:cs typeface="Times New Roman" charset="0"/>
      </a:defRPr>
    </a:lvl7pPr>
    <a:lvl8pPr marL="3200400" algn="l" defTabSz="914400" rtl="0" eaLnBrk="1" latinLnBrk="0" hangingPunct="1">
      <a:defRPr kumimoji="1" sz="2400" kern="1200">
        <a:solidFill>
          <a:schemeClr val="tx1"/>
        </a:solidFill>
        <a:latin typeface="Times New Roman" charset="0"/>
        <a:ea typeface="+mn-ea"/>
        <a:cs typeface="Times New Roman" charset="0"/>
      </a:defRPr>
    </a:lvl8pPr>
    <a:lvl9pPr marL="3657600" algn="l" defTabSz="914400" rtl="0" eaLnBrk="1" latinLnBrk="0" hangingPunct="1">
      <a:defRPr kumimoji="1" sz="2400" kern="1200">
        <a:solidFill>
          <a:schemeClr val="tx1"/>
        </a:solidFill>
        <a:latin typeface="Times New Roman" charset="0"/>
        <a:ea typeface="+mn-ea"/>
        <a:cs typeface="Times New Roman"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c Herzog"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FF66"/>
    <a:srgbClr val="FFCC00"/>
    <a:srgbClr val="00CCFF"/>
  </p:clrMru>
</p:presentationPr>
</file>

<file path=ppt/tableStyles.xml><?xml version="1.0" encoding="utf-8"?>
<a:tblStyleLst xmlns:a="http://schemas.openxmlformats.org/drawingml/2006/main" def="{5C22544A-7EE6-4342-B048-85BDC9FD1C3A}">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618" autoAdjust="0"/>
    <p:restoredTop sz="94727" autoAdjust="0"/>
  </p:normalViewPr>
  <p:slideViewPr>
    <p:cSldViewPr>
      <p:cViewPr varScale="1">
        <p:scale>
          <a:sx n="52" d="100"/>
          <a:sy n="52" d="100"/>
        </p:scale>
        <p:origin x="-102" y="-1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38"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3074"/>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5363" name="Rectangle 3075"/>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5364" name="Rectangle 3076"/>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5365" name="Rectangle 3077"/>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A3EC6019-934A-4DE0-A613-15CA80B3B9E6}"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026"/>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7411" name="Rectangle 1027"/>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7412"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7413" name="Rectangle 1029"/>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414" name="Rectangle 1030"/>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7415" name="Rectangle 1031"/>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63404F60-892B-4A4B-9BB3-F11072AFFDCD}"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charset="0"/>
        <a:ea typeface="+mn-ea"/>
        <a:cs typeface="Times New Roman" charset="0"/>
      </a:defRPr>
    </a:lvl1pPr>
    <a:lvl2pPr marL="457200" algn="l" rtl="0" fontAlgn="base">
      <a:spcBef>
        <a:spcPct val="30000"/>
      </a:spcBef>
      <a:spcAft>
        <a:spcPct val="0"/>
      </a:spcAft>
      <a:defRPr kumimoji="1" sz="1200" kern="1200">
        <a:solidFill>
          <a:schemeClr val="tx1"/>
        </a:solidFill>
        <a:latin typeface="Times New Roman" charset="0"/>
        <a:ea typeface="+mn-ea"/>
        <a:cs typeface="Times New Roman" charset="0"/>
      </a:defRPr>
    </a:lvl2pPr>
    <a:lvl3pPr marL="914400" algn="l" rtl="0" fontAlgn="base">
      <a:spcBef>
        <a:spcPct val="30000"/>
      </a:spcBef>
      <a:spcAft>
        <a:spcPct val="0"/>
      </a:spcAft>
      <a:defRPr kumimoji="1" sz="1200" kern="1200">
        <a:solidFill>
          <a:schemeClr val="tx1"/>
        </a:solidFill>
        <a:latin typeface="Times New Roman" charset="0"/>
        <a:ea typeface="+mn-ea"/>
        <a:cs typeface="Times New Roman" charset="0"/>
      </a:defRPr>
    </a:lvl3pPr>
    <a:lvl4pPr marL="1371600" algn="l" rtl="0" fontAlgn="base">
      <a:spcBef>
        <a:spcPct val="30000"/>
      </a:spcBef>
      <a:spcAft>
        <a:spcPct val="0"/>
      </a:spcAft>
      <a:defRPr kumimoji="1" sz="1200" kern="1200">
        <a:solidFill>
          <a:schemeClr val="tx1"/>
        </a:solidFill>
        <a:latin typeface="Times New Roman" charset="0"/>
        <a:ea typeface="+mn-ea"/>
        <a:cs typeface="Times New Roman" charset="0"/>
      </a:defRPr>
    </a:lvl4pPr>
    <a:lvl5pPr marL="1828800" algn="l" rtl="0" fontAlgn="base">
      <a:spcBef>
        <a:spcPct val="30000"/>
      </a:spcBef>
      <a:spcAft>
        <a:spcPct val="0"/>
      </a:spcAft>
      <a:defRPr kumimoji="1" sz="1200" kern="1200">
        <a:solidFill>
          <a:schemeClr val="tx1"/>
        </a:solidFill>
        <a:latin typeface="Times New Roman" charset="0"/>
        <a:ea typeface="+mn-ea"/>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0482" name="Group 1026"/>
          <p:cNvGrpSpPr>
            <a:grpSpLocks/>
          </p:cNvGrpSpPr>
          <p:nvPr/>
        </p:nvGrpSpPr>
        <p:grpSpPr bwMode="auto">
          <a:xfrm>
            <a:off x="-7758113" y="1463675"/>
            <a:ext cx="16902113" cy="10795000"/>
            <a:chOff x="-4887" y="922"/>
            <a:chExt cx="10647" cy="6800"/>
          </a:xfrm>
        </p:grpSpPr>
        <p:sp>
          <p:nvSpPr>
            <p:cNvPr id="20483" name="Freeform 1027"/>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endParaRPr lang="en-US"/>
            </a:p>
          </p:txBody>
        </p:sp>
        <p:sp>
          <p:nvSpPr>
            <p:cNvPr id="20484" name="Arc 1028"/>
            <p:cNvSpPr>
              <a:spLocks/>
            </p:cNvSpPr>
            <p:nvPr/>
          </p:nvSpPr>
          <p:spPr bwMode="auto">
            <a:xfrm>
              <a:off x="-4887" y="922"/>
              <a:ext cx="8474" cy="6800"/>
            </a:xfrm>
            <a:custGeom>
              <a:avLst/>
              <a:gdLst>
                <a:gd name="G0" fmla="+- 21600 0 0"/>
                <a:gd name="G1" fmla="+- 21600 0 0"/>
                <a:gd name="G2" fmla="+- 21600 0 0"/>
                <a:gd name="T0" fmla="*/ 43200 w 43200"/>
                <a:gd name="T1" fmla="*/ 21600 h 43200"/>
                <a:gd name="T2" fmla="*/ 24979 w 43200"/>
                <a:gd name="T3" fmla="*/ 266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lnTo>
                    <a:pt x="21600" y="21600"/>
                  </a:lnTo>
                  <a:close/>
                </a:path>
              </a:pathLst>
            </a:custGeom>
            <a:noFill/>
            <a:ln w="12700" cap="sq">
              <a:solidFill>
                <a:schemeClr val="folHlink"/>
              </a:solidFill>
              <a:round/>
              <a:headEnd type="none" w="sm" len="sm"/>
              <a:tailEnd type="none" w="sm" len="sm"/>
            </a:ln>
            <a:effectLst/>
          </p:spPr>
          <p:txBody>
            <a:bodyPr/>
            <a:lstStyle/>
            <a:p>
              <a:endParaRPr lang="en-US"/>
            </a:p>
          </p:txBody>
        </p:sp>
      </p:grpSp>
      <p:sp>
        <p:nvSpPr>
          <p:cNvPr id="20485" name="Rectangle 1029"/>
          <p:cNvSpPr>
            <a:spLocks noGrp="1" noChangeArrowheads="1"/>
          </p:cNvSpPr>
          <p:nvPr>
            <p:ph type="ctrTitle" sz="quarter"/>
          </p:nvPr>
        </p:nvSpPr>
        <p:spPr>
          <a:xfrm>
            <a:off x="1293813" y="762000"/>
            <a:ext cx="7772400" cy="1143000"/>
          </a:xfrm>
        </p:spPr>
        <p:txBody>
          <a:bodyPr anchor="b"/>
          <a:lstStyle>
            <a:lvl1pPr>
              <a:defRPr/>
            </a:lvl1pPr>
          </a:lstStyle>
          <a:p>
            <a:r>
              <a:rPr lang="en-US" smtClean="0"/>
              <a:t>Click to edit Master title style</a:t>
            </a:r>
            <a:endParaRPr lang="en-US"/>
          </a:p>
        </p:txBody>
      </p:sp>
      <p:sp>
        <p:nvSpPr>
          <p:cNvPr id="20486" name="Rectangle 1030"/>
          <p:cNvSpPr>
            <a:spLocks noGrp="1" noChangeArrowheads="1"/>
          </p:cNvSpPr>
          <p:nvPr>
            <p:ph type="subTitle" sz="quarter" idx="1"/>
          </p:nvPr>
        </p:nvSpPr>
        <p:spPr>
          <a:xfrm>
            <a:off x="3429000" y="2085975"/>
            <a:ext cx="5638800" cy="1038225"/>
          </a:xfrm>
        </p:spPr>
        <p:txBody>
          <a:bodyPr lIns="92075" rIns="92075"/>
          <a:lstStyle>
            <a:lvl1pPr marL="0" indent="0">
              <a:lnSpc>
                <a:spcPct val="70000"/>
              </a:lnSpc>
              <a:buFont typeface="Wingdings" pitchFamily="2" charset="2"/>
              <a:buNone/>
              <a:defRPr/>
            </a:lvl1pPr>
          </a:lstStyle>
          <a:p>
            <a:r>
              <a:rPr lang="en-US" smtClean="0"/>
              <a:t>Click to edit Master subtitle style</a:t>
            </a:r>
            <a:endParaRPr lang="en-US"/>
          </a:p>
        </p:txBody>
      </p:sp>
      <p:sp>
        <p:nvSpPr>
          <p:cNvPr id="20487" name="Rectangle 1031"/>
          <p:cNvSpPr>
            <a:spLocks noGrp="1" noChangeArrowheads="1"/>
          </p:cNvSpPr>
          <p:nvPr>
            <p:ph type="dt" sz="quarter" idx="2"/>
          </p:nvPr>
        </p:nvSpPr>
        <p:spPr/>
        <p:txBody>
          <a:bodyPr/>
          <a:lstStyle>
            <a:lvl1pPr>
              <a:defRPr/>
            </a:lvl1pPr>
          </a:lstStyle>
          <a:p>
            <a:endParaRPr lang="en-US"/>
          </a:p>
        </p:txBody>
      </p:sp>
      <p:sp>
        <p:nvSpPr>
          <p:cNvPr id="20488" name="Rectangle 1032"/>
          <p:cNvSpPr>
            <a:spLocks noGrp="1" noChangeArrowheads="1"/>
          </p:cNvSpPr>
          <p:nvPr>
            <p:ph type="ftr" sz="quarter" idx="3"/>
          </p:nvPr>
        </p:nvSpPr>
        <p:spPr>
          <a:xfrm>
            <a:off x="1295400" y="6365875"/>
            <a:ext cx="4267200" cy="457200"/>
          </a:xfrm>
        </p:spPr>
        <p:txBody>
          <a:bodyPr/>
          <a:lstStyle>
            <a:lvl1pPr>
              <a:defRPr/>
            </a:lvl1pPr>
          </a:lstStyle>
          <a:p>
            <a:endParaRPr lang="en-US"/>
          </a:p>
        </p:txBody>
      </p:sp>
      <p:sp>
        <p:nvSpPr>
          <p:cNvPr id="20489" name="Rectangle 1033"/>
          <p:cNvSpPr>
            <a:spLocks noGrp="1" noChangeArrowheads="1"/>
          </p:cNvSpPr>
          <p:nvPr>
            <p:ph type="sldNum" sz="quarter" idx="4"/>
          </p:nvPr>
        </p:nvSpPr>
        <p:spPr/>
        <p:txBody>
          <a:bodyPr/>
          <a:lstStyle>
            <a:lvl2pPr lvl="1">
              <a:defRPr>
                <a:latin typeface="+mn-lt"/>
              </a:defRPr>
            </a:lvl2pPr>
          </a:lstStyle>
          <a:p>
            <a:pPr lvl="1"/>
            <a:fld id="{9665C1BD-DAEB-4FA8-8E07-05FD209BF5B5}" type="slidenum">
              <a:rPr lang="en-US"/>
              <a:pPr lvl="1"/>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F99BF4C1-C24A-473E-8A8C-EDD67A1BEDE0}" type="slidenum">
              <a:rPr lang="en-US"/>
              <a:pPr lvl="1"/>
              <a:t>‹#›</a:t>
            </a:fld>
            <a:endParaRPr lang="en-US">
              <a:latin typeface="+mn-l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609600"/>
            <a:ext cx="20193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2625" y="609600"/>
            <a:ext cx="5908675"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331D8F6B-6825-4C47-9274-ACE2F85595F0}" type="slidenum">
              <a:rPr lang="en-US"/>
              <a:pPr lvl="1"/>
              <a:t>‹#›</a:t>
            </a:fld>
            <a:endParaRPr lang="en-US">
              <a:latin typeface="+mn-l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F0750BCF-5674-4334-A0E0-23D9DE211180}" type="slidenum">
              <a:rPr lang="en-US"/>
              <a:pPr lvl="1"/>
              <a:t>‹#›</a:t>
            </a:fld>
            <a:endParaRPr lang="en-US">
              <a:latin typeface="+mn-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41FAB0E8-74F8-4AB3-958E-C2291F1D0F3B}" type="slidenum">
              <a:rPr lang="en-US"/>
              <a:pPr lvl="1"/>
              <a:t>‹#›</a:t>
            </a:fld>
            <a:endParaRPr lang="en-US">
              <a:latin typeface="+mn-l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26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9F158E0C-5D1C-43B7-B5F8-C705305D3895}" type="slidenum">
              <a:rPr lang="en-US"/>
              <a:pPr lvl="1"/>
              <a:t>‹#›</a:t>
            </a:fld>
            <a:endParaRPr lang="en-US">
              <a:latin typeface="+mn-l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2pPr lvl="1">
              <a:defRPr/>
            </a:lvl2pPr>
          </a:lstStyle>
          <a:p>
            <a:pPr lvl="1"/>
            <a:fld id="{3EC4F246-A937-4A69-AE76-A59E0E43B395}" type="slidenum">
              <a:rPr lang="en-US"/>
              <a:pPr lvl="1"/>
              <a:t>‹#›</a:t>
            </a:fld>
            <a:endParaRPr lang="en-US">
              <a:latin typeface="+mn-l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2pPr lvl="1">
              <a:defRPr/>
            </a:lvl2pPr>
          </a:lstStyle>
          <a:p>
            <a:pPr lvl="1"/>
            <a:fld id="{FECAA1BC-78F2-4FE8-AF1E-2CE8D7E90934}" type="slidenum">
              <a:rPr lang="en-US"/>
              <a:pPr lvl="1"/>
              <a:t>‹#›</a:t>
            </a:fld>
            <a:endParaRPr lang="en-US">
              <a:latin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2pPr lvl="1">
              <a:defRPr/>
            </a:lvl2pPr>
          </a:lstStyle>
          <a:p>
            <a:pPr lvl="1"/>
            <a:fld id="{83DD353A-D17B-4540-B3CC-C87450E57A9D}" type="slidenum">
              <a:rPr lang="en-US"/>
              <a:pPr lvl="1"/>
              <a:t>‹#›</a:t>
            </a:fld>
            <a:endParaRPr lang="en-US">
              <a:latin typeface="+mn-l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97F4CAF0-2B9B-4A3A-A3AE-C49C3BBB22D8}" type="slidenum">
              <a:rPr lang="en-US"/>
              <a:pPr lvl="1"/>
              <a:t>‹#›</a:t>
            </a:fld>
            <a:endParaRPr lang="en-US">
              <a:latin typeface="+mn-l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4BED16EE-6A92-4F04-9D5E-D20177AA31DF}" type="slidenum">
              <a:rPr lang="en-US"/>
              <a:pPr lvl="1"/>
              <a:t>‹#›</a:t>
            </a:fld>
            <a:endParaRPr lang="en-US">
              <a:latin typeface="+mn-lt"/>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9458" name="Group 2050"/>
          <p:cNvGrpSpPr>
            <a:grpSpLocks/>
          </p:cNvGrpSpPr>
          <p:nvPr/>
        </p:nvGrpSpPr>
        <p:grpSpPr bwMode="auto">
          <a:xfrm>
            <a:off x="-8405813" y="4763"/>
            <a:ext cx="17538701" cy="13690600"/>
            <a:chOff x="-5295" y="3"/>
            <a:chExt cx="11048" cy="8624"/>
          </a:xfrm>
        </p:grpSpPr>
        <p:sp>
          <p:nvSpPr>
            <p:cNvPr id="19459" name="Freeform 2051"/>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endParaRPr lang="en-US"/>
            </a:p>
          </p:txBody>
        </p:sp>
        <p:sp>
          <p:nvSpPr>
            <p:cNvPr id="19460" name="Arc 2052"/>
            <p:cNvSpPr>
              <a:spLocks/>
            </p:cNvSpPr>
            <p:nvPr/>
          </p:nvSpPr>
          <p:spPr bwMode="auto">
            <a:xfrm>
              <a:off x="-5295" y="3"/>
              <a:ext cx="10596" cy="8624"/>
            </a:xfrm>
            <a:custGeom>
              <a:avLst/>
              <a:gdLst>
                <a:gd name="G0" fmla="+- 21600 0 0"/>
                <a:gd name="G1" fmla="+- 21600 0 0"/>
                <a:gd name="G2" fmla="+- 21600 0 0"/>
                <a:gd name="T0" fmla="*/ 43200 w 43200"/>
                <a:gd name="T1" fmla="*/ 2160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1" y="9670"/>
                    <a:pt x="9670" y="0"/>
                    <a:pt x="21599" y="0"/>
                  </a:cubicBezTo>
                </a:path>
                <a:path w="43200" h="43200" stroke="0" extrusionOk="0">
                  <a:moveTo>
                    <a:pt x="43200" y="21600"/>
                  </a:moveTo>
                  <a:cubicBezTo>
                    <a:pt x="43200" y="33529"/>
                    <a:pt x="33529" y="43200"/>
                    <a:pt x="21600" y="43200"/>
                  </a:cubicBezTo>
                  <a:cubicBezTo>
                    <a:pt x="9670" y="43200"/>
                    <a:pt x="0" y="33529"/>
                    <a:pt x="0" y="21600"/>
                  </a:cubicBezTo>
                  <a:cubicBezTo>
                    <a:pt x="-1" y="9670"/>
                    <a:pt x="9670" y="0"/>
                    <a:pt x="21599" y="0"/>
                  </a:cubicBezTo>
                  <a:lnTo>
                    <a:pt x="21600" y="21600"/>
                  </a:lnTo>
                  <a:close/>
                </a:path>
              </a:pathLst>
            </a:custGeom>
            <a:noFill/>
            <a:ln w="12700" cap="sq">
              <a:solidFill>
                <a:schemeClr val="folHlink"/>
              </a:solidFill>
              <a:round/>
              <a:headEnd type="none" w="sm" len="sm"/>
              <a:tailEnd type="none" w="sm" len="sm"/>
            </a:ln>
            <a:effectLst/>
          </p:spPr>
          <p:txBody>
            <a:bodyPr/>
            <a:lstStyle/>
            <a:p>
              <a:endParaRPr lang="en-US"/>
            </a:p>
          </p:txBody>
        </p:sp>
      </p:grpSp>
      <p:sp>
        <p:nvSpPr>
          <p:cNvPr id="19461" name="Rectangle 2053"/>
          <p:cNvSpPr>
            <a:spLocks noGrp="1" noChangeArrowheads="1"/>
          </p:cNvSpPr>
          <p:nvPr>
            <p:ph type="title"/>
          </p:nvPr>
        </p:nvSpPr>
        <p:spPr bwMode="auto">
          <a:xfrm>
            <a:off x="682625" y="609600"/>
            <a:ext cx="8080375"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9462" name="Rectangle 2054"/>
          <p:cNvSpPr>
            <a:spLocks noGrp="1" noChangeArrowheads="1"/>
          </p:cNvSpPr>
          <p:nvPr>
            <p:ph type="body" idx="1"/>
          </p:nvPr>
        </p:nvSpPr>
        <p:spPr bwMode="auto">
          <a:xfrm>
            <a:off x="682625" y="1981200"/>
            <a:ext cx="7772400" cy="41148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463" name="Rectangle 2055"/>
          <p:cNvSpPr>
            <a:spLocks noGrp="1" noChangeArrowheads="1"/>
          </p:cNvSpPr>
          <p:nvPr>
            <p:ph type="dt" sz="half" idx="2"/>
          </p:nvPr>
        </p:nvSpPr>
        <p:spPr bwMode="auto">
          <a:xfrm>
            <a:off x="7215188" y="6442075"/>
            <a:ext cx="19050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kumimoji="0" sz="1400"/>
            </a:lvl1pPr>
          </a:lstStyle>
          <a:p>
            <a:endParaRPr lang="en-US"/>
          </a:p>
        </p:txBody>
      </p:sp>
      <p:sp>
        <p:nvSpPr>
          <p:cNvPr id="19464" name="Rectangle 2056"/>
          <p:cNvSpPr>
            <a:spLocks noGrp="1" noChangeArrowheads="1"/>
          </p:cNvSpPr>
          <p:nvPr>
            <p:ph type="ftr" sz="quarter" idx="3"/>
          </p:nvPr>
        </p:nvSpPr>
        <p:spPr bwMode="auto">
          <a:xfrm>
            <a:off x="682625" y="6365875"/>
            <a:ext cx="4267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kumimoji="0" sz="1400"/>
            </a:lvl1pPr>
          </a:lstStyle>
          <a:p>
            <a:endParaRPr lang="en-US"/>
          </a:p>
        </p:txBody>
      </p:sp>
      <p:sp>
        <p:nvSpPr>
          <p:cNvPr id="19465" name="Rectangle 2057"/>
          <p:cNvSpPr>
            <a:spLocks noGrp="1" noChangeArrowheads="1"/>
          </p:cNvSpPr>
          <p:nvPr>
            <p:ph type="sldNum" sz="quarter" idx="4"/>
          </p:nvPr>
        </p:nvSpPr>
        <p:spPr bwMode="auto">
          <a:xfrm>
            <a:off x="7199313" y="6148388"/>
            <a:ext cx="1905000" cy="381000"/>
          </a:xfrm>
          <a:prstGeom prst="rect">
            <a:avLst/>
          </a:prstGeom>
          <a:noFill/>
          <a:ln w="9525">
            <a:noFill/>
            <a:miter lim="800000"/>
            <a:headEnd/>
            <a:tailEnd/>
          </a:ln>
          <a:effectLst/>
        </p:spPr>
        <p:txBody>
          <a:bodyPr vert="horz" wrap="none" lIns="92075" tIns="0" rIns="92075" bIns="0" numCol="1" anchor="b" anchorCtr="0" compatLnSpc="1">
            <a:prstTxWarp prst="textNoShape">
              <a:avLst/>
            </a:prstTxWarp>
          </a:bodyPr>
          <a:lstStyle>
            <a:lvl2pPr lvl="1" algn="r">
              <a:defRPr kumimoji="0" sz="1400">
                <a:latin typeface="+mj-lt"/>
              </a:defRPr>
            </a:lvl2pPr>
          </a:lstStyle>
          <a:p>
            <a:pPr lvl="1"/>
            <a:fld id="{81FB5ECE-F908-47FA-8D31-D9A84E3F14F5}" type="slidenum">
              <a:rPr lang="en-US"/>
              <a:pPr lvl="1"/>
              <a:t>‹#›</a:t>
            </a:fld>
            <a:endParaRPr lang="en-US"/>
          </a:p>
        </p:txBody>
      </p:sp>
    </p:spTree>
  </p:cSld>
  <p:clrMap bg1="dk2" tx1="lt1" bg2="dk1"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2pPr>
      <a:lvl3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3pPr>
      <a:lvl4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4pPr>
      <a:lvl5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5pPr>
      <a:lvl6pPr marL="4572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6pPr>
      <a:lvl7pPr marL="9144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7pPr>
      <a:lvl8pPr marL="13716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8pPr>
      <a:lvl9pPr marL="18288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9pPr>
    </p:titleStyle>
    <p:bodyStyle>
      <a:lvl1pPr marL="342900" indent="-342900" algn="l" rtl="0" eaLnBrk="1" fontAlgn="base" hangingPunct="1">
        <a:lnSpc>
          <a:spcPct val="90000"/>
        </a:lnSpc>
        <a:spcBef>
          <a:spcPct val="20000"/>
        </a:spcBef>
        <a:spcAft>
          <a:spcPct val="0"/>
        </a:spcAft>
        <a:buClr>
          <a:schemeClr val="tx2"/>
        </a:buClr>
        <a:buSzPct val="75000"/>
        <a:buFont typeface="Wingdings" pitchFamily="2" charset="2"/>
        <a:buChar char="l"/>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cs typeface="+mn-cs"/>
        </a:defRPr>
      </a:lvl2pPr>
      <a:lvl3pPr marL="1143000" indent="-228600" algn="l" rtl="0" eaLnBrk="1" fontAlgn="base" hangingPunct="1">
        <a:spcBef>
          <a:spcPct val="20000"/>
        </a:spcBef>
        <a:spcAft>
          <a:spcPct val="0"/>
        </a:spcAft>
        <a:buClr>
          <a:srgbClr val="00CCFF"/>
        </a:buClr>
        <a:buSzPct val="65000"/>
        <a:buFont typeface="Wingdings" pitchFamily="2" charset="2"/>
        <a:buChar char="l"/>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000">
          <a:solidFill>
            <a:schemeClr val="tx1"/>
          </a:solidFill>
          <a:latin typeface="+mn-lt"/>
          <a:cs typeface="+mn-cs"/>
        </a:defRPr>
      </a:lvl4pPr>
      <a:lvl5pPr marL="2057400" indent="-228600" algn="l" rtl="0" eaLnBrk="1" fontAlgn="base" hangingPunct="1">
        <a:spcBef>
          <a:spcPct val="20000"/>
        </a:spcBef>
        <a:spcAft>
          <a:spcPct val="0"/>
        </a:spcAft>
        <a:buClr>
          <a:schemeClr val="accent1"/>
        </a:buClr>
        <a:buChar char="•"/>
        <a:defRPr sz="2000">
          <a:solidFill>
            <a:schemeClr val="tx1"/>
          </a:solidFill>
          <a:latin typeface="+mn-lt"/>
          <a:cs typeface="+mn-cs"/>
        </a:defRPr>
      </a:lvl5pPr>
      <a:lvl6pPr marL="2514600" indent="-228600" algn="l" rtl="0" eaLnBrk="1" fontAlgn="base" hangingPunct="1">
        <a:spcBef>
          <a:spcPct val="20000"/>
        </a:spcBef>
        <a:spcAft>
          <a:spcPct val="0"/>
        </a:spcAft>
        <a:buClr>
          <a:schemeClr val="accent1"/>
        </a:buClr>
        <a:buChar char="•"/>
        <a:defRPr sz="2000">
          <a:solidFill>
            <a:schemeClr val="tx1"/>
          </a:solidFill>
          <a:latin typeface="+mn-lt"/>
          <a:cs typeface="+mn-cs"/>
        </a:defRPr>
      </a:lvl6pPr>
      <a:lvl7pPr marL="2971800" indent="-228600" algn="l" rtl="0" eaLnBrk="1" fontAlgn="base" hangingPunct="1">
        <a:spcBef>
          <a:spcPct val="20000"/>
        </a:spcBef>
        <a:spcAft>
          <a:spcPct val="0"/>
        </a:spcAft>
        <a:buClr>
          <a:schemeClr val="accent1"/>
        </a:buClr>
        <a:buChar char="•"/>
        <a:defRPr sz="2000">
          <a:solidFill>
            <a:schemeClr val="tx1"/>
          </a:solidFill>
          <a:latin typeface="+mn-lt"/>
          <a:cs typeface="+mn-cs"/>
        </a:defRPr>
      </a:lvl7pPr>
      <a:lvl8pPr marL="3429000" indent="-228600" algn="l" rtl="0" eaLnBrk="1" fontAlgn="base" hangingPunct="1">
        <a:spcBef>
          <a:spcPct val="20000"/>
        </a:spcBef>
        <a:spcAft>
          <a:spcPct val="0"/>
        </a:spcAft>
        <a:buClr>
          <a:schemeClr val="accent1"/>
        </a:buClr>
        <a:buChar char="•"/>
        <a:defRPr sz="2000">
          <a:solidFill>
            <a:schemeClr val="tx1"/>
          </a:solidFill>
          <a:latin typeface="+mn-lt"/>
          <a:cs typeface="+mn-cs"/>
        </a:defRPr>
      </a:lvl8pPr>
      <a:lvl9pPr marL="3886200" indent="-228600" algn="l" rtl="0" eaLnBrk="1" fontAlgn="base" hangingPunct="1">
        <a:spcBef>
          <a:spcPct val="20000"/>
        </a:spcBef>
        <a:spcAft>
          <a:spcPct val="0"/>
        </a:spcAft>
        <a:buClr>
          <a:schemeClr val="accent1"/>
        </a:buClr>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762000" y="685800"/>
            <a:ext cx="7620000" cy="1905000"/>
          </a:xfrm>
        </p:spPr>
        <p:txBody>
          <a:bodyPr/>
          <a:lstStyle/>
          <a:p>
            <a:pPr algn="ctr"/>
            <a:r>
              <a:rPr lang="ar-SA" sz="5400" b="1" dirty="0" smtClean="0">
                <a:solidFill>
                  <a:srgbClr val="FFFF00"/>
                </a:solidFill>
              </a:rPr>
              <a:t>بيئة صحراويه حارة </a:t>
            </a:r>
            <a:br>
              <a:rPr lang="ar-SA" sz="5400" b="1" dirty="0" smtClean="0">
                <a:solidFill>
                  <a:srgbClr val="FFFF00"/>
                </a:solidFill>
              </a:rPr>
            </a:br>
            <a:r>
              <a:rPr lang="ar-SA" sz="5400" b="1" dirty="0" smtClean="0">
                <a:solidFill>
                  <a:srgbClr val="FFFF00"/>
                </a:solidFill>
              </a:rPr>
              <a:t>442 نبت</a:t>
            </a:r>
            <a:endParaRPr lang="en-US" sz="5400" b="1" dirty="0">
              <a:solidFill>
                <a:srgbClr val="FFFF00"/>
              </a:solidFill>
            </a:endParaRPr>
          </a:p>
        </p:txBody>
      </p:sp>
      <p:sp>
        <p:nvSpPr>
          <p:cNvPr id="4101" name="Rectangle 5"/>
          <p:cNvSpPr>
            <a:spLocks noGrp="1" noChangeArrowheads="1"/>
          </p:cNvSpPr>
          <p:nvPr>
            <p:ph type="subTitle" idx="1"/>
          </p:nvPr>
        </p:nvSpPr>
        <p:spPr>
          <a:xfrm>
            <a:off x="2514600" y="2895600"/>
            <a:ext cx="5638800" cy="457200"/>
          </a:xfrm>
        </p:spPr>
        <p:txBody>
          <a:bodyPr/>
          <a:lstStyle/>
          <a:p>
            <a:pPr algn="r"/>
            <a:r>
              <a:rPr lang="ar-SA" dirty="0" smtClean="0"/>
              <a:t> د. نجاة عبد الوهاب بخاري</a:t>
            </a:r>
            <a:endParaRPr lang="en-US" dirty="0"/>
          </a:p>
        </p:txBody>
      </p:sp>
      <p:sp>
        <p:nvSpPr>
          <p:cNvPr id="4" name="Rectangle 5"/>
          <p:cNvSpPr txBox="1">
            <a:spLocks noChangeArrowheads="1"/>
          </p:cNvSpPr>
          <p:nvPr/>
        </p:nvSpPr>
        <p:spPr bwMode="auto">
          <a:xfrm>
            <a:off x="1676400" y="3505200"/>
            <a:ext cx="6400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0" marR="0" lvl="0" indent="0" algn="r" defTabSz="914400" rtl="0" eaLnBrk="1" fontAlgn="base" latinLnBrk="0" hangingPunct="1">
              <a:lnSpc>
                <a:spcPct val="70000"/>
              </a:lnSpc>
              <a:spcBef>
                <a:spcPct val="20000"/>
              </a:spcBef>
              <a:spcAft>
                <a:spcPct val="0"/>
              </a:spcAft>
              <a:buClr>
                <a:schemeClr val="tx2"/>
              </a:buClr>
              <a:buSzPct val="75000"/>
              <a:buFont typeface="Wingdings" pitchFamily="2" charset="2"/>
              <a:buNone/>
              <a:tabLst/>
              <a:defRPr/>
            </a:pPr>
            <a:r>
              <a:rPr kumimoji="0" lang="ar-SA" sz="3200" b="0" i="0" u="none" strike="noStrike" kern="0" cap="none" spc="0" normalizeH="0" baseline="0" noProof="0" dirty="0" smtClean="0">
                <a:ln>
                  <a:noFill/>
                </a:ln>
                <a:solidFill>
                  <a:srgbClr val="FFFF00"/>
                </a:solidFill>
                <a:effectLst/>
                <a:uLnTx/>
                <a:uFillTx/>
                <a:latin typeface="+mn-lt"/>
                <a:ea typeface="+mn-ea"/>
                <a:cs typeface="+mn-cs"/>
              </a:rPr>
              <a:t>قسم النبات والحياء الدقية –</a:t>
            </a:r>
            <a:r>
              <a:rPr kumimoji="0" lang="ar-SA" sz="3200" b="0" i="0" u="none" strike="noStrike" kern="0" cap="none" spc="0" normalizeH="0" noProof="0" dirty="0" smtClean="0">
                <a:ln>
                  <a:noFill/>
                </a:ln>
                <a:solidFill>
                  <a:srgbClr val="FFFF00"/>
                </a:solidFill>
                <a:effectLst/>
                <a:uLnTx/>
                <a:uFillTx/>
                <a:latin typeface="+mn-lt"/>
                <a:ea typeface="+mn-ea"/>
                <a:cs typeface="+mn-cs"/>
              </a:rPr>
              <a:t> جامعة الملك سعود</a:t>
            </a:r>
            <a:endParaRPr kumimoji="0" lang="en-US" sz="3200" b="0" i="0" u="none" strike="noStrike" kern="0" cap="none" spc="0" normalizeH="0" baseline="0" noProof="0" dirty="0">
              <a:ln>
                <a:noFill/>
              </a:ln>
              <a:solidFill>
                <a:srgbClr val="FFFF00"/>
              </a:solidFill>
              <a:effectLst/>
              <a:uLnTx/>
              <a:uFillTx/>
              <a:latin typeface="+mn-lt"/>
              <a:ea typeface="+mn-ea"/>
              <a:cs typeface="+mn-cs"/>
            </a:endParaRPr>
          </a:p>
        </p:txBody>
      </p:sp>
      <p:sp>
        <p:nvSpPr>
          <p:cNvPr id="5" name="Rectangle 5"/>
          <p:cNvSpPr txBox="1">
            <a:spLocks noChangeArrowheads="1"/>
          </p:cNvSpPr>
          <p:nvPr/>
        </p:nvSpPr>
        <p:spPr bwMode="auto">
          <a:xfrm>
            <a:off x="533400" y="5791200"/>
            <a:ext cx="2590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0" marR="0" lvl="0" indent="0" defTabSz="914400" rtl="0" eaLnBrk="1" fontAlgn="base" latinLnBrk="0" hangingPunct="1">
              <a:lnSpc>
                <a:spcPct val="70000"/>
              </a:lnSpc>
              <a:spcBef>
                <a:spcPct val="20000"/>
              </a:spcBef>
              <a:spcAft>
                <a:spcPct val="0"/>
              </a:spcAft>
              <a:buClr>
                <a:schemeClr val="tx2"/>
              </a:buClr>
              <a:buSzPct val="75000"/>
              <a:buFont typeface="Wingdings" pitchFamily="2" charset="2"/>
              <a:buNone/>
              <a:tabLst/>
              <a:defRPr/>
            </a:pPr>
            <a:r>
              <a:rPr kumimoji="0" lang="ar-SA" sz="3200" b="0" i="0" u="none" strike="noStrike" kern="0" cap="none" spc="0" normalizeH="0" baseline="0" noProof="0" dirty="0" smtClean="0">
                <a:ln>
                  <a:noFill/>
                </a:ln>
                <a:solidFill>
                  <a:schemeClr val="tx1"/>
                </a:solidFill>
                <a:effectLst/>
                <a:uLnTx/>
                <a:uFillTx/>
                <a:latin typeface="+mn-lt"/>
                <a:ea typeface="+mn-ea"/>
                <a:cs typeface="+mn-cs"/>
              </a:rPr>
              <a:t>المحاضرة </a:t>
            </a:r>
            <a:r>
              <a:rPr kumimoji="0" lang="ar-SA" sz="3200" kern="0" noProof="0" dirty="0" smtClean="0">
                <a:latin typeface="+mn-lt"/>
                <a:cs typeface="+mn-cs"/>
              </a:rPr>
              <a:t>السابعة</a:t>
            </a: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dissolve">
                                      <p:cBhvr>
                                        <p:cTn id="12" dur="500"/>
                                        <p:tgtEl>
                                          <p:spTgt spid="4101"/>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dissolve">
                                      <p:cBhvr>
                                        <p:cTn id="16" dur="500"/>
                                        <p:tgtEl>
                                          <p:spTgt spid="4"/>
                                        </p:tgtEl>
                                      </p:cBhvr>
                                    </p:animEffect>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dissolv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utoUpdateAnimBg="0"/>
      <p:bldP spid="4" grpId="0" autoUpdateAnimBg="0"/>
      <p:bldP spid="5"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82000" cy="1219200"/>
          </a:xfrm>
        </p:spPr>
        <p:txBody>
          <a:bodyPr/>
          <a:lstStyle/>
          <a:p>
            <a:pPr algn="ctr" rtl="1"/>
            <a:r>
              <a:rPr lang="ar-SA" sz="3200" dirty="0" smtClean="0">
                <a:solidFill>
                  <a:schemeClr val="tx1"/>
                </a:solidFill>
                <a:effectLst/>
              </a:rPr>
              <a:t>مثال على النباتت الحولية الموسمية ، نبات</a:t>
            </a:r>
            <a:r>
              <a:rPr lang="ar-SA" sz="3200" dirty="0" smtClean="0">
                <a:effectLst/>
              </a:rPr>
              <a:t> </a:t>
            </a:r>
            <a:r>
              <a:rPr lang="ar-SA" sz="3200" dirty="0" smtClean="0">
                <a:solidFill>
                  <a:srgbClr val="FFFF00"/>
                </a:solidFill>
                <a:effectLst/>
              </a:rPr>
              <a:t>بويرهافيا ريبنز </a:t>
            </a:r>
            <a:r>
              <a:rPr lang="en-GB" sz="3200" dirty="0" smtClean="0">
                <a:solidFill>
                  <a:srgbClr val="FFFF00"/>
                </a:solidFill>
                <a:effectLst/>
              </a:rPr>
              <a:t> </a:t>
            </a:r>
            <a:r>
              <a:rPr lang="en-GB" sz="3200" i="1" dirty="0" err="1" smtClean="0">
                <a:solidFill>
                  <a:srgbClr val="FF0000"/>
                </a:solidFill>
                <a:effectLst/>
              </a:rPr>
              <a:t>Boerhavia</a:t>
            </a:r>
            <a:r>
              <a:rPr lang="en-GB" sz="3200" dirty="0" smtClean="0">
                <a:effectLst/>
              </a:rPr>
              <a:t> </a:t>
            </a:r>
            <a:r>
              <a:rPr lang="en-GB" sz="3200" i="1" dirty="0" err="1" smtClean="0">
                <a:solidFill>
                  <a:srgbClr val="FF0000"/>
                </a:solidFill>
                <a:effectLst/>
              </a:rPr>
              <a:t>repens</a:t>
            </a:r>
            <a:r>
              <a:rPr lang="en-GB" sz="3200" dirty="0" smtClean="0">
                <a:effectLst/>
              </a:rPr>
              <a:t> </a:t>
            </a:r>
            <a:r>
              <a:rPr lang="ar-SA" sz="3200" dirty="0" smtClean="0">
                <a:effectLst/>
              </a:rPr>
              <a:t> </a:t>
            </a:r>
            <a:r>
              <a:rPr lang="en-GB" sz="3200" dirty="0" smtClean="0">
                <a:effectLst/>
              </a:rPr>
              <a:t/>
            </a:r>
            <a:br>
              <a:rPr lang="en-GB" sz="3200" dirty="0" smtClean="0">
                <a:effectLst/>
              </a:rPr>
            </a:br>
            <a:r>
              <a:rPr lang="ar-SA" sz="3200" dirty="0" smtClean="0">
                <a:solidFill>
                  <a:schemeClr val="accent2"/>
                </a:solidFill>
                <a:effectLst/>
              </a:rPr>
              <a:t> </a:t>
            </a:r>
            <a:r>
              <a:rPr lang="en-GB" sz="3200" dirty="0" smtClean="0">
                <a:solidFill>
                  <a:schemeClr val="accent2"/>
                </a:solidFill>
                <a:effectLst/>
              </a:rPr>
              <a:t>(</a:t>
            </a:r>
            <a:r>
              <a:rPr lang="en-GB" sz="3200" dirty="0" err="1" smtClean="0">
                <a:solidFill>
                  <a:schemeClr val="accent2"/>
                </a:solidFill>
                <a:effectLst/>
              </a:rPr>
              <a:t>Cloudsley</a:t>
            </a:r>
            <a:r>
              <a:rPr lang="en-GB" sz="3200" dirty="0" smtClean="0">
                <a:solidFill>
                  <a:schemeClr val="accent2"/>
                </a:solidFill>
                <a:effectLst/>
              </a:rPr>
              <a:t>-Thompson and </a:t>
            </a:r>
            <a:r>
              <a:rPr lang="en-GB" sz="3200" dirty="0" err="1" smtClean="0">
                <a:solidFill>
                  <a:schemeClr val="accent2"/>
                </a:solidFill>
                <a:effectLst/>
              </a:rPr>
              <a:t>Chadwich</a:t>
            </a:r>
            <a:r>
              <a:rPr lang="en-GB" sz="3200" dirty="0" smtClean="0">
                <a:solidFill>
                  <a:schemeClr val="accent2"/>
                </a:solidFill>
                <a:effectLst/>
              </a:rPr>
              <a:t>, 1964)</a:t>
            </a:r>
            <a:endParaRPr lang="en-GB" sz="3200" dirty="0">
              <a:solidFill>
                <a:schemeClr val="accent2"/>
              </a:solidFill>
              <a:effectLst/>
            </a:endParaRPr>
          </a:p>
        </p:txBody>
      </p:sp>
      <p:pic>
        <p:nvPicPr>
          <p:cNvPr id="4" name="Content Placeholder 3" descr="boerhavia.jpg"/>
          <p:cNvPicPr>
            <a:picLocks noGrp="1" noChangeAspect="1"/>
          </p:cNvPicPr>
          <p:nvPr>
            <p:ph idx="1"/>
          </p:nvPr>
        </p:nvPicPr>
        <p:blipFill>
          <a:blip r:embed="rId2" cstate="print"/>
          <a:stretch>
            <a:fillRect/>
          </a:stretch>
        </p:blipFill>
        <p:spPr>
          <a:xfrm>
            <a:off x="228600" y="1676400"/>
            <a:ext cx="3227294" cy="2420471"/>
          </a:xfrm>
        </p:spPr>
      </p:pic>
      <p:pic>
        <p:nvPicPr>
          <p:cNvPr id="5" name="Picture 4" descr="boerhavia4.jpg"/>
          <p:cNvPicPr>
            <a:picLocks noChangeAspect="1"/>
          </p:cNvPicPr>
          <p:nvPr/>
        </p:nvPicPr>
        <p:blipFill>
          <a:blip r:embed="rId3" cstate="print"/>
          <a:stretch>
            <a:fillRect/>
          </a:stretch>
        </p:blipFill>
        <p:spPr>
          <a:xfrm>
            <a:off x="6248400" y="3581400"/>
            <a:ext cx="2143125" cy="2143125"/>
          </a:xfrm>
          <a:prstGeom prst="rect">
            <a:avLst/>
          </a:prstGeom>
        </p:spPr>
      </p:pic>
      <p:pic>
        <p:nvPicPr>
          <p:cNvPr id="6" name="Picture 5" descr="boerhavia1.jpg"/>
          <p:cNvPicPr>
            <a:picLocks noChangeAspect="1"/>
          </p:cNvPicPr>
          <p:nvPr/>
        </p:nvPicPr>
        <p:blipFill>
          <a:blip r:embed="rId4" cstate="print"/>
          <a:stretch>
            <a:fillRect/>
          </a:stretch>
        </p:blipFill>
        <p:spPr>
          <a:xfrm>
            <a:off x="3429000" y="4437529"/>
            <a:ext cx="3227294" cy="2420471"/>
          </a:xfrm>
          <a:prstGeom prst="rect">
            <a:avLst/>
          </a:prstGeom>
        </p:spPr>
      </p:pic>
      <p:pic>
        <p:nvPicPr>
          <p:cNvPr id="7" name="Picture 6" descr="boerhavia3.jpg"/>
          <p:cNvPicPr>
            <a:picLocks noChangeAspect="1"/>
          </p:cNvPicPr>
          <p:nvPr/>
        </p:nvPicPr>
        <p:blipFill>
          <a:blip r:embed="rId5" cstate="print"/>
          <a:stretch>
            <a:fillRect/>
          </a:stretch>
        </p:blipFill>
        <p:spPr>
          <a:xfrm>
            <a:off x="533400" y="3733800"/>
            <a:ext cx="3227294" cy="2420471"/>
          </a:xfrm>
          <a:prstGeom prst="rect">
            <a:avLst/>
          </a:prstGeom>
        </p:spPr>
      </p:pic>
      <p:pic>
        <p:nvPicPr>
          <p:cNvPr id="8" name="Picture 7" descr="boerhavia2.jpg"/>
          <p:cNvPicPr>
            <a:picLocks noChangeAspect="1"/>
          </p:cNvPicPr>
          <p:nvPr/>
        </p:nvPicPr>
        <p:blipFill>
          <a:blip r:embed="rId6" cstate="print"/>
          <a:stretch>
            <a:fillRect/>
          </a:stretch>
        </p:blipFill>
        <p:spPr>
          <a:xfrm>
            <a:off x="4038600" y="1676400"/>
            <a:ext cx="2998694" cy="2249021"/>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additive="base">
                                        <p:cTn id="37" dur="500" fill="hold"/>
                                        <p:tgtEl>
                                          <p:spTgt spid="5"/>
                                        </p:tgtEl>
                                        <p:attrNameLst>
                                          <p:attrName>ppt_x</p:attrName>
                                        </p:attrNameLst>
                                      </p:cBhvr>
                                      <p:tavLst>
                                        <p:tav tm="0">
                                          <p:val>
                                            <p:strVal val="#ppt_x"/>
                                          </p:val>
                                        </p:tav>
                                        <p:tav tm="100000">
                                          <p:val>
                                            <p:strVal val="#ppt_x"/>
                                          </p:val>
                                        </p:tav>
                                      </p:tavLst>
                                    </p:anim>
                                    <p:anim calcmode="lin" valueType="num">
                                      <p:cBhvr additive="base">
                                        <p:cTn id="3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1752600"/>
            <a:ext cx="8839200" cy="4876800"/>
          </a:xfrm>
        </p:spPr>
        <p:txBody>
          <a:bodyPr/>
          <a:lstStyle/>
          <a:p>
            <a:pPr algn="just" rtl="1">
              <a:buClr>
                <a:schemeClr val="accent2"/>
              </a:buClr>
              <a:buSzPct val="100000"/>
              <a:buFont typeface="Wingdings" pitchFamily="2" charset="2"/>
              <a:buChar char="Ø"/>
            </a:pPr>
            <a:r>
              <a:rPr lang="ar-SA" sz="3600" dirty="0" smtClean="0"/>
              <a:t>تنتمي  إلى هذه المجموعة أنواع نباتية معمرة ، تشبه أنواع النباتات الحولية الموسمية، سريعة الزوال.</a:t>
            </a:r>
          </a:p>
          <a:p>
            <a:pPr algn="just" rtl="1">
              <a:buClr>
                <a:schemeClr val="accent2"/>
              </a:buClr>
              <a:buSzPct val="100000"/>
              <a:buFont typeface="Wingdings" pitchFamily="2" charset="2"/>
              <a:buChar char="Ø"/>
            </a:pPr>
            <a:r>
              <a:rPr lang="ar-SA" sz="3600" dirty="0" smtClean="0">
                <a:solidFill>
                  <a:srgbClr val="FF0000"/>
                </a:solidFill>
              </a:rPr>
              <a:t>النشاط الخضري خلال الموسم المطير.</a:t>
            </a:r>
          </a:p>
          <a:p>
            <a:pPr algn="just" rtl="1">
              <a:buClr>
                <a:schemeClr val="accent2"/>
              </a:buClr>
              <a:buSzPct val="100000"/>
              <a:buFont typeface="Wingdings" pitchFamily="2" charset="2"/>
              <a:buChar char="Ø"/>
            </a:pPr>
            <a:r>
              <a:rPr lang="ar-SA" sz="3600" dirty="0" smtClean="0">
                <a:solidFill>
                  <a:schemeClr val="accent2"/>
                </a:solidFill>
              </a:rPr>
              <a:t>فترة نمو قصيرة من شهر الى 3 اشهر</a:t>
            </a:r>
            <a:r>
              <a:rPr lang="ar-SA" sz="3600" dirty="0" smtClean="0">
                <a:solidFill>
                  <a:schemeClr val="accent2"/>
                </a:solidFill>
              </a:rPr>
              <a:t>.</a:t>
            </a:r>
            <a:endParaRPr lang="ar-SA" sz="3600" dirty="0" smtClean="0">
              <a:solidFill>
                <a:schemeClr val="accent2"/>
              </a:solidFill>
            </a:endParaRPr>
          </a:p>
          <a:p>
            <a:pPr algn="just" rtl="1">
              <a:buClr>
                <a:schemeClr val="accent2"/>
              </a:buClr>
              <a:buSzPct val="100000"/>
              <a:buFont typeface="Wingdings" pitchFamily="2" charset="2"/>
              <a:buChar char="Ø"/>
            </a:pPr>
            <a:r>
              <a:rPr lang="ar-SA" sz="3600" dirty="0" smtClean="0"/>
              <a:t>تجف أجزاءها العليا التي </a:t>
            </a:r>
            <a:r>
              <a:rPr lang="ar-SA" sz="3600" dirty="0" smtClean="0"/>
              <a:t>فوق </a:t>
            </a:r>
            <a:r>
              <a:rPr lang="ar-SA" sz="3600" dirty="0" smtClean="0"/>
              <a:t>الأرض في بداية </a:t>
            </a:r>
            <a:r>
              <a:rPr lang="ar-SA" sz="3600" dirty="0" smtClean="0"/>
              <a:t>موسم الجفاف  </a:t>
            </a:r>
            <a:r>
              <a:rPr lang="ar-SA" sz="3600" dirty="0" smtClean="0"/>
              <a:t>، وتبقى أعضاء تعميرها من ريزومات وأبصال ودرنات وكورمات ، مطمورة في التربة على عمق 20-30 سم في حالة سبات </a:t>
            </a:r>
            <a:r>
              <a:rPr lang="en-GB" sz="3600" dirty="0" err="1" smtClean="0">
                <a:solidFill>
                  <a:srgbClr val="FF0000"/>
                </a:solidFill>
              </a:rPr>
              <a:t>Domancy</a:t>
            </a:r>
            <a:r>
              <a:rPr lang="ar-SA" sz="3600" dirty="0" smtClean="0"/>
              <a:t> </a:t>
            </a:r>
            <a:r>
              <a:rPr lang="ar-SA" sz="3600" dirty="0" smtClean="0"/>
              <a:t>خلال الجفاف.</a:t>
            </a:r>
          </a:p>
          <a:p>
            <a:pPr algn="just" rtl="1">
              <a:buClr>
                <a:schemeClr val="accent2"/>
              </a:buClr>
              <a:buSzPct val="100000"/>
              <a:buFont typeface="Wingdings" pitchFamily="2" charset="2"/>
              <a:buChar char="Ø"/>
            </a:pPr>
            <a:r>
              <a:rPr lang="ar-SA" sz="3600" dirty="0" smtClean="0">
                <a:solidFill>
                  <a:srgbClr val="FF0000"/>
                </a:solidFill>
              </a:rPr>
              <a:t>تحتفظ بقدر من الماء في أعضاء التعمير.</a:t>
            </a:r>
          </a:p>
          <a:p>
            <a:pPr algn="r" rtl="1">
              <a:buClr>
                <a:schemeClr val="accent2"/>
              </a:buClr>
              <a:buSzPct val="100000"/>
              <a:buNone/>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sp>
        <p:nvSpPr>
          <p:cNvPr id="5" name="Title 4"/>
          <p:cNvSpPr>
            <a:spLocks noGrp="1"/>
          </p:cNvSpPr>
          <p:nvPr>
            <p:ph type="title"/>
          </p:nvPr>
        </p:nvSpPr>
        <p:spPr>
          <a:xfrm>
            <a:off x="304800" y="381000"/>
            <a:ext cx="8382000" cy="1143000"/>
          </a:xfrm>
        </p:spPr>
        <p:txBody>
          <a:bodyPr/>
          <a:lstStyle/>
          <a:p>
            <a:pPr algn="ctr" rtl="1"/>
            <a:r>
              <a:rPr lang="ar-SA" sz="3600" b="1" dirty="0" smtClean="0">
                <a:solidFill>
                  <a:schemeClr val="accent2"/>
                </a:solidFill>
              </a:rPr>
              <a:t>ثانيا ً: النباتات شبه الموسمية</a:t>
            </a:r>
            <a:r>
              <a:rPr lang="en-GB" sz="3600" b="1" dirty="0" smtClean="0">
                <a:solidFill>
                  <a:schemeClr val="accent2"/>
                </a:solidFill>
              </a:rPr>
              <a:t> </a:t>
            </a:r>
            <a:br>
              <a:rPr lang="en-GB" sz="3600" b="1" dirty="0" smtClean="0">
                <a:solidFill>
                  <a:schemeClr val="accent2"/>
                </a:solidFill>
              </a:rPr>
            </a:br>
            <a:r>
              <a:rPr lang="ar-SA" sz="3600" b="1" dirty="0" smtClean="0">
                <a:solidFill>
                  <a:schemeClr val="accent2"/>
                </a:solidFill>
              </a:rPr>
              <a:t> </a:t>
            </a:r>
            <a:r>
              <a:rPr lang="en-GB" sz="3600" b="1" dirty="0" err="1" smtClean="0">
                <a:solidFill>
                  <a:srgbClr val="FF0000"/>
                </a:solidFill>
              </a:rPr>
              <a:t>Ephemeroids</a:t>
            </a:r>
            <a:endParaRPr lang="en-GB" sz="3600" b="1" dirty="0">
              <a:solidFill>
                <a:srgbClr val="FF0000"/>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4)">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 calcmode="lin" valueType="num">
                                      <p:cBhvr additive="base">
                                        <p:cTn id="16"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 calcmode="lin" valueType="num">
                                      <p:cBhvr additive="base">
                                        <p:cTn id="20"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4">
                                            <p:txEl>
                                              <p:pRg st="3" end="3"/>
                                            </p:txEl>
                                          </p:spTgt>
                                        </p:tgtEl>
                                        <p:attrNameLst>
                                          <p:attrName>style.visibility</p:attrName>
                                        </p:attrNameLst>
                                      </p:cBhvr>
                                      <p:to>
                                        <p:strVal val="visible"/>
                                      </p:to>
                                    </p:set>
                                    <p:anim calcmode="lin" valueType="num">
                                      <p:cBhvr additive="base">
                                        <p:cTn id="24"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 calcmode="lin" valueType="num">
                                      <p:cBhvr additive="base">
                                        <p:cTn id="28"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28600" y="304800"/>
            <a:ext cx="8534400" cy="1219200"/>
          </a:xfrm>
        </p:spPr>
        <p:txBody>
          <a:bodyPr/>
          <a:lstStyle/>
          <a:p>
            <a:pPr algn="ctr" rtl="1">
              <a:buClr>
                <a:schemeClr val="accent2"/>
              </a:buClr>
              <a:buSzPct val="100000"/>
              <a:buNone/>
            </a:pPr>
            <a:r>
              <a:rPr lang="ar-SA" sz="3600" dirty="0" smtClean="0"/>
              <a:t>مثال على النباتات شبه الموسمية </a:t>
            </a:r>
          </a:p>
          <a:p>
            <a:pPr algn="ctr" rtl="1">
              <a:buClr>
                <a:schemeClr val="accent2"/>
              </a:buClr>
              <a:buSzPct val="100000"/>
              <a:buNone/>
            </a:pPr>
            <a:r>
              <a:rPr lang="ar-SA" sz="3600" dirty="0" smtClean="0"/>
              <a:t> </a:t>
            </a:r>
            <a:r>
              <a:rPr lang="ar-SA" sz="3600" dirty="0" smtClean="0">
                <a:solidFill>
                  <a:srgbClr val="FFFF00"/>
                </a:solidFill>
              </a:rPr>
              <a:t>نبات</a:t>
            </a:r>
            <a:r>
              <a:rPr lang="ar-SA" sz="3600" dirty="0" smtClean="0"/>
              <a:t> </a:t>
            </a:r>
            <a:r>
              <a:rPr lang="ar-SA" sz="3600" dirty="0" smtClean="0">
                <a:solidFill>
                  <a:srgbClr val="FFFF00"/>
                </a:solidFill>
              </a:rPr>
              <a:t>بواسينايكا</a:t>
            </a:r>
            <a:r>
              <a:rPr lang="ar-SA" sz="3600" i="1" dirty="0" smtClean="0">
                <a:solidFill>
                  <a:srgbClr val="FF0000"/>
                </a:solidFill>
              </a:rPr>
              <a:t> </a:t>
            </a:r>
            <a:r>
              <a:rPr lang="en-GB" sz="3600" i="1" dirty="0" smtClean="0">
                <a:solidFill>
                  <a:srgbClr val="FF0000"/>
                </a:solidFill>
              </a:rPr>
              <a:t> </a:t>
            </a:r>
            <a:r>
              <a:rPr lang="en-GB" sz="3600" i="1" dirty="0" err="1" smtClean="0">
                <a:solidFill>
                  <a:srgbClr val="FF0000"/>
                </a:solidFill>
              </a:rPr>
              <a:t>Poa</a:t>
            </a:r>
            <a:r>
              <a:rPr lang="en-GB" sz="3600" i="1" dirty="0" smtClean="0">
                <a:solidFill>
                  <a:srgbClr val="FF0000"/>
                </a:solidFill>
              </a:rPr>
              <a:t> </a:t>
            </a:r>
            <a:r>
              <a:rPr lang="en-GB" sz="3600" i="1" dirty="0" err="1" smtClean="0">
                <a:solidFill>
                  <a:srgbClr val="FF0000"/>
                </a:solidFill>
              </a:rPr>
              <a:t>sinaica</a:t>
            </a:r>
            <a:endParaRPr lang="ar-SA" sz="3600" i="1" dirty="0" smtClean="0">
              <a:solidFill>
                <a:srgbClr val="FF0000"/>
              </a:solidFill>
            </a:endParaRPr>
          </a:p>
          <a:p>
            <a:pPr algn="r" rtl="1">
              <a:buClr>
                <a:schemeClr val="accent2"/>
              </a:buClr>
              <a:buSzPct val="100000"/>
              <a:buNone/>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pic>
        <p:nvPicPr>
          <p:cNvPr id="6" name="Picture 5" descr="Poa sinaica.png"/>
          <p:cNvPicPr>
            <a:picLocks noChangeAspect="1"/>
          </p:cNvPicPr>
          <p:nvPr/>
        </p:nvPicPr>
        <p:blipFill>
          <a:blip r:embed="rId2" cstate="print"/>
          <a:stretch>
            <a:fillRect/>
          </a:stretch>
        </p:blipFill>
        <p:spPr>
          <a:xfrm>
            <a:off x="3276600" y="1600200"/>
            <a:ext cx="2600325" cy="1762125"/>
          </a:xfrm>
          <a:prstGeom prst="rect">
            <a:avLst/>
          </a:prstGeom>
        </p:spPr>
      </p:pic>
      <p:pic>
        <p:nvPicPr>
          <p:cNvPr id="7" name="Picture 6" descr="Poa sinaica3.jpg"/>
          <p:cNvPicPr>
            <a:picLocks noChangeAspect="1"/>
          </p:cNvPicPr>
          <p:nvPr/>
        </p:nvPicPr>
        <p:blipFill>
          <a:blip r:embed="rId3" cstate="print"/>
          <a:stretch>
            <a:fillRect/>
          </a:stretch>
        </p:blipFill>
        <p:spPr>
          <a:xfrm>
            <a:off x="304800" y="1524000"/>
            <a:ext cx="2831698" cy="4267200"/>
          </a:xfrm>
          <a:prstGeom prst="rect">
            <a:avLst/>
          </a:prstGeom>
        </p:spPr>
      </p:pic>
      <p:pic>
        <p:nvPicPr>
          <p:cNvPr id="8" name="Picture 7" descr="Poa sinaica2.jpg"/>
          <p:cNvPicPr>
            <a:picLocks noChangeAspect="1"/>
          </p:cNvPicPr>
          <p:nvPr/>
        </p:nvPicPr>
        <p:blipFill>
          <a:blip r:embed="rId4" cstate="print"/>
          <a:stretch>
            <a:fillRect/>
          </a:stretch>
        </p:blipFill>
        <p:spPr>
          <a:xfrm>
            <a:off x="6172200" y="4267200"/>
            <a:ext cx="2466975" cy="1847850"/>
          </a:xfrm>
          <a:prstGeom prst="rect">
            <a:avLst/>
          </a:prstGeom>
        </p:spPr>
      </p:pic>
      <p:pic>
        <p:nvPicPr>
          <p:cNvPr id="9" name="Picture 8" descr="Poa sinaica4.jpg"/>
          <p:cNvPicPr>
            <a:picLocks noChangeAspect="1"/>
          </p:cNvPicPr>
          <p:nvPr/>
        </p:nvPicPr>
        <p:blipFill>
          <a:blip r:embed="rId5" cstate="print"/>
          <a:stretch>
            <a:fillRect/>
          </a:stretch>
        </p:blipFill>
        <p:spPr>
          <a:xfrm>
            <a:off x="5029200" y="2667000"/>
            <a:ext cx="2438400" cy="1987411"/>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4">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4">
                                            <p:txEl>
                                              <p:pRg st="0" end="0"/>
                                            </p:txEl>
                                          </p:spTgt>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p:cTn id="13"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14" dur="500" fill="hold"/>
                                        <p:tgtEl>
                                          <p:spTgt spid="4">
                                            <p:txEl>
                                              <p:pRg st="1" end="1"/>
                                            </p:txEl>
                                          </p:spTgt>
                                        </p:tgtEl>
                                        <p:attrNameLst>
                                          <p:attrName>ppt_h</p:attrName>
                                        </p:attrNameLst>
                                      </p:cBhvr>
                                      <p:tavLst>
                                        <p:tav tm="0">
                                          <p:val>
                                            <p:fltVal val="0"/>
                                          </p:val>
                                        </p:tav>
                                        <p:tav tm="100000">
                                          <p:val>
                                            <p:strVal val="#ppt_h"/>
                                          </p:val>
                                        </p:tav>
                                      </p:tavLst>
                                    </p:anim>
                                    <p:anim calcmode="lin" valueType="num">
                                      <p:cBhvr>
                                        <p:cTn id="15" dur="500" fill="hold"/>
                                        <p:tgtEl>
                                          <p:spTgt spid="4">
                                            <p:txEl>
                                              <p:pRg st="1" end="1"/>
                                            </p:txEl>
                                          </p:spTgt>
                                        </p:tgtEl>
                                        <p:attrNameLst>
                                          <p:attrName>style.rotation</p:attrName>
                                        </p:attrNameLst>
                                      </p:cBhvr>
                                      <p:tavLst>
                                        <p:tav tm="0">
                                          <p:val>
                                            <p:fltVal val="360"/>
                                          </p:val>
                                        </p:tav>
                                        <p:tav tm="100000">
                                          <p:val>
                                            <p:fltVal val="0"/>
                                          </p:val>
                                        </p:tav>
                                      </p:tavLst>
                                    </p:anim>
                                    <p:animEffect transition="in" filter="fade">
                                      <p:cBhvr>
                                        <p:cTn id="16" dur="500"/>
                                        <p:tgtEl>
                                          <p:spTgt spid="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49" presetClass="entr" presetSubtype="0" decel="10000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 calcmode="lin" valueType="num">
                                      <p:cBhvr>
                                        <p:cTn id="23" dur="500" fill="hold"/>
                                        <p:tgtEl>
                                          <p:spTgt spid="7"/>
                                        </p:tgtEl>
                                        <p:attrNameLst>
                                          <p:attrName>style.rotation</p:attrName>
                                        </p:attrNameLst>
                                      </p:cBhvr>
                                      <p:tavLst>
                                        <p:tav tm="0">
                                          <p:val>
                                            <p:fltVal val="360"/>
                                          </p:val>
                                        </p:tav>
                                        <p:tav tm="100000">
                                          <p:val>
                                            <p:fltVal val="0"/>
                                          </p:val>
                                        </p:tav>
                                      </p:tavLst>
                                    </p:anim>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49" presetClass="entr" presetSubtype="0" decel="100000"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 calcmode="lin" valueType="num">
                                      <p:cBhvr>
                                        <p:cTn id="31" dur="500" fill="hold"/>
                                        <p:tgtEl>
                                          <p:spTgt spid="6"/>
                                        </p:tgtEl>
                                        <p:attrNameLst>
                                          <p:attrName>style.rotation</p:attrName>
                                        </p:attrNameLst>
                                      </p:cBhvr>
                                      <p:tavLst>
                                        <p:tav tm="0">
                                          <p:val>
                                            <p:fltVal val="360"/>
                                          </p:val>
                                        </p:tav>
                                        <p:tav tm="100000">
                                          <p:val>
                                            <p:fltVal val="0"/>
                                          </p:val>
                                        </p:tav>
                                      </p:tavLst>
                                    </p:anim>
                                    <p:animEffect transition="in" filter="fade">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49" presetClass="entr" presetSubtype="0" decel="10000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 calcmode="lin" valueType="num">
                                      <p:cBhvr>
                                        <p:cTn id="39" dur="500" fill="hold"/>
                                        <p:tgtEl>
                                          <p:spTgt spid="9"/>
                                        </p:tgtEl>
                                        <p:attrNameLst>
                                          <p:attrName>style.rotation</p:attrName>
                                        </p:attrNameLst>
                                      </p:cBhvr>
                                      <p:tavLst>
                                        <p:tav tm="0">
                                          <p:val>
                                            <p:fltVal val="360"/>
                                          </p:val>
                                        </p:tav>
                                        <p:tav tm="100000">
                                          <p:val>
                                            <p:fltVal val="0"/>
                                          </p:val>
                                        </p:tav>
                                      </p:tavLst>
                                    </p:anim>
                                    <p:animEffect transition="in" filter="fade">
                                      <p:cBhvr>
                                        <p:cTn id="40" dur="500"/>
                                        <p:tgtEl>
                                          <p:spTgt spid="9"/>
                                        </p:tgtEl>
                                      </p:cBhvr>
                                    </p:animEffect>
                                  </p:childTnLst>
                                </p:cTn>
                              </p:par>
                            </p:childTnLst>
                          </p:cTn>
                        </p:par>
                      </p:childTnLst>
                    </p:cTn>
                  </p:par>
                  <p:par>
                    <p:cTn id="41" fill="hold">
                      <p:stCondLst>
                        <p:cond delay="indefinite"/>
                      </p:stCondLst>
                      <p:childTnLst>
                        <p:par>
                          <p:cTn id="42" fill="hold">
                            <p:stCondLst>
                              <p:cond delay="0"/>
                            </p:stCondLst>
                            <p:childTnLst>
                              <p:par>
                                <p:cTn id="43" presetID="49" presetClass="entr" presetSubtype="0" decel="100000" fill="hold" nodeType="click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 calcmode="lin" valueType="num">
                                      <p:cBhvr>
                                        <p:cTn id="47" dur="500" fill="hold"/>
                                        <p:tgtEl>
                                          <p:spTgt spid="8"/>
                                        </p:tgtEl>
                                        <p:attrNameLst>
                                          <p:attrName>style.rotation</p:attrName>
                                        </p:attrNameLst>
                                      </p:cBhvr>
                                      <p:tavLst>
                                        <p:tav tm="0">
                                          <p:val>
                                            <p:fltVal val="360"/>
                                          </p:val>
                                        </p:tav>
                                        <p:tav tm="100000">
                                          <p:val>
                                            <p:fltVal val="0"/>
                                          </p:val>
                                        </p:tav>
                                      </p:tavLst>
                                    </p:anim>
                                    <p:animEffect transition="in" filter="fade">
                                      <p:cBhvr>
                                        <p:cTn id="4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1447800"/>
            <a:ext cx="8610600" cy="4876800"/>
          </a:xfrm>
        </p:spPr>
        <p:txBody>
          <a:bodyPr/>
          <a:lstStyle/>
          <a:p>
            <a:pPr algn="just" rtl="1">
              <a:buClr>
                <a:schemeClr val="accent2"/>
              </a:buClr>
              <a:buSzPct val="100000"/>
              <a:buFont typeface="Wingdings" pitchFamily="2" charset="2"/>
              <a:buChar char="Ø"/>
            </a:pPr>
            <a:r>
              <a:rPr lang="ar-SA" sz="3600" dirty="0" smtClean="0">
                <a:solidFill>
                  <a:schemeClr val="accent2"/>
                </a:solidFill>
              </a:rPr>
              <a:t>تتميز بوفرة الأنسجة البرنشيمية الرخوة ، التي تختزل فيا الفراغات بين الخلايا ، بينما تتضخم فيها الفجوات الخلوية وتتسع كثيراً لتمكنها من خزن أكبر قدر من الماء في موسم الامطار، لتستغله خلال الجفاف.</a:t>
            </a:r>
          </a:p>
          <a:p>
            <a:pPr algn="just" rtl="1">
              <a:buClr>
                <a:schemeClr val="accent2"/>
              </a:buClr>
              <a:buSzPct val="100000"/>
              <a:buFont typeface="Wingdings" pitchFamily="2" charset="2"/>
              <a:buChar char="Ø"/>
            </a:pPr>
            <a:r>
              <a:rPr lang="ar-SA" sz="3600" dirty="0" smtClean="0"/>
              <a:t>يتم تخزين الماء في:</a:t>
            </a:r>
          </a:p>
          <a:p>
            <a:pPr marL="742950" indent="-742950" algn="just" rtl="1">
              <a:buClr>
                <a:schemeClr val="accent2"/>
              </a:buClr>
              <a:buSzPct val="100000"/>
              <a:buFont typeface="+mj-lt"/>
              <a:buAutoNum type="arabicPeriod"/>
            </a:pPr>
            <a:r>
              <a:rPr lang="ar-SA" sz="3600" dirty="0" smtClean="0"/>
              <a:t>الأوراق مثل : </a:t>
            </a:r>
            <a:r>
              <a:rPr lang="ar-SA" sz="3600" dirty="0" smtClean="0">
                <a:solidFill>
                  <a:schemeClr val="accent2"/>
                </a:solidFill>
              </a:rPr>
              <a:t>نبات الصبار </a:t>
            </a:r>
            <a:r>
              <a:rPr lang="en-GB" sz="3600" i="1" dirty="0" smtClean="0">
                <a:solidFill>
                  <a:srgbClr val="FF0000"/>
                </a:solidFill>
              </a:rPr>
              <a:t>Aloe </a:t>
            </a:r>
            <a:r>
              <a:rPr lang="en-GB" sz="3600" i="1" dirty="0" err="1" smtClean="0">
                <a:solidFill>
                  <a:srgbClr val="FF0000"/>
                </a:solidFill>
              </a:rPr>
              <a:t>vera</a:t>
            </a:r>
            <a:endParaRPr lang="ar-SA" sz="3600" i="1" dirty="0" smtClean="0">
              <a:solidFill>
                <a:srgbClr val="FF0000"/>
              </a:solidFill>
            </a:endParaRPr>
          </a:p>
          <a:p>
            <a:pPr marL="742950" indent="-742950" algn="just" rtl="1">
              <a:buClr>
                <a:schemeClr val="accent2"/>
              </a:buClr>
              <a:buSzPct val="100000"/>
              <a:buFont typeface="+mj-lt"/>
              <a:buAutoNum type="arabicPeriod"/>
            </a:pPr>
            <a:r>
              <a:rPr lang="ar-SA" sz="3600" dirty="0" smtClean="0"/>
              <a:t>الساق  مثل :</a:t>
            </a:r>
            <a:r>
              <a:rPr lang="ar-SA" sz="3400" dirty="0" smtClean="0"/>
              <a:t> </a:t>
            </a:r>
            <a:r>
              <a:rPr lang="ar-SA" sz="3400" dirty="0" smtClean="0">
                <a:solidFill>
                  <a:schemeClr val="accent2"/>
                </a:solidFill>
              </a:rPr>
              <a:t>نبات الغاشي </a:t>
            </a:r>
            <a:r>
              <a:rPr lang="en-GB" sz="3400" i="1" dirty="0" err="1" smtClean="0">
                <a:solidFill>
                  <a:srgbClr val="FF0000"/>
                </a:solidFill>
              </a:rPr>
              <a:t>Caralluma</a:t>
            </a:r>
            <a:r>
              <a:rPr lang="en-GB" sz="3400" i="1" dirty="0" smtClean="0">
                <a:solidFill>
                  <a:srgbClr val="FF0000"/>
                </a:solidFill>
              </a:rPr>
              <a:t> </a:t>
            </a:r>
            <a:r>
              <a:rPr lang="en-GB" sz="3400" i="1" dirty="0" err="1" smtClean="0">
                <a:solidFill>
                  <a:srgbClr val="FF0000"/>
                </a:solidFill>
              </a:rPr>
              <a:t>penicillata</a:t>
            </a:r>
            <a:endParaRPr lang="en-GB" sz="3400" i="1" dirty="0" smtClean="0">
              <a:solidFill>
                <a:srgbClr val="FF0000"/>
              </a:solidFill>
            </a:endParaRPr>
          </a:p>
          <a:p>
            <a:pPr marL="742950" indent="-742950" algn="just" rtl="1">
              <a:buClr>
                <a:schemeClr val="accent2"/>
              </a:buClr>
              <a:buSzPct val="100000"/>
              <a:buFont typeface="+mj-lt"/>
              <a:buAutoNum type="arabicPeriod"/>
            </a:pPr>
            <a:r>
              <a:rPr lang="ar-SA" sz="3600" dirty="0" smtClean="0"/>
              <a:t>الجذور مثل</a:t>
            </a:r>
            <a:r>
              <a:rPr lang="en-GB" sz="3600" dirty="0" smtClean="0"/>
              <a:t> </a:t>
            </a:r>
            <a:r>
              <a:rPr lang="ar-SA" sz="3400" dirty="0" smtClean="0"/>
              <a:t>:</a:t>
            </a:r>
            <a:r>
              <a:rPr lang="en-GB" sz="3400" dirty="0" smtClean="0"/>
              <a:t> </a:t>
            </a:r>
            <a:r>
              <a:rPr lang="ar-SA" sz="3400" dirty="0" smtClean="0">
                <a:solidFill>
                  <a:schemeClr val="accent2"/>
                </a:solidFill>
              </a:rPr>
              <a:t>نبات سيبا بارفيفلورا </a:t>
            </a:r>
            <a:r>
              <a:rPr lang="en-GB" sz="3400" dirty="0" smtClean="0">
                <a:solidFill>
                  <a:schemeClr val="accent2"/>
                </a:solidFill>
              </a:rPr>
              <a:t> </a:t>
            </a:r>
            <a:r>
              <a:rPr lang="en-GB" sz="3400" i="1" dirty="0" err="1" smtClean="0">
                <a:solidFill>
                  <a:srgbClr val="FF0000"/>
                </a:solidFill>
              </a:rPr>
              <a:t>Cieba</a:t>
            </a:r>
            <a:r>
              <a:rPr lang="en-GB" sz="3400" i="1" dirty="0" smtClean="0">
                <a:solidFill>
                  <a:srgbClr val="FF0000"/>
                </a:solidFill>
              </a:rPr>
              <a:t> </a:t>
            </a:r>
            <a:r>
              <a:rPr lang="en-GB" sz="3400" i="1" dirty="0" err="1" smtClean="0">
                <a:solidFill>
                  <a:srgbClr val="FF0000"/>
                </a:solidFill>
              </a:rPr>
              <a:t>parviflora</a:t>
            </a:r>
            <a:r>
              <a:rPr lang="en-GB" sz="3400" i="1" dirty="0" smtClean="0">
                <a:solidFill>
                  <a:srgbClr val="FF0000"/>
                </a:solidFill>
              </a:rPr>
              <a:t> </a:t>
            </a:r>
            <a:endParaRPr lang="ar-SA" sz="3400" i="1" dirty="0" smtClean="0">
              <a:solidFill>
                <a:srgbClr val="FF0000"/>
              </a:solidFill>
            </a:endParaRPr>
          </a:p>
          <a:p>
            <a:pPr algn="r" rtl="1">
              <a:buClr>
                <a:schemeClr val="accent2"/>
              </a:buClr>
              <a:buSzPct val="100000"/>
              <a:buNone/>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sp>
        <p:nvSpPr>
          <p:cNvPr id="5" name="Title 4"/>
          <p:cNvSpPr>
            <a:spLocks noGrp="1"/>
          </p:cNvSpPr>
          <p:nvPr>
            <p:ph type="title"/>
          </p:nvPr>
        </p:nvSpPr>
        <p:spPr>
          <a:xfrm>
            <a:off x="228600" y="228600"/>
            <a:ext cx="8610600" cy="1143000"/>
          </a:xfrm>
        </p:spPr>
        <p:txBody>
          <a:bodyPr/>
          <a:lstStyle/>
          <a:p>
            <a:pPr algn="ctr" rtl="1"/>
            <a:r>
              <a:rPr lang="ar-SA" sz="3600" b="1" dirty="0" smtClean="0">
                <a:solidFill>
                  <a:schemeClr val="accent2"/>
                </a:solidFill>
              </a:rPr>
              <a:t>ثالثا ً: النباتات المعمرة العصارية                   </a:t>
            </a:r>
            <a:r>
              <a:rPr lang="en-GB" sz="3600" b="1" dirty="0" smtClean="0">
                <a:solidFill>
                  <a:srgbClr val="FF0000"/>
                </a:solidFill>
              </a:rPr>
              <a:t>Perennial</a:t>
            </a:r>
            <a:r>
              <a:rPr lang="en-GB" sz="3600" b="1" dirty="0" smtClean="0">
                <a:solidFill>
                  <a:schemeClr val="accent2"/>
                </a:solidFill>
              </a:rPr>
              <a:t> </a:t>
            </a:r>
            <a:r>
              <a:rPr lang="en-GB" sz="3600" b="1" dirty="0" smtClean="0">
                <a:solidFill>
                  <a:srgbClr val="FF0000"/>
                </a:solidFill>
              </a:rPr>
              <a:t>Succulents</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 calcmode="lin" valueType="num">
                                      <p:cBhvr additive="base">
                                        <p:cTn id="1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4">
                                            <p:txEl>
                                              <p:pRg st="2" end="2"/>
                                            </p:txEl>
                                          </p:spTgt>
                                        </p:tgtEl>
                                        <p:attrNameLst>
                                          <p:attrName>style.visibility</p:attrName>
                                        </p:attrNameLst>
                                      </p:cBhvr>
                                      <p:to>
                                        <p:strVal val="visible"/>
                                      </p:to>
                                    </p:set>
                                    <p:anim calcmode="lin" valueType="num">
                                      <p:cBhvr additive="base">
                                        <p:cTn id="2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4">
                                            <p:txEl>
                                              <p:pRg st="4" end="4"/>
                                            </p:txEl>
                                          </p:spTgt>
                                        </p:tgtEl>
                                        <p:attrNameLst>
                                          <p:attrName>style.visibility</p:attrName>
                                        </p:attrNameLst>
                                      </p:cBhvr>
                                      <p:to>
                                        <p:strVal val="visible"/>
                                      </p:to>
                                    </p:set>
                                    <p:anim calcmode="lin" valueType="num">
                                      <p:cBhvr additive="base">
                                        <p:cTn id="29"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sz="3600" dirty="0" smtClean="0">
                <a:solidFill>
                  <a:schemeClr val="accent2"/>
                </a:solidFill>
              </a:rPr>
              <a:t>تخزين الماء في الأوراق مثل نبات </a:t>
            </a:r>
            <a:r>
              <a:rPr lang="ar-SA" sz="3600" dirty="0" smtClean="0">
                <a:solidFill>
                  <a:schemeClr val="accent2"/>
                </a:solidFill>
              </a:rPr>
              <a:t>الصبار </a:t>
            </a:r>
            <a:r>
              <a:rPr lang="en-GB" sz="3600" i="1" dirty="0" smtClean="0">
                <a:solidFill>
                  <a:srgbClr val="FF0000"/>
                </a:solidFill>
              </a:rPr>
              <a:t>Aloe </a:t>
            </a:r>
            <a:r>
              <a:rPr lang="en-GB" sz="3600" i="1" dirty="0" err="1" smtClean="0">
                <a:solidFill>
                  <a:srgbClr val="FF0000"/>
                </a:solidFill>
              </a:rPr>
              <a:t>vera</a:t>
            </a:r>
            <a:endParaRPr lang="en-GB" sz="3600" dirty="0">
              <a:effectLst/>
            </a:endParaRPr>
          </a:p>
        </p:txBody>
      </p:sp>
      <p:pic>
        <p:nvPicPr>
          <p:cNvPr id="5" name="Picture 4" descr="aloe rubroviolacea.jpg"/>
          <p:cNvPicPr>
            <a:picLocks noChangeAspect="1"/>
          </p:cNvPicPr>
          <p:nvPr/>
        </p:nvPicPr>
        <p:blipFill>
          <a:blip r:embed="rId2" cstate="print"/>
          <a:stretch>
            <a:fillRect/>
          </a:stretch>
        </p:blipFill>
        <p:spPr>
          <a:xfrm>
            <a:off x="1295400" y="1752600"/>
            <a:ext cx="6476103" cy="3706861"/>
          </a:xfrm>
          <a:prstGeom prst="rect">
            <a:avLst/>
          </a:prstGeom>
        </p:spPr>
      </p:pic>
      <p:pic>
        <p:nvPicPr>
          <p:cNvPr id="10" name="Content Placeholder 3" descr="alo vira.png"/>
          <p:cNvPicPr>
            <a:picLocks noChangeAspect="1"/>
          </p:cNvPicPr>
          <p:nvPr/>
        </p:nvPicPr>
        <p:blipFill>
          <a:blip r:embed="rId3" cstate="print"/>
          <a:stretch>
            <a:fillRect/>
          </a:stretch>
        </p:blipFill>
        <p:spPr bwMode="auto">
          <a:xfrm>
            <a:off x="3124200" y="4343400"/>
            <a:ext cx="2667000" cy="2514600"/>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 calcmode="lin" valueType="num">
                                      <p:cBhvr>
                                        <p:cTn id="17" dur="500" fill="hold"/>
                                        <p:tgtEl>
                                          <p:spTgt spid="5"/>
                                        </p:tgtEl>
                                        <p:attrNameLst>
                                          <p:attrName>style.rotation</p:attrName>
                                        </p:attrNameLst>
                                      </p:cBhvr>
                                      <p:tavLst>
                                        <p:tav tm="0">
                                          <p:val>
                                            <p:fltVal val="360"/>
                                          </p:val>
                                        </p:tav>
                                        <p:tav tm="100000">
                                          <p:val>
                                            <p:fltVal val="0"/>
                                          </p:val>
                                        </p:tav>
                                      </p:tavLst>
                                    </p:anim>
                                    <p:animEffect transition="in" filter="fade">
                                      <p:cBhvr>
                                        <p:cTn id="18" dur="500"/>
                                        <p:tgtEl>
                                          <p:spTgt spid="5"/>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 calcmode="lin" valueType="num">
                                      <p:cBhvr>
                                        <p:cTn id="25" dur="500" fill="hold"/>
                                        <p:tgtEl>
                                          <p:spTgt spid="10"/>
                                        </p:tgtEl>
                                        <p:attrNameLst>
                                          <p:attrName>style.rotation</p:attrName>
                                        </p:attrNameLst>
                                      </p:cBhvr>
                                      <p:tavLst>
                                        <p:tav tm="0">
                                          <p:val>
                                            <p:fltVal val="360"/>
                                          </p:val>
                                        </p:tav>
                                        <p:tav tm="100000">
                                          <p:val>
                                            <p:fltVal val="0"/>
                                          </p:val>
                                        </p:tav>
                                      </p:tavLst>
                                    </p:anim>
                                    <p:animEffect transition="in" filter="fade">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sz="3600" dirty="0" smtClean="0">
                <a:solidFill>
                  <a:schemeClr val="accent2"/>
                </a:solidFill>
              </a:rPr>
              <a:t>تخزين الماء في الساق نبات </a:t>
            </a:r>
            <a:r>
              <a:rPr lang="ar-SA" sz="3600" dirty="0" smtClean="0">
                <a:solidFill>
                  <a:schemeClr val="accent2"/>
                </a:solidFill>
              </a:rPr>
              <a:t>الغاشي </a:t>
            </a:r>
            <a:r>
              <a:rPr lang="en-GB" sz="3600" i="1" dirty="0" err="1" smtClean="0">
                <a:solidFill>
                  <a:srgbClr val="FF0000"/>
                </a:solidFill>
              </a:rPr>
              <a:t>Caralluma</a:t>
            </a:r>
            <a:r>
              <a:rPr lang="en-GB" sz="3600" i="1" dirty="0" smtClean="0">
                <a:solidFill>
                  <a:srgbClr val="FF0000"/>
                </a:solidFill>
              </a:rPr>
              <a:t> </a:t>
            </a:r>
            <a:r>
              <a:rPr lang="en-GB" sz="3600" i="1" dirty="0" err="1" smtClean="0">
                <a:solidFill>
                  <a:srgbClr val="FF0000"/>
                </a:solidFill>
              </a:rPr>
              <a:t>penicillata</a:t>
            </a:r>
            <a:endParaRPr lang="en-GB" sz="3600" dirty="0">
              <a:effectLst/>
            </a:endParaRPr>
          </a:p>
        </p:txBody>
      </p:sp>
      <p:pic>
        <p:nvPicPr>
          <p:cNvPr id="6" name="Picture 5" descr="Caralluma penicillata1.jpg"/>
          <p:cNvPicPr>
            <a:picLocks noChangeAspect="1"/>
          </p:cNvPicPr>
          <p:nvPr/>
        </p:nvPicPr>
        <p:blipFill>
          <a:blip r:embed="rId2" cstate="print"/>
          <a:stretch>
            <a:fillRect/>
          </a:stretch>
        </p:blipFill>
        <p:spPr>
          <a:xfrm>
            <a:off x="609600" y="2514600"/>
            <a:ext cx="3171917" cy="2667000"/>
          </a:xfrm>
          <a:prstGeom prst="rect">
            <a:avLst/>
          </a:prstGeom>
        </p:spPr>
      </p:pic>
      <p:pic>
        <p:nvPicPr>
          <p:cNvPr id="7" name="Picture 6" descr="Caralluma penicillata.jpg"/>
          <p:cNvPicPr>
            <a:picLocks noChangeAspect="1"/>
          </p:cNvPicPr>
          <p:nvPr/>
        </p:nvPicPr>
        <p:blipFill>
          <a:blip r:embed="rId3" cstate="print"/>
          <a:srcRect l="5705" r="11579"/>
          <a:stretch>
            <a:fillRect/>
          </a:stretch>
        </p:blipFill>
        <p:spPr>
          <a:xfrm>
            <a:off x="4267200" y="2133600"/>
            <a:ext cx="4419600" cy="3276600"/>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900" decel="100000" fill="hold"/>
                                        <p:tgtEl>
                                          <p:spTgt spid="7"/>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900" decel="100000" fill="hold"/>
                                        <p:tgtEl>
                                          <p:spTgt spid="6"/>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sz="3600" dirty="0" smtClean="0">
                <a:solidFill>
                  <a:schemeClr val="accent2"/>
                </a:solidFill>
              </a:rPr>
              <a:t>تخزين الماء في الجذور مثل نبات سيبا </a:t>
            </a:r>
            <a:r>
              <a:rPr lang="ar-SA" sz="3600" dirty="0" smtClean="0">
                <a:solidFill>
                  <a:schemeClr val="accent2"/>
                </a:solidFill>
              </a:rPr>
              <a:t>بارفيفلورا </a:t>
            </a:r>
            <a:r>
              <a:rPr lang="en-GB" sz="3600" dirty="0" smtClean="0">
                <a:solidFill>
                  <a:schemeClr val="accent2"/>
                </a:solidFill>
              </a:rPr>
              <a:t> </a:t>
            </a:r>
            <a:r>
              <a:rPr lang="en-GB" sz="3600" i="1" dirty="0" err="1" smtClean="0">
                <a:solidFill>
                  <a:srgbClr val="FF0000"/>
                </a:solidFill>
              </a:rPr>
              <a:t>Cieba</a:t>
            </a:r>
            <a:r>
              <a:rPr lang="en-GB" sz="3600" i="1" dirty="0" smtClean="0">
                <a:solidFill>
                  <a:srgbClr val="FF0000"/>
                </a:solidFill>
              </a:rPr>
              <a:t> </a:t>
            </a:r>
            <a:r>
              <a:rPr lang="en-GB" sz="3600" i="1" dirty="0" err="1" smtClean="0">
                <a:solidFill>
                  <a:srgbClr val="FF0000"/>
                </a:solidFill>
              </a:rPr>
              <a:t>parviflora</a:t>
            </a:r>
            <a:endParaRPr lang="en-GB" sz="3600" dirty="0">
              <a:effectLst/>
            </a:endParaRPr>
          </a:p>
        </p:txBody>
      </p:sp>
      <p:pic>
        <p:nvPicPr>
          <p:cNvPr id="8" name="Picture 7" descr="Ceiba parviflora.jpg"/>
          <p:cNvPicPr>
            <a:picLocks noChangeAspect="1"/>
          </p:cNvPicPr>
          <p:nvPr/>
        </p:nvPicPr>
        <p:blipFill>
          <a:blip r:embed="rId2" cstate="print"/>
          <a:stretch>
            <a:fillRect/>
          </a:stretch>
        </p:blipFill>
        <p:spPr>
          <a:xfrm>
            <a:off x="228600" y="1828800"/>
            <a:ext cx="4883085" cy="3657600"/>
          </a:xfrm>
          <a:prstGeom prst="rect">
            <a:avLst/>
          </a:prstGeom>
        </p:spPr>
      </p:pic>
      <p:pic>
        <p:nvPicPr>
          <p:cNvPr id="9" name="Picture 8" descr="cieba.png"/>
          <p:cNvPicPr>
            <a:picLocks noChangeAspect="1"/>
          </p:cNvPicPr>
          <p:nvPr/>
        </p:nvPicPr>
        <p:blipFill>
          <a:blip r:embed="rId3" cstate="print"/>
          <a:stretch>
            <a:fillRect/>
          </a:stretch>
        </p:blipFill>
        <p:spPr>
          <a:xfrm>
            <a:off x="4800600" y="3810000"/>
            <a:ext cx="4115820" cy="2590800"/>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fltVal val="0"/>
                                          </p:val>
                                        </p:tav>
                                        <p:tav tm="100000">
                                          <p:val>
                                            <p:strVal val="#ppt_w"/>
                                          </p:val>
                                        </p:tav>
                                      </p:tavLst>
                                    </p:anim>
                                    <p:anim calcmode="lin" valueType="num">
                                      <p:cBhvr>
                                        <p:cTn id="16" dur="1000" fill="hold"/>
                                        <p:tgtEl>
                                          <p:spTgt spid="8"/>
                                        </p:tgtEl>
                                        <p:attrNameLst>
                                          <p:attrName>ppt_h</p:attrName>
                                        </p:attrNameLst>
                                      </p:cBhvr>
                                      <p:tavLst>
                                        <p:tav tm="0">
                                          <p:val>
                                            <p:fltVal val="0"/>
                                          </p:val>
                                        </p:tav>
                                        <p:tav tm="100000">
                                          <p:val>
                                            <p:strVal val="#ppt_h"/>
                                          </p:val>
                                        </p:tav>
                                      </p:tavLst>
                                    </p:anim>
                                    <p:anim calcmode="lin" valueType="num">
                                      <p:cBhvr>
                                        <p:cTn id="17"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ppt_w</p:attrName>
                                        </p:attrNameLst>
                                      </p:cBhvr>
                                      <p:tavLst>
                                        <p:tav tm="0">
                                          <p:val>
                                            <p:fltVal val="0"/>
                                          </p:val>
                                        </p:tav>
                                        <p:tav tm="100000">
                                          <p:val>
                                            <p:strVal val="#ppt_w"/>
                                          </p:val>
                                        </p:tav>
                                      </p:tavLst>
                                    </p:anim>
                                    <p:anim calcmode="lin" valueType="num">
                                      <p:cBhvr>
                                        <p:cTn id="24" dur="1000" fill="hold"/>
                                        <p:tgtEl>
                                          <p:spTgt spid="9"/>
                                        </p:tgtEl>
                                        <p:attrNameLst>
                                          <p:attrName>ppt_h</p:attrName>
                                        </p:attrNameLst>
                                      </p:cBhvr>
                                      <p:tavLst>
                                        <p:tav tm="0">
                                          <p:val>
                                            <p:fltVal val="0"/>
                                          </p:val>
                                        </p:tav>
                                        <p:tav tm="100000">
                                          <p:val>
                                            <p:strVal val="#ppt_h"/>
                                          </p:val>
                                        </p:tav>
                                      </p:tavLst>
                                    </p:anim>
                                    <p:anim calcmode="lin" valueType="num">
                                      <p:cBhvr>
                                        <p:cTn id="2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080375" cy="1143000"/>
          </a:xfrm>
        </p:spPr>
        <p:txBody>
          <a:bodyPr/>
          <a:lstStyle/>
          <a:p>
            <a:pPr algn="r"/>
            <a:r>
              <a:rPr lang="ar-SA" sz="3600" dirty="0" smtClean="0">
                <a:solidFill>
                  <a:schemeClr val="accent2"/>
                </a:solidFill>
                <a:effectLst/>
              </a:rPr>
              <a:t>مميزات النباتات المعمرة العصارية:</a:t>
            </a:r>
            <a:endParaRPr lang="en-GB" sz="3600" dirty="0">
              <a:solidFill>
                <a:schemeClr val="accent2"/>
              </a:solidFill>
              <a:effectLst/>
            </a:endParaRPr>
          </a:p>
        </p:txBody>
      </p:sp>
      <p:sp>
        <p:nvSpPr>
          <p:cNvPr id="3" name="Content Placeholder 2"/>
          <p:cNvSpPr>
            <a:spLocks noGrp="1"/>
          </p:cNvSpPr>
          <p:nvPr>
            <p:ph idx="1"/>
          </p:nvPr>
        </p:nvSpPr>
        <p:spPr>
          <a:xfrm>
            <a:off x="381000" y="1676400"/>
            <a:ext cx="8305799" cy="4953000"/>
          </a:xfrm>
        </p:spPr>
        <p:txBody>
          <a:bodyPr/>
          <a:lstStyle/>
          <a:p>
            <a:pPr algn="just" rtl="1">
              <a:buFont typeface="Wingdings" pitchFamily="2" charset="2"/>
              <a:buChar char="v"/>
            </a:pPr>
            <a:r>
              <a:rPr lang="ar-SA" dirty="0" smtClean="0"/>
              <a:t>تكون جذور قريبة من سطح التربة لتمتص ماء الأمطار الذي يبلل سطح التربة وماء الندى.</a:t>
            </a:r>
          </a:p>
          <a:p>
            <a:pPr algn="just" rtl="1">
              <a:buFont typeface="Wingdings" pitchFamily="2" charset="2"/>
              <a:buChar char="v"/>
            </a:pPr>
            <a:r>
              <a:rPr lang="ar-SA" dirty="0" smtClean="0">
                <a:solidFill>
                  <a:srgbClr val="FF0000"/>
                </a:solidFill>
              </a:rPr>
              <a:t>جذورها تمتد أفقيا ً في التربة غير مبتعدة عن السطح.</a:t>
            </a:r>
          </a:p>
          <a:p>
            <a:pPr algn="just" rtl="1">
              <a:buFont typeface="Wingdings" pitchFamily="2" charset="2"/>
              <a:buChar char="v"/>
            </a:pPr>
            <a:r>
              <a:rPr lang="ar-SA" dirty="0" smtClean="0">
                <a:solidFill>
                  <a:schemeClr val="accent2"/>
                </a:solidFill>
              </a:rPr>
              <a:t>تنتفخ الأجزاء الخازنة بسرعة عند سقوط الأمطار، وتبدأ بالضمور تدريجيا خلال فصل الجفاف نتيجة إستهلاك الماء المخزون.</a:t>
            </a:r>
          </a:p>
          <a:p>
            <a:pPr algn="just" rtl="1">
              <a:buFont typeface="Wingdings" pitchFamily="2" charset="2"/>
              <a:buChar char="v"/>
            </a:pPr>
            <a:r>
              <a:rPr lang="ar-SA" dirty="0" smtClean="0">
                <a:solidFill>
                  <a:srgbClr val="FF0000"/>
                </a:solidFill>
              </a:rPr>
              <a:t>قدرة فائقة للإحتفاظ بالماء.</a:t>
            </a:r>
          </a:p>
          <a:p>
            <a:pPr algn="just" rtl="1">
              <a:buFont typeface="Wingdings" pitchFamily="2" charset="2"/>
              <a:buChar char="v"/>
            </a:pPr>
            <a:r>
              <a:rPr lang="ar-SA" dirty="0" smtClean="0"/>
              <a:t>تتميز بقدرتها على تقليل معدل النتح بسبب قلة عدد الثغور ، اضافة لأنها تنظم عملية النتح الثغري وتقلل النتح الأدمي فيها.</a:t>
            </a:r>
            <a:endParaRPr lang="en-GB"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1"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Scale>
                                      <p:cBhvr>
                                        <p:cTn id="35"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3">
                                            <p:txEl>
                                              <p:pRg st="3" end="3"/>
                                            </p:txEl>
                                          </p:spTgt>
                                        </p:tgtEl>
                                        <p:attrNameLst>
                                          <p:attrName>ppt_x</p:attrName>
                                          <p:attrName>ppt_y</p:attrName>
                                        </p:attrNameLst>
                                      </p:cBhvr>
                                    </p:animMotion>
                                    <p:animEffect transition="in" filter="fade">
                                      <p:cBhvr>
                                        <p:cTn id="37" dur="1000"/>
                                        <p:tgtEl>
                                          <p:spTgt spid="3">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9" presetClass="entr" presetSubtype="0" decel="100000" fill="hold"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p:cTn id="4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4" dur="50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4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533400"/>
            <a:ext cx="8305800" cy="6019800"/>
          </a:xfrm>
        </p:spPr>
        <p:txBody>
          <a:bodyPr/>
          <a:lstStyle/>
          <a:p>
            <a:pPr algn="just" rtl="1">
              <a:buFont typeface="Wingdings" pitchFamily="2" charset="2"/>
              <a:buChar char="v"/>
            </a:pPr>
            <a:r>
              <a:rPr lang="ar-SA" dirty="0" smtClean="0">
                <a:solidFill>
                  <a:srgbClr val="FF0000"/>
                </a:solidFill>
              </a:rPr>
              <a:t>عملية التنفس </a:t>
            </a:r>
            <a:r>
              <a:rPr lang="ar-SA" dirty="0" smtClean="0">
                <a:solidFill>
                  <a:schemeClr val="accent2"/>
                </a:solidFill>
              </a:rPr>
              <a:t>في النبات المعمرة العصارية مختلفة عن الأنواع الأخرى .</a:t>
            </a:r>
          </a:p>
          <a:p>
            <a:pPr algn="just" rtl="1">
              <a:buFont typeface="Wingdings" pitchFamily="2" charset="2"/>
              <a:buChar char="v"/>
            </a:pPr>
            <a:r>
              <a:rPr lang="ar-SA" dirty="0" smtClean="0"/>
              <a:t>تتنفس في الظلام مما يكون أحماض عضوية (الماليت) لا تتحلل لتعطي ثاني أكسيد الكربون إلا أثناء النهار.</a:t>
            </a:r>
          </a:p>
          <a:p>
            <a:pPr algn="just" rtl="1">
              <a:buFont typeface="Wingdings" pitchFamily="2" charset="2"/>
              <a:buChar char="v"/>
            </a:pPr>
            <a:r>
              <a:rPr lang="ar-SA" dirty="0" smtClean="0">
                <a:solidFill>
                  <a:schemeClr val="accent2"/>
                </a:solidFill>
              </a:rPr>
              <a:t>تحتفظ النباتات العصارية المعمرة بثاني أكسيد الكربون وتستغله في عملية البناء الضوئي.</a:t>
            </a:r>
          </a:p>
          <a:p>
            <a:pPr algn="just" rtl="1">
              <a:buFont typeface="Wingdings" pitchFamily="2" charset="2"/>
              <a:buChar char="v"/>
            </a:pPr>
            <a:r>
              <a:rPr lang="ar-SA" dirty="0" smtClean="0">
                <a:solidFill>
                  <a:srgbClr val="FF0000"/>
                </a:solidFill>
              </a:rPr>
              <a:t>يعتبر هذا المسار الأيضي في انتاج المركبات الكربوهيدراتية لهذه النباتات تحوراً منسجما ً مع حياتها في البيئة الصحراوية الجافة.</a:t>
            </a:r>
          </a:p>
          <a:p>
            <a:pPr algn="just" rtl="1">
              <a:buFont typeface="Wingdings" pitchFamily="2" charset="2"/>
              <a:buChar char="v"/>
            </a:pPr>
            <a:r>
              <a:rPr lang="ar-SA" dirty="0" smtClean="0"/>
              <a:t>تنظم </a:t>
            </a:r>
            <a:r>
              <a:rPr lang="ar-SA" dirty="0" smtClean="0">
                <a:solidFill>
                  <a:srgbClr val="FF0000"/>
                </a:solidFill>
              </a:rPr>
              <a:t>النتح الثغري </a:t>
            </a:r>
            <a:r>
              <a:rPr lang="ar-SA" dirty="0" smtClean="0"/>
              <a:t>باغلاق الثغور أثناء النهار.</a:t>
            </a:r>
          </a:p>
          <a:p>
            <a:pPr algn="just" rtl="1">
              <a:buFont typeface="Wingdings" pitchFamily="2" charset="2"/>
              <a:buChar char="v"/>
            </a:pPr>
            <a:r>
              <a:rPr lang="ar-SA" dirty="0" smtClean="0">
                <a:solidFill>
                  <a:schemeClr val="accent2"/>
                </a:solidFill>
              </a:rPr>
              <a:t>تخفض </a:t>
            </a:r>
            <a:r>
              <a:rPr lang="ar-SA" dirty="0" smtClean="0">
                <a:solidFill>
                  <a:srgbClr val="FF0000"/>
                </a:solidFill>
              </a:rPr>
              <a:t>النتح الأدمي </a:t>
            </a:r>
            <a:r>
              <a:rPr lang="ar-SA" dirty="0" smtClean="0">
                <a:solidFill>
                  <a:schemeClr val="accent2"/>
                </a:solidFill>
              </a:rPr>
              <a:t>لإن اجسامها مغطاة بأدمة ثخينة جدا ً وتعززها طبقات إضافية من الشمع.</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5"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6"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27" dur="1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5"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p:cTn id="32"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3"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4" dur="10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6" fill="hold">
                      <p:stCondLst>
                        <p:cond delay="indefinite"/>
                      </p:stCondLst>
                      <p:childTnLst>
                        <p:par>
                          <p:cTn id="37" fill="hold">
                            <p:stCondLst>
                              <p:cond delay="0"/>
                            </p:stCondLst>
                            <p:childTnLst>
                              <p:par>
                                <p:cTn id="38" presetID="49" presetClass="entr" presetSubtype="0" decel="100000" fill="hold" nodeType="click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 calcmode="lin" valueType="num">
                                      <p:cBhvr>
                                        <p:cTn id="40"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1" dur="5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2" dur="500" fill="hold"/>
                                        <p:tgtEl>
                                          <p:spTgt spid="3">
                                            <p:txEl>
                                              <p:pRg st="5" end="5"/>
                                            </p:txEl>
                                          </p:spTgt>
                                        </p:tgtEl>
                                        <p:attrNameLst>
                                          <p:attrName>style.rotation</p:attrName>
                                        </p:attrNameLst>
                                      </p:cBhvr>
                                      <p:tavLst>
                                        <p:tav tm="0">
                                          <p:val>
                                            <p:fltVal val="360"/>
                                          </p:val>
                                        </p:tav>
                                        <p:tav tm="100000">
                                          <p:val>
                                            <p:fltVal val="0"/>
                                          </p:val>
                                        </p:tav>
                                      </p:tavLst>
                                    </p:anim>
                                    <p:animEffect transition="in" filter="fade">
                                      <p:cBhvr>
                                        <p:cTn id="4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1752600"/>
            <a:ext cx="8534400" cy="4876800"/>
          </a:xfrm>
        </p:spPr>
        <p:txBody>
          <a:bodyPr/>
          <a:lstStyle/>
          <a:p>
            <a:pPr algn="just" rtl="1">
              <a:buClr>
                <a:schemeClr val="accent2"/>
              </a:buClr>
              <a:buSzPct val="100000"/>
              <a:buFont typeface="Wingdings" pitchFamily="2" charset="2"/>
              <a:buChar char="v"/>
            </a:pPr>
            <a:r>
              <a:rPr lang="ar-SA" sz="3600" dirty="0" smtClean="0">
                <a:solidFill>
                  <a:schemeClr val="accent2"/>
                </a:solidFill>
              </a:rPr>
              <a:t>تشمل معظم أنواع النباتات الصحراوية التي تنتمي إلى أنماط مورفولوجية مختلفة من حشائش ، وأعشاب متخشبة وشجيرات وأشجار ، وهي تشكل الهيكل المستديم للكساء النباتي الصحراوي.</a:t>
            </a:r>
          </a:p>
          <a:p>
            <a:pPr algn="just" rtl="1">
              <a:buClr>
                <a:schemeClr val="accent2"/>
              </a:buClr>
              <a:buSzPct val="100000"/>
              <a:buFont typeface="Wingdings" pitchFamily="2" charset="2"/>
              <a:buChar char="v"/>
            </a:pPr>
            <a:endParaRPr lang="ar-SA" sz="3600" dirty="0" smtClean="0">
              <a:solidFill>
                <a:schemeClr val="accent2"/>
              </a:solidFill>
            </a:endParaRPr>
          </a:p>
          <a:p>
            <a:pPr algn="just" rtl="1">
              <a:buClr>
                <a:schemeClr val="accent2"/>
              </a:buClr>
              <a:buSzPct val="100000"/>
              <a:buFont typeface="Wingdings" pitchFamily="2" charset="2"/>
              <a:buChar char="v"/>
            </a:pPr>
            <a:r>
              <a:rPr lang="ar-SA" sz="3600" dirty="0" smtClean="0"/>
              <a:t>تواجه الإجهادات الجفافية وتعاني من آثارها.</a:t>
            </a:r>
          </a:p>
          <a:p>
            <a:pPr algn="just" rtl="1">
              <a:buClr>
                <a:schemeClr val="accent2"/>
              </a:buClr>
              <a:buSzPct val="100000"/>
              <a:buFont typeface="Wingdings" pitchFamily="2" charset="2"/>
              <a:buChar char="v"/>
            </a:pPr>
            <a:endParaRPr lang="ar-SA" sz="3600" dirty="0" smtClean="0"/>
          </a:p>
          <a:p>
            <a:pPr algn="just" rtl="1">
              <a:buClr>
                <a:schemeClr val="accent2"/>
              </a:buClr>
              <a:buSzPct val="100000"/>
              <a:buFont typeface="Wingdings" pitchFamily="2" charset="2"/>
              <a:buChar char="v"/>
            </a:pPr>
            <a:r>
              <a:rPr lang="ar-SA" sz="3600" dirty="0" smtClean="0">
                <a:solidFill>
                  <a:schemeClr val="accent2"/>
                </a:solidFill>
              </a:rPr>
              <a:t>تتميز بخصائص أحيائية تكيفية تمكنها من مواجهة شح الموارد.</a:t>
            </a:r>
          </a:p>
          <a:p>
            <a:pPr algn="r" rtl="1">
              <a:buClr>
                <a:schemeClr val="accent2"/>
              </a:buClr>
              <a:buSzPct val="100000"/>
              <a:buNone/>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sp>
        <p:nvSpPr>
          <p:cNvPr id="5" name="Title 4"/>
          <p:cNvSpPr>
            <a:spLocks noGrp="1"/>
          </p:cNvSpPr>
          <p:nvPr>
            <p:ph type="title"/>
          </p:nvPr>
        </p:nvSpPr>
        <p:spPr>
          <a:xfrm>
            <a:off x="0" y="381000"/>
            <a:ext cx="8915400" cy="1143000"/>
          </a:xfrm>
        </p:spPr>
        <p:txBody>
          <a:bodyPr/>
          <a:lstStyle/>
          <a:p>
            <a:pPr algn="ctr" rtl="1"/>
            <a:r>
              <a:rPr lang="ar-SA" sz="3600" b="1" dirty="0" smtClean="0">
                <a:solidFill>
                  <a:schemeClr val="accent2"/>
                </a:solidFill>
              </a:rPr>
              <a:t>رابعا ً: النباتات الجفافية القاسية</a:t>
            </a:r>
            <a:r>
              <a:rPr lang="en-GB" sz="3600" b="1" dirty="0" smtClean="0">
                <a:solidFill>
                  <a:schemeClr val="accent2"/>
                </a:solidFill>
              </a:rPr>
              <a:t/>
            </a:r>
            <a:br>
              <a:rPr lang="en-GB" sz="3600" b="1" dirty="0" smtClean="0">
                <a:solidFill>
                  <a:schemeClr val="accent2"/>
                </a:solidFill>
              </a:rPr>
            </a:br>
            <a:r>
              <a:rPr lang="ar-SA" sz="3600" b="1" dirty="0" smtClean="0">
                <a:solidFill>
                  <a:schemeClr val="accent2"/>
                </a:solidFill>
              </a:rPr>
              <a:t> </a:t>
            </a:r>
            <a:r>
              <a:rPr lang="en-GB" sz="3600" b="1" dirty="0" err="1" smtClean="0">
                <a:solidFill>
                  <a:srgbClr val="FF0000"/>
                </a:solidFill>
              </a:rPr>
              <a:t>Sclerophytes</a:t>
            </a:r>
            <a:r>
              <a:rPr lang="en-GB" sz="3600" b="1" dirty="0" smtClean="0">
                <a:solidFill>
                  <a:schemeClr val="accent2"/>
                </a:solidFill>
              </a:rPr>
              <a:t> </a:t>
            </a:r>
            <a:endParaRPr lang="en-GB" sz="3600" b="1" dirty="0">
              <a:solidFill>
                <a:schemeClr val="accent2"/>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4" end="4"/>
                                            </p:txEl>
                                          </p:spTgt>
                                        </p:tgtEl>
                                        <p:attrNameLst>
                                          <p:attrName>style.visibility</p:attrName>
                                        </p:attrNameLst>
                                      </p:cBhvr>
                                      <p:to>
                                        <p:strVal val="visible"/>
                                      </p:to>
                                    </p:set>
                                    <p:anim calcmode="lin" valueType="num">
                                      <p:cBhvr additive="base">
                                        <p:cTn id="25"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رؤية ورسالة جامعة الملك سعود</a:t>
            </a:r>
            <a:endParaRPr lang="en-US" sz="4800" dirty="0">
              <a:solidFill>
                <a:srgbClr val="FFFF00"/>
              </a:solidFill>
            </a:endParaRPr>
          </a:p>
        </p:txBody>
      </p:sp>
      <p:sp>
        <p:nvSpPr>
          <p:cNvPr id="9221" name="Rectangle 5"/>
          <p:cNvSpPr>
            <a:spLocks noGrp="1" noChangeArrowheads="1"/>
          </p:cNvSpPr>
          <p:nvPr>
            <p:ph type="body" idx="1"/>
          </p:nvPr>
        </p:nvSpPr>
        <p:spPr>
          <a:xfrm>
            <a:off x="457200" y="1524000"/>
            <a:ext cx="8305800" cy="2286000"/>
          </a:xfrm>
        </p:spPr>
        <p:txBody>
          <a:bodyPr/>
          <a:lstStyle/>
          <a:p>
            <a:pPr algn="just" rtl="1"/>
            <a:r>
              <a:rPr lang="ar-SA" b="1" dirty="0" smtClean="0">
                <a:solidFill>
                  <a:srgbClr val="FFFF00"/>
                </a:solidFill>
              </a:rPr>
              <a:t>الرِؤية: </a:t>
            </a:r>
            <a:r>
              <a:rPr lang="ar-SA" b="1" dirty="0" smtClean="0"/>
              <a:t>تحقيق الريادة في تنويع أساليب التعليم والتعلم وتطويرها من خلال التعلم الإلكتروني القائم على تقنية المعلومات والاتصال الحديثة وأن تكون العمادة رائدة في نشر التعليم وتيسيره باستخدام أحدث تقنيات المعلومات والاتصال</a:t>
            </a:r>
            <a:r>
              <a:rPr lang="en-US" b="1" dirty="0" smtClean="0"/>
              <a:t>.</a:t>
            </a:r>
          </a:p>
        </p:txBody>
      </p:sp>
      <p:sp>
        <p:nvSpPr>
          <p:cNvPr id="4" name="Rectangle 5"/>
          <p:cNvSpPr txBox="1">
            <a:spLocks noChangeArrowheads="1"/>
          </p:cNvSpPr>
          <p:nvPr/>
        </p:nvSpPr>
        <p:spPr bwMode="auto">
          <a:xfrm>
            <a:off x="457200" y="3962400"/>
            <a:ext cx="8305800" cy="20574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marL="342900" marR="0" lvl="0" indent="-342900" algn="just" defTabSz="914400" rtl="1" eaLnBrk="1" fontAlgn="base" latinLnBrk="0" hangingPunct="1">
              <a:lnSpc>
                <a:spcPct val="90000"/>
              </a:lnSpc>
              <a:spcBef>
                <a:spcPct val="20000"/>
              </a:spcBef>
              <a:spcAft>
                <a:spcPct val="0"/>
              </a:spcAft>
              <a:buClr>
                <a:schemeClr val="tx2"/>
              </a:buClr>
              <a:buSzPct val="75000"/>
              <a:buFont typeface="Wingdings" pitchFamily="2" charset="2"/>
              <a:buChar char="l"/>
              <a:tabLst/>
              <a:defRPr/>
            </a:pPr>
            <a:r>
              <a:rPr kumimoji="0" lang="ar-SA" sz="3200" b="1" i="0" u="none" strike="noStrike" kern="0" cap="none" spc="0" normalizeH="0" baseline="0" noProof="0" dirty="0" smtClean="0">
                <a:ln>
                  <a:noFill/>
                </a:ln>
                <a:effectLst/>
                <a:uLnTx/>
                <a:uFillTx/>
                <a:latin typeface="+mn-lt"/>
                <a:ea typeface="+mn-ea"/>
                <a:cs typeface="+mn-cs"/>
              </a:rPr>
              <a:t>الرسالة:</a:t>
            </a:r>
            <a:r>
              <a:rPr kumimoji="0" lang="ar-SA" sz="3200" b="1" i="0" u="none" strike="noStrike" kern="0" cap="none" spc="0" normalizeH="0" noProof="0" dirty="0" smtClean="0">
                <a:ln>
                  <a:noFill/>
                </a:ln>
                <a:effectLst/>
                <a:uLnTx/>
                <a:uFillTx/>
                <a:latin typeface="+mn-lt"/>
                <a:ea typeface="+mn-ea"/>
                <a:cs typeface="+mn-cs"/>
              </a:rPr>
              <a:t> </a:t>
            </a:r>
            <a:r>
              <a:rPr kumimoji="0" lang="ar-SA" sz="3200" b="1" i="0" u="none" strike="noStrike" kern="0" cap="none" spc="0" normalizeH="0" baseline="0" noProof="0" dirty="0" smtClean="0">
                <a:ln>
                  <a:noFill/>
                </a:ln>
                <a:solidFill>
                  <a:schemeClr val="accent6"/>
                </a:solidFill>
                <a:effectLst/>
                <a:uLnTx/>
                <a:uFillTx/>
                <a:latin typeface="+mn-lt"/>
                <a:ea typeface="+mn-ea"/>
                <a:cs typeface="+mn-cs"/>
              </a:rPr>
              <a:t>مساعدة أعضاء هيئة التدريس والطلاب لتجويد عملية التعلم من خلال استثمار أساليب التعلم الإلكتروني، وإتاحة الفرصة للمتعلم لاحتيار المكان والزمان المناسبين للتعلم ومساعدة أعضاء هيئة التدريس على تفعيل التعليم من خلال تقديم المحتوى العلمي بأساليب تعتمد على تقنية المعلومات والاتصال الحديثة</a:t>
            </a:r>
            <a:r>
              <a:rPr kumimoji="0" lang="en-US" sz="3200" b="1" i="0" u="none" strike="noStrike" kern="0" cap="none" spc="0" normalizeH="0" baseline="0" noProof="0" dirty="0" smtClean="0">
                <a:ln>
                  <a:noFill/>
                </a:ln>
                <a:solidFill>
                  <a:schemeClr val="accent6"/>
                </a:solidFill>
                <a:effectLst/>
                <a:uLnTx/>
                <a:uFillTx/>
                <a:latin typeface="+mn-lt"/>
                <a:ea typeface="+mn-ea"/>
                <a:cs typeface="+mn-cs"/>
              </a:rPr>
              <a:t> </a:t>
            </a:r>
            <a:r>
              <a:rPr kumimoji="0" lang="en-US" sz="3200" b="0" i="0" u="none" strike="noStrike" kern="0" cap="none" spc="0" normalizeH="0" baseline="0" noProof="0" dirty="0" smtClean="0">
                <a:ln>
                  <a:noFill/>
                </a:ln>
                <a:solidFill>
                  <a:schemeClr val="accent6"/>
                </a:solidFill>
                <a:effectLst/>
                <a:uLnTx/>
                <a:uFillTx/>
                <a:latin typeface="+mn-lt"/>
                <a:ea typeface="+mn-ea"/>
                <a:cs typeface="+mn-cs"/>
              </a:rPr>
              <a:t>.</a:t>
            </a:r>
            <a:endParaRPr kumimoji="0" lang="en-US" sz="3200" b="0" i="0" u="none" strike="noStrike" kern="0" cap="none" spc="0" normalizeH="0" baseline="0" noProof="0" dirty="0">
              <a:ln>
                <a:noFill/>
              </a:ln>
              <a:solidFill>
                <a:schemeClr val="accent6"/>
              </a:solidFill>
              <a:effectLst/>
              <a:uLnTx/>
              <a:uFillTx/>
              <a:latin typeface="+mn-lt"/>
              <a:ea typeface="+mn-ea"/>
              <a:cs typeface="+mn-cs"/>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p:cTn id="7" dur="1000" fill="hold"/>
                                        <p:tgtEl>
                                          <p:spTgt spid="9220"/>
                                        </p:tgtEl>
                                        <p:attrNameLst>
                                          <p:attrName>ppt_x</p:attrName>
                                        </p:attrNameLst>
                                      </p:cBhvr>
                                      <p:tavLst>
                                        <p:tav tm="0">
                                          <p:val>
                                            <p:strVal val="#ppt_x-.2"/>
                                          </p:val>
                                        </p:tav>
                                        <p:tav tm="100000">
                                          <p:val>
                                            <p:strVal val="#ppt_x"/>
                                          </p:val>
                                        </p:tav>
                                      </p:tavLst>
                                    </p:anim>
                                    <p:anim calcmode="lin" valueType="num">
                                      <p:cBhvr>
                                        <p:cTn id="8" dur="1000" fill="hold"/>
                                        <p:tgtEl>
                                          <p:spTgt spid="9220"/>
                                        </p:tgtEl>
                                        <p:attrNameLst>
                                          <p:attrName>ppt_y</p:attrName>
                                        </p:attrNameLst>
                                      </p:cBhvr>
                                      <p:tavLst>
                                        <p:tav tm="0">
                                          <p:val>
                                            <p:strVal val="#ppt_y"/>
                                          </p:val>
                                        </p:tav>
                                        <p:tav tm="100000">
                                          <p:val>
                                            <p:strVal val="#ppt_y"/>
                                          </p:val>
                                        </p:tav>
                                      </p:tavLst>
                                    </p:anim>
                                    <p:animEffect transition="in" filter="wipe(right)" prLst="gradientSize: 0.1">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 calcmode="lin" valueType="num">
                                      <p:cBhvr>
                                        <p:cTn id="14" dur="1000" fill="hold"/>
                                        <p:tgtEl>
                                          <p:spTgt spid="9221">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922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Scale>
                                      <p:cBhvr>
                                        <p:cTn id="2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4"/>
                                        </p:tgtEl>
                                        <p:attrNameLst>
                                          <p:attrName>ppt_x</p:attrName>
                                          <p:attrName>ppt_y</p:attrName>
                                        </p:attrNameLst>
                                      </p:cBhvr>
                                    </p:animMotion>
                                    <p:animEffect transition="in" filter="fade">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228600" y="1219200"/>
            <a:ext cx="8534400" cy="5410200"/>
          </a:xfrm>
        </p:spPr>
        <p:txBody>
          <a:bodyPr/>
          <a:lstStyle/>
          <a:p>
            <a:pPr marL="742950" indent="-742950" algn="just" rtl="1">
              <a:buClr>
                <a:schemeClr val="accent2"/>
              </a:buClr>
              <a:buSzPct val="100000"/>
              <a:buFont typeface="+mj-lt"/>
              <a:buAutoNum type="arabicPeriod"/>
            </a:pPr>
            <a:r>
              <a:rPr lang="ar-SA" sz="3600" dirty="0" smtClean="0"/>
              <a:t>زيادة القدرة على الحصول على الماء</a:t>
            </a:r>
            <a:r>
              <a:rPr lang="en-GB" sz="3600" dirty="0" smtClean="0"/>
              <a:t> </a:t>
            </a:r>
            <a:r>
              <a:rPr lang="en-GB" sz="3600" b="1" dirty="0" smtClean="0">
                <a:solidFill>
                  <a:srgbClr val="FF0000"/>
                </a:solidFill>
              </a:rPr>
              <a:t>Increased Capacity for Obtaining Water</a:t>
            </a:r>
            <a:endParaRPr lang="ar-SA" sz="3600" b="1" dirty="0" smtClean="0">
              <a:solidFill>
                <a:srgbClr val="FF0000"/>
              </a:solidFill>
            </a:endParaRPr>
          </a:p>
          <a:p>
            <a:pPr marL="742950" indent="-742950" algn="just" rtl="1">
              <a:buClr>
                <a:schemeClr val="accent2"/>
              </a:buClr>
              <a:buSzPct val="100000"/>
              <a:buFont typeface="+mj-lt"/>
              <a:buAutoNum type="arabicPeriod"/>
            </a:pPr>
            <a:endParaRPr lang="ar-SA" sz="3600" b="1" dirty="0" smtClean="0">
              <a:solidFill>
                <a:srgbClr val="FF0000"/>
              </a:solidFill>
            </a:endParaRPr>
          </a:p>
          <a:p>
            <a:pPr marL="742950" indent="-742950" algn="just" rtl="1">
              <a:buClr>
                <a:schemeClr val="accent2"/>
              </a:buClr>
              <a:buSzPct val="100000"/>
              <a:buFont typeface="+mj-lt"/>
              <a:buAutoNum type="arabicPeriod"/>
            </a:pPr>
            <a:r>
              <a:rPr lang="ar-SA" sz="3600" dirty="0" smtClean="0"/>
              <a:t>سرعة نقل الماء بكفاءة وتوصيله لأجزاء النبات الناتحة</a:t>
            </a:r>
            <a:r>
              <a:rPr lang="en-GB" sz="3600" b="1" dirty="0" smtClean="0">
                <a:solidFill>
                  <a:srgbClr val="FF0000"/>
                </a:solidFill>
              </a:rPr>
              <a:t>Rapid transport of water to the transpiring parts of the </a:t>
            </a:r>
            <a:r>
              <a:rPr lang="en-GB" sz="3600" b="1" dirty="0" smtClean="0">
                <a:solidFill>
                  <a:srgbClr val="FF0000"/>
                </a:solidFill>
              </a:rPr>
              <a:t>plant</a:t>
            </a:r>
            <a:endParaRPr lang="ar-SA" sz="3600" b="1" dirty="0" smtClean="0">
              <a:solidFill>
                <a:srgbClr val="FF0000"/>
              </a:solidFill>
            </a:endParaRPr>
          </a:p>
          <a:p>
            <a:pPr marL="742950" indent="-742950" algn="just" rtl="1">
              <a:buClr>
                <a:schemeClr val="accent2"/>
              </a:buClr>
              <a:buSzPct val="100000"/>
              <a:buFont typeface="+mj-lt"/>
              <a:buAutoNum type="arabicPeriod"/>
            </a:pPr>
            <a:endParaRPr lang="en-GB" sz="3600" b="1" dirty="0" smtClean="0">
              <a:solidFill>
                <a:srgbClr val="FF0000"/>
              </a:solidFill>
            </a:endParaRPr>
          </a:p>
          <a:p>
            <a:pPr marL="742950" indent="-742950" algn="just" rtl="1">
              <a:buClr>
                <a:schemeClr val="accent2"/>
              </a:buClr>
              <a:buSzPct val="100000"/>
              <a:buFont typeface="+mj-lt"/>
              <a:buAutoNum type="arabicPeriod"/>
            </a:pPr>
            <a:r>
              <a:rPr lang="ar-SA" sz="3600" dirty="0" smtClean="0"/>
              <a:t>القدرة على تقليل فقد الماء</a:t>
            </a:r>
            <a:r>
              <a:rPr lang="en-GB" sz="3600" b="1" dirty="0" smtClean="0">
                <a:solidFill>
                  <a:srgbClr val="FF0000"/>
                </a:solidFill>
              </a:rPr>
              <a:t>Capacity to Reduce Water Loss</a:t>
            </a:r>
            <a:r>
              <a:rPr lang="ar-SA" sz="3600" b="1" dirty="0" smtClean="0">
                <a:solidFill>
                  <a:srgbClr val="FF0000"/>
                </a:solidFill>
              </a:rPr>
              <a:t> </a:t>
            </a:r>
            <a:r>
              <a:rPr lang="ar-SA" sz="3600" b="1" dirty="0" smtClean="0">
                <a:solidFill>
                  <a:schemeClr val="accent2"/>
                </a:solidFill>
              </a:rPr>
              <a:t> صفات مورفولوجية ، تشريحية ، فسيولوجيه  </a:t>
            </a:r>
            <a:r>
              <a:rPr lang="ar-SA" sz="3600" dirty="0" smtClean="0">
                <a:solidFill>
                  <a:schemeClr val="accent2"/>
                </a:solidFill>
              </a:rPr>
              <a:t>(موضوع المحاضرة التالية)</a:t>
            </a:r>
          </a:p>
          <a:p>
            <a:pPr marL="742950" indent="-742950" algn="just" rtl="1">
              <a:buClr>
                <a:schemeClr val="accent2"/>
              </a:buClr>
              <a:buSzPct val="100000"/>
              <a:buNone/>
            </a:pPr>
            <a:endParaRPr lang="ar-SA" sz="3600" dirty="0" smtClean="0"/>
          </a:p>
          <a:p>
            <a:pPr algn="r" rtl="1">
              <a:buClr>
                <a:schemeClr val="accent2"/>
              </a:buClr>
              <a:buSzPct val="100000"/>
              <a:buNone/>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sp>
        <p:nvSpPr>
          <p:cNvPr id="5" name="Title 4"/>
          <p:cNvSpPr>
            <a:spLocks noGrp="1"/>
          </p:cNvSpPr>
          <p:nvPr>
            <p:ph type="title"/>
          </p:nvPr>
        </p:nvSpPr>
        <p:spPr>
          <a:xfrm>
            <a:off x="0" y="0"/>
            <a:ext cx="8915400" cy="1143000"/>
          </a:xfrm>
        </p:spPr>
        <p:txBody>
          <a:bodyPr/>
          <a:lstStyle/>
          <a:p>
            <a:pPr algn="r" rtl="1"/>
            <a:r>
              <a:rPr lang="ar-SA" sz="3600" b="1" dirty="0" smtClean="0">
                <a:solidFill>
                  <a:schemeClr val="accent2"/>
                </a:solidFill>
                <a:effectLst/>
              </a:rPr>
              <a:t>الخصائص الأحيائية التكيفية للنباتات الجفافية القاسية:</a:t>
            </a:r>
            <a:endParaRPr lang="en-GB" sz="3600" b="1" dirty="0">
              <a:solidFill>
                <a:schemeClr val="accent2"/>
              </a:solidFill>
              <a:effectLst/>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Scale>
                                      <p:cBhvr>
                                        <p:cTn id="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gtEl>
                                        <p:attrNameLst>
                                          <p:attrName>ppt_x</p:attrName>
                                          <p:attrName>ppt_y</p:attrName>
                                        </p:attrNameLst>
                                      </p:cBhvr>
                                    </p:animMotion>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 calcmode="lin" valueType="num">
                                      <p:cBhvr additive="base">
                                        <p:cTn id="14"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9" presetClass="entr" presetSubtype="0" decel="100000" fill="hold" nodeType="clickEffect">
                                  <p:stCondLst>
                                    <p:cond delay="0"/>
                                  </p:stCondLst>
                                  <p:childTnLst>
                                    <p:set>
                                      <p:cBhvr>
                                        <p:cTn id="19" dur="1" fill="hold">
                                          <p:stCondLst>
                                            <p:cond delay="0"/>
                                          </p:stCondLst>
                                        </p:cTn>
                                        <p:tgtEl>
                                          <p:spTgt spid="4">
                                            <p:txEl>
                                              <p:pRg st="2" end="2"/>
                                            </p:txEl>
                                          </p:spTgt>
                                        </p:tgtEl>
                                        <p:attrNameLst>
                                          <p:attrName>style.visibility</p:attrName>
                                        </p:attrNameLst>
                                      </p:cBhvr>
                                      <p:to>
                                        <p:strVal val="visible"/>
                                      </p:to>
                                    </p:set>
                                    <p:anim calcmode="lin" valueType="num">
                                      <p:cBhvr>
                                        <p:cTn id="20"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1" dur="500" fill="hold"/>
                                        <p:tgtEl>
                                          <p:spTgt spid="4">
                                            <p:txEl>
                                              <p:pRg st="2" end="2"/>
                                            </p:txEl>
                                          </p:spTgt>
                                        </p:tgtEl>
                                        <p:attrNameLst>
                                          <p:attrName>ppt_h</p:attrName>
                                        </p:attrNameLst>
                                      </p:cBhvr>
                                      <p:tavLst>
                                        <p:tav tm="0">
                                          <p:val>
                                            <p:fltVal val="0"/>
                                          </p:val>
                                        </p:tav>
                                        <p:tav tm="100000">
                                          <p:val>
                                            <p:strVal val="#ppt_h"/>
                                          </p:val>
                                        </p:tav>
                                      </p:tavLst>
                                    </p:anim>
                                    <p:anim calcmode="lin" valueType="num">
                                      <p:cBhvr>
                                        <p:cTn id="22" dur="500" fill="hold"/>
                                        <p:tgtEl>
                                          <p:spTgt spid="4">
                                            <p:txEl>
                                              <p:pRg st="2" end="2"/>
                                            </p:txEl>
                                          </p:spTgt>
                                        </p:tgtEl>
                                        <p:attrNameLst>
                                          <p:attrName>style.rotation</p:attrName>
                                        </p:attrNameLst>
                                      </p:cBhvr>
                                      <p:tavLst>
                                        <p:tav tm="0">
                                          <p:val>
                                            <p:fltVal val="360"/>
                                          </p:val>
                                        </p:tav>
                                        <p:tav tm="100000">
                                          <p:val>
                                            <p:fltVal val="0"/>
                                          </p:val>
                                        </p:tav>
                                      </p:tavLst>
                                    </p:anim>
                                    <p:animEffect transition="in" filter="fade">
                                      <p:cBhvr>
                                        <p:cTn id="23" dur="500"/>
                                        <p:tgtEl>
                                          <p:spTgt spid="4">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7" presetClass="entr" presetSubtype="0" fill="hold" nodeType="click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fade">
                                      <p:cBhvr>
                                        <p:cTn id="28" dur="1000"/>
                                        <p:tgtEl>
                                          <p:spTgt spid="4">
                                            <p:txEl>
                                              <p:pRg st="4" end="4"/>
                                            </p:txEl>
                                          </p:spTgt>
                                        </p:tgtEl>
                                      </p:cBhvr>
                                    </p:animEffect>
                                    <p:anim calcmode="lin" valueType="num">
                                      <p:cBhvr>
                                        <p:cTn id="29"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0" dur="900" decel="100000" fill="hold"/>
                                        <p:tgtEl>
                                          <p:spTgt spid="4">
                                            <p:txEl>
                                              <p:pRg st="4" end="4"/>
                                            </p:txEl>
                                          </p:spTgt>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4">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610599" cy="1524000"/>
          </a:xfrm>
        </p:spPr>
        <p:txBody>
          <a:bodyPr/>
          <a:lstStyle/>
          <a:p>
            <a:pPr algn="ctr" rtl="1"/>
            <a:r>
              <a:rPr lang="ar-SA" sz="3600" dirty="0" smtClean="0">
                <a:solidFill>
                  <a:srgbClr val="FFFF00"/>
                </a:solidFill>
                <a:effectLst/>
              </a:rPr>
              <a:t>1- زيادة </a:t>
            </a:r>
            <a:r>
              <a:rPr lang="ar-SA" sz="3600" dirty="0" smtClean="0">
                <a:solidFill>
                  <a:srgbClr val="FFFF00"/>
                </a:solidFill>
                <a:effectLst/>
              </a:rPr>
              <a:t>القدرة على الحصول على </a:t>
            </a:r>
            <a:r>
              <a:rPr lang="ar-SA" sz="3600" dirty="0" smtClean="0">
                <a:solidFill>
                  <a:srgbClr val="FFFF00"/>
                </a:solidFill>
                <a:effectLst/>
              </a:rPr>
              <a:t>الماء</a:t>
            </a:r>
            <a:r>
              <a:rPr lang="en-GB" sz="3600" dirty="0" smtClean="0">
                <a:solidFill>
                  <a:srgbClr val="FFFF00"/>
                </a:solidFill>
                <a:effectLst/>
              </a:rPr>
              <a:t/>
            </a:r>
            <a:br>
              <a:rPr lang="en-GB" sz="3600" dirty="0" smtClean="0">
                <a:solidFill>
                  <a:srgbClr val="FFFF00"/>
                </a:solidFill>
                <a:effectLst/>
              </a:rPr>
            </a:br>
            <a:r>
              <a:rPr lang="en-GB" sz="3600" dirty="0" smtClean="0">
                <a:solidFill>
                  <a:srgbClr val="FFFF00"/>
                </a:solidFill>
                <a:effectLst/>
              </a:rPr>
              <a:t> </a:t>
            </a:r>
            <a:r>
              <a:rPr lang="en-GB" sz="3600" b="1" dirty="0" smtClean="0">
                <a:solidFill>
                  <a:srgbClr val="FF0000"/>
                </a:solidFill>
                <a:effectLst/>
              </a:rPr>
              <a:t>Increased </a:t>
            </a:r>
            <a:r>
              <a:rPr lang="en-GB" sz="3600" b="1" dirty="0" smtClean="0">
                <a:solidFill>
                  <a:srgbClr val="FF0000"/>
                </a:solidFill>
                <a:effectLst/>
              </a:rPr>
              <a:t/>
            </a:r>
            <a:br>
              <a:rPr lang="en-GB" sz="3600" b="1" dirty="0" smtClean="0">
                <a:solidFill>
                  <a:srgbClr val="FF0000"/>
                </a:solidFill>
                <a:effectLst/>
              </a:rPr>
            </a:br>
            <a:r>
              <a:rPr lang="en-GB" sz="3600" b="1" dirty="0" smtClean="0">
                <a:solidFill>
                  <a:srgbClr val="FF0000"/>
                </a:solidFill>
                <a:effectLst/>
              </a:rPr>
              <a:t>Capacity </a:t>
            </a:r>
            <a:r>
              <a:rPr lang="en-GB" sz="3600" b="1" dirty="0" smtClean="0">
                <a:solidFill>
                  <a:srgbClr val="FF0000"/>
                </a:solidFill>
                <a:effectLst/>
              </a:rPr>
              <a:t>for Obtaining Water</a:t>
            </a:r>
            <a:r>
              <a:rPr lang="ar-SA" sz="3600" b="1" dirty="0" smtClean="0">
                <a:solidFill>
                  <a:srgbClr val="FF0000"/>
                </a:solidFill>
                <a:effectLst/>
              </a:rPr>
              <a:t/>
            </a:r>
            <a:br>
              <a:rPr lang="ar-SA" sz="3600" b="1" dirty="0" smtClean="0">
                <a:solidFill>
                  <a:srgbClr val="FF0000"/>
                </a:solidFill>
                <a:effectLst/>
              </a:rPr>
            </a:br>
            <a:endParaRPr lang="en-GB" sz="3600" dirty="0">
              <a:effectLst/>
            </a:endParaRPr>
          </a:p>
        </p:txBody>
      </p:sp>
      <p:sp>
        <p:nvSpPr>
          <p:cNvPr id="3" name="Content Placeholder 2"/>
          <p:cNvSpPr>
            <a:spLocks noGrp="1"/>
          </p:cNvSpPr>
          <p:nvPr>
            <p:ph idx="1"/>
          </p:nvPr>
        </p:nvSpPr>
        <p:spPr/>
        <p:txBody>
          <a:bodyPr/>
          <a:lstStyle/>
          <a:p>
            <a:pPr algn="just" rtl="1">
              <a:buFont typeface="Wingdings" pitchFamily="2" charset="2"/>
              <a:buChar char="v"/>
            </a:pPr>
            <a:r>
              <a:rPr lang="ar-SA" sz="3400" dirty="0" smtClean="0">
                <a:solidFill>
                  <a:schemeClr val="accent2"/>
                </a:solidFill>
              </a:rPr>
              <a:t>هذه النباتات ذات مجموع جذري غزير التفرع ، ينتشر عموديا ً إلى أعماق غائرة وجانبيا ً إلى مسافات طويلة ، فيشغل بذلك حيزا كبيرا ً من التربة ، ويمتص منه أكبر قدر يمكن من الماء فيستعيض به النبات عما يفقده بالنتح. </a:t>
            </a:r>
          </a:p>
          <a:p>
            <a:pPr algn="just" rtl="1">
              <a:buFont typeface="Wingdings" pitchFamily="2" charset="2"/>
              <a:buChar char="v"/>
            </a:pPr>
            <a:r>
              <a:rPr lang="ar-SA" sz="3400" dirty="0" smtClean="0">
                <a:solidFill>
                  <a:schemeClr val="accent2"/>
                </a:solidFill>
              </a:rPr>
              <a:t>مثال : </a:t>
            </a:r>
            <a:r>
              <a:rPr lang="ar-SA" sz="3400" dirty="0" smtClean="0"/>
              <a:t> شجيرة نبات المرخ </a:t>
            </a:r>
            <a:r>
              <a:rPr lang="en-GB" sz="3400" i="1" dirty="0" err="1" smtClean="0">
                <a:solidFill>
                  <a:srgbClr val="FF0000"/>
                </a:solidFill>
              </a:rPr>
              <a:t>Leptadenia</a:t>
            </a:r>
            <a:r>
              <a:rPr lang="en-GB" sz="3400" i="1" dirty="0" smtClean="0">
                <a:solidFill>
                  <a:srgbClr val="FF0000"/>
                </a:solidFill>
              </a:rPr>
              <a:t> </a:t>
            </a:r>
            <a:r>
              <a:rPr lang="en-GB" sz="3400" i="1" dirty="0" err="1" smtClean="0">
                <a:solidFill>
                  <a:srgbClr val="FF0000"/>
                </a:solidFill>
              </a:rPr>
              <a:t>pyrotechnica</a:t>
            </a:r>
            <a:r>
              <a:rPr lang="en-GB" sz="3400" i="1" dirty="0" smtClean="0">
                <a:solidFill>
                  <a:srgbClr val="FF0000"/>
                </a:solidFill>
              </a:rPr>
              <a:t> </a:t>
            </a:r>
            <a:r>
              <a:rPr lang="ar-SA" sz="3400" i="1" dirty="0" smtClean="0">
                <a:solidFill>
                  <a:srgbClr val="FF0000"/>
                </a:solidFill>
              </a:rPr>
              <a:t> </a:t>
            </a:r>
            <a:r>
              <a:rPr lang="ar-SA" sz="3400" dirty="0" smtClean="0">
                <a:solidFill>
                  <a:schemeClr val="accent2"/>
                </a:solidFill>
              </a:rPr>
              <a:t>يبلغ إرتفاع مجموعها الخضري 160 سم ، ويصل مجموعها الجذري إلىعمق 11 م وتمد جذورها في كل إتجاه بدائرة قطرها 10 أمتار</a:t>
            </a:r>
            <a:endParaRPr lang="en-GB" sz="3400" dirty="0">
              <a:solidFill>
                <a:schemeClr val="accent2"/>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304800"/>
            <a:ext cx="5181600" cy="1143000"/>
          </a:xfrm>
        </p:spPr>
        <p:txBody>
          <a:bodyPr/>
          <a:lstStyle/>
          <a:p>
            <a:pPr algn="ctr" rtl="1"/>
            <a:r>
              <a:rPr lang="ar-SA" sz="3600" dirty="0" smtClean="0"/>
              <a:t>شجيرة نبات المرخ </a:t>
            </a:r>
            <a:r>
              <a:rPr lang="en-GB" sz="3600" i="1" dirty="0" err="1" smtClean="0">
                <a:solidFill>
                  <a:srgbClr val="FF0000"/>
                </a:solidFill>
              </a:rPr>
              <a:t>Leptadenia</a:t>
            </a:r>
            <a:r>
              <a:rPr lang="en-GB" sz="3600" i="1" dirty="0" smtClean="0">
                <a:solidFill>
                  <a:srgbClr val="FF0000"/>
                </a:solidFill>
              </a:rPr>
              <a:t> </a:t>
            </a:r>
            <a:r>
              <a:rPr lang="en-GB" sz="3600" i="1" dirty="0" err="1" smtClean="0">
                <a:solidFill>
                  <a:srgbClr val="FF0000"/>
                </a:solidFill>
              </a:rPr>
              <a:t>pyrotechnica</a:t>
            </a:r>
            <a:endParaRPr lang="en-GB" sz="3600" dirty="0">
              <a:effectLst/>
            </a:endParaRPr>
          </a:p>
        </p:txBody>
      </p:sp>
      <p:pic>
        <p:nvPicPr>
          <p:cNvPr id="4" name="Content Placeholder 3" descr="Leptadenia pyrotechnica.jpg"/>
          <p:cNvPicPr>
            <a:picLocks noGrp="1" noChangeAspect="1"/>
          </p:cNvPicPr>
          <p:nvPr>
            <p:ph idx="1"/>
          </p:nvPr>
        </p:nvPicPr>
        <p:blipFill>
          <a:blip r:embed="rId2" cstate="print"/>
          <a:stretch>
            <a:fillRect/>
          </a:stretch>
        </p:blipFill>
        <p:spPr>
          <a:xfrm>
            <a:off x="2819400" y="1632369"/>
            <a:ext cx="3581399" cy="4616133"/>
          </a:xfr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900" decel="100000" fill="hold"/>
                                        <p:tgtEl>
                                          <p:spTgt spid="4"/>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153400" cy="6096000"/>
          </a:xfrm>
        </p:spPr>
        <p:txBody>
          <a:bodyPr/>
          <a:lstStyle/>
          <a:p>
            <a:pPr algn="just" rtl="1">
              <a:buFont typeface="Wingdings" pitchFamily="2" charset="2"/>
              <a:buChar char="v"/>
            </a:pPr>
            <a:r>
              <a:rPr lang="ar-SA" sz="3400" dirty="0" smtClean="0">
                <a:solidFill>
                  <a:schemeClr val="accent2"/>
                </a:solidFill>
              </a:rPr>
              <a:t>يتميز الكساء النباتي الصحراوي المفتوح بتباعد أفراد أنواع النباتات  مما يوسع رقعة التربة المتاحة للفرد الواجد ليمتص منها إحتياجاته المائية، كما يساعد الضغط الأسموزي المرتفع  للعصير الخلوي لأفراد أنواع النباتات الصحراوية على إمتصاص المزيد من الماء</a:t>
            </a:r>
            <a:r>
              <a:rPr lang="en-GB" sz="3400" dirty="0" smtClean="0">
                <a:solidFill>
                  <a:schemeClr val="accent2"/>
                </a:solidFill>
              </a:rPr>
              <a:t>.</a:t>
            </a:r>
            <a:endParaRPr lang="ar-SA" sz="3400" dirty="0" smtClean="0">
              <a:solidFill>
                <a:schemeClr val="accent2"/>
              </a:solidFill>
            </a:endParaRPr>
          </a:p>
          <a:p>
            <a:pPr algn="just" rtl="1">
              <a:buFont typeface="Wingdings" pitchFamily="2" charset="2"/>
              <a:buChar char="v"/>
            </a:pPr>
            <a:endParaRPr lang="ar-SA" sz="3400" dirty="0" smtClean="0"/>
          </a:p>
          <a:p>
            <a:pPr algn="just" rtl="1">
              <a:buFont typeface="Wingdings" pitchFamily="2" charset="2"/>
              <a:buChar char="v"/>
            </a:pPr>
            <a:r>
              <a:rPr lang="ar-SA" sz="3400" dirty="0" smtClean="0"/>
              <a:t>امثلة لأ</a:t>
            </a:r>
            <a:r>
              <a:rPr lang="ar-SA" sz="3400" dirty="0" smtClean="0"/>
              <a:t>ن</a:t>
            </a:r>
            <a:r>
              <a:rPr lang="ar-SA" sz="3400" dirty="0" smtClean="0"/>
              <a:t>واع النباتات التي تضرب جذورها إلى أعماق غائرة في التربة ، نبات فاجونيا أرابكا (الشويكة) </a:t>
            </a:r>
            <a:r>
              <a:rPr lang="en-GB" sz="3400" i="1" dirty="0" err="1" smtClean="0">
                <a:solidFill>
                  <a:srgbClr val="FF0000"/>
                </a:solidFill>
              </a:rPr>
              <a:t>Fagonia</a:t>
            </a:r>
            <a:r>
              <a:rPr lang="en-GB" sz="3400" i="1" dirty="0" smtClean="0">
                <a:solidFill>
                  <a:srgbClr val="FF0000"/>
                </a:solidFill>
              </a:rPr>
              <a:t> </a:t>
            </a:r>
            <a:r>
              <a:rPr lang="en-GB" sz="3400" i="1" dirty="0" err="1" smtClean="0">
                <a:solidFill>
                  <a:srgbClr val="FF0000"/>
                </a:solidFill>
              </a:rPr>
              <a:t>arabica</a:t>
            </a:r>
            <a:r>
              <a:rPr lang="ar-SA" sz="3400" dirty="0" smtClean="0"/>
              <a:t>، السنا مكة </a:t>
            </a:r>
            <a:r>
              <a:rPr lang="en-GB" sz="3400" dirty="0" smtClean="0"/>
              <a:t> </a:t>
            </a:r>
            <a:r>
              <a:rPr lang="en-GB" sz="3400" i="1" dirty="0" err="1" smtClean="0">
                <a:solidFill>
                  <a:srgbClr val="FF0000"/>
                </a:solidFill>
              </a:rPr>
              <a:t>Senna</a:t>
            </a:r>
            <a:r>
              <a:rPr lang="en-GB" sz="3400" i="1" dirty="0" smtClean="0">
                <a:solidFill>
                  <a:srgbClr val="FF0000"/>
                </a:solidFill>
              </a:rPr>
              <a:t> </a:t>
            </a:r>
            <a:r>
              <a:rPr lang="en-GB" sz="3400" i="1" dirty="0" err="1" smtClean="0">
                <a:solidFill>
                  <a:srgbClr val="FF0000"/>
                </a:solidFill>
              </a:rPr>
              <a:t>alexandrina</a:t>
            </a:r>
            <a:r>
              <a:rPr lang="en-GB" sz="3400" dirty="0" smtClean="0"/>
              <a:t> </a:t>
            </a:r>
            <a:r>
              <a:rPr lang="ar-SA" sz="3400" dirty="0" smtClean="0"/>
              <a:t> ، العشرق </a:t>
            </a:r>
            <a:r>
              <a:rPr lang="en-GB" sz="3400" i="1" dirty="0" err="1" smtClean="0">
                <a:solidFill>
                  <a:srgbClr val="FF0000"/>
                </a:solidFill>
              </a:rPr>
              <a:t>Senna</a:t>
            </a:r>
            <a:r>
              <a:rPr lang="en-GB" sz="3400" dirty="0" smtClean="0"/>
              <a:t> </a:t>
            </a:r>
            <a:r>
              <a:rPr lang="en-GB" sz="3400" i="1" dirty="0" err="1" smtClean="0">
                <a:solidFill>
                  <a:srgbClr val="FF0000"/>
                </a:solidFill>
              </a:rPr>
              <a:t>italica</a:t>
            </a:r>
            <a:endParaRPr lang="en-GB" sz="3400" i="1" dirty="0" smtClean="0">
              <a:solidFill>
                <a:srgbClr val="FF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534400" cy="1143000"/>
          </a:xfrm>
        </p:spPr>
        <p:txBody>
          <a:bodyPr/>
          <a:lstStyle/>
          <a:p>
            <a:pPr algn="ctr" rtl="1"/>
            <a:r>
              <a:rPr lang="ar-SA" sz="3200" b="1" dirty="0" smtClean="0">
                <a:solidFill>
                  <a:schemeClr val="accent2"/>
                </a:solidFill>
                <a:effectLst/>
              </a:rPr>
              <a:t>أنواع </a:t>
            </a:r>
            <a:r>
              <a:rPr lang="ar-SA" sz="3200" b="1" dirty="0" smtClean="0">
                <a:solidFill>
                  <a:schemeClr val="accent2"/>
                </a:solidFill>
                <a:effectLst/>
              </a:rPr>
              <a:t>النباتات التي تضرب جذورها إلى أعماق غائرة في التربة </a:t>
            </a:r>
            <a:r>
              <a:rPr lang="ar-SA" sz="3200" b="1" dirty="0" smtClean="0">
                <a:solidFill>
                  <a:schemeClr val="accent2"/>
                </a:solidFill>
                <a:effectLst/>
              </a:rPr>
              <a:t> </a:t>
            </a:r>
            <a:endParaRPr lang="en-GB" sz="3200" b="1" dirty="0">
              <a:solidFill>
                <a:schemeClr val="accent2"/>
              </a:solidFill>
              <a:effectLst/>
            </a:endParaRPr>
          </a:p>
        </p:txBody>
      </p:sp>
      <p:pic>
        <p:nvPicPr>
          <p:cNvPr id="4" name="Content Placeholder 3" descr="Fagonia arabica.png"/>
          <p:cNvPicPr>
            <a:picLocks noGrp="1" noChangeAspect="1"/>
          </p:cNvPicPr>
          <p:nvPr>
            <p:ph idx="1"/>
          </p:nvPr>
        </p:nvPicPr>
        <p:blipFill>
          <a:blip r:embed="rId2" cstate="print"/>
          <a:stretch>
            <a:fillRect/>
          </a:stretch>
        </p:blipFill>
        <p:spPr>
          <a:xfrm>
            <a:off x="1371600" y="1905000"/>
            <a:ext cx="3200400" cy="2286000"/>
          </a:xfrm>
        </p:spPr>
      </p:pic>
      <p:pic>
        <p:nvPicPr>
          <p:cNvPr id="5" name="Picture 4" descr="Senna alexandrina.jpg"/>
          <p:cNvPicPr>
            <a:picLocks noChangeAspect="1"/>
          </p:cNvPicPr>
          <p:nvPr/>
        </p:nvPicPr>
        <p:blipFill>
          <a:blip r:embed="rId3" cstate="print"/>
          <a:stretch>
            <a:fillRect/>
          </a:stretch>
        </p:blipFill>
        <p:spPr>
          <a:xfrm>
            <a:off x="2971800" y="3429000"/>
            <a:ext cx="3454400" cy="2590800"/>
          </a:xfrm>
          <a:prstGeom prst="rect">
            <a:avLst/>
          </a:prstGeom>
        </p:spPr>
      </p:pic>
      <p:pic>
        <p:nvPicPr>
          <p:cNvPr id="6" name="Picture 5" descr="Senna italica.png"/>
          <p:cNvPicPr>
            <a:picLocks noChangeAspect="1"/>
          </p:cNvPicPr>
          <p:nvPr/>
        </p:nvPicPr>
        <p:blipFill>
          <a:blip r:embed="rId4" cstate="print"/>
          <a:stretch>
            <a:fillRect/>
          </a:stretch>
        </p:blipFill>
        <p:spPr>
          <a:xfrm>
            <a:off x="5791200" y="1981200"/>
            <a:ext cx="3086100" cy="2302706"/>
          </a:xfrm>
          <a:prstGeom prst="rect">
            <a:avLst/>
          </a:prstGeom>
        </p:spPr>
      </p:pic>
      <p:sp>
        <p:nvSpPr>
          <p:cNvPr id="7" name="Rectangle 6"/>
          <p:cNvSpPr/>
          <p:nvPr/>
        </p:nvSpPr>
        <p:spPr>
          <a:xfrm>
            <a:off x="0" y="1219200"/>
            <a:ext cx="5334000" cy="584775"/>
          </a:xfrm>
          <a:prstGeom prst="rect">
            <a:avLst/>
          </a:prstGeom>
        </p:spPr>
        <p:txBody>
          <a:bodyPr wrap="square">
            <a:spAutoFit/>
          </a:bodyPr>
          <a:lstStyle/>
          <a:p>
            <a:pPr algn="ctr" rtl="1"/>
            <a:r>
              <a:rPr lang="ar-SA" sz="3200" b="1" dirty="0" smtClean="0">
                <a:solidFill>
                  <a:srgbClr val="FF0000"/>
                </a:solidFill>
              </a:rPr>
              <a:t>نبات فاجونيا أرابكا </a:t>
            </a:r>
            <a:r>
              <a:rPr lang="ar-SA" sz="3200" b="1" dirty="0" smtClean="0">
                <a:solidFill>
                  <a:srgbClr val="FF0000"/>
                </a:solidFill>
              </a:rPr>
              <a:t> </a:t>
            </a:r>
            <a:r>
              <a:rPr lang="en-GB" sz="2800" b="1" i="1" dirty="0" err="1" smtClean="0">
                <a:solidFill>
                  <a:srgbClr val="FF0000"/>
                </a:solidFill>
              </a:rPr>
              <a:t>Fagonia</a:t>
            </a:r>
            <a:r>
              <a:rPr lang="en-GB" sz="2800" b="1" i="1" dirty="0" smtClean="0">
                <a:solidFill>
                  <a:srgbClr val="FF0000"/>
                </a:solidFill>
              </a:rPr>
              <a:t> </a:t>
            </a:r>
            <a:r>
              <a:rPr lang="en-GB" sz="2800" b="1" i="1" dirty="0" err="1" smtClean="0">
                <a:solidFill>
                  <a:srgbClr val="FF0000"/>
                </a:solidFill>
              </a:rPr>
              <a:t>arabica</a:t>
            </a:r>
            <a:endParaRPr lang="en-GB" sz="2800" b="1" i="1" dirty="0">
              <a:solidFill>
                <a:srgbClr val="FF0000"/>
              </a:solidFill>
            </a:endParaRPr>
          </a:p>
        </p:txBody>
      </p:sp>
      <p:sp>
        <p:nvSpPr>
          <p:cNvPr id="8" name="Rectangle 7"/>
          <p:cNvSpPr/>
          <p:nvPr/>
        </p:nvSpPr>
        <p:spPr>
          <a:xfrm>
            <a:off x="2209800" y="6019800"/>
            <a:ext cx="4951997" cy="584775"/>
          </a:xfrm>
          <a:prstGeom prst="rect">
            <a:avLst/>
          </a:prstGeom>
        </p:spPr>
        <p:txBody>
          <a:bodyPr wrap="none">
            <a:spAutoFit/>
          </a:bodyPr>
          <a:lstStyle/>
          <a:p>
            <a:pPr algn="r" rtl="1"/>
            <a:r>
              <a:rPr lang="ar-SA" sz="3200" b="1" dirty="0" smtClean="0">
                <a:solidFill>
                  <a:srgbClr val="FF0000"/>
                </a:solidFill>
              </a:rPr>
              <a:t>السنا مكة </a:t>
            </a:r>
            <a:r>
              <a:rPr lang="en-GB" sz="3200" b="1" dirty="0" smtClean="0">
                <a:solidFill>
                  <a:srgbClr val="FF0000"/>
                </a:solidFill>
              </a:rPr>
              <a:t> </a:t>
            </a:r>
            <a:r>
              <a:rPr lang="en-GB" sz="3200" b="1" dirty="0" err="1" smtClean="0">
                <a:solidFill>
                  <a:srgbClr val="FF0000"/>
                </a:solidFill>
              </a:rPr>
              <a:t>Senna</a:t>
            </a:r>
            <a:r>
              <a:rPr lang="en-GB" sz="3200" b="1" i="1" dirty="0" smtClean="0">
                <a:solidFill>
                  <a:srgbClr val="FF0000"/>
                </a:solidFill>
              </a:rPr>
              <a:t> </a:t>
            </a:r>
            <a:r>
              <a:rPr lang="en-GB" sz="3200" b="1" i="1" dirty="0" err="1" smtClean="0">
                <a:solidFill>
                  <a:srgbClr val="FF0000"/>
                </a:solidFill>
              </a:rPr>
              <a:t>alexandrina</a:t>
            </a:r>
            <a:r>
              <a:rPr lang="en-GB" sz="3200" b="1" dirty="0" smtClean="0">
                <a:solidFill>
                  <a:srgbClr val="FF0000"/>
                </a:solidFill>
              </a:rPr>
              <a:t> </a:t>
            </a:r>
            <a:endParaRPr lang="en-GB" sz="3200" b="1" dirty="0">
              <a:solidFill>
                <a:srgbClr val="FF0000"/>
              </a:solidFill>
            </a:endParaRPr>
          </a:p>
        </p:txBody>
      </p:sp>
      <p:sp>
        <p:nvSpPr>
          <p:cNvPr id="9" name="Rectangle 8"/>
          <p:cNvSpPr/>
          <p:nvPr/>
        </p:nvSpPr>
        <p:spPr>
          <a:xfrm>
            <a:off x="5621882" y="1219200"/>
            <a:ext cx="3522118" cy="584775"/>
          </a:xfrm>
          <a:prstGeom prst="rect">
            <a:avLst/>
          </a:prstGeom>
        </p:spPr>
        <p:txBody>
          <a:bodyPr wrap="none">
            <a:spAutoFit/>
          </a:bodyPr>
          <a:lstStyle/>
          <a:p>
            <a:pPr algn="ctr" rtl="1"/>
            <a:r>
              <a:rPr lang="ar-SA" sz="3200" b="1" dirty="0" smtClean="0">
                <a:solidFill>
                  <a:srgbClr val="FF0000"/>
                </a:solidFill>
              </a:rPr>
              <a:t>العشرق </a:t>
            </a:r>
            <a:r>
              <a:rPr lang="en-GB" sz="3200" b="1" i="1" dirty="0" err="1" smtClean="0">
                <a:solidFill>
                  <a:srgbClr val="FF0000"/>
                </a:solidFill>
              </a:rPr>
              <a:t>Senna</a:t>
            </a:r>
            <a:r>
              <a:rPr lang="en-GB" sz="3200" b="1" dirty="0" smtClean="0">
                <a:solidFill>
                  <a:srgbClr val="FF0000"/>
                </a:solidFill>
              </a:rPr>
              <a:t> </a:t>
            </a:r>
            <a:r>
              <a:rPr lang="en-GB" sz="3200" b="1" i="1" dirty="0" err="1" smtClean="0">
                <a:solidFill>
                  <a:srgbClr val="FF0000"/>
                </a:solidFill>
              </a:rPr>
              <a:t>italica</a:t>
            </a:r>
            <a:endParaRPr lang="en-GB" sz="3200" b="1" dirty="0">
              <a:solidFill>
                <a:srgbClr val="FF0000"/>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9" presetClass="entr" presetSubtype="0" decel="10000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 calcmode="lin" valueType="num">
                                      <p:cBhvr>
                                        <p:cTn id="28" dur="500" fill="hold"/>
                                        <p:tgtEl>
                                          <p:spTgt spid="5"/>
                                        </p:tgtEl>
                                        <p:attrNameLst>
                                          <p:attrName>style.rotation</p:attrName>
                                        </p:attrNameLst>
                                      </p:cBhvr>
                                      <p:tavLst>
                                        <p:tav tm="0">
                                          <p:val>
                                            <p:fltVal val="360"/>
                                          </p:val>
                                        </p:tav>
                                        <p:tav tm="100000">
                                          <p:val>
                                            <p:fltVal val="0"/>
                                          </p:val>
                                        </p:tav>
                                      </p:tavLst>
                                    </p:anim>
                                    <p:animEffect transition="in" filter="fade">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49" presetClass="entr" presetSubtype="0" decel="100000" fill="hold" nodeType="click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 calcmode="lin" valueType="num">
                                      <p:cBhvr>
                                        <p:cTn id="34" dur="500" fill="hold"/>
                                        <p:tgtEl>
                                          <p:spTgt spid="8">
                                            <p:txEl>
                                              <p:pRg st="0" end="0"/>
                                            </p:txEl>
                                          </p:spTgt>
                                        </p:tgtEl>
                                        <p:attrNameLst>
                                          <p:attrName>ppt_w</p:attrName>
                                        </p:attrNameLst>
                                      </p:cBhvr>
                                      <p:tavLst>
                                        <p:tav tm="0">
                                          <p:val>
                                            <p:fltVal val="0"/>
                                          </p:val>
                                        </p:tav>
                                        <p:tav tm="100000">
                                          <p:val>
                                            <p:strVal val="#ppt_w"/>
                                          </p:val>
                                        </p:tav>
                                      </p:tavLst>
                                    </p:anim>
                                    <p:anim calcmode="lin" valueType="num">
                                      <p:cBhvr>
                                        <p:cTn id="35" dur="500" fill="hold"/>
                                        <p:tgtEl>
                                          <p:spTgt spid="8">
                                            <p:txEl>
                                              <p:pRg st="0" end="0"/>
                                            </p:txEl>
                                          </p:spTgt>
                                        </p:tgtEl>
                                        <p:attrNameLst>
                                          <p:attrName>ppt_h</p:attrName>
                                        </p:attrNameLst>
                                      </p:cBhvr>
                                      <p:tavLst>
                                        <p:tav tm="0">
                                          <p:val>
                                            <p:fltVal val="0"/>
                                          </p:val>
                                        </p:tav>
                                        <p:tav tm="100000">
                                          <p:val>
                                            <p:strVal val="#ppt_h"/>
                                          </p:val>
                                        </p:tav>
                                      </p:tavLst>
                                    </p:anim>
                                    <p:anim calcmode="lin" valueType="num">
                                      <p:cBhvr>
                                        <p:cTn id="36" dur="500" fill="hold"/>
                                        <p:tgtEl>
                                          <p:spTgt spid="8">
                                            <p:txEl>
                                              <p:pRg st="0" end="0"/>
                                            </p:txEl>
                                          </p:spTgt>
                                        </p:tgtEl>
                                        <p:attrNameLst>
                                          <p:attrName>style.rotation</p:attrName>
                                        </p:attrNameLst>
                                      </p:cBhvr>
                                      <p:tavLst>
                                        <p:tav tm="0">
                                          <p:val>
                                            <p:fltVal val="360"/>
                                          </p:val>
                                        </p:tav>
                                        <p:tav tm="100000">
                                          <p:val>
                                            <p:fltVal val="0"/>
                                          </p:val>
                                        </p:tav>
                                      </p:tavLst>
                                    </p:anim>
                                    <p:animEffect transition="in" filter="fade">
                                      <p:cBhvr>
                                        <p:cTn id="37" dur="500"/>
                                        <p:tgtEl>
                                          <p:spTgt spid="8">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7" presetClass="entr" presetSubtype="0" fill="hold" nodeType="click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fade">
                                      <p:cBhvr>
                                        <p:cTn id="42" dur="1000"/>
                                        <p:tgtEl>
                                          <p:spTgt spid="6"/>
                                        </p:tgtEl>
                                      </p:cBhvr>
                                    </p:animEffect>
                                    <p:anim calcmode="lin" valueType="num">
                                      <p:cBhvr>
                                        <p:cTn id="43" dur="1000" fill="hold"/>
                                        <p:tgtEl>
                                          <p:spTgt spid="6"/>
                                        </p:tgtEl>
                                        <p:attrNameLst>
                                          <p:attrName>ppt_x</p:attrName>
                                        </p:attrNameLst>
                                      </p:cBhvr>
                                      <p:tavLst>
                                        <p:tav tm="0">
                                          <p:val>
                                            <p:strVal val="#ppt_x"/>
                                          </p:val>
                                        </p:tav>
                                        <p:tav tm="100000">
                                          <p:val>
                                            <p:strVal val="#ppt_x"/>
                                          </p:val>
                                        </p:tav>
                                      </p:tavLst>
                                    </p:anim>
                                    <p:anim calcmode="lin" valueType="num">
                                      <p:cBhvr>
                                        <p:cTn id="44" dur="900" decel="100000" fill="hold"/>
                                        <p:tgtEl>
                                          <p:spTgt spid="6"/>
                                        </p:tgtEl>
                                        <p:attrNameLst>
                                          <p:attrName>ppt_y</p:attrName>
                                        </p:attrNameLst>
                                      </p:cBhvr>
                                      <p:tavLst>
                                        <p:tav tm="0">
                                          <p:val>
                                            <p:strVal val="#ppt_y+1"/>
                                          </p:val>
                                        </p:tav>
                                        <p:tav tm="100000">
                                          <p:val>
                                            <p:strVal val="#ppt_y-.03"/>
                                          </p:val>
                                        </p:tav>
                                      </p:tavLst>
                                    </p:anim>
                                    <p:anim calcmode="lin" valueType="num">
                                      <p:cBhvr>
                                        <p:cTn id="45"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37" presetClass="entr" presetSubtype="0" fill="hold" nodeType="click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1000"/>
                                        <p:tgtEl>
                                          <p:spTgt spid="9">
                                            <p:txEl>
                                              <p:pRg st="0" end="0"/>
                                            </p:txEl>
                                          </p:spTgt>
                                        </p:tgtEl>
                                      </p:cBhvr>
                                    </p:animEffect>
                                    <p:anim calcmode="lin" valueType="num">
                                      <p:cBhvr>
                                        <p:cTn id="51"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52" dur="900" decel="100000" fill="hold"/>
                                        <p:tgtEl>
                                          <p:spTgt spid="9">
                                            <p:txEl>
                                              <p:pRg st="0" end="0"/>
                                            </p:txEl>
                                          </p:spTgt>
                                        </p:tgtEl>
                                        <p:attrNameLst>
                                          <p:attrName>ppt_y</p:attrName>
                                        </p:attrNameLst>
                                      </p:cBhvr>
                                      <p:tavLst>
                                        <p:tav tm="0">
                                          <p:val>
                                            <p:strVal val="#ppt_y+1"/>
                                          </p:val>
                                        </p:tav>
                                        <p:tav tm="100000">
                                          <p:val>
                                            <p:strVal val="#ppt_y-.03"/>
                                          </p:val>
                                        </p:tav>
                                      </p:tavLst>
                                    </p:anim>
                                    <p:anim calcmode="lin" valueType="num">
                                      <p:cBhvr>
                                        <p:cTn id="53" dur="100" accel="100000" fill="hold">
                                          <p:stCondLst>
                                            <p:cond delay="900"/>
                                          </p:stCondLst>
                                        </p:cTn>
                                        <p:tgtEl>
                                          <p:spTgt spid="9">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915399" cy="1143000"/>
          </a:xfrm>
        </p:spPr>
        <p:txBody>
          <a:bodyPr/>
          <a:lstStyle/>
          <a:p>
            <a:pPr algn="ctr"/>
            <a:r>
              <a:rPr lang="ar-SA" sz="3600" b="1" dirty="0" smtClean="0">
                <a:solidFill>
                  <a:srgbClr val="FFFF00"/>
                </a:solidFill>
                <a:effectLst/>
              </a:rPr>
              <a:t>2- سرعة </a:t>
            </a:r>
            <a:r>
              <a:rPr lang="ar-SA" sz="3600" b="1" dirty="0" smtClean="0">
                <a:solidFill>
                  <a:srgbClr val="FFFF00"/>
                </a:solidFill>
                <a:effectLst/>
              </a:rPr>
              <a:t>نقل الماء بكفاءة وتوصيله لأجزاء النبات </a:t>
            </a:r>
            <a:r>
              <a:rPr lang="ar-SA" sz="3600" b="1" dirty="0" smtClean="0">
                <a:solidFill>
                  <a:srgbClr val="FFFF00"/>
                </a:solidFill>
                <a:effectLst/>
              </a:rPr>
              <a:t>الناتحة</a:t>
            </a:r>
            <a:r>
              <a:rPr lang="en-GB" sz="3600" b="1" dirty="0" smtClean="0">
                <a:solidFill>
                  <a:srgbClr val="FFFF00"/>
                </a:solidFill>
                <a:effectLst/>
              </a:rPr>
              <a:t> </a:t>
            </a:r>
            <a:r>
              <a:rPr lang="en-GB" sz="3600" b="1" dirty="0" smtClean="0">
                <a:solidFill>
                  <a:srgbClr val="FF0000"/>
                </a:solidFill>
                <a:effectLst/>
              </a:rPr>
              <a:t>Rapid </a:t>
            </a:r>
            <a:r>
              <a:rPr lang="en-GB" sz="3600" b="1" dirty="0" smtClean="0">
                <a:solidFill>
                  <a:srgbClr val="FF0000"/>
                </a:solidFill>
                <a:effectLst/>
              </a:rPr>
              <a:t>transport of water to the transpiring parts of the plant</a:t>
            </a:r>
            <a:r>
              <a:rPr lang="ar-SA" sz="3600" b="1" dirty="0" smtClean="0">
                <a:solidFill>
                  <a:srgbClr val="FF0000"/>
                </a:solidFill>
                <a:effectLst/>
              </a:rPr>
              <a:t/>
            </a:r>
            <a:br>
              <a:rPr lang="ar-SA" sz="3600" b="1" dirty="0" smtClean="0">
                <a:solidFill>
                  <a:srgbClr val="FF0000"/>
                </a:solidFill>
                <a:effectLst/>
              </a:rPr>
            </a:br>
            <a:endParaRPr lang="en-GB" sz="3600" b="1" dirty="0">
              <a:effectLst/>
            </a:endParaRPr>
          </a:p>
        </p:txBody>
      </p:sp>
      <p:sp>
        <p:nvSpPr>
          <p:cNvPr id="3" name="Content Placeholder 2"/>
          <p:cNvSpPr>
            <a:spLocks noGrp="1"/>
          </p:cNvSpPr>
          <p:nvPr>
            <p:ph idx="1"/>
          </p:nvPr>
        </p:nvSpPr>
        <p:spPr>
          <a:xfrm>
            <a:off x="304800" y="2057400"/>
            <a:ext cx="8458199" cy="4572000"/>
          </a:xfrm>
        </p:spPr>
        <p:txBody>
          <a:bodyPr/>
          <a:lstStyle/>
          <a:p>
            <a:pPr algn="just" rtl="1"/>
            <a:r>
              <a:rPr lang="ar-SA" sz="3400" dirty="0" smtClean="0"/>
              <a:t>في حال توافر الماء في </a:t>
            </a:r>
            <a:r>
              <a:rPr lang="ar-SA" sz="3400" dirty="0" smtClean="0"/>
              <a:t>ا</a:t>
            </a:r>
            <a:r>
              <a:rPr lang="ar-SA" sz="3400" dirty="0" smtClean="0"/>
              <a:t>لتربة ، فيتعين على أفراد أنواع النباتات الجفافية القاسية، أن تنقل الماء الممتص بنفس السرعة التي يفقده بها السطح الناتح ، وإلا ستذبل وتجف</a:t>
            </a:r>
            <a:endParaRPr lang="en-GB" sz="3400" dirty="0" smtClean="0"/>
          </a:p>
          <a:p>
            <a:pPr algn="just" rtl="1"/>
            <a:endParaRPr lang="ar-SA" sz="3400" dirty="0" smtClean="0"/>
          </a:p>
          <a:p>
            <a:pPr algn="just" rtl="1"/>
            <a:r>
              <a:rPr lang="ar-SA" sz="3400" dirty="0" smtClean="0">
                <a:solidFill>
                  <a:srgbClr val="FF0000"/>
                </a:solidFill>
              </a:rPr>
              <a:t>سرعة إنتقال الماء تحت ظروف معينة تعتمد على مساحة الخشب الكلية وعرض أوعية الخشب</a:t>
            </a:r>
          </a:p>
          <a:p>
            <a:pPr algn="just" rtl="1"/>
            <a:r>
              <a:rPr lang="ar-SA" sz="3400" dirty="0" smtClean="0">
                <a:solidFill>
                  <a:schemeClr val="accent2"/>
                </a:solidFill>
              </a:rPr>
              <a:t>تتميز أفراد هذه النباتات بأجهزة الخشب الناقلة التي تعمل بالكفاءة والسرعة المطلوبتين لتوصيل الماء الممتص إلى أجزاء النبات الناتحة.</a:t>
            </a:r>
            <a:endParaRPr lang="en-GB" sz="3400" dirty="0">
              <a:solidFill>
                <a:schemeClr val="accent2"/>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915399" cy="1143000"/>
          </a:xfrm>
        </p:spPr>
        <p:txBody>
          <a:bodyPr/>
          <a:lstStyle/>
          <a:p>
            <a:pPr algn="ctr" rtl="1"/>
            <a:r>
              <a:rPr lang="ar-SA" sz="3600" b="1" dirty="0" smtClean="0">
                <a:solidFill>
                  <a:srgbClr val="FFFF00"/>
                </a:solidFill>
                <a:effectLst/>
              </a:rPr>
              <a:t>3- القدرة على تقليل فقد الماء</a:t>
            </a:r>
            <a:r>
              <a:rPr lang="en-GB" sz="3600" b="1" dirty="0" smtClean="0">
                <a:solidFill>
                  <a:srgbClr val="FF0000"/>
                </a:solidFill>
                <a:effectLst/>
              </a:rPr>
              <a:t>Capacity to Reduce Water Loss</a:t>
            </a:r>
            <a:endParaRPr lang="en-GB" sz="3600" dirty="0">
              <a:effectLst/>
            </a:endParaRPr>
          </a:p>
        </p:txBody>
      </p:sp>
      <p:sp>
        <p:nvSpPr>
          <p:cNvPr id="3" name="Content Placeholder 2"/>
          <p:cNvSpPr>
            <a:spLocks noGrp="1"/>
          </p:cNvSpPr>
          <p:nvPr>
            <p:ph idx="1"/>
          </p:nvPr>
        </p:nvSpPr>
        <p:spPr>
          <a:xfrm>
            <a:off x="304800" y="1981200"/>
            <a:ext cx="8458199" cy="4572000"/>
          </a:xfrm>
        </p:spPr>
        <p:txBody>
          <a:bodyPr/>
          <a:lstStyle/>
          <a:p>
            <a:pPr marL="514350" indent="-514350" algn="just" rtl="1">
              <a:buClr>
                <a:srgbClr val="FF0000"/>
              </a:buClr>
              <a:buSzPct val="100000"/>
              <a:buFont typeface="+mj-lt"/>
              <a:buAutoNum type="arabicPeriod"/>
            </a:pPr>
            <a:r>
              <a:rPr lang="ar-SA" dirty="0" smtClean="0"/>
              <a:t>الصفات المورفولوجية للنباتات الجفافية </a:t>
            </a:r>
            <a:r>
              <a:rPr lang="en-GB" dirty="0" smtClean="0"/>
              <a:t> </a:t>
            </a:r>
            <a:r>
              <a:rPr lang="en-GB" dirty="0" smtClean="0">
                <a:solidFill>
                  <a:srgbClr val="FF0000"/>
                </a:solidFill>
              </a:rPr>
              <a:t>Morphological Characteristics of xerophytes</a:t>
            </a:r>
          </a:p>
          <a:p>
            <a:pPr marL="514350" indent="-514350" algn="just" rtl="1">
              <a:buClr>
                <a:srgbClr val="FF0000"/>
              </a:buClr>
              <a:buSzPct val="100000"/>
              <a:buFont typeface="+mj-lt"/>
              <a:buAutoNum type="arabicPeriod"/>
            </a:pPr>
            <a:endParaRPr lang="ar-SA" dirty="0" smtClean="0">
              <a:solidFill>
                <a:srgbClr val="FF0000"/>
              </a:solidFill>
            </a:endParaRPr>
          </a:p>
          <a:p>
            <a:pPr marL="514350" indent="-514350" algn="just" rtl="1">
              <a:buClr>
                <a:srgbClr val="FF0000"/>
              </a:buClr>
              <a:buSzPct val="100000"/>
              <a:buFont typeface="+mj-lt"/>
              <a:buAutoNum type="arabicPeriod"/>
            </a:pPr>
            <a:r>
              <a:rPr lang="ar-SA" dirty="0" smtClean="0"/>
              <a:t>الصفات التشريحية للنباتات </a:t>
            </a:r>
            <a:r>
              <a:rPr lang="ar-SA" dirty="0" smtClean="0"/>
              <a:t>الجفافية </a:t>
            </a:r>
            <a:r>
              <a:rPr lang="en-GB" dirty="0" smtClean="0">
                <a:solidFill>
                  <a:srgbClr val="FF0000"/>
                </a:solidFill>
              </a:rPr>
              <a:t>Anatomical characteristics of xerophytes</a:t>
            </a:r>
          </a:p>
          <a:p>
            <a:pPr marL="514350" indent="-514350" algn="just" rtl="1">
              <a:buClr>
                <a:srgbClr val="FF0000"/>
              </a:buClr>
              <a:buSzPct val="100000"/>
              <a:buFont typeface="+mj-lt"/>
              <a:buAutoNum type="arabicPeriod"/>
            </a:pPr>
            <a:endParaRPr lang="ar-SA" dirty="0" smtClean="0">
              <a:solidFill>
                <a:srgbClr val="FF0000"/>
              </a:solidFill>
            </a:endParaRPr>
          </a:p>
          <a:p>
            <a:pPr marL="514350" indent="-514350" algn="just" rtl="1">
              <a:buClr>
                <a:srgbClr val="FF0000"/>
              </a:buClr>
              <a:buSzPct val="100000"/>
              <a:buFont typeface="+mj-lt"/>
              <a:buAutoNum type="arabicPeriod"/>
            </a:pPr>
            <a:r>
              <a:rPr lang="ar-SA" dirty="0" smtClean="0"/>
              <a:t>الصفات الفسيولوجية للنباتات الجفافية </a:t>
            </a:r>
            <a:r>
              <a:rPr lang="en-GB" dirty="0" smtClean="0"/>
              <a:t> </a:t>
            </a:r>
            <a:r>
              <a:rPr lang="en-GB" dirty="0" smtClean="0">
                <a:solidFill>
                  <a:srgbClr val="FF0000"/>
                </a:solidFill>
              </a:rPr>
              <a:t>Physiological characteristics of xerophytes</a:t>
            </a:r>
            <a:endParaRPr lang="en-GB" dirty="0">
              <a:solidFill>
                <a:srgbClr val="FF0000"/>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7"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1000"/>
                                        <p:tgtEl>
                                          <p:spTgt spid="3">
                                            <p:txEl>
                                              <p:pRg st="4" end="4"/>
                                            </p:txEl>
                                          </p:spTgt>
                                        </p:tgtEl>
                                      </p:cBhvr>
                                    </p:animEffect>
                                    <p:anim calcmode="lin" valueType="num">
                                      <p:cBhvr>
                                        <p:cTn id="2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7"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sz="4800" dirty="0" smtClean="0">
                <a:solidFill>
                  <a:srgbClr val="FFFF00"/>
                </a:solidFill>
              </a:rPr>
              <a:t>رؤية ورسالة كليه العلوم</a:t>
            </a:r>
            <a:endParaRPr lang="en-US" sz="4800" dirty="0">
              <a:solidFill>
                <a:srgbClr val="FFFF00"/>
              </a:solidFill>
            </a:endParaRPr>
          </a:p>
        </p:txBody>
      </p:sp>
      <p:sp>
        <p:nvSpPr>
          <p:cNvPr id="3" name="Content Placeholder 2"/>
          <p:cNvSpPr>
            <a:spLocks noGrp="1"/>
          </p:cNvSpPr>
          <p:nvPr>
            <p:ph idx="1"/>
          </p:nvPr>
        </p:nvSpPr>
        <p:spPr>
          <a:xfrm>
            <a:off x="457200" y="1828800"/>
            <a:ext cx="8229600" cy="4495800"/>
          </a:xfrm>
        </p:spPr>
        <p:txBody>
          <a:bodyPr/>
          <a:lstStyle/>
          <a:p>
            <a:pPr algn="r" rtl="1"/>
            <a:r>
              <a:rPr lang="ar-SA" dirty="0" smtClean="0">
                <a:solidFill>
                  <a:srgbClr val="FFFF00"/>
                </a:solidFill>
              </a:rPr>
              <a:t>الرؤية:</a:t>
            </a:r>
          </a:p>
          <a:p>
            <a:pPr algn="just" rtl="1"/>
            <a:r>
              <a:rPr lang="ar-SA" dirty="0" smtClean="0"/>
              <a:t>الوصول إلى معايير الجودة أكاديمياً وبحثياً وصناعة مخرج تعليمي مؤهل، و فعّال وبالتالي مُنتج. </a:t>
            </a:r>
          </a:p>
          <a:p>
            <a:pPr algn="r" rtl="1"/>
            <a:r>
              <a:rPr lang="ar-SA" dirty="0" smtClean="0">
                <a:solidFill>
                  <a:srgbClr val="FFFF00"/>
                </a:solidFill>
              </a:rPr>
              <a:t>الرسالة:</a:t>
            </a:r>
          </a:p>
          <a:p>
            <a:pPr algn="just" rtl="1"/>
            <a:r>
              <a:rPr lang="ar-SA" dirty="0" smtClean="0"/>
              <a:t>استقطاب الكفاءات من أهل الخبرة والعلم العميق للمشاركة في العملية التعليمية وتطوير البحث العلمي، و تطوير المقرر الدراسي من ناحية المضمون و وسيلة التعليم ليواكب آخر المستجدات العلمية، وتأهيل الطالب معرفياً وشخصياً ليتمكن باقتدار من خدمة مجتمعه. </a:t>
            </a:r>
            <a:endParaRPr lang="en-US" dirty="0"/>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8" presetClass="entr" presetSubtype="0" accel="10000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6"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9" dur="500"/>
                                        <p:tgtEl>
                                          <p:spTgt spid="3">
                                            <p:txEl>
                                              <p:pRg st="0" end="0"/>
                                            </p:txEl>
                                          </p:spTgt>
                                        </p:tgtEl>
                                      </p:cBhvr>
                                    </p:animEffect>
                                  </p:childTnLst>
                                </p:cTn>
                              </p:par>
                              <p:par>
                                <p:cTn id="20" presetID="58" presetClass="entr" presetSubtype="0" accel="100000" fill="hold"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23"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6" dur="5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8" presetClass="entr" presetSubtype="0" accel="10000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32"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3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35" dur="500"/>
                                        <p:tgtEl>
                                          <p:spTgt spid="3">
                                            <p:txEl>
                                              <p:pRg st="2" end="2"/>
                                            </p:txEl>
                                          </p:spTgt>
                                        </p:tgtEl>
                                      </p:cBhvr>
                                    </p:animEffect>
                                  </p:childTnLst>
                                </p:cTn>
                              </p:par>
                              <p:par>
                                <p:cTn id="36" presetID="58" presetClass="entr" presetSubtype="0" accel="100000" fill="hold" nodeType="with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p:cTn id="38" dur="500" fill="hold"/>
                                        <p:tgtEl>
                                          <p:spTgt spid="3">
                                            <p:txEl>
                                              <p:pRg st="3" end="3"/>
                                            </p:txEl>
                                          </p:spTgt>
                                        </p:tgtEl>
                                        <p:attrNameLst>
                                          <p:attrName>ppt_w</p:attrName>
                                        </p:attrNameLst>
                                      </p:cBhvr>
                                      <p:tavLst>
                                        <p:tav tm="0">
                                          <p:val>
                                            <p:strVal val="#ppt_w*2.5"/>
                                          </p:val>
                                        </p:tav>
                                        <p:tav tm="100000">
                                          <p:val>
                                            <p:strVal val="#ppt_w"/>
                                          </p:val>
                                        </p:tav>
                                      </p:tavLst>
                                    </p:anim>
                                    <p:anim calcmode="lin" valueType="num">
                                      <p:cBhvr>
                                        <p:cTn id="39" dur="500" fill="hold"/>
                                        <p:tgtEl>
                                          <p:spTgt spid="3">
                                            <p:txEl>
                                              <p:pRg st="3" end="3"/>
                                            </p:txEl>
                                          </p:spTgt>
                                        </p:tgtEl>
                                        <p:attrNameLst>
                                          <p:attrName>ppt_h</p:attrName>
                                        </p:attrNameLst>
                                      </p:cBhvr>
                                      <p:tavLst>
                                        <p:tav tm="0">
                                          <p:val>
                                            <p:strVal val="#ppt_h*0.01"/>
                                          </p:val>
                                        </p:tav>
                                        <p:tav tm="100000">
                                          <p:val>
                                            <p:strVal val="#ppt_h"/>
                                          </p:val>
                                        </p:tav>
                                      </p:tavLst>
                                    </p:anim>
                                    <p:anim calcmode="lin" valueType="num">
                                      <p:cBhvr>
                                        <p:cTn id="4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3" end="3"/>
                                            </p:txEl>
                                          </p:spTgt>
                                        </p:tgtEl>
                                        <p:attrNameLst>
                                          <p:attrName>ppt_y</p:attrName>
                                        </p:attrNameLst>
                                      </p:cBhvr>
                                      <p:tavLst>
                                        <p:tav tm="0">
                                          <p:val>
                                            <p:strVal val="#ppt_h+1"/>
                                          </p:val>
                                        </p:tav>
                                        <p:tav tm="100000">
                                          <p:val>
                                            <p:strVal val="#ppt_y"/>
                                          </p:val>
                                        </p:tav>
                                      </p:tavLst>
                                    </p:anim>
                                    <p:animEffect transition="in" filter="fade">
                                      <p:cBhvr>
                                        <p:cTn id="4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رؤية ورسالة قسم النبات والأحياء الدقيقة</a:t>
            </a:r>
            <a:endParaRPr lang="en-US" sz="4800" dirty="0">
              <a:solidFill>
                <a:srgbClr val="FFFF00"/>
              </a:solidFill>
            </a:endParaRPr>
          </a:p>
        </p:txBody>
      </p:sp>
      <p:sp>
        <p:nvSpPr>
          <p:cNvPr id="9221" name="Rectangle 5"/>
          <p:cNvSpPr>
            <a:spLocks noGrp="1" noChangeArrowheads="1"/>
          </p:cNvSpPr>
          <p:nvPr>
            <p:ph type="body" idx="1"/>
          </p:nvPr>
        </p:nvSpPr>
        <p:spPr>
          <a:xfrm>
            <a:off x="457200" y="1524000"/>
            <a:ext cx="8305800" cy="1752600"/>
          </a:xfrm>
        </p:spPr>
        <p:txBody>
          <a:bodyPr/>
          <a:lstStyle/>
          <a:p>
            <a:pPr algn="just" rtl="1">
              <a:buNone/>
            </a:pPr>
            <a:r>
              <a:rPr lang="ar-SA" b="1" dirty="0" smtClean="0">
                <a:solidFill>
                  <a:srgbClr val="FFFF00"/>
                </a:solidFill>
              </a:rPr>
              <a:t>الرؤيـــة</a:t>
            </a:r>
            <a:r>
              <a:rPr lang="en-US" b="1" dirty="0" smtClean="0">
                <a:solidFill>
                  <a:srgbClr val="FFFF00"/>
                </a:solidFill>
              </a:rPr>
              <a:t>: </a:t>
            </a:r>
            <a:endParaRPr lang="en-US" dirty="0" smtClean="0">
              <a:solidFill>
                <a:srgbClr val="FFFF00"/>
              </a:solidFill>
            </a:endParaRPr>
          </a:p>
          <a:p>
            <a:pPr algn="just" rtl="1">
              <a:buNone/>
            </a:pPr>
            <a:r>
              <a:rPr lang="ar-SA" b="1" dirty="0" smtClean="0"/>
              <a:t>الارتقاء بالمستوى الأكاديمي والبحثي لمواكبة التقدم العلمي ومتطلبات المجتمع</a:t>
            </a:r>
            <a:r>
              <a:rPr lang="en-US" b="1" dirty="0" smtClean="0"/>
              <a:t>. </a:t>
            </a:r>
            <a:endParaRPr lang="en-US" dirty="0" smtClean="0"/>
          </a:p>
          <a:p>
            <a:pPr algn="just" rtl="1"/>
            <a:endParaRPr lang="en-US" dirty="0" smtClean="0"/>
          </a:p>
        </p:txBody>
      </p:sp>
      <p:sp>
        <p:nvSpPr>
          <p:cNvPr id="4" name="Rectangle 5"/>
          <p:cNvSpPr txBox="1">
            <a:spLocks noChangeArrowheads="1"/>
          </p:cNvSpPr>
          <p:nvPr/>
        </p:nvSpPr>
        <p:spPr bwMode="auto">
          <a:xfrm>
            <a:off x="457200" y="3124200"/>
            <a:ext cx="8305800" cy="32004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algn="just" rtl="1"/>
            <a:r>
              <a:rPr lang="ar-SA" sz="3200" b="1" dirty="0" smtClean="0">
                <a:solidFill>
                  <a:srgbClr val="FFFF00"/>
                </a:solidFill>
              </a:rPr>
              <a:t>الرســالة:  </a:t>
            </a:r>
            <a:endParaRPr lang="en-US" sz="3200" dirty="0" smtClean="0">
              <a:solidFill>
                <a:srgbClr val="FFFF00"/>
              </a:solidFill>
            </a:endParaRPr>
          </a:p>
          <a:p>
            <a:pPr algn="just" rtl="1"/>
            <a:r>
              <a:rPr lang="ar-SA" sz="3200" b="1" dirty="0" smtClean="0"/>
              <a:t>تطوير المسيرة العلمية وتطوير أساليب البحث العلمي عن طريق التخطيط الإستراتيجي والرؤية الواضحة للعلوم والتقنية على مستوى الوطن. كذلك تدريب الكوادر الوطنية ، وإدخال منهجية متطورة لتلبية احتياجات المجتمع المختلفة ، ولخدمة مختلف المشاريع البحثية والإنمائية بالمجتمع.</a:t>
            </a:r>
            <a:endParaRPr lang="en-US" sz="3200" dirty="0"/>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Scale>
                                      <p:cBhvr>
                                        <p:cTn id="7" dur="1000" decel="50000" fill="hold">
                                          <p:stCondLst>
                                            <p:cond delay="0"/>
                                          </p:stCondLst>
                                        </p:cTn>
                                        <p:tgtEl>
                                          <p:spTgt spid="92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220"/>
                                        </p:tgtEl>
                                        <p:attrNameLst>
                                          <p:attrName>ppt_x</p:attrName>
                                          <p:attrName>ppt_y</p:attrName>
                                        </p:attrNameLst>
                                      </p:cBhvr>
                                    </p:animMotion>
                                    <p:animEffect transition="in" filter="fade">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Scale>
                                      <p:cBhvr>
                                        <p:cTn id="14" dur="1000" decel="50000" fill="hold">
                                          <p:stCondLst>
                                            <p:cond delay="0"/>
                                          </p:stCondLst>
                                        </p:cTn>
                                        <p:tgtEl>
                                          <p:spTgt spid="922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9221">
                                            <p:txEl>
                                              <p:pRg st="0" end="0"/>
                                            </p:txEl>
                                          </p:spTgt>
                                        </p:tgtEl>
                                        <p:attrNameLst>
                                          <p:attrName>ppt_x</p:attrName>
                                          <p:attrName>ppt_y</p:attrName>
                                        </p:attrNameLst>
                                      </p:cBhvr>
                                    </p:animMotion>
                                    <p:animEffect transition="in" filter="fade">
                                      <p:cBhvr>
                                        <p:cTn id="16" dur="10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9221">
                                            <p:txEl>
                                              <p:pRg st="1" end="1"/>
                                            </p:txEl>
                                          </p:spTgt>
                                        </p:tgtEl>
                                        <p:attrNameLst>
                                          <p:attrName>style.visibility</p:attrName>
                                        </p:attrNameLst>
                                      </p:cBhvr>
                                      <p:to>
                                        <p:strVal val="visible"/>
                                      </p:to>
                                    </p:set>
                                    <p:animScale>
                                      <p:cBhvr>
                                        <p:cTn id="21" dur="1000" decel="50000" fill="hold">
                                          <p:stCondLst>
                                            <p:cond delay="0"/>
                                          </p:stCondLst>
                                        </p:cTn>
                                        <p:tgtEl>
                                          <p:spTgt spid="9221">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9221">
                                            <p:txEl>
                                              <p:pRg st="1" end="1"/>
                                            </p:txEl>
                                          </p:spTgt>
                                        </p:tgtEl>
                                        <p:attrNameLst>
                                          <p:attrName>ppt_x</p:attrName>
                                          <p:attrName>ppt_y</p:attrName>
                                        </p:attrNameLst>
                                      </p:cBhvr>
                                    </p:animMotion>
                                    <p:animEffect transition="in" filter="fade">
                                      <p:cBhvr>
                                        <p:cTn id="23" dur="1000"/>
                                        <p:tgtEl>
                                          <p:spTgt spid="9221">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Scale>
                                      <p:cBhvr>
                                        <p:cTn id="2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4"/>
                                        </p:tgtEl>
                                        <p:attrNameLst>
                                          <p:attrName>ppt_x</p:attrName>
                                          <p:attrName>ppt_y</p:attrName>
                                        </p:attrNameLst>
                                      </p:cBhvr>
                                    </p:animMotion>
                                    <p:animEffect transition="in" filter="fade">
                                      <p:cBhvr>
                                        <p:cTn id="3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9221" grpId="0"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533400"/>
            <a:ext cx="8080375" cy="5638800"/>
          </a:xfrm>
        </p:spPr>
        <p:txBody>
          <a:bodyPr/>
          <a:lstStyle/>
          <a:p>
            <a:pPr algn="ctr" rtl="1"/>
            <a:r>
              <a:rPr lang="ar-SA" sz="8000" b="1" dirty="0" smtClean="0">
                <a:solidFill>
                  <a:srgbClr val="FFFF00"/>
                </a:solidFill>
              </a:rPr>
              <a:t> </a:t>
            </a:r>
            <a:r>
              <a:rPr lang="ar-SA" sz="7200" b="1" dirty="0" smtClean="0">
                <a:solidFill>
                  <a:srgbClr val="FFFF00"/>
                </a:solidFill>
              </a:rPr>
              <a:t>تكيف النباتات للعيش في الصحراء</a:t>
            </a:r>
            <a:r>
              <a:rPr lang="en-GB" sz="7200" b="1" dirty="0" smtClean="0">
                <a:solidFill>
                  <a:srgbClr val="FFFF00"/>
                </a:solidFill>
              </a:rPr>
              <a:t/>
            </a:r>
            <a:br>
              <a:rPr lang="en-GB" sz="7200" b="1" dirty="0" smtClean="0">
                <a:solidFill>
                  <a:srgbClr val="FFFF00"/>
                </a:solidFill>
              </a:rPr>
            </a:br>
            <a:r>
              <a:rPr lang="en-GB" sz="7200" b="1" dirty="0" smtClean="0">
                <a:solidFill>
                  <a:schemeClr val="tx1"/>
                </a:solidFill>
              </a:rPr>
              <a:t>Adaptation of Plants to Desert </a:t>
            </a:r>
            <a:r>
              <a:rPr lang="en-GB" sz="8000" b="1" dirty="0" smtClean="0">
                <a:solidFill>
                  <a:schemeClr val="tx1"/>
                </a:solidFill>
              </a:rPr>
              <a:t>Life</a:t>
            </a:r>
            <a:endParaRPr lang="en-GB" sz="8000" b="1" dirty="0" smtClean="0">
              <a:solidFill>
                <a:schemeClr val="tx1"/>
              </a:solidFill>
            </a:endParaRPr>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iterate type="lt">
                                    <p:tmPct val="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strVal val="#ppt_w*2.5"/>
                                          </p:val>
                                        </p:tav>
                                        <p:tav tm="100000">
                                          <p:val>
                                            <p:strVal val="#ppt_w"/>
                                          </p:val>
                                        </p:tav>
                                      </p:tavLst>
                                    </p:anim>
                                    <p:anim calcmode="lin" valueType="num">
                                      <p:cBhvr>
                                        <p:cTn id="8" dur="500" fill="hold"/>
                                        <p:tgtEl>
                                          <p:spTgt spid="5"/>
                                        </p:tgtEl>
                                        <p:attrNameLst>
                                          <p:attrName>ppt_h</p:attrName>
                                        </p:attrNameLst>
                                      </p:cBhvr>
                                      <p:tavLst>
                                        <p:tav tm="0">
                                          <p:val>
                                            <p:strVal val="#ppt_h*0.01"/>
                                          </p:val>
                                        </p:tav>
                                        <p:tav tm="100000">
                                          <p:val>
                                            <p:strVal val="#ppt_h"/>
                                          </p:val>
                                        </p:tav>
                                      </p:tavLst>
                                    </p:anim>
                                    <p:anim calcmode="lin" valueType="num">
                                      <p:cBhvr>
                                        <p:cTn id="9" dur="500" fill="hold"/>
                                        <p:tgtEl>
                                          <p:spTgt spid="5"/>
                                        </p:tgtEl>
                                        <p:attrNameLst>
                                          <p:attrName>ppt_x</p:attrName>
                                        </p:attrNameLst>
                                      </p:cBhvr>
                                      <p:tavLst>
                                        <p:tav tm="0">
                                          <p:val>
                                            <p:strVal val="#ppt_x"/>
                                          </p:val>
                                        </p:tav>
                                        <p:tav tm="100000">
                                          <p:val>
                                            <p:strVal val="#ppt_x"/>
                                          </p:val>
                                        </p:tav>
                                      </p:tavLst>
                                    </p:anim>
                                    <p:anim calcmode="lin" valueType="num">
                                      <p:cBhvr>
                                        <p:cTn id="10" dur="500" fill="hold"/>
                                        <p:tgtEl>
                                          <p:spTgt spid="5"/>
                                        </p:tgtEl>
                                        <p:attrNameLst>
                                          <p:attrName>ppt_y</p:attrName>
                                        </p:attrNameLst>
                                      </p:cBhvr>
                                      <p:tavLst>
                                        <p:tav tm="0">
                                          <p:val>
                                            <p:strVal val="#ppt_h+1"/>
                                          </p:val>
                                        </p:tav>
                                        <p:tav tm="100000">
                                          <p:val>
                                            <p:strVal val="#ppt_y"/>
                                          </p:val>
                                        </p:tav>
                                      </p:tavLst>
                                    </p:anim>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37" presetClass="entr" presetSubtype="0" fill="hold" grpId="1" nodeType="clickEffect">
                                  <p:stCondLst>
                                    <p:cond delay="0"/>
                                  </p:stCondLst>
                                  <p:iterate type="lt">
                                    <p:tmPct val="0"/>
                                  </p:iterate>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anim calcmode="lin" valueType="num">
                                      <p:cBhvr>
                                        <p:cTn id="17" dur="1000" fill="hold"/>
                                        <p:tgtEl>
                                          <p:spTgt spid="5"/>
                                        </p:tgtEl>
                                        <p:attrNameLst>
                                          <p:attrName>ppt_x</p:attrName>
                                        </p:attrNameLst>
                                      </p:cBhvr>
                                      <p:tavLst>
                                        <p:tav tm="0">
                                          <p:val>
                                            <p:strVal val="#ppt_x"/>
                                          </p:val>
                                        </p:tav>
                                        <p:tav tm="100000">
                                          <p:val>
                                            <p:strVal val="#ppt_x"/>
                                          </p:val>
                                        </p:tav>
                                      </p:tavLst>
                                    </p:anim>
                                    <p:anim calcmode="lin" valueType="num">
                                      <p:cBhvr>
                                        <p:cTn id="18" dur="900" decel="100000" fill="hold"/>
                                        <p:tgtEl>
                                          <p:spTgt spid="5"/>
                                        </p:tgtEl>
                                        <p:attrNameLst>
                                          <p:attrName>ppt_y</p:attrName>
                                        </p:attrNameLst>
                                      </p:cBhvr>
                                      <p:tavLst>
                                        <p:tav tm="0">
                                          <p:val>
                                            <p:strVal val="#ppt_y+1"/>
                                          </p:val>
                                        </p:tav>
                                        <p:tav tm="100000">
                                          <p:val>
                                            <p:strVal val="#ppt_y-.03"/>
                                          </p:val>
                                        </p:tav>
                                      </p:tavLst>
                                    </p:anim>
                                    <p:anim calcmode="lin" valueType="num">
                                      <p:cBhvr>
                                        <p:cTn id="19"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457200"/>
            <a:ext cx="8534400" cy="5715000"/>
          </a:xfrm>
        </p:spPr>
        <p:txBody>
          <a:bodyPr/>
          <a:lstStyle/>
          <a:p>
            <a:pPr algn="just" rtl="1">
              <a:buClr>
                <a:schemeClr val="accent2"/>
              </a:buClr>
              <a:buSzPct val="100000"/>
              <a:buNone/>
            </a:pPr>
            <a:r>
              <a:rPr lang="ar-SA" sz="4000" dirty="0" smtClean="0"/>
              <a:t>تتميز النباتات التي تعمر الصحراء بخصائص بيولوجية تمكنها المعيشة في الصحراء.</a:t>
            </a:r>
          </a:p>
          <a:p>
            <a:pPr algn="just" rtl="1">
              <a:buClr>
                <a:schemeClr val="accent2"/>
              </a:buClr>
              <a:buSzPct val="100000"/>
              <a:buNone/>
            </a:pPr>
            <a:endParaRPr lang="ar-SA" sz="4000" dirty="0" smtClean="0"/>
          </a:p>
          <a:p>
            <a:pPr algn="just" rtl="1">
              <a:buClr>
                <a:schemeClr val="accent2"/>
              </a:buClr>
              <a:buSzPct val="100000"/>
              <a:buNone/>
            </a:pPr>
            <a:r>
              <a:rPr lang="ar-SA" sz="4000" dirty="0" smtClean="0">
                <a:solidFill>
                  <a:schemeClr val="accent2"/>
                </a:solidFill>
              </a:rPr>
              <a:t>يمكن تمييز أنواع نباتية مختلفة ، ذات صور نمو مختلفة متكيفة للمعيشة في الصحراء.</a:t>
            </a:r>
          </a:p>
          <a:p>
            <a:pPr algn="just" rtl="1">
              <a:buClr>
                <a:schemeClr val="accent2"/>
              </a:buClr>
              <a:buSzPct val="100000"/>
              <a:buNone/>
            </a:pPr>
            <a:endParaRPr lang="ar-SA" sz="4000" dirty="0" smtClean="0"/>
          </a:p>
          <a:p>
            <a:pPr algn="just" rtl="1">
              <a:buClr>
                <a:schemeClr val="accent2"/>
              </a:buClr>
              <a:buSzPct val="100000"/>
              <a:buNone/>
            </a:pPr>
            <a:r>
              <a:rPr lang="ar-SA" sz="4000" dirty="0" smtClean="0">
                <a:solidFill>
                  <a:srgbClr val="FF0000"/>
                </a:solidFill>
              </a:rPr>
              <a:t>قد تختلف أو تتشابهه التكيفات حتى لأفراد المجتمع النباتي الواحد التي تعيش في الصحراء.</a:t>
            </a:r>
            <a:r>
              <a:rPr lang="ar-SA" sz="4000" dirty="0" smtClean="0">
                <a:solidFill>
                  <a:srgbClr val="FF0000"/>
                </a:solidFill>
              </a:rPr>
              <a:t>  </a:t>
            </a:r>
          </a:p>
          <a:p>
            <a:pPr algn="r" rtl="1">
              <a:buClr>
                <a:schemeClr val="accent2"/>
              </a:buClr>
              <a:buSzPct val="100000"/>
              <a:buNone/>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4">
                                            <p:txEl>
                                              <p:pRg st="2" end="2"/>
                                            </p:txEl>
                                          </p:spTgt>
                                        </p:tgtEl>
                                        <p:attrNameLst>
                                          <p:attrName>style.visibility</p:attrName>
                                        </p:attrNameLst>
                                      </p:cBhvr>
                                      <p:to>
                                        <p:strVal val="visible"/>
                                      </p:to>
                                    </p:set>
                                    <p:animEffect transition="in" filter="fade">
                                      <p:cBhvr>
                                        <p:cTn id="14" dur="1000"/>
                                        <p:tgtEl>
                                          <p:spTgt spid="4">
                                            <p:txEl>
                                              <p:pRg st="2" end="2"/>
                                            </p:txEl>
                                          </p:spTgt>
                                        </p:tgtEl>
                                      </p:cBhvr>
                                    </p:animEffect>
                                    <p:anim calcmode="lin" valueType="num">
                                      <p:cBhvr>
                                        <p:cTn id="15"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1000"/>
                                        <p:tgtEl>
                                          <p:spTgt spid="4">
                                            <p:txEl>
                                              <p:pRg st="4" end="4"/>
                                            </p:txEl>
                                          </p:spTgt>
                                        </p:tgtEl>
                                      </p:cBhvr>
                                    </p:animEffect>
                                    <p:anim calcmode="lin" valueType="num">
                                      <p:cBhvr>
                                        <p:cTn id="2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81000" y="533400"/>
            <a:ext cx="8229600" cy="5486400"/>
          </a:xfrm>
        </p:spPr>
        <p:txBody>
          <a:bodyPr/>
          <a:lstStyle/>
          <a:p>
            <a:pPr algn="r" rtl="1">
              <a:buNone/>
            </a:pPr>
            <a:r>
              <a:rPr lang="ar-SA" sz="4000" dirty="0" smtClean="0">
                <a:solidFill>
                  <a:srgbClr val="FFFF00"/>
                </a:solidFill>
              </a:rPr>
              <a:t>الأنواع النباتية المختلفة في الصحارى تتمثل </a:t>
            </a:r>
            <a:r>
              <a:rPr lang="ar-SA" sz="4000" dirty="0" smtClean="0">
                <a:solidFill>
                  <a:srgbClr val="FFFF00"/>
                </a:solidFill>
              </a:rPr>
              <a:t>في:</a:t>
            </a:r>
          </a:p>
          <a:p>
            <a:pPr marL="742950" indent="-742950" algn="r" rtl="1">
              <a:buFont typeface="+mj-lt"/>
              <a:buAutoNum type="arabicPeriod"/>
            </a:pPr>
            <a:endParaRPr lang="ar-SA" sz="4000" dirty="0" smtClean="0">
              <a:solidFill>
                <a:srgbClr val="FFFF00"/>
              </a:solidFill>
            </a:endParaRPr>
          </a:p>
          <a:p>
            <a:pPr marL="742950" indent="-742950" algn="just" rtl="1">
              <a:buClr>
                <a:schemeClr val="accent2"/>
              </a:buClr>
              <a:buSzPct val="100000"/>
              <a:buFont typeface="+mj-lt"/>
              <a:buAutoNum type="arabicPeriod"/>
            </a:pPr>
            <a:r>
              <a:rPr lang="ar-SA" sz="4000" dirty="0" smtClean="0"/>
              <a:t> </a:t>
            </a:r>
            <a:r>
              <a:rPr lang="ar-SA" sz="4000" dirty="0" smtClean="0"/>
              <a:t>النباتات الحولية الموسمية</a:t>
            </a:r>
            <a:r>
              <a:rPr lang="en-GB" sz="4000" dirty="0" smtClean="0"/>
              <a:t>.</a:t>
            </a:r>
            <a:endParaRPr lang="en-GB" sz="4000" dirty="0" smtClean="0"/>
          </a:p>
          <a:p>
            <a:pPr marL="742950" indent="-742950" algn="just" rtl="1">
              <a:buClr>
                <a:schemeClr val="accent2"/>
              </a:buClr>
              <a:buSzPct val="100000"/>
              <a:buFont typeface="+mj-lt"/>
              <a:buAutoNum type="arabicPeriod"/>
            </a:pPr>
            <a:r>
              <a:rPr lang="ar-SA" sz="4000" dirty="0" smtClean="0">
                <a:solidFill>
                  <a:srgbClr val="FFFF00"/>
                </a:solidFill>
              </a:rPr>
              <a:t>النباتات شبه الموسمية.</a:t>
            </a:r>
          </a:p>
          <a:p>
            <a:pPr marL="742950" indent="-742950" algn="just" rtl="1">
              <a:buClr>
                <a:schemeClr val="accent2"/>
              </a:buClr>
              <a:buSzPct val="100000"/>
              <a:buFont typeface="+mj-lt"/>
              <a:buAutoNum type="arabicPeriod"/>
            </a:pPr>
            <a:r>
              <a:rPr lang="ar-SA" sz="4000" dirty="0" smtClean="0"/>
              <a:t>النباتات المعمرة العصارية.</a:t>
            </a:r>
          </a:p>
          <a:p>
            <a:pPr marL="742950" indent="-742950" algn="just" rtl="1">
              <a:buClr>
                <a:schemeClr val="accent2"/>
              </a:buClr>
              <a:buSzPct val="100000"/>
              <a:buFont typeface="+mj-lt"/>
              <a:buAutoNum type="arabicPeriod"/>
            </a:pPr>
            <a:r>
              <a:rPr lang="ar-SA" sz="4000" dirty="0" smtClean="0">
                <a:solidFill>
                  <a:schemeClr val="accent2"/>
                </a:solidFill>
              </a:rPr>
              <a:t>النباتات الجفافية القاسية.</a:t>
            </a:r>
          </a:p>
          <a:p>
            <a:pPr marL="514350" indent="-514350" algn="just" rtl="1">
              <a:buClr>
                <a:schemeClr val="accent2"/>
              </a:buClr>
              <a:buSzPct val="100000"/>
              <a:buFont typeface="Wingdings" pitchFamily="2" charset="2"/>
              <a:buChar char="Ø"/>
            </a:pPr>
            <a:endParaRPr lang="ar-SA" sz="4000" dirty="0" smtClean="0">
              <a:solidFill>
                <a:schemeClr val="accent2"/>
              </a:solidFill>
            </a:endParaRPr>
          </a:p>
          <a:p>
            <a:pPr marL="514350" indent="-514350" algn="just" rtl="1">
              <a:buClr>
                <a:schemeClr val="accent2"/>
              </a:buClr>
              <a:buSzPct val="100000"/>
              <a:buFont typeface="Wingdings" pitchFamily="2" charset="2"/>
              <a:buChar char="Ø"/>
            </a:pPr>
            <a:endParaRPr lang="ar-SA" sz="4000" dirty="0" smtClean="0">
              <a:solidFill>
                <a:schemeClr val="accent2"/>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4">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4">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4">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 calcmode="lin" valueType="num">
                                      <p:cBhvr>
                                        <p:cTn id="16" dur="500" fill="hold"/>
                                        <p:tgtEl>
                                          <p:spTgt spid="4">
                                            <p:txEl>
                                              <p:pRg st="2" end="2"/>
                                            </p:txEl>
                                          </p:spTgt>
                                        </p:tgtEl>
                                        <p:attrNameLst>
                                          <p:attrName>ppt_w</p:attrName>
                                        </p:attrNameLst>
                                      </p:cBhvr>
                                      <p:tavLst>
                                        <p:tav tm="0">
                                          <p:val>
                                            <p:strVal val="#ppt_w*2.5"/>
                                          </p:val>
                                        </p:tav>
                                        <p:tav tm="100000">
                                          <p:val>
                                            <p:strVal val="#ppt_w"/>
                                          </p:val>
                                        </p:tav>
                                      </p:tavLst>
                                    </p:anim>
                                    <p:anim calcmode="lin" valueType="num">
                                      <p:cBhvr>
                                        <p:cTn id="17" dur="500" fill="hold"/>
                                        <p:tgtEl>
                                          <p:spTgt spid="4">
                                            <p:txEl>
                                              <p:pRg st="2" end="2"/>
                                            </p:txEl>
                                          </p:spTgt>
                                        </p:tgtEl>
                                        <p:attrNameLst>
                                          <p:attrName>ppt_h</p:attrName>
                                        </p:attrNameLst>
                                      </p:cBhvr>
                                      <p:tavLst>
                                        <p:tav tm="0">
                                          <p:val>
                                            <p:strVal val="#ppt_h*0.01"/>
                                          </p:val>
                                        </p:tav>
                                        <p:tav tm="100000">
                                          <p:val>
                                            <p:strVal val="#ppt_h"/>
                                          </p:val>
                                        </p:tav>
                                      </p:tavLst>
                                    </p:anim>
                                    <p:anim calcmode="lin" valueType="num">
                                      <p:cBhvr>
                                        <p:cTn id="18"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2" end="2"/>
                                            </p:txEl>
                                          </p:spTgt>
                                        </p:tgtEl>
                                        <p:attrNameLst>
                                          <p:attrName>ppt_y</p:attrName>
                                        </p:attrNameLst>
                                      </p:cBhvr>
                                      <p:tavLst>
                                        <p:tav tm="0">
                                          <p:val>
                                            <p:strVal val="#ppt_h+1"/>
                                          </p:val>
                                        </p:tav>
                                        <p:tav tm="100000">
                                          <p:val>
                                            <p:strVal val="#ppt_y"/>
                                          </p:val>
                                        </p:tav>
                                      </p:tavLst>
                                    </p:anim>
                                    <p:animEffect transition="in" filter="fade">
                                      <p:cBhvr>
                                        <p:cTn id="20" dur="500"/>
                                        <p:tgtEl>
                                          <p:spTgt spid="4">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8" presetClass="entr" presetSubtype="0" accel="100000" fill="hold"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p:cTn id="25" dur="500" fill="hold"/>
                                        <p:tgtEl>
                                          <p:spTgt spid="4">
                                            <p:txEl>
                                              <p:pRg st="3" end="3"/>
                                            </p:txEl>
                                          </p:spTgt>
                                        </p:tgtEl>
                                        <p:attrNameLst>
                                          <p:attrName>ppt_w</p:attrName>
                                        </p:attrNameLst>
                                      </p:cBhvr>
                                      <p:tavLst>
                                        <p:tav tm="0">
                                          <p:val>
                                            <p:strVal val="#ppt_w*2.5"/>
                                          </p:val>
                                        </p:tav>
                                        <p:tav tm="100000">
                                          <p:val>
                                            <p:strVal val="#ppt_w"/>
                                          </p:val>
                                        </p:tav>
                                      </p:tavLst>
                                    </p:anim>
                                    <p:anim calcmode="lin" valueType="num">
                                      <p:cBhvr>
                                        <p:cTn id="26" dur="500" fill="hold"/>
                                        <p:tgtEl>
                                          <p:spTgt spid="4">
                                            <p:txEl>
                                              <p:pRg st="3" end="3"/>
                                            </p:txEl>
                                          </p:spTgt>
                                        </p:tgtEl>
                                        <p:attrNameLst>
                                          <p:attrName>ppt_h</p:attrName>
                                        </p:attrNameLst>
                                      </p:cBhvr>
                                      <p:tavLst>
                                        <p:tav tm="0">
                                          <p:val>
                                            <p:strVal val="#ppt_h*0.01"/>
                                          </p:val>
                                        </p:tav>
                                        <p:tav tm="100000">
                                          <p:val>
                                            <p:strVal val="#ppt_h"/>
                                          </p:val>
                                        </p:tav>
                                      </p:tavLst>
                                    </p:anim>
                                    <p:anim calcmode="lin" valueType="num">
                                      <p:cBhvr>
                                        <p:cTn id="27"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8" dur="500" fill="hold"/>
                                        <p:tgtEl>
                                          <p:spTgt spid="4">
                                            <p:txEl>
                                              <p:pRg st="3" end="3"/>
                                            </p:txEl>
                                          </p:spTgt>
                                        </p:tgtEl>
                                        <p:attrNameLst>
                                          <p:attrName>ppt_y</p:attrName>
                                        </p:attrNameLst>
                                      </p:cBhvr>
                                      <p:tavLst>
                                        <p:tav tm="0">
                                          <p:val>
                                            <p:strVal val="#ppt_h+1"/>
                                          </p:val>
                                        </p:tav>
                                        <p:tav tm="100000">
                                          <p:val>
                                            <p:strVal val="#ppt_y"/>
                                          </p:val>
                                        </p:tav>
                                      </p:tavLst>
                                    </p:anim>
                                    <p:animEffect transition="in" filter="fade">
                                      <p:cBhvr>
                                        <p:cTn id="29" dur="500"/>
                                        <p:tgtEl>
                                          <p:spTgt spid="4">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8" presetClass="entr" presetSubtype="0" accel="100000" fill="hold" nodeType="clickEffect">
                                  <p:stCondLst>
                                    <p:cond delay="0"/>
                                  </p:stCondLst>
                                  <p:childTnLst>
                                    <p:set>
                                      <p:cBhvr>
                                        <p:cTn id="33" dur="1" fill="hold">
                                          <p:stCondLst>
                                            <p:cond delay="0"/>
                                          </p:stCondLst>
                                        </p:cTn>
                                        <p:tgtEl>
                                          <p:spTgt spid="4">
                                            <p:txEl>
                                              <p:pRg st="4" end="4"/>
                                            </p:txEl>
                                          </p:spTgt>
                                        </p:tgtEl>
                                        <p:attrNameLst>
                                          <p:attrName>style.visibility</p:attrName>
                                        </p:attrNameLst>
                                      </p:cBhvr>
                                      <p:to>
                                        <p:strVal val="visible"/>
                                      </p:to>
                                    </p:set>
                                    <p:anim calcmode="lin" valueType="num">
                                      <p:cBhvr>
                                        <p:cTn id="34" dur="500" fill="hold"/>
                                        <p:tgtEl>
                                          <p:spTgt spid="4">
                                            <p:txEl>
                                              <p:pRg st="4" end="4"/>
                                            </p:txEl>
                                          </p:spTgt>
                                        </p:tgtEl>
                                        <p:attrNameLst>
                                          <p:attrName>ppt_w</p:attrName>
                                        </p:attrNameLst>
                                      </p:cBhvr>
                                      <p:tavLst>
                                        <p:tav tm="0">
                                          <p:val>
                                            <p:strVal val="#ppt_w*2.5"/>
                                          </p:val>
                                        </p:tav>
                                        <p:tav tm="100000">
                                          <p:val>
                                            <p:strVal val="#ppt_w"/>
                                          </p:val>
                                        </p:tav>
                                      </p:tavLst>
                                    </p:anim>
                                    <p:anim calcmode="lin" valueType="num">
                                      <p:cBhvr>
                                        <p:cTn id="35" dur="500" fill="hold"/>
                                        <p:tgtEl>
                                          <p:spTgt spid="4">
                                            <p:txEl>
                                              <p:pRg st="4" end="4"/>
                                            </p:txEl>
                                          </p:spTgt>
                                        </p:tgtEl>
                                        <p:attrNameLst>
                                          <p:attrName>ppt_h</p:attrName>
                                        </p:attrNameLst>
                                      </p:cBhvr>
                                      <p:tavLst>
                                        <p:tav tm="0">
                                          <p:val>
                                            <p:strVal val="#ppt_h*0.01"/>
                                          </p:val>
                                        </p:tav>
                                        <p:tav tm="100000">
                                          <p:val>
                                            <p:strVal val="#ppt_h"/>
                                          </p:val>
                                        </p:tav>
                                      </p:tavLst>
                                    </p:anim>
                                    <p:anim calcmode="lin" valueType="num">
                                      <p:cBhvr>
                                        <p:cTn id="36"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4">
                                            <p:txEl>
                                              <p:pRg st="4" end="4"/>
                                            </p:txEl>
                                          </p:spTgt>
                                        </p:tgtEl>
                                        <p:attrNameLst>
                                          <p:attrName>ppt_y</p:attrName>
                                        </p:attrNameLst>
                                      </p:cBhvr>
                                      <p:tavLst>
                                        <p:tav tm="0">
                                          <p:val>
                                            <p:strVal val="#ppt_h+1"/>
                                          </p:val>
                                        </p:tav>
                                        <p:tav tm="100000">
                                          <p:val>
                                            <p:strVal val="#ppt_y"/>
                                          </p:val>
                                        </p:tav>
                                      </p:tavLst>
                                    </p:anim>
                                    <p:animEffect transition="in" filter="fade">
                                      <p:cBhvr>
                                        <p:cTn id="38" dur="500"/>
                                        <p:tgtEl>
                                          <p:spTgt spid="4">
                                            <p:txEl>
                                              <p:pRg st="4" end="4"/>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8" presetClass="entr" presetSubtype="0" accel="100000" fill="hold" nodeType="clickEffect">
                                  <p:stCondLst>
                                    <p:cond delay="0"/>
                                  </p:stCondLst>
                                  <p:childTnLst>
                                    <p:set>
                                      <p:cBhvr>
                                        <p:cTn id="42" dur="1" fill="hold">
                                          <p:stCondLst>
                                            <p:cond delay="0"/>
                                          </p:stCondLst>
                                        </p:cTn>
                                        <p:tgtEl>
                                          <p:spTgt spid="4">
                                            <p:txEl>
                                              <p:pRg st="5" end="5"/>
                                            </p:txEl>
                                          </p:spTgt>
                                        </p:tgtEl>
                                        <p:attrNameLst>
                                          <p:attrName>style.visibility</p:attrName>
                                        </p:attrNameLst>
                                      </p:cBhvr>
                                      <p:to>
                                        <p:strVal val="visible"/>
                                      </p:to>
                                    </p:set>
                                    <p:anim calcmode="lin" valueType="num">
                                      <p:cBhvr>
                                        <p:cTn id="43" dur="500" fill="hold"/>
                                        <p:tgtEl>
                                          <p:spTgt spid="4">
                                            <p:txEl>
                                              <p:pRg st="5" end="5"/>
                                            </p:txEl>
                                          </p:spTgt>
                                        </p:tgtEl>
                                        <p:attrNameLst>
                                          <p:attrName>ppt_w</p:attrName>
                                        </p:attrNameLst>
                                      </p:cBhvr>
                                      <p:tavLst>
                                        <p:tav tm="0">
                                          <p:val>
                                            <p:strVal val="#ppt_w*2.5"/>
                                          </p:val>
                                        </p:tav>
                                        <p:tav tm="100000">
                                          <p:val>
                                            <p:strVal val="#ppt_w"/>
                                          </p:val>
                                        </p:tav>
                                      </p:tavLst>
                                    </p:anim>
                                    <p:anim calcmode="lin" valueType="num">
                                      <p:cBhvr>
                                        <p:cTn id="44" dur="500" fill="hold"/>
                                        <p:tgtEl>
                                          <p:spTgt spid="4">
                                            <p:txEl>
                                              <p:pRg st="5" end="5"/>
                                            </p:txEl>
                                          </p:spTgt>
                                        </p:tgtEl>
                                        <p:attrNameLst>
                                          <p:attrName>ppt_h</p:attrName>
                                        </p:attrNameLst>
                                      </p:cBhvr>
                                      <p:tavLst>
                                        <p:tav tm="0">
                                          <p:val>
                                            <p:strVal val="#ppt_h*0.01"/>
                                          </p:val>
                                        </p:tav>
                                        <p:tav tm="100000">
                                          <p:val>
                                            <p:strVal val="#ppt_h"/>
                                          </p:val>
                                        </p:tav>
                                      </p:tavLst>
                                    </p:anim>
                                    <p:anim calcmode="lin" valueType="num">
                                      <p:cBhvr>
                                        <p:cTn id="4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46" dur="500" fill="hold"/>
                                        <p:tgtEl>
                                          <p:spTgt spid="4">
                                            <p:txEl>
                                              <p:pRg st="5" end="5"/>
                                            </p:txEl>
                                          </p:spTgt>
                                        </p:tgtEl>
                                        <p:attrNameLst>
                                          <p:attrName>ppt_y</p:attrName>
                                        </p:attrNameLst>
                                      </p:cBhvr>
                                      <p:tavLst>
                                        <p:tav tm="0">
                                          <p:val>
                                            <p:strVal val="#ppt_h+1"/>
                                          </p:val>
                                        </p:tav>
                                        <p:tav tm="100000">
                                          <p:val>
                                            <p:strVal val="#ppt_y"/>
                                          </p:val>
                                        </p:tav>
                                      </p:tavLst>
                                    </p:anim>
                                    <p:animEffect transition="in" filter="fade">
                                      <p:cBhvr>
                                        <p:cTn id="47"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1447800"/>
            <a:ext cx="8610600" cy="5181600"/>
          </a:xfrm>
        </p:spPr>
        <p:txBody>
          <a:bodyPr/>
          <a:lstStyle/>
          <a:p>
            <a:pPr algn="just" rtl="1">
              <a:buClr>
                <a:schemeClr val="accent2"/>
              </a:buClr>
              <a:buSzPct val="100000"/>
              <a:buNone/>
            </a:pPr>
            <a:r>
              <a:rPr lang="ar-SA" sz="3600" dirty="0" smtClean="0">
                <a:solidFill>
                  <a:schemeClr val="accent2"/>
                </a:solidFill>
              </a:rPr>
              <a:t>تتميز هذه المجموعة من النباتات بأنها:</a:t>
            </a:r>
          </a:p>
          <a:p>
            <a:pPr marL="742950" indent="-742950" algn="just" rtl="1">
              <a:buClr>
                <a:schemeClr val="accent2"/>
              </a:buClr>
              <a:buSzPct val="100000"/>
              <a:buFont typeface="+mj-lt"/>
              <a:buAutoNum type="arabicPeriod"/>
            </a:pPr>
            <a:r>
              <a:rPr lang="ar-SA" sz="3600" dirty="0" smtClean="0"/>
              <a:t>تكمل دورة حياتها في فترة قصيرة، مثال: نبات بويرهافيا ريبنز </a:t>
            </a:r>
            <a:r>
              <a:rPr lang="en-GB" sz="3600" dirty="0" smtClean="0"/>
              <a:t> </a:t>
            </a:r>
            <a:r>
              <a:rPr lang="en-GB" sz="3600" i="1" dirty="0" err="1" smtClean="0">
                <a:solidFill>
                  <a:srgbClr val="FF0000"/>
                </a:solidFill>
              </a:rPr>
              <a:t>Boerhavia</a:t>
            </a:r>
            <a:r>
              <a:rPr lang="en-GB" sz="3600" i="1" dirty="0" smtClean="0">
                <a:solidFill>
                  <a:srgbClr val="FF0000"/>
                </a:solidFill>
              </a:rPr>
              <a:t> </a:t>
            </a:r>
            <a:r>
              <a:rPr lang="en-GB" sz="3600" i="1" dirty="0" err="1" smtClean="0">
                <a:solidFill>
                  <a:srgbClr val="FF0000"/>
                </a:solidFill>
              </a:rPr>
              <a:t>repens</a:t>
            </a:r>
            <a:r>
              <a:rPr lang="en-GB" sz="3600" i="1" dirty="0" smtClean="0">
                <a:solidFill>
                  <a:srgbClr val="FF0000"/>
                </a:solidFill>
              </a:rPr>
              <a:t> </a:t>
            </a:r>
            <a:endParaRPr lang="ar-SA" sz="3600" i="1" dirty="0" smtClean="0">
              <a:solidFill>
                <a:srgbClr val="FF0000"/>
              </a:solidFill>
            </a:endParaRPr>
          </a:p>
          <a:p>
            <a:pPr marL="742950" indent="-742950" algn="just" rtl="1">
              <a:buClr>
                <a:schemeClr val="accent2"/>
              </a:buClr>
              <a:buSzPct val="100000"/>
              <a:buFont typeface="+mj-lt"/>
              <a:buAutoNum type="arabicPeriod"/>
            </a:pPr>
            <a:r>
              <a:rPr lang="ar-SA" sz="3600" dirty="0" smtClean="0"/>
              <a:t>يقتصر نشاط افراد انواع النباتات الحولية الخضري على فترة الامطار ، وتقضي فترة الجفاف على هيئة بذور كاملة.</a:t>
            </a:r>
          </a:p>
          <a:p>
            <a:pPr marL="742950" indent="-742950" algn="just" rtl="1">
              <a:buClr>
                <a:schemeClr val="accent2"/>
              </a:buClr>
              <a:buSzPct val="100000"/>
              <a:buFont typeface="+mj-lt"/>
              <a:buAutoNum type="arabicPeriod"/>
            </a:pPr>
            <a:r>
              <a:rPr lang="ar-SA" sz="3600" dirty="0" smtClean="0">
                <a:solidFill>
                  <a:srgbClr val="FFFF00"/>
                </a:solidFill>
              </a:rPr>
              <a:t>مميزاتها المورفولوجية </a:t>
            </a:r>
            <a:r>
              <a:rPr lang="ar-SA" sz="3600" dirty="0" smtClean="0"/>
              <a:t>: </a:t>
            </a:r>
            <a:r>
              <a:rPr lang="ar-SA" sz="3600" dirty="0" smtClean="0">
                <a:solidFill>
                  <a:srgbClr val="FF0000"/>
                </a:solidFill>
              </a:rPr>
              <a:t>1-</a:t>
            </a:r>
            <a:r>
              <a:rPr lang="ar-SA" sz="3600" dirty="0" smtClean="0"/>
              <a:t> </a:t>
            </a:r>
            <a:r>
              <a:rPr lang="ar-SA" sz="3600" dirty="0" smtClean="0"/>
              <a:t>مجموعها الخضري صغير الحجم ، </a:t>
            </a:r>
            <a:r>
              <a:rPr lang="ar-SA" sz="3600" dirty="0" smtClean="0">
                <a:solidFill>
                  <a:srgbClr val="FF0000"/>
                </a:solidFill>
              </a:rPr>
              <a:t>2</a:t>
            </a:r>
            <a:r>
              <a:rPr lang="ar-SA" sz="3600" dirty="0" smtClean="0">
                <a:solidFill>
                  <a:srgbClr val="FF0000"/>
                </a:solidFill>
              </a:rPr>
              <a:t>-</a:t>
            </a:r>
            <a:r>
              <a:rPr lang="ar-SA" sz="3600" dirty="0" smtClean="0"/>
              <a:t> مجموعها الجذري ضحل ، </a:t>
            </a:r>
            <a:r>
              <a:rPr lang="ar-SA" sz="3600" dirty="0" smtClean="0">
                <a:solidFill>
                  <a:srgbClr val="FF0000"/>
                </a:solidFill>
              </a:rPr>
              <a:t>3-</a:t>
            </a:r>
            <a:r>
              <a:rPr lang="ar-SA" sz="3600" dirty="0" smtClean="0"/>
              <a:t>ينتشر المجموع الجذري أفقياً ليغطي مساحة كبيرة فيستغل مياه الأمطار حتى القليل منها.</a:t>
            </a:r>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sp>
        <p:nvSpPr>
          <p:cNvPr id="5" name="Title 4"/>
          <p:cNvSpPr>
            <a:spLocks noGrp="1"/>
          </p:cNvSpPr>
          <p:nvPr>
            <p:ph type="title"/>
          </p:nvPr>
        </p:nvSpPr>
        <p:spPr>
          <a:xfrm>
            <a:off x="381000" y="228600"/>
            <a:ext cx="8382000" cy="1143000"/>
          </a:xfrm>
        </p:spPr>
        <p:txBody>
          <a:bodyPr/>
          <a:lstStyle/>
          <a:p>
            <a:pPr algn="ctr" rtl="1"/>
            <a:r>
              <a:rPr lang="ar-SA" sz="3600" b="1" dirty="0" smtClean="0">
                <a:solidFill>
                  <a:schemeClr val="accent2"/>
                </a:solidFill>
              </a:rPr>
              <a:t>أولا ً: النباتات الحولية الموسمية</a:t>
            </a:r>
            <a:r>
              <a:rPr lang="en-GB" sz="3600" b="1" dirty="0" smtClean="0">
                <a:solidFill>
                  <a:schemeClr val="accent2"/>
                </a:solidFill>
              </a:rPr>
              <a:t/>
            </a:r>
            <a:br>
              <a:rPr lang="en-GB" sz="3600" b="1" dirty="0" smtClean="0">
                <a:solidFill>
                  <a:schemeClr val="accent2"/>
                </a:solidFill>
              </a:rPr>
            </a:br>
            <a:r>
              <a:rPr lang="en-GB" sz="3600" b="1" dirty="0" smtClean="0">
                <a:solidFill>
                  <a:srgbClr val="FF0000"/>
                </a:solidFill>
              </a:rPr>
              <a:t>Ephemeral</a:t>
            </a:r>
            <a:r>
              <a:rPr lang="en-GB" sz="3600" b="1" dirty="0" smtClean="0">
                <a:solidFill>
                  <a:schemeClr val="accent2"/>
                </a:solidFill>
              </a:rPr>
              <a:t> </a:t>
            </a:r>
            <a:r>
              <a:rPr lang="en-GB" sz="3600" b="1" dirty="0" smtClean="0">
                <a:solidFill>
                  <a:srgbClr val="FF0000"/>
                </a:solidFill>
              </a:rPr>
              <a:t>Annuals</a:t>
            </a:r>
            <a:endParaRPr lang="en-GB" sz="3600" b="1" dirty="0">
              <a:solidFill>
                <a:srgbClr val="FF0000"/>
              </a:solidFill>
            </a:endParaRPr>
          </a:p>
        </p:txBody>
      </p:sp>
    </p:spTree>
  </p:cSld>
  <p:clrMapOvr>
    <a:masterClrMapping/>
  </p:clrMapOvr>
  <p:transition>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4800" y="228600"/>
            <a:ext cx="8534400" cy="6324600"/>
          </a:xfrm>
        </p:spPr>
        <p:txBody>
          <a:bodyPr/>
          <a:lstStyle/>
          <a:p>
            <a:pPr algn="just" rtl="1">
              <a:buClr>
                <a:schemeClr val="accent2"/>
              </a:buClr>
              <a:buSzPct val="100000"/>
              <a:buNone/>
            </a:pPr>
            <a:r>
              <a:rPr lang="ar-SA" sz="4000" b="1" dirty="0" smtClean="0">
                <a:solidFill>
                  <a:srgbClr val="FFFF00"/>
                </a:solidFill>
              </a:rPr>
              <a:t>أسباب بقاء النباتات الحولية الموسمية:</a:t>
            </a:r>
            <a:endParaRPr lang="en-GB" sz="4000" b="1" dirty="0" smtClean="0">
              <a:solidFill>
                <a:srgbClr val="FFFF00"/>
              </a:solidFill>
            </a:endParaRPr>
          </a:p>
          <a:p>
            <a:pPr algn="just" rtl="1">
              <a:buClr>
                <a:schemeClr val="accent2"/>
              </a:buClr>
              <a:buSzPct val="100000"/>
              <a:buNone/>
            </a:pPr>
            <a:endParaRPr lang="ar-SA" sz="3600" dirty="0" smtClean="0">
              <a:solidFill>
                <a:srgbClr val="FFFF00"/>
              </a:solidFill>
            </a:endParaRPr>
          </a:p>
          <a:p>
            <a:pPr marL="742950" indent="-742950" algn="just" rtl="1">
              <a:buClr>
                <a:schemeClr val="accent2"/>
              </a:buClr>
              <a:buSzPct val="100000"/>
              <a:buFont typeface="+mj-lt"/>
              <a:buAutoNum type="arabicPeriod"/>
            </a:pPr>
            <a:r>
              <a:rPr lang="ar-SA" sz="3600" dirty="0" smtClean="0"/>
              <a:t>قدرة على إنتاج البذور بكفاءة عالية  وتنظيم إنبات البذور في المكان والزمان المناسبين حتي يتحقق الإنبات الناجح وإكمال دورة الحياة.</a:t>
            </a:r>
          </a:p>
          <a:p>
            <a:pPr marL="742950" indent="-742950" algn="just" rtl="1">
              <a:buClr>
                <a:schemeClr val="accent2"/>
              </a:buClr>
              <a:buSzPct val="100000"/>
              <a:buFont typeface="+mj-lt"/>
              <a:buAutoNum type="arabicPeriod"/>
            </a:pPr>
            <a:r>
              <a:rPr lang="ar-SA" sz="3600" dirty="0" smtClean="0">
                <a:solidFill>
                  <a:srgbClr val="FF0000"/>
                </a:solidFill>
              </a:rPr>
              <a:t>سرعة النمو والقدرة على الإزهار والإثمار المبكر.</a:t>
            </a:r>
          </a:p>
          <a:p>
            <a:pPr marL="742950" indent="-742950" algn="just" rtl="1">
              <a:buClr>
                <a:schemeClr val="accent2"/>
              </a:buClr>
              <a:buSzPct val="100000"/>
              <a:buFont typeface="+mj-lt"/>
              <a:buAutoNum type="arabicPeriod"/>
            </a:pPr>
            <a:r>
              <a:rPr lang="ar-SA" sz="3600" dirty="0" smtClean="0">
                <a:solidFill>
                  <a:schemeClr val="accent2"/>
                </a:solidFill>
              </a:rPr>
              <a:t>تنظيم حجمها تبعا ً لظروف النمو المتاحة في مواطنها البيئية التي تعمرها.</a:t>
            </a:r>
          </a:p>
          <a:p>
            <a:pPr marL="742950" indent="-742950" algn="just" rtl="1">
              <a:buClr>
                <a:schemeClr val="accent2"/>
              </a:buClr>
              <a:buSzPct val="100000"/>
              <a:buFont typeface="+mj-lt"/>
              <a:buAutoNum type="arabicPeriod"/>
            </a:pPr>
            <a:r>
              <a:rPr lang="ar-SA" sz="3600" dirty="0" smtClean="0">
                <a:solidFill>
                  <a:srgbClr val="FF0000"/>
                </a:solidFill>
              </a:rPr>
              <a:t>مميزات البذور: </a:t>
            </a:r>
            <a:r>
              <a:rPr lang="ar-SA" sz="3600" dirty="0" smtClean="0"/>
              <a:t>تعمل بآليات بحيث يتم الإنبات الناجح في الزمان والمكان المناسبين، تمنع هذه الآليات الإنبات قبل أوانه وتحد من إهدار البذور.</a:t>
            </a:r>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buClr>
                <a:schemeClr val="accent2"/>
              </a:buClr>
              <a:buSzPct val="100000"/>
              <a:buFont typeface="Arial" pitchFamily="34" charset="0"/>
              <a:buChar char="•"/>
            </a:pPr>
            <a:endParaRPr lang="ar-SA" sz="3600" dirty="0" smtClean="0">
              <a:solidFill>
                <a:srgbClr val="FFFF00"/>
              </a:solidFill>
            </a:endParaRPr>
          </a:p>
          <a:p>
            <a:pPr algn="r" rtl="1">
              <a:buClr>
                <a:schemeClr val="accent2"/>
              </a:buClr>
              <a:buSzPct val="100000"/>
              <a:buFont typeface="Arial" pitchFamily="34" charset="0"/>
              <a:buChar char="•"/>
            </a:pPr>
            <a:endParaRPr lang="ar-SA" sz="3600" dirty="0" smtClean="0"/>
          </a:p>
          <a:p>
            <a:pPr algn="r" rtl="1"/>
            <a:endParaRPr lang="en-GB"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4">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p:cTn id="15" dur="1000" fill="hold"/>
                                        <p:tgtEl>
                                          <p:spTgt spid="4">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4">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4">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4">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 calcmode="lin" valueType="num">
                                      <p:cBhvr>
                                        <p:cTn id="23" dur="10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4">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4">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4">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p:cTn id="31" dur="1000" fill="hold"/>
                                        <p:tgtEl>
                                          <p:spTgt spid="4">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4">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4">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4">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nodeType="click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 calcmode="lin" valueType="num">
                                      <p:cBhvr>
                                        <p:cTn id="39" dur="1000" fill="hold"/>
                                        <p:tgtEl>
                                          <p:spTgt spid="4">
                                            <p:txEl>
                                              <p:pRg st="5" end="5"/>
                                            </p:txEl>
                                          </p:spTgt>
                                        </p:tgtEl>
                                        <p:attrNameLst>
                                          <p:attrName>ppt_w</p:attrName>
                                        </p:attrNameLst>
                                      </p:cBhvr>
                                      <p:tavLst>
                                        <p:tav tm="0">
                                          <p:val>
                                            <p:fltVal val="0"/>
                                          </p:val>
                                        </p:tav>
                                        <p:tav tm="100000">
                                          <p:val>
                                            <p:strVal val="#ppt_w"/>
                                          </p:val>
                                        </p:tav>
                                      </p:tavLst>
                                    </p:anim>
                                    <p:anim calcmode="lin" valueType="num">
                                      <p:cBhvr>
                                        <p:cTn id="40" dur="1000" fill="hold"/>
                                        <p:tgtEl>
                                          <p:spTgt spid="4">
                                            <p:txEl>
                                              <p:pRg st="5" end="5"/>
                                            </p:txEl>
                                          </p:spTgt>
                                        </p:tgtEl>
                                        <p:attrNameLst>
                                          <p:attrName>ppt_h</p:attrName>
                                        </p:attrNameLst>
                                      </p:cBhvr>
                                      <p:tavLst>
                                        <p:tav tm="0">
                                          <p:val>
                                            <p:fltVal val="0"/>
                                          </p:val>
                                        </p:tav>
                                        <p:tav tm="100000">
                                          <p:val>
                                            <p:strVal val="#ppt_h"/>
                                          </p:val>
                                        </p:tav>
                                      </p:tavLst>
                                    </p:anim>
                                    <p:anim calcmode="lin" valueType="num">
                                      <p:cBhvr>
                                        <p:cTn id="41" dur="1000" fill="hold"/>
                                        <p:tgtEl>
                                          <p:spTgt spid="4">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4">
                                            <p:txEl>
                                              <p:pRg st="5" end="5"/>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resentation for science fair project">
  <a:themeElements>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fontScheme name="Training">
      <a:majorFont>
        <a:latin typeface="Arial"/>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lnDef>
  </a:objectDefaults>
  <a:extraClrSchemeLst>
    <a:extraClrScheme>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Training 2">
        <a:dk1>
          <a:srgbClr val="000000"/>
        </a:dk1>
        <a:lt1>
          <a:srgbClr val="FFFFFF"/>
        </a:lt1>
        <a:dk2>
          <a:srgbClr val="000000"/>
        </a:dk2>
        <a:lt2>
          <a:srgbClr val="CCECFF"/>
        </a:lt2>
        <a:accent1>
          <a:srgbClr val="6699FF"/>
        </a:accent1>
        <a:accent2>
          <a:srgbClr val="00CCCC"/>
        </a:accent2>
        <a:accent3>
          <a:srgbClr val="FFFFFF"/>
        </a:accent3>
        <a:accent4>
          <a:srgbClr val="000000"/>
        </a:accent4>
        <a:accent5>
          <a:srgbClr val="B8CAFF"/>
        </a:accent5>
        <a:accent6>
          <a:srgbClr val="00B9B9"/>
        </a:accent6>
        <a:hlink>
          <a:srgbClr val="CC99FF"/>
        </a:hlink>
        <a:folHlink>
          <a:srgbClr val="66CCFF"/>
        </a:folHlink>
      </a:clrScheme>
      <a:clrMap bg1="lt1" tx1="dk1" bg2="lt2" tx2="dk2" accent1="accent1" accent2="accent2" accent3="accent3" accent4="accent4" accent5="accent5" accent6="accent6" hlink="hlink" folHlink="folHlink"/>
    </a:extraClrScheme>
    <a:extraClrScheme>
      <a:clrScheme name="Training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clrMap bg1="lt1" tx1="dk1" bg2="lt2" tx2="dk2" accent1="accent1" accent2="accent2" accent3="accent3" accent4="accent4" accent5="accent5" accent6="accent6" hlink="hlink" folHlink="folHlink"/>
    </a:extraClrScheme>
    <a:extraClrScheme>
      <a:clrScheme name="Training 4">
        <a:dk1>
          <a:srgbClr val="000000"/>
        </a:dk1>
        <a:lt1>
          <a:srgbClr val="FFFFFF"/>
        </a:lt1>
        <a:dk2>
          <a:srgbClr val="008080"/>
        </a:dk2>
        <a:lt2>
          <a:srgbClr val="FFCC66"/>
        </a:lt2>
        <a:accent1>
          <a:srgbClr val="0099CC"/>
        </a:accent1>
        <a:accent2>
          <a:srgbClr val="FFFF00"/>
        </a:accent2>
        <a:accent3>
          <a:srgbClr val="AAC0C0"/>
        </a:accent3>
        <a:accent4>
          <a:srgbClr val="DADADA"/>
        </a:accent4>
        <a:accent5>
          <a:srgbClr val="AACAE2"/>
        </a:accent5>
        <a:accent6>
          <a:srgbClr val="E7E700"/>
        </a:accent6>
        <a:hlink>
          <a:srgbClr val="6600CC"/>
        </a:hlink>
        <a:folHlink>
          <a:srgbClr val="009999"/>
        </a:folHlink>
      </a:clrScheme>
      <a:clrMap bg1="dk2" tx1="lt1" bg2="dk1" tx2="lt2" accent1="accent1" accent2="accent2" accent3="accent3" accent4="accent4" accent5="accent5" accent6="accent6" hlink="hlink" folHlink="folHlink"/>
    </a:extraClrScheme>
    <a:extraClrScheme>
      <a:clrScheme name="Training 5">
        <a:dk1>
          <a:srgbClr val="000000"/>
        </a:dk1>
        <a:lt1>
          <a:srgbClr val="FFFFFF"/>
        </a:lt1>
        <a:dk2>
          <a:srgbClr val="993300"/>
        </a:dk2>
        <a:lt2>
          <a:srgbClr val="FFCC66"/>
        </a:lt2>
        <a:accent1>
          <a:srgbClr val="FF6633"/>
        </a:accent1>
        <a:accent2>
          <a:srgbClr val="FFFF00"/>
        </a:accent2>
        <a:accent3>
          <a:srgbClr val="CAADAA"/>
        </a:accent3>
        <a:accent4>
          <a:srgbClr val="DADADA"/>
        </a:accent4>
        <a:accent5>
          <a:srgbClr val="FFB8AD"/>
        </a:accent5>
        <a:accent6>
          <a:srgbClr val="E7E700"/>
        </a:accent6>
        <a:hlink>
          <a:srgbClr val="CC0000"/>
        </a:hlink>
        <a:folHlink>
          <a:srgbClr val="CC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 for science fair project</Template>
  <TotalTime>2749</TotalTime>
  <Words>1117</Words>
  <Application>Microsoft Office PowerPoint</Application>
  <PresentationFormat>On-screen Show (4:3)</PresentationFormat>
  <Paragraphs>151</Paragraphs>
  <Slides>26</Slides>
  <Notes>0</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Presentation for science fair project</vt:lpstr>
      <vt:lpstr>بيئة صحراويه حارة  442 نبت</vt:lpstr>
      <vt:lpstr>رؤية ورسالة جامعة الملك سعود</vt:lpstr>
      <vt:lpstr>رؤية ورسالة كليه العلوم</vt:lpstr>
      <vt:lpstr>رؤية ورسالة قسم النبات والأحياء الدقيقة</vt:lpstr>
      <vt:lpstr> تكيف النباتات للعيش في الصحراء Adaptation of Plants to Desert Life</vt:lpstr>
      <vt:lpstr>Slide 6</vt:lpstr>
      <vt:lpstr>Slide 7</vt:lpstr>
      <vt:lpstr>أولا ً: النباتات الحولية الموسمية Ephemeral Annuals</vt:lpstr>
      <vt:lpstr>Slide 9</vt:lpstr>
      <vt:lpstr>مثال على النباتت الحولية الموسمية ، نبات بويرهافيا ريبنز  Boerhavia repens    (Cloudsley-Thompson and Chadwich, 1964)</vt:lpstr>
      <vt:lpstr>ثانيا ً: النباتات شبه الموسمية   Ephemeroids</vt:lpstr>
      <vt:lpstr>Slide 12</vt:lpstr>
      <vt:lpstr>ثالثا ً: النباتات المعمرة العصارية                   Perennial Succulents</vt:lpstr>
      <vt:lpstr>تخزين الماء في الأوراق مثل نبات الصبار Aloe vera</vt:lpstr>
      <vt:lpstr>تخزين الماء في الساق نبات الغاشي Caralluma penicillata</vt:lpstr>
      <vt:lpstr>تخزين الماء في الجذور مثل نبات سيبا بارفيفلورا  Cieba parviflora</vt:lpstr>
      <vt:lpstr>مميزات النباتات المعمرة العصارية:</vt:lpstr>
      <vt:lpstr>Slide 18</vt:lpstr>
      <vt:lpstr>رابعا ً: النباتات الجفافية القاسية  Sclerophytes </vt:lpstr>
      <vt:lpstr>الخصائص الأحيائية التكيفية للنباتات الجفافية القاسية:</vt:lpstr>
      <vt:lpstr>1- زيادة القدرة على الحصول على الماء  Increased  Capacity for Obtaining Water </vt:lpstr>
      <vt:lpstr>شجيرة نبات المرخ Leptadenia pyrotechnica</vt:lpstr>
      <vt:lpstr>Slide 23</vt:lpstr>
      <vt:lpstr>أنواع النباتات التي تضرب جذورها إلى أعماق غائرة في التربة  </vt:lpstr>
      <vt:lpstr>2- سرعة نقل الماء بكفاءة وتوصيله لأجزاء النبات الناتحة Rapid transport of water to the transpiring parts of the plant </vt:lpstr>
      <vt:lpstr>3- القدرة على تقليل فقد الماءCapacity to Reduce Water Loss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fair project</dc:title>
  <dc:creator>Seham</dc:creator>
  <cp:lastModifiedBy>seham</cp:lastModifiedBy>
  <cp:revision>55</cp:revision>
  <cp:lastPrinted>1601-01-01T00:00:00Z</cp:lastPrinted>
  <dcterms:created xsi:type="dcterms:W3CDTF">2010-09-20T06:54:39Z</dcterms:created>
  <dcterms:modified xsi:type="dcterms:W3CDTF">2015-11-02T19:15:44Z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TC010756331033</vt:lpwstr>
  </property>
</Properties>
</file>