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9"/>
  </p:notesMasterIdLst>
  <p:handoutMasterIdLst>
    <p:handoutMasterId r:id="rId30"/>
  </p:handoutMasterIdLst>
  <p:sldIdLst>
    <p:sldId id="256" r:id="rId2"/>
    <p:sldId id="261" r:id="rId3"/>
    <p:sldId id="281" r:id="rId4"/>
    <p:sldId id="268" r:id="rId5"/>
    <p:sldId id="269" r:id="rId6"/>
    <p:sldId id="347" r:id="rId7"/>
    <p:sldId id="346" r:id="rId8"/>
    <p:sldId id="329" r:id="rId9"/>
    <p:sldId id="332" r:id="rId10"/>
    <p:sldId id="351" r:id="rId11"/>
    <p:sldId id="352" r:id="rId12"/>
    <p:sldId id="353" r:id="rId13"/>
    <p:sldId id="365" r:id="rId14"/>
    <p:sldId id="354" r:id="rId15"/>
    <p:sldId id="355" r:id="rId16"/>
    <p:sldId id="356" r:id="rId17"/>
    <p:sldId id="357" r:id="rId18"/>
    <p:sldId id="358" r:id="rId19"/>
    <p:sldId id="350" r:id="rId20"/>
    <p:sldId id="348" r:id="rId21"/>
    <p:sldId id="360" r:id="rId22"/>
    <p:sldId id="359" r:id="rId23"/>
    <p:sldId id="349" r:id="rId24"/>
    <p:sldId id="361" r:id="rId25"/>
    <p:sldId id="362" r:id="rId26"/>
    <p:sldId id="363" r:id="rId27"/>
    <p:sldId id="364" r:id="rId28"/>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mn-ea"/>
        <a:cs typeface="Times New Roman" charset="0"/>
      </a:defRPr>
    </a:lvl1pPr>
    <a:lvl2pPr marL="457200" algn="l" rtl="0" fontAlgn="base">
      <a:spcBef>
        <a:spcPct val="0"/>
      </a:spcBef>
      <a:spcAft>
        <a:spcPct val="0"/>
      </a:spcAft>
      <a:defRPr kumimoji="1" sz="2400" kern="1200">
        <a:solidFill>
          <a:schemeClr val="tx1"/>
        </a:solidFill>
        <a:latin typeface="Times New Roman" charset="0"/>
        <a:ea typeface="+mn-ea"/>
        <a:cs typeface="Times New Roman" charset="0"/>
      </a:defRPr>
    </a:lvl2pPr>
    <a:lvl3pPr marL="914400" algn="l" rtl="0" fontAlgn="base">
      <a:spcBef>
        <a:spcPct val="0"/>
      </a:spcBef>
      <a:spcAft>
        <a:spcPct val="0"/>
      </a:spcAft>
      <a:defRPr kumimoji="1" sz="2400" kern="1200">
        <a:solidFill>
          <a:schemeClr val="tx1"/>
        </a:solidFill>
        <a:latin typeface="Times New Roman" charset="0"/>
        <a:ea typeface="+mn-ea"/>
        <a:cs typeface="Times New Roman" charset="0"/>
      </a:defRPr>
    </a:lvl3pPr>
    <a:lvl4pPr marL="1371600" algn="l" rtl="0" fontAlgn="base">
      <a:spcBef>
        <a:spcPct val="0"/>
      </a:spcBef>
      <a:spcAft>
        <a:spcPct val="0"/>
      </a:spcAft>
      <a:defRPr kumimoji="1" sz="2400" kern="1200">
        <a:solidFill>
          <a:schemeClr val="tx1"/>
        </a:solidFill>
        <a:latin typeface="Times New Roman" charset="0"/>
        <a:ea typeface="+mn-ea"/>
        <a:cs typeface="Times New Roman" charset="0"/>
      </a:defRPr>
    </a:lvl4pPr>
    <a:lvl5pPr marL="1828800" algn="l" rtl="0" fontAlgn="base">
      <a:spcBef>
        <a:spcPct val="0"/>
      </a:spcBef>
      <a:spcAft>
        <a:spcPct val="0"/>
      </a:spcAft>
      <a:defRPr kumimoji="1" sz="2400" kern="1200">
        <a:solidFill>
          <a:schemeClr val="tx1"/>
        </a:solidFill>
        <a:latin typeface="Times New Roman" charset="0"/>
        <a:ea typeface="+mn-ea"/>
        <a:cs typeface="Times New Roman" charset="0"/>
      </a:defRPr>
    </a:lvl5pPr>
    <a:lvl6pPr marL="2286000" algn="l" defTabSz="914400" rtl="0" eaLnBrk="1" latinLnBrk="0" hangingPunct="1">
      <a:defRPr kumimoji="1" sz="2400" kern="1200">
        <a:solidFill>
          <a:schemeClr val="tx1"/>
        </a:solidFill>
        <a:latin typeface="Times New Roman" charset="0"/>
        <a:ea typeface="+mn-ea"/>
        <a:cs typeface="Times New Roman" charset="0"/>
      </a:defRPr>
    </a:lvl6pPr>
    <a:lvl7pPr marL="2743200" algn="l" defTabSz="914400" rtl="0" eaLnBrk="1" latinLnBrk="0" hangingPunct="1">
      <a:defRPr kumimoji="1" sz="2400" kern="1200">
        <a:solidFill>
          <a:schemeClr val="tx1"/>
        </a:solidFill>
        <a:latin typeface="Times New Roman" charset="0"/>
        <a:ea typeface="+mn-ea"/>
        <a:cs typeface="Times New Roman" charset="0"/>
      </a:defRPr>
    </a:lvl7pPr>
    <a:lvl8pPr marL="3200400" algn="l" defTabSz="914400" rtl="0" eaLnBrk="1" latinLnBrk="0" hangingPunct="1">
      <a:defRPr kumimoji="1" sz="2400" kern="1200">
        <a:solidFill>
          <a:schemeClr val="tx1"/>
        </a:solidFill>
        <a:latin typeface="Times New Roman" charset="0"/>
        <a:ea typeface="+mn-ea"/>
        <a:cs typeface="Times New Roman" charset="0"/>
      </a:defRPr>
    </a:lvl8pPr>
    <a:lvl9pPr marL="3657600" algn="l" defTabSz="914400" rtl="0" eaLnBrk="1" latinLnBrk="0" hangingPunct="1">
      <a:defRPr kumimoji="1" sz="2400" kern="1200">
        <a:solidFill>
          <a:schemeClr val="tx1"/>
        </a:solidFill>
        <a:latin typeface="Times New Roman" charset="0"/>
        <a:ea typeface="+mn-ea"/>
        <a:cs typeface="Times New Roman"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Herzo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66"/>
    <a:srgbClr val="FFCC00"/>
    <a:srgbClr val="00CCFF"/>
  </p:clrMru>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18" autoAdjust="0"/>
    <p:restoredTop sz="94727" autoAdjust="0"/>
  </p:normalViewPr>
  <p:slideViewPr>
    <p:cSldViewPr>
      <p:cViewPr varScale="1">
        <p:scale>
          <a:sx n="67" d="100"/>
          <a:sy n="67" d="100"/>
        </p:scale>
        <p:origin x="-1872"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3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3074"/>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5363" name="Rectangle 3075"/>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5364" name="Rectangle 3076"/>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5365" name="Rectangle 3077"/>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A3EC6019-934A-4DE0-A613-15CA80B3B9E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7411" name="Rectangle 1027"/>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741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1029"/>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1030"/>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7415" name="Rectangle 1031"/>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63404F60-892B-4A4B-9BB3-F11072AFFDC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mn-ea"/>
        <a:cs typeface="Times New Roman" charset="0"/>
      </a:defRPr>
    </a:lvl1pPr>
    <a:lvl2pPr marL="457200" algn="l" rtl="0" fontAlgn="base">
      <a:spcBef>
        <a:spcPct val="30000"/>
      </a:spcBef>
      <a:spcAft>
        <a:spcPct val="0"/>
      </a:spcAft>
      <a:defRPr kumimoji="1" sz="1200" kern="1200">
        <a:solidFill>
          <a:schemeClr val="tx1"/>
        </a:solidFill>
        <a:latin typeface="Times New Roman" charset="0"/>
        <a:ea typeface="+mn-ea"/>
        <a:cs typeface="Times New Roman" charset="0"/>
      </a:defRPr>
    </a:lvl2pPr>
    <a:lvl3pPr marL="914400" algn="l" rtl="0" fontAlgn="base">
      <a:spcBef>
        <a:spcPct val="30000"/>
      </a:spcBef>
      <a:spcAft>
        <a:spcPct val="0"/>
      </a:spcAft>
      <a:defRPr kumimoji="1" sz="1200" kern="1200">
        <a:solidFill>
          <a:schemeClr val="tx1"/>
        </a:solidFill>
        <a:latin typeface="Times New Roman" charset="0"/>
        <a:ea typeface="+mn-ea"/>
        <a:cs typeface="Times New Roman" charset="0"/>
      </a:defRPr>
    </a:lvl3pPr>
    <a:lvl4pPr marL="1371600" algn="l" rtl="0" fontAlgn="base">
      <a:spcBef>
        <a:spcPct val="30000"/>
      </a:spcBef>
      <a:spcAft>
        <a:spcPct val="0"/>
      </a:spcAft>
      <a:defRPr kumimoji="1" sz="1200" kern="1200">
        <a:solidFill>
          <a:schemeClr val="tx1"/>
        </a:solidFill>
        <a:latin typeface="Times New Roman" charset="0"/>
        <a:ea typeface="+mn-ea"/>
        <a:cs typeface="Times New Roman" charset="0"/>
      </a:defRPr>
    </a:lvl4pPr>
    <a:lvl5pPr marL="1828800" algn="l" rtl="0" fontAlgn="base">
      <a:spcBef>
        <a:spcPct val="30000"/>
      </a:spcBef>
      <a:spcAft>
        <a:spcPct val="0"/>
      </a:spcAft>
      <a:defRPr kumimoji="1" sz="1200" kern="1200">
        <a:solidFill>
          <a:schemeClr val="tx1"/>
        </a:solidFill>
        <a:latin typeface="Times New Roman" charset="0"/>
        <a:ea typeface="+mn-ea"/>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482" name="Group 1026"/>
          <p:cNvGrpSpPr>
            <a:grpSpLocks/>
          </p:cNvGrpSpPr>
          <p:nvPr/>
        </p:nvGrpSpPr>
        <p:grpSpPr bwMode="auto">
          <a:xfrm>
            <a:off x="-7758113" y="1463675"/>
            <a:ext cx="16902113" cy="10795000"/>
            <a:chOff x="-4887" y="922"/>
            <a:chExt cx="10647" cy="6800"/>
          </a:xfrm>
        </p:grpSpPr>
        <p:sp>
          <p:nvSpPr>
            <p:cNvPr id="20483"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20484" name="Arc 1028"/>
            <p:cNvSpPr>
              <a:spLocks/>
            </p:cNvSpPr>
            <p:nvPr/>
          </p:nvSpPr>
          <p:spPr bwMode="auto">
            <a:xfrm>
              <a:off x="-4887" y="922"/>
              <a:ext cx="8474" cy="6800"/>
            </a:xfrm>
            <a:custGeom>
              <a:avLst/>
              <a:gdLst>
                <a:gd name="G0" fmla="+- 21600 0 0"/>
                <a:gd name="G1" fmla="+- 21600 0 0"/>
                <a:gd name="G2" fmla="+- 21600 0 0"/>
                <a:gd name="T0" fmla="*/ 43200 w 43200"/>
                <a:gd name="T1" fmla="*/ 21600 h 43200"/>
                <a:gd name="T2" fmla="*/ 24979 w 43200"/>
                <a:gd name="T3" fmla="*/ 266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en-US" smtClean="0"/>
              <a:t>Click to edit Master title style</a:t>
            </a:r>
            <a:endParaRPr lang="en-US"/>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en-US" smtClean="0"/>
              <a:t>Click to edit Master subtitle style</a:t>
            </a:r>
            <a:endParaRPr lang="en-US"/>
          </a:p>
        </p:txBody>
      </p:sp>
      <p:sp>
        <p:nvSpPr>
          <p:cNvPr id="20487" name="Rectangle 1031"/>
          <p:cNvSpPr>
            <a:spLocks noGrp="1" noChangeArrowheads="1"/>
          </p:cNvSpPr>
          <p:nvPr>
            <p:ph type="dt" sz="quarter" idx="2"/>
          </p:nvPr>
        </p:nvSpPr>
        <p:spPr/>
        <p:txBody>
          <a:bodyPr/>
          <a:lstStyle>
            <a:lvl1pPr>
              <a:defRPr/>
            </a:lvl1pPr>
          </a:lstStyle>
          <a:p>
            <a:endParaRPr lang="en-US"/>
          </a:p>
        </p:txBody>
      </p:sp>
      <p:sp>
        <p:nvSpPr>
          <p:cNvPr id="20488" name="Rectangle 1032"/>
          <p:cNvSpPr>
            <a:spLocks noGrp="1" noChangeArrowheads="1"/>
          </p:cNvSpPr>
          <p:nvPr>
            <p:ph type="ftr" sz="quarter" idx="3"/>
          </p:nvPr>
        </p:nvSpPr>
        <p:spPr>
          <a:xfrm>
            <a:off x="1295400" y="6365875"/>
            <a:ext cx="4267200" cy="457200"/>
          </a:xfrm>
        </p:spPr>
        <p:txBody>
          <a:bodyPr/>
          <a:lstStyle>
            <a:lvl1pPr>
              <a:defRPr/>
            </a:lvl1pPr>
          </a:lstStyle>
          <a:p>
            <a:endParaRPr lang="en-US"/>
          </a:p>
        </p:txBody>
      </p:sp>
      <p:sp>
        <p:nvSpPr>
          <p:cNvPr id="20489" name="Rectangle 1033"/>
          <p:cNvSpPr>
            <a:spLocks noGrp="1" noChangeArrowheads="1"/>
          </p:cNvSpPr>
          <p:nvPr>
            <p:ph type="sldNum" sz="quarter" idx="4"/>
          </p:nvPr>
        </p:nvSpPr>
        <p:spPr/>
        <p:txBody>
          <a:bodyPr/>
          <a:lstStyle>
            <a:lvl2pPr lvl="1">
              <a:defRPr>
                <a:latin typeface="+mn-lt"/>
              </a:defRPr>
            </a:lvl2pPr>
          </a:lstStyle>
          <a:p>
            <a:pPr lvl="1"/>
            <a:fld id="{9665C1BD-DAEB-4FA8-8E07-05FD209BF5B5}" type="slidenum">
              <a:rPr lang="en-US"/>
              <a:pPr lvl="1"/>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99BF4C1-C24A-473E-8A8C-EDD67A1BEDE0}" type="slidenum">
              <a:rPr lang="en-US"/>
              <a:pPr lvl="1"/>
              <a:t>‹#›</a:t>
            </a:fld>
            <a:endParaRPr lang="en-US">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609600"/>
            <a:ext cx="20193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2625" y="609600"/>
            <a:ext cx="5908675"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331D8F6B-6825-4C47-9274-ACE2F85595F0}" type="slidenum">
              <a:rPr lang="en-US"/>
              <a:pPr lvl="1"/>
              <a:t>‹#›</a:t>
            </a:fld>
            <a:endParaRPr lang="en-US">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0750BCF-5674-4334-A0E0-23D9DE211180}" type="slidenum">
              <a:rPr lang="en-US"/>
              <a:pPr lvl="1"/>
              <a:t>‹#›</a:t>
            </a:fld>
            <a:endParaRPr lang="en-US">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41FAB0E8-74F8-4AB3-958E-C2291F1D0F3B}" type="slidenum">
              <a:rPr lang="en-US"/>
              <a:pPr lvl="1"/>
              <a:t>‹#›</a:t>
            </a:fld>
            <a:endParaRPr lang="en-US">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F158E0C-5D1C-43B7-B5F8-C705305D3895}" type="slidenum">
              <a:rPr lang="en-US"/>
              <a:pPr lvl="1"/>
              <a:t>‹#›</a:t>
            </a:fld>
            <a:endParaRPr lang="en-US">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2pPr lvl="1">
              <a:defRPr/>
            </a:lvl2pPr>
          </a:lstStyle>
          <a:p>
            <a:pPr lvl="1"/>
            <a:fld id="{3EC4F246-A937-4A69-AE76-A59E0E43B395}" type="slidenum">
              <a:rPr lang="en-US"/>
              <a:pPr lvl="1"/>
              <a:t>‹#›</a:t>
            </a:fld>
            <a:endParaRPr lang="en-US">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2pPr lvl="1">
              <a:defRPr/>
            </a:lvl2pPr>
          </a:lstStyle>
          <a:p>
            <a:pPr lvl="1"/>
            <a:fld id="{FECAA1BC-78F2-4FE8-AF1E-2CE8D7E90934}" type="slidenum">
              <a:rPr lang="en-US"/>
              <a:pPr lvl="1"/>
              <a:t>‹#›</a:t>
            </a:fld>
            <a:endParaRPr lang="en-US">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2pPr lvl="1">
              <a:defRPr/>
            </a:lvl2pPr>
          </a:lstStyle>
          <a:p>
            <a:pPr lvl="1"/>
            <a:fld id="{83DD353A-D17B-4540-B3CC-C87450E57A9D}" type="slidenum">
              <a:rPr lang="en-US"/>
              <a:pPr lvl="1"/>
              <a:t>‹#›</a:t>
            </a:fld>
            <a:endParaRPr lang="en-US">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7F4CAF0-2B9B-4A3A-A3AE-C49C3BBB22D8}" type="slidenum">
              <a:rPr lang="en-US"/>
              <a:pPr lvl="1"/>
              <a:t>‹#›</a:t>
            </a:fld>
            <a:endParaRPr lang="en-US">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4BED16EE-6A92-4F04-9D5E-D20177AA31DF}" type="slidenum">
              <a:rPr lang="en-US"/>
              <a:pPr lvl="1"/>
              <a:t>‹#›</a:t>
            </a:fld>
            <a:endParaRPr lang="en-US">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9458"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19460" name="Arc 2052"/>
            <p:cNvSpPr>
              <a:spLocks/>
            </p:cNvSpPr>
            <p:nvPr/>
          </p:nvSpPr>
          <p:spPr bwMode="auto">
            <a:xfrm>
              <a:off x="-5295" y="3"/>
              <a:ext cx="10596" cy="8624"/>
            </a:xfrm>
            <a:custGeom>
              <a:avLst/>
              <a:gdLst>
                <a:gd name="G0" fmla="+- 21600 0 0"/>
                <a:gd name="G1" fmla="+- 21600 0 0"/>
                <a:gd name="G2" fmla="+- 21600 0 0"/>
                <a:gd name="T0" fmla="*/ 43200 w 43200"/>
                <a:gd name="T1" fmla="*/ 2160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9462"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vl1pPr>
          </a:lstStyle>
          <a:p>
            <a:endParaRPr lang="en-US"/>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vl1pPr>
          </a:lstStyle>
          <a:p>
            <a:endParaRPr lang="en-US"/>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fld id="{81FB5ECE-F908-47FA-8D31-D9A84E3F14F5}" type="slidenum">
              <a:rPr lang="en-US"/>
              <a:pPr lvl="1"/>
              <a:t>‹#›</a:t>
            </a:fld>
            <a:endParaRPr lang="en-US"/>
          </a:p>
        </p:txBody>
      </p:sp>
    </p:spTree>
  </p:cSld>
  <p:clrMap bg1="dk2" tx1="lt1" bg2="dk1"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9pPr>
    </p:titleStyle>
    <p:bodyStyle>
      <a:lvl1pPr marL="342900" indent="-342900" algn="l" rtl="0" eaLnBrk="1" fontAlgn="base" hangingPunct="1">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rgbClr val="00CCFF"/>
        </a:buClr>
        <a:buSzPct val="65000"/>
        <a:buFont typeface="Wingdings" pitchFamily="2" charset="2"/>
        <a:buChar char="l"/>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accent1"/>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762000" y="685800"/>
            <a:ext cx="7620000" cy="1905000"/>
          </a:xfrm>
        </p:spPr>
        <p:txBody>
          <a:bodyPr/>
          <a:lstStyle/>
          <a:p>
            <a:pPr algn="ctr"/>
            <a:r>
              <a:rPr lang="ar-SA" sz="5400" b="1" dirty="0" smtClean="0">
                <a:solidFill>
                  <a:srgbClr val="FFFF00"/>
                </a:solidFill>
              </a:rPr>
              <a:t>بيئة صحراويه حارة </a:t>
            </a:r>
            <a:br>
              <a:rPr lang="ar-SA" sz="5400" b="1" dirty="0" smtClean="0">
                <a:solidFill>
                  <a:srgbClr val="FFFF00"/>
                </a:solidFill>
              </a:rPr>
            </a:br>
            <a:r>
              <a:rPr lang="ar-SA" sz="5400" b="1" dirty="0" smtClean="0">
                <a:solidFill>
                  <a:srgbClr val="FFFF00"/>
                </a:solidFill>
              </a:rPr>
              <a:t>442 نبت</a:t>
            </a:r>
            <a:endParaRPr lang="en-US" sz="5400" b="1" dirty="0">
              <a:solidFill>
                <a:srgbClr val="FFFF00"/>
              </a:solidFill>
            </a:endParaRPr>
          </a:p>
        </p:txBody>
      </p:sp>
      <p:sp>
        <p:nvSpPr>
          <p:cNvPr id="4101" name="Rectangle 5"/>
          <p:cNvSpPr>
            <a:spLocks noGrp="1" noChangeArrowheads="1"/>
          </p:cNvSpPr>
          <p:nvPr>
            <p:ph type="subTitle" idx="1"/>
          </p:nvPr>
        </p:nvSpPr>
        <p:spPr>
          <a:xfrm>
            <a:off x="2514600" y="2895600"/>
            <a:ext cx="5638800" cy="457200"/>
          </a:xfrm>
        </p:spPr>
        <p:txBody>
          <a:bodyPr/>
          <a:lstStyle/>
          <a:p>
            <a:pPr algn="r"/>
            <a:r>
              <a:rPr lang="ar-SA" dirty="0" smtClean="0"/>
              <a:t> د. نجاة عبد الوهاب بخاري</a:t>
            </a:r>
            <a:endParaRPr lang="en-US" dirty="0"/>
          </a:p>
        </p:txBody>
      </p:sp>
      <p:sp>
        <p:nvSpPr>
          <p:cNvPr id="4" name="Rectangle 5"/>
          <p:cNvSpPr txBox="1">
            <a:spLocks noChangeArrowheads="1"/>
          </p:cNvSpPr>
          <p:nvPr/>
        </p:nvSpPr>
        <p:spPr bwMode="auto">
          <a:xfrm>
            <a:off x="1676400" y="3505200"/>
            <a:ext cx="640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algn="r"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rgbClr val="FFFF00"/>
                </a:solidFill>
                <a:effectLst/>
                <a:uLnTx/>
                <a:uFillTx/>
                <a:latin typeface="+mn-lt"/>
                <a:ea typeface="+mn-ea"/>
                <a:cs typeface="+mn-cs"/>
              </a:rPr>
              <a:t>قسم النبات والحياء الدقية –</a:t>
            </a:r>
            <a:r>
              <a:rPr kumimoji="0" lang="ar-SA" sz="3200" b="0" i="0" u="none" strike="noStrike" kern="0" cap="none" spc="0" normalizeH="0" noProof="0" dirty="0" smtClean="0">
                <a:ln>
                  <a:noFill/>
                </a:ln>
                <a:solidFill>
                  <a:srgbClr val="FFFF00"/>
                </a:solidFill>
                <a:effectLst/>
                <a:uLnTx/>
                <a:uFillTx/>
                <a:latin typeface="+mn-lt"/>
                <a:ea typeface="+mn-ea"/>
                <a:cs typeface="+mn-cs"/>
              </a:rPr>
              <a:t> جامعة الملك سعود</a:t>
            </a:r>
            <a:endParaRPr kumimoji="0" lang="en-US" sz="3200" b="0" i="0" u="none" strike="noStrike" kern="0" cap="none" spc="0" normalizeH="0" baseline="0" noProof="0" dirty="0">
              <a:ln>
                <a:noFill/>
              </a:ln>
              <a:solidFill>
                <a:srgbClr val="FFFF00"/>
              </a:solidFill>
              <a:effectLst/>
              <a:uLnTx/>
              <a:uFillTx/>
              <a:latin typeface="+mn-lt"/>
              <a:ea typeface="+mn-ea"/>
              <a:cs typeface="+mn-cs"/>
            </a:endParaRPr>
          </a:p>
        </p:txBody>
      </p:sp>
      <p:sp>
        <p:nvSpPr>
          <p:cNvPr id="5" name="Rectangle 5"/>
          <p:cNvSpPr txBox="1">
            <a:spLocks noChangeArrowheads="1"/>
          </p:cNvSpPr>
          <p:nvPr/>
        </p:nvSpPr>
        <p:spPr bwMode="auto">
          <a:xfrm>
            <a:off x="533400" y="5791200"/>
            <a:ext cx="259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chemeClr val="tx1"/>
                </a:solidFill>
                <a:effectLst/>
                <a:uLnTx/>
                <a:uFillTx/>
                <a:latin typeface="+mn-lt"/>
                <a:ea typeface="+mn-ea"/>
                <a:cs typeface="+mn-cs"/>
              </a:rPr>
              <a:t>المحاضرة </a:t>
            </a:r>
            <a:r>
              <a:rPr kumimoji="0" lang="ar-SA" sz="3200" kern="0" noProof="0" dirty="0" smtClean="0">
                <a:latin typeface="+mn-lt"/>
                <a:cs typeface="+mn-cs"/>
              </a:rPr>
              <a:t>الثامنة</a:t>
            </a: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ssolv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 grpId="0" autoUpdateAnimBg="0"/>
      <p:bldP spid="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228600"/>
            <a:ext cx="8534400" cy="6324600"/>
          </a:xfrm>
        </p:spPr>
        <p:txBody>
          <a:bodyPr/>
          <a:lstStyle/>
          <a:p>
            <a:pPr marL="742950" indent="-742950" algn="just" rtl="1">
              <a:buClr>
                <a:schemeClr val="accent2"/>
              </a:buClr>
              <a:buSzPct val="100000"/>
              <a:buFont typeface="+mj-lt"/>
              <a:buAutoNum type="arabicPeriod" startAt="2"/>
            </a:pPr>
            <a:r>
              <a:rPr lang="ar-SA" sz="3600" dirty="0" smtClean="0">
                <a:solidFill>
                  <a:schemeClr val="accent2"/>
                </a:solidFill>
              </a:rPr>
              <a:t>تحمل أفراد النباتات الجفافية مجموعة من الأوراق صغيرة الحجم في موسم الجفاف عوضاً عن الأورق العادية التي تحملها في موسم الأمطار </a:t>
            </a:r>
            <a:r>
              <a:rPr lang="ar-SA" sz="3600" dirty="0" smtClean="0">
                <a:solidFill>
                  <a:srgbClr val="FF0000"/>
                </a:solidFill>
              </a:rPr>
              <a:t>(تستطيع ممارسة عملية البناء الضوئي طيلة العام ، وتقليل النتح).</a:t>
            </a:r>
            <a:endParaRPr lang="ar-SA" sz="3600" dirty="0" smtClean="0">
              <a:solidFill>
                <a:srgbClr val="FF0000"/>
              </a:solidFill>
            </a:endParaRPr>
          </a:p>
          <a:p>
            <a:pPr marL="742950" indent="-742950" algn="just" rtl="1">
              <a:buClr>
                <a:schemeClr val="accent2"/>
              </a:buClr>
              <a:buSzPct val="100000"/>
              <a:buFont typeface="+mj-lt"/>
              <a:buAutoNum type="arabicPeriod" startAt="2"/>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pic>
        <p:nvPicPr>
          <p:cNvPr id="5" name="Picture 4" descr="http://l.yimg.com/lo/api/res/1.2/t21ZrXbYjTQ7O2.o_N2uKA--/YXBwaWQ9bWtihttp:/lh5.ggpht.com/_BuFaAw7K_Mk/SyrMWzHD_CI/AAAAAAAAB0Q/ODr7Ko1RJBI/dvd2.jpg"/>
          <p:cNvPicPr>
            <a:picLocks noChangeAspect="1" noChangeArrowheads="1"/>
          </p:cNvPicPr>
          <p:nvPr/>
        </p:nvPicPr>
        <p:blipFill>
          <a:blip r:embed="rId2" cstate="print"/>
          <a:srcRect/>
          <a:stretch>
            <a:fillRect/>
          </a:stretch>
        </p:blipFill>
        <p:spPr bwMode="auto">
          <a:xfrm>
            <a:off x="2057400" y="2775505"/>
            <a:ext cx="4876800" cy="3521239"/>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style.rotation</p:attrName>
                                        </p:attrNameLst>
                                      </p:cBhvr>
                                      <p:tavLst>
                                        <p:tav tm="0">
                                          <p:val>
                                            <p:fltVal val="360"/>
                                          </p:val>
                                        </p:tav>
                                        <p:tav tm="100000">
                                          <p:val>
                                            <p:fltVal val="0"/>
                                          </p:val>
                                        </p:tav>
                                      </p:tavLst>
                                    </p:anim>
                                    <p:animEffect transition="in" filter="fad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228600"/>
            <a:ext cx="8534400" cy="6324600"/>
          </a:xfrm>
        </p:spPr>
        <p:txBody>
          <a:bodyPr/>
          <a:lstStyle/>
          <a:p>
            <a:pPr marL="742950" indent="-742950" algn="just" rtl="1">
              <a:buClr>
                <a:schemeClr val="accent2"/>
              </a:buClr>
              <a:buSzPct val="100000"/>
              <a:buFont typeface="+mj-lt"/>
              <a:buAutoNum type="arabicPeriod" startAt="3"/>
            </a:pPr>
            <a:r>
              <a:rPr lang="ar-SA" sz="3600" dirty="0" smtClean="0">
                <a:solidFill>
                  <a:schemeClr val="accent2"/>
                </a:solidFill>
              </a:rPr>
              <a:t>إسقاط الأوراق  في فصل الصيف لتخفيض النتح ، الفروع العارية ، ينخفض فيها النتح بدرجة كبيرة .</a:t>
            </a:r>
          </a:p>
          <a:p>
            <a:pPr marL="742950" indent="-742950" algn="just" rtl="1">
              <a:buClr>
                <a:schemeClr val="accent2"/>
              </a:buClr>
              <a:buSzPct val="100000"/>
              <a:buNone/>
            </a:pPr>
            <a:r>
              <a:rPr lang="ar-SA" sz="3600" dirty="0" smtClean="0">
                <a:solidFill>
                  <a:schemeClr val="accent2"/>
                </a:solidFill>
              </a:rPr>
              <a:t>مثل : نبات الجثجاث </a:t>
            </a:r>
            <a:r>
              <a:rPr lang="en-GB" sz="3600" dirty="0" err="1" smtClean="0">
                <a:solidFill>
                  <a:srgbClr val="FF0000"/>
                </a:solidFill>
              </a:rPr>
              <a:t>Pulicaria</a:t>
            </a:r>
            <a:r>
              <a:rPr lang="en-GB" sz="3600" dirty="0" smtClean="0">
                <a:solidFill>
                  <a:schemeClr val="accent2"/>
                </a:solidFill>
              </a:rPr>
              <a:t> </a:t>
            </a:r>
            <a:r>
              <a:rPr lang="en-GB" sz="3600" dirty="0" err="1" smtClean="0">
                <a:solidFill>
                  <a:srgbClr val="FF0000"/>
                </a:solidFill>
              </a:rPr>
              <a:t>undulata</a:t>
            </a:r>
            <a:r>
              <a:rPr lang="en-GB" sz="3600" dirty="0" smtClean="0">
                <a:solidFill>
                  <a:schemeClr val="accent2"/>
                </a:solidFill>
              </a:rPr>
              <a:t> </a:t>
            </a:r>
            <a:r>
              <a:rPr lang="ar-SA" sz="3600" dirty="0" smtClean="0">
                <a:solidFill>
                  <a:schemeClr val="accent2"/>
                </a:solidFill>
              </a:rPr>
              <a:t> الشيح </a:t>
            </a:r>
            <a:r>
              <a:rPr lang="en-GB" sz="3600" dirty="0" err="1" smtClean="0">
                <a:solidFill>
                  <a:srgbClr val="FF0000"/>
                </a:solidFill>
              </a:rPr>
              <a:t>Artemisa</a:t>
            </a:r>
            <a:r>
              <a:rPr lang="en-GB" sz="3600" dirty="0" smtClean="0">
                <a:solidFill>
                  <a:schemeClr val="accent2"/>
                </a:solidFill>
              </a:rPr>
              <a:t> </a:t>
            </a:r>
            <a:r>
              <a:rPr lang="en-GB" sz="3600" dirty="0" err="1" smtClean="0">
                <a:solidFill>
                  <a:srgbClr val="FF0000"/>
                </a:solidFill>
              </a:rPr>
              <a:t>sieberi</a:t>
            </a:r>
            <a:endParaRPr lang="ar-SA" sz="3600" dirty="0" smtClean="0">
              <a:solidFill>
                <a:srgbClr val="FF0000"/>
              </a:solidFill>
            </a:endParaRPr>
          </a:p>
          <a:p>
            <a:pPr marL="742950" indent="-742950" algn="just" rtl="1">
              <a:buClr>
                <a:schemeClr val="accent2"/>
              </a:buClr>
              <a:buSzPct val="100000"/>
              <a:buFont typeface="+mj-lt"/>
              <a:buAutoNum type="arabicPeriod" startAt="2"/>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pic>
        <p:nvPicPr>
          <p:cNvPr id="6" name="Picture 5" descr="Pulicaria_undulata_1.jpg"/>
          <p:cNvPicPr>
            <a:picLocks noChangeAspect="1"/>
          </p:cNvPicPr>
          <p:nvPr/>
        </p:nvPicPr>
        <p:blipFill>
          <a:blip r:embed="rId2" cstate="print"/>
          <a:stretch>
            <a:fillRect/>
          </a:stretch>
        </p:blipFill>
        <p:spPr>
          <a:xfrm>
            <a:off x="3200400" y="2819400"/>
            <a:ext cx="5615709" cy="3796133"/>
          </a:xfrm>
          <a:prstGeom prst="rect">
            <a:avLst/>
          </a:prstGeom>
        </p:spPr>
      </p:pic>
      <p:pic>
        <p:nvPicPr>
          <p:cNvPr id="7" name="Picture 6" descr="Artemisa sieberi.jpg"/>
          <p:cNvPicPr>
            <a:picLocks noChangeAspect="1"/>
          </p:cNvPicPr>
          <p:nvPr/>
        </p:nvPicPr>
        <p:blipFill>
          <a:blip r:embed="rId3" cstate="print"/>
          <a:stretch>
            <a:fillRect/>
          </a:stretch>
        </p:blipFill>
        <p:spPr>
          <a:xfrm>
            <a:off x="228600" y="2057400"/>
            <a:ext cx="4351175" cy="3553459"/>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838200"/>
            <a:ext cx="8534400" cy="5715000"/>
          </a:xfrm>
        </p:spPr>
        <p:txBody>
          <a:bodyPr/>
          <a:lstStyle/>
          <a:p>
            <a:pPr marL="742950" indent="-742950" algn="just" rtl="1">
              <a:buClr>
                <a:schemeClr val="accent2"/>
              </a:buClr>
              <a:buSzPct val="100000"/>
              <a:buFont typeface="+mj-lt"/>
              <a:buAutoNum type="arabicPeriod" startAt="4"/>
            </a:pPr>
            <a:r>
              <a:rPr lang="ar-SA" sz="3600" dirty="0" smtClean="0">
                <a:solidFill>
                  <a:schemeClr val="accent2"/>
                </a:solidFill>
              </a:rPr>
              <a:t>تحورات في شكل ألأوراق  ، أو الأذينات أو السوق إلى صور تقلل من النتح ، وتتمثل هذه التحورات في الأتي:  </a:t>
            </a:r>
          </a:p>
          <a:p>
            <a:pPr marL="742950" indent="-742950" algn="just" rtl="1">
              <a:buClr>
                <a:schemeClr val="accent2"/>
              </a:buClr>
              <a:buSzPct val="100000"/>
              <a:buNone/>
            </a:pPr>
            <a:r>
              <a:rPr lang="ar-SA" sz="3600" dirty="0" smtClean="0">
                <a:solidFill>
                  <a:schemeClr val="accent2"/>
                </a:solidFill>
              </a:rPr>
              <a:t>1- </a:t>
            </a:r>
            <a:r>
              <a:rPr lang="ar-SA" sz="3600" dirty="0" smtClean="0"/>
              <a:t>تحور الأذينات إلى أشواك ، مثل : نبات الأكاشيا (السيال</a:t>
            </a:r>
            <a:r>
              <a:rPr lang="ar-SA" sz="3600" i="1" dirty="0" smtClean="0">
                <a:solidFill>
                  <a:srgbClr val="FF0000"/>
                </a:solidFill>
              </a:rPr>
              <a:t> </a:t>
            </a:r>
            <a:r>
              <a:rPr lang="en-GB" sz="3600" i="1" dirty="0" smtClean="0">
                <a:solidFill>
                  <a:srgbClr val="FF0000"/>
                </a:solidFill>
              </a:rPr>
              <a:t> Acacia </a:t>
            </a:r>
            <a:r>
              <a:rPr lang="en-GB" sz="3600" i="1" dirty="0" err="1" smtClean="0">
                <a:solidFill>
                  <a:srgbClr val="FF0000"/>
                </a:solidFill>
              </a:rPr>
              <a:t>roddiana</a:t>
            </a:r>
            <a:r>
              <a:rPr lang="ar-SA" sz="3600" dirty="0" smtClean="0"/>
              <a:t>) والسدر </a:t>
            </a:r>
            <a:r>
              <a:rPr lang="en-GB" sz="3600" dirty="0" smtClean="0"/>
              <a:t> </a:t>
            </a:r>
            <a:r>
              <a:rPr lang="en-GB" sz="3600" i="1" dirty="0" err="1" smtClean="0">
                <a:solidFill>
                  <a:srgbClr val="FF0000"/>
                </a:solidFill>
              </a:rPr>
              <a:t>Ziziphus</a:t>
            </a:r>
            <a:r>
              <a:rPr lang="en-GB" sz="3600" dirty="0" smtClean="0"/>
              <a:t> </a:t>
            </a:r>
            <a:r>
              <a:rPr lang="en-GB" sz="3600" i="1" dirty="0" err="1" smtClean="0">
                <a:solidFill>
                  <a:srgbClr val="FF0000"/>
                </a:solidFill>
              </a:rPr>
              <a:t>spina-christi</a:t>
            </a:r>
            <a:endParaRPr lang="ar-SA" sz="3600" i="1" dirty="0" smtClean="0">
              <a:solidFill>
                <a:srgbClr val="FF0000"/>
              </a:solidFill>
            </a:endParaRPr>
          </a:p>
          <a:p>
            <a:pPr marL="742950" indent="-742950" algn="just" rtl="1">
              <a:buClr>
                <a:schemeClr val="accent2"/>
              </a:buClr>
              <a:buSzPct val="100000"/>
              <a:buNone/>
            </a:pPr>
            <a:r>
              <a:rPr lang="ar-SA" sz="3600" dirty="0" smtClean="0">
                <a:solidFill>
                  <a:schemeClr val="accent2"/>
                </a:solidFill>
              </a:rPr>
              <a:t>2- </a:t>
            </a:r>
            <a:r>
              <a:rPr lang="ar-SA" sz="3600" dirty="0" smtClean="0"/>
              <a:t>تحور الفروع إلى أشواك ، مثل الشبرم </a:t>
            </a:r>
            <a:r>
              <a:rPr lang="en-GB" sz="3600" i="1" dirty="0" err="1" smtClean="0">
                <a:solidFill>
                  <a:srgbClr val="FF0000"/>
                </a:solidFill>
              </a:rPr>
              <a:t>Zilla</a:t>
            </a:r>
            <a:r>
              <a:rPr lang="en-GB" sz="3600" dirty="0" smtClean="0"/>
              <a:t> </a:t>
            </a:r>
            <a:r>
              <a:rPr lang="en-GB" sz="3600" i="1" dirty="0" err="1" smtClean="0">
                <a:solidFill>
                  <a:srgbClr val="FF0000"/>
                </a:solidFill>
              </a:rPr>
              <a:t>spinosa</a:t>
            </a:r>
            <a:r>
              <a:rPr lang="en-GB" sz="3600" dirty="0" smtClean="0"/>
              <a:t> </a:t>
            </a:r>
            <a:r>
              <a:rPr lang="ar-SA" sz="3600" dirty="0" smtClean="0"/>
              <a:t> والعاقول </a:t>
            </a:r>
            <a:r>
              <a:rPr lang="en-GB" sz="3600" dirty="0" smtClean="0"/>
              <a:t> </a:t>
            </a:r>
            <a:r>
              <a:rPr lang="en-GB" sz="3600" i="1" dirty="0" err="1" smtClean="0">
                <a:solidFill>
                  <a:srgbClr val="FF0000"/>
                </a:solidFill>
              </a:rPr>
              <a:t>Alhagi</a:t>
            </a:r>
            <a:r>
              <a:rPr lang="en-GB" sz="3600" i="1" dirty="0" smtClean="0">
                <a:solidFill>
                  <a:srgbClr val="FF0000"/>
                </a:solidFill>
              </a:rPr>
              <a:t> </a:t>
            </a:r>
            <a:r>
              <a:rPr lang="en-GB" sz="3600" i="1" dirty="0" err="1" smtClean="0">
                <a:solidFill>
                  <a:srgbClr val="FF0000"/>
                </a:solidFill>
              </a:rPr>
              <a:t>graecorum</a:t>
            </a:r>
            <a:endParaRPr lang="en-GB" sz="3600" i="1" dirty="0" smtClean="0">
              <a:solidFill>
                <a:srgbClr val="FF0000"/>
              </a:solidFill>
            </a:endParaRPr>
          </a:p>
          <a:p>
            <a:pPr marL="742950" indent="-742950" algn="just" rtl="1">
              <a:buClr>
                <a:schemeClr val="accent2"/>
              </a:buClr>
              <a:buSzPct val="100000"/>
              <a:buNone/>
            </a:pPr>
            <a:endParaRPr lang="ar-SA" sz="3600" dirty="0" smtClean="0">
              <a:solidFill>
                <a:schemeClr val="accent2"/>
              </a:solidFill>
            </a:endParaRPr>
          </a:p>
          <a:p>
            <a:pPr marL="742950" indent="-742950" algn="just" rtl="1">
              <a:buClr>
                <a:schemeClr val="accent2"/>
              </a:buClr>
              <a:buSzPct val="100000"/>
              <a:buNone/>
            </a:pPr>
            <a:r>
              <a:rPr lang="ar-SA" sz="3600" dirty="0" smtClean="0">
                <a:solidFill>
                  <a:schemeClr val="accent2"/>
                </a:solidFill>
              </a:rPr>
              <a:t> </a:t>
            </a:r>
            <a:endParaRPr lang="ar-SA" sz="3600" dirty="0" smtClean="0">
              <a:solidFill>
                <a:srgbClr val="FF0000"/>
              </a:solidFill>
            </a:endParaRPr>
          </a:p>
          <a:p>
            <a:pPr marL="742950" indent="-742950" algn="just" rtl="1">
              <a:buClr>
                <a:schemeClr val="accent2"/>
              </a:buClr>
              <a:buSzPct val="100000"/>
              <a:buFont typeface="+mj-lt"/>
              <a:buAutoNum type="arabicPeriod" startAt="2"/>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p:cTn id="23"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4">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p:cTn id="31"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4">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4">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cacia roddiana.jpg"/>
          <p:cNvPicPr>
            <a:picLocks noChangeAspect="1"/>
          </p:cNvPicPr>
          <p:nvPr/>
        </p:nvPicPr>
        <p:blipFill>
          <a:blip r:embed="rId2" cstate="print"/>
          <a:stretch>
            <a:fillRect/>
          </a:stretch>
        </p:blipFill>
        <p:spPr>
          <a:xfrm>
            <a:off x="304800" y="228600"/>
            <a:ext cx="5562600" cy="4171950"/>
          </a:xfrm>
          <a:prstGeom prst="rect">
            <a:avLst/>
          </a:prstGeom>
        </p:spPr>
      </p:pic>
      <p:pic>
        <p:nvPicPr>
          <p:cNvPr id="5" name="Picture 4" descr="Zilla spinosa.jpg"/>
          <p:cNvPicPr>
            <a:picLocks noChangeAspect="1"/>
          </p:cNvPicPr>
          <p:nvPr/>
        </p:nvPicPr>
        <p:blipFill>
          <a:blip r:embed="rId3" cstate="print"/>
          <a:stretch>
            <a:fillRect/>
          </a:stretch>
        </p:blipFill>
        <p:spPr>
          <a:xfrm>
            <a:off x="3429000" y="2819400"/>
            <a:ext cx="5415998" cy="3637020"/>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ppt_w</p:attrName>
                                        </p:attrNameLst>
                                      </p:cBhvr>
                                      <p:tavLst>
                                        <p:tav tm="0">
                                          <p:val>
                                            <p:fltVal val="0"/>
                                          </p:val>
                                        </p:tav>
                                        <p:tav tm="100000">
                                          <p:val>
                                            <p:strVal val="#ppt_w"/>
                                          </p:val>
                                        </p:tav>
                                      </p:tavLst>
                                    </p:anim>
                                    <p:anim calcmode="lin" valueType="num">
                                      <p:cBhvr>
                                        <p:cTn id="16" dur="1000" fill="hold"/>
                                        <p:tgtEl>
                                          <p:spTgt spid="5"/>
                                        </p:tgtEl>
                                        <p:attrNameLst>
                                          <p:attrName>ppt_h</p:attrName>
                                        </p:attrNameLst>
                                      </p:cBhvr>
                                      <p:tavLst>
                                        <p:tav tm="0">
                                          <p:val>
                                            <p:fltVal val="0"/>
                                          </p:val>
                                        </p:tav>
                                        <p:tav tm="100000">
                                          <p:val>
                                            <p:strVal val="#ppt_h"/>
                                          </p:val>
                                        </p:tav>
                                      </p:tavLst>
                                    </p:anim>
                                    <p:anim calcmode="lin" valueType="num">
                                      <p:cBhvr>
                                        <p:cTn id="1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228600"/>
            <a:ext cx="8534400" cy="6324600"/>
          </a:xfrm>
        </p:spPr>
        <p:txBody>
          <a:bodyPr/>
          <a:lstStyle/>
          <a:p>
            <a:pPr marL="742950" indent="-742950" algn="just" rtl="1">
              <a:buClr>
                <a:schemeClr val="accent2"/>
              </a:buClr>
              <a:buSzPct val="100000"/>
              <a:buFont typeface="+mj-lt"/>
              <a:buAutoNum type="arabicPeriod" startAt="5"/>
            </a:pPr>
            <a:r>
              <a:rPr lang="ar-SA" sz="3600" dirty="0" smtClean="0">
                <a:solidFill>
                  <a:schemeClr val="accent2"/>
                </a:solidFill>
              </a:rPr>
              <a:t>هناك أنواع نباتية لا تحمل أوراق بتاتا ً ، تعرف بالنباتات الغير ورقية </a:t>
            </a:r>
            <a:r>
              <a:rPr lang="en-GB" sz="3600" dirty="0" err="1" smtClean="0">
                <a:solidFill>
                  <a:srgbClr val="FF0000"/>
                </a:solidFill>
              </a:rPr>
              <a:t>Aphyllus</a:t>
            </a:r>
            <a:r>
              <a:rPr lang="en-GB" sz="3600" dirty="0" smtClean="0">
                <a:solidFill>
                  <a:srgbClr val="FF0000"/>
                </a:solidFill>
              </a:rPr>
              <a:t> plants</a:t>
            </a:r>
            <a:r>
              <a:rPr lang="ar-SA" sz="3600" dirty="0" smtClean="0">
                <a:solidFill>
                  <a:srgbClr val="FF0000"/>
                </a:solidFill>
              </a:rPr>
              <a:t> </a:t>
            </a:r>
            <a:r>
              <a:rPr lang="ar-SA" sz="3600" dirty="0" smtClean="0">
                <a:solidFill>
                  <a:schemeClr val="accent2"/>
                </a:solidFill>
              </a:rPr>
              <a:t>، تقوم السيقان والفروع الخضراء بعملية البناء الضوئي ، وتسقط بعض فروعها في موسم الجفاف الشديد.</a:t>
            </a:r>
          </a:p>
          <a:p>
            <a:pPr marL="742950" indent="-742950" algn="just" rtl="1">
              <a:buClr>
                <a:schemeClr val="accent2"/>
              </a:buClr>
              <a:buSzPct val="100000"/>
              <a:buNone/>
            </a:pPr>
            <a:r>
              <a:rPr lang="ar-SA" sz="3600" dirty="0" smtClean="0">
                <a:solidFill>
                  <a:schemeClr val="accent2"/>
                </a:solidFill>
              </a:rPr>
              <a:t>مثل : نبات المرخ </a:t>
            </a:r>
            <a:r>
              <a:rPr lang="en-GB" sz="3600" i="1" dirty="0" err="1" smtClean="0">
                <a:solidFill>
                  <a:srgbClr val="FF0000"/>
                </a:solidFill>
              </a:rPr>
              <a:t>Leptadenia</a:t>
            </a:r>
            <a:r>
              <a:rPr lang="en-GB" sz="3600" i="1" dirty="0" smtClean="0">
                <a:solidFill>
                  <a:srgbClr val="FF0000"/>
                </a:solidFill>
              </a:rPr>
              <a:t> </a:t>
            </a:r>
            <a:r>
              <a:rPr lang="en-GB" sz="3600" i="1" dirty="0" err="1" smtClean="0">
                <a:solidFill>
                  <a:srgbClr val="FF0000"/>
                </a:solidFill>
              </a:rPr>
              <a:t>pyrotdhnica</a:t>
            </a:r>
            <a:r>
              <a:rPr lang="ar-SA" sz="3600" i="1" dirty="0" smtClean="0">
                <a:solidFill>
                  <a:srgbClr val="FF0000"/>
                </a:solidFill>
              </a:rPr>
              <a:t> </a:t>
            </a:r>
            <a:r>
              <a:rPr lang="ar-SA" sz="3600" dirty="0" smtClean="0">
                <a:solidFill>
                  <a:schemeClr val="accent2"/>
                </a:solidFill>
              </a:rPr>
              <a:t>، الرمث </a:t>
            </a:r>
            <a:r>
              <a:rPr lang="en-GB" sz="3600" dirty="0" smtClean="0">
                <a:solidFill>
                  <a:schemeClr val="accent2"/>
                </a:solidFill>
              </a:rPr>
              <a:t> </a:t>
            </a:r>
            <a:r>
              <a:rPr lang="en-GB" sz="3600" i="1" dirty="0" err="1" smtClean="0">
                <a:solidFill>
                  <a:srgbClr val="FF0000"/>
                </a:solidFill>
              </a:rPr>
              <a:t>Haloxylon</a:t>
            </a:r>
            <a:r>
              <a:rPr lang="en-GB" sz="3600" i="1" dirty="0" smtClean="0">
                <a:solidFill>
                  <a:srgbClr val="FF0000"/>
                </a:solidFill>
              </a:rPr>
              <a:t> </a:t>
            </a:r>
            <a:r>
              <a:rPr lang="en-GB" sz="3600" i="1" dirty="0" err="1" smtClean="0">
                <a:solidFill>
                  <a:srgbClr val="FF0000"/>
                </a:solidFill>
              </a:rPr>
              <a:t>salicornicum</a:t>
            </a:r>
            <a:endParaRPr lang="ar-SA" sz="3600" i="1" dirty="0" smtClean="0">
              <a:solidFill>
                <a:srgbClr val="FF0000"/>
              </a:solidFill>
            </a:endParaRPr>
          </a:p>
          <a:p>
            <a:pPr marL="742950" indent="-742950" algn="just" rtl="1">
              <a:buClr>
                <a:schemeClr val="accent2"/>
              </a:buClr>
              <a:buSzPct val="100000"/>
              <a:buNone/>
            </a:pPr>
            <a:r>
              <a:rPr lang="ar-SA" sz="3600" i="1" dirty="0" smtClean="0">
                <a:solidFill>
                  <a:srgbClr val="FF0000"/>
                </a:solidFill>
              </a:rPr>
              <a:t> </a:t>
            </a:r>
            <a:endParaRPr lang="en-GB" sz="3600" i="1" dirty="0" smtClean="0">
              <a:solidFill>
                <a:srgbClr val="FF0000"/>
              </a:solidFill>
            </a:endParaRPr>
          </a:p>
          <a:p>
            <a:pPr marL="742950" indent="-742950" algn="just" rtl="1">
              <a:buClr>
                <a:schemeClr val="accent2"/>
              </a:buClr>
              <a:buSzPct val="100000"/>
              <a:buNone/>
            </a:pPr>
            <a:endParaRPr lang="ar-SA" sz="3600" dirty="0" smtClean="0">
              <a:solidFill>
                <a:schemeClr val="accent2"/>
              </a:solidFill>
            </a:endParaRPr>
          </a:p>
          <a:p>
            <a:pPr marL="742950" indent="-742950" algn="just" rtl="1">
              <a:buClr>
                <a:schemeClr val="accent2"/>
              </a:buClr>
              <a:buSzPct val="100000"/>
              <a:buNone/>
            </a:pPr>
            <a:r>
              <a:rPr lang="ar-SA" sz="3600" dirty="0" smtClean="0">
                <a:solidFill>
                  <a:schemeClr val="accent2"/>
                </a:solidFill>
              </a:rPr>
              <a:t> </a:t>
            </a:r>
            <a:endParaRPr lang="ar-SA" sz="3600" dirty="0" smtClean="0">
              <a:solidFill>
                <a:srgbClr val="FF0000"/>
              </a:solidFill>
            </a:endParaRPr>
          </a:p>
          <a:p>
            <a:pPr marL="742950" indent="-742950" algn="just" rtl="1">
              <a:buClr>
                <a:schemeClr val="accent2"/>
              </a:buClr>
              <a:buSzPct val="100000"/>
              <a:buFont typeface="+mj-lt"/>
              <a:buAutoNum type="arabicPeriod" startAt="2"/>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pic>
        <p:nvPicPr>
          <p:cNvPr id="5" name="Picture 4" descr="Haloxylon salicornicum.png"/>
          <p:cNvPicPr>
            <a:picLocks noChangeAspect="1"/>
          </p:cNvPicPr>
          <p:nvPr/>
        </p:nvPicPr>
        <p:blipFill>
          <a:blip r:embed="rId2" cstate="print"/>
          <a:stretch>
            <a:fillRect/>
          </a:stretch>
        </p:blipFill>
        <p:spPr>
          <a:xfrm>
            <a:off x="304801" y="3733800"/>
            <a:ext cx="4343399" cy="2900327"/>
          </a:xfrm>
          <a:prstGeom prst="rect">
            <a:avLst/>
          </a:prstGeom>
        </p:spPr>
      </p:pic>
      <p:pic>
        <p:nvPicPr>
          <p:cNvPr id="6" name="Picture 8" descr="http://www.albrari.com/vb/uploaded/29870_111257687172.jpg"/>
          <p:cNvPicPr>
            <a:picLocks noChangeAspect="1" noChangeArrowheads="1"/>
          </p:cNvPicPr>
          <p:nvPr/>
        </p:nvPicPr>
        <p:blipFill>
          <a:blip r:embed="rId3" cstate="print"/>
          <a:srcRect/>
          <a:stretch>
            <a:fillRect/>
          </a:stretch>
        </p:blipFill>
        <p:spPr bwMode="auto">
          <a:xfrm>
            <a:off x="5105400" y="3657600"/>
            <a:ext cx="3812232" cy="3004129"/>
          </a:xfrm>
          <a:prstGeom prst="rect">
            <a:avLst/>
          </a:prstGeom>
          <a:noFill/>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900" decel="100000" fill="hold"/>
                                        <p:tgtEl>
                                          <p:spTgt spid="5"/>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900" decel="100000" fill="hold"/>
                                        <p:tgtEl>
                                          <p:spTgt spid="6"/>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228600"/>
            <a:ext cx="8534400" cy="6324600"/>
          </a:xfrm>
        </p:spPr>
        <p:txBody>
          <a:bodyPr/>
          <a:lstStyle/>
          <a:p>
            <a:pPr marL="742950" indent="-742950" algn="just" rtl="1">
              <a:buClr>
                <a:schemeClr val="accent2"/>
              </a:buClr>
              <a:buSzPct val="100000"/>
              <a:buFont typeface="+mj-lt"/>
              <a:buAutoNum type="arabicPeriod" startAt="6"/>
            </a:pPr>
            <a:r>
              <a:rPr lang="ar-SA" sz="3600" dirty="0" smtClean="0">
                <a:solidFill>
                  <a:schemeClr val="accent2"/>
                </a:solidFill>
              </a:rPr>
              <a:t>من آليات التـأقلم للحياة في البيئة الجافة ، أن تغير الورقة زاويتها مع الساق بحركة نشطية لفادي سقوط الإشعاع رأسيا ً على الورقة .</a:t>
            </a:r>
          </a:p>
          <a:p>
            <a:pPr marL="742950" indent="-742950" algn="just" rtl="1">
              <a:buClr>
                <a:schemeClr val="accent2"/>
              </a:buClr>
              <a:buSzPct val="100000"/>
              <a:buNone/>
            </a:pPr>
            <a:r>
              <a:rPr lang="ar-SA" sz="3600" dirty="0" smtClean="0">
                <a:solidFill>
                  <a:schemeClr val="accent2"/>
                </a:solidFill>
              </a:rPr>
              <a:t>مثل : نبات العشر </a:t>
            </a:r>
            <a:r>
              <a:rPr lang="en-GB" sz="3600" dirty="0" smtClean="0">
                <a:solidFill>
                  <a:schemeClr val="accent2"/>
                </a:solidFill>
              </a:rPr>
              <a:t> </a:t>
            </a:r>
            <a:r>
              <a:rPr lang="en-GB" sz="3600" i="1" dirty="0" err="1" smtClean="0">
                <a:solidFill>
                  <a:srgbClr val="FF0000"/>
                </a:solidFill>
              </a:rPr>
              <a:t>Calotropis</a:t>
            </a:r>
            <a:r>
              <a:rPr lang="en-GB" sz="3600" dirty="0" smtClean="0">
                <a:solidFill>
                  <a:schemeClr val="accent2"/>
                </a:solidFill>
              </a:rPr>
              <a:t> </a:t>
            </a:r>
            <a:r>
              <a:rPr lang="en-GB" sz="3600" i="1" dirty="0" err="1" smtClean="0">
                <a:solidFill>
                  <a:srgbClr val="FF0000"/>
                </a:solidFill>
              </a:rPr>
              <a:t>procera</a:t>
            </a:r>
            <a:r>
              <a:rPr lang="ar-SA" sz="3600" dirty="0" smtClean="0">
                <a:solidFill>
                  <a:schemeClr val="accent2"/>
                </a:solidFill>
              </a:rPr>
              <a:t> ،العشرق </a:t>
            </a:r>
            <a:r>
              <a:rPr lang="en-GB" sz="3600" dirty="0" smtClean="0">
                <a:solidFill>
                  <a:schemeClr val="accent2"/>
                </a:solidFill>
              </a:rPr>
              <a:t> </a:t>
            </a:r>
            <a:r>
              <a:rPr lang="en-GB" sz="3600" i="1" dirty="0" err="1" smtClean="0">
                <a:solidFill>
                  <a:srgbClr val="FF0000"/>
                </a:solidFill>
              </a:rPr>
              <a:t>S.italica</a:t>
            </a:r>
            <a:endParaRPr lang="ar-SA" sz="3600" i="1" dirty="0" smtClean="0">
              <a:solidFill>
                <a:srgbClr val="FF0000"/>
              </a:solidFill>
            </a:endParaRPr>
          </a:p>
          <a:p>
            <a:pPr marL="742950" indent="-742950" algn="just" rtl="1">
              <a:buClr>
                <a:schemeClr val="accent2"/>
              </a:buClr>
              <a:buSzPct val="100000"/>
              <a:buNone/>
            </a:pPr>
            <a:r>
              <a:rPr lang="ar-SA" sz="3600" dirty="0" smtClean="0">
                <a:solidFill>
                  <a:schemeClr val="accent2"/>
                </a:solidFill>
              </a:rPr>
              <a:t> </a:t>
            </a:r>
            <a:endParaRPr lang="en-GB" sz="3600" dirty="0" smtClean="0">
              <a:solidFill>
                <a:schemeClr val="accent2"/>
              </a:solidFill>
            </a:endParaRPr>
          </a:p>
          <a:p>
            <a:pPr marL="742950" indent="-742950" algn="just" rtl="1">
              <a:buClr>
                <a:schemeClr val="accent2"/>
              </a:buClr>
              <a:buSzPct val="100000"/>
              <a:buNone/>
            </a:pPr>
            <a:endParaRPr lang="ar-SA" sz="3600" dirty="0" smtClean="0">
              <a:solidFill>
                <a:schemeClr val="accent2"/>
              </a:solidFill>
            </a:endParaRPr>
          </a:p>
          <a:p>
            <a:pPr marL="742950" indent="-742950" algn="just" rtl="1">
              <a:buClr>
                <a:schemeClr val="accent2"/>
              </a:buClr>
              <a:buSzPct val="100000"/>
              <a:buNone/>
            </a:pPr>
            <a:r>
              <a:rPr lang="ar-SA" sz="3600" dirty="0" smtClean="0">
                <a:solidFill>
                  <a:schemeClr val="accent2"/>
                </a:solidFill>
              </a:rPr>
              <a:t> </a:t>
            </a:r>
            <a:endParaRPr lang="ar-SA" sz="3600" dirty="0" smtClean="0">
              <a:solidFill>
                <a:srgbClr val="FF0000"/>
              </a:solidFill>
            </a:endParaRPr>
          </a:p>
          <a:p>
            <a:pPr marL="742950" indent="-742950" algn="just" rtl="1">
              <a:buClr>
                <a:schemeClr val="accent2"/>
              </a:buClr>
              <a:buSzPct val="100000"/>
              <a:buFont typeface="+mj-lt"/>
              <a:buAutoNum type="arabicPeriod" startAt="2"/>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pic>
        <p:nvPicPr>
          <p:cNvPr id="3" name="Picture 2" descr="Calotropis procera.jpg"/>
          <p:cNvPicPr>
            <a:picLocks noChangeAspect="1"/>
          </p:cNvPicPr>
          <p:nvPr/>
        </p:nvPicPr>
        <p:blipFill>
          <a:blip r:embed="rId2" cstate="print"/>
          <a:stretch>
            <a:fillRect/>
          </a:stretch>
        </p:blipFill>
        <p:spPr>
          <a:xfrm>
            <a:off x="533400" y="2658762"/>
            <a:ext cx="2743200" cy="4033246"/>
          </a:xfrm>
          <a:prstGeom prst="rect">
            <a:avLst/>
          </a:prstGeom>
        </p:spPr>
      </p:pic>
      <p:pic>
        <p:nvPicPr>
          <p:cNvPr id="5" name="Picture 4" descr="S.italica.jpg"/>
          <p:cNvPicPr>
            <a:picLocks noChangeAspect="1"/>
          </p:cNvPicPr>
          <p:nvPr/>
        </p:nvPicPr>
        <p:blipFill>
          <a:blip r:embed="rId3" cstate="print"/>
          <a:srcRect r="2941" b="2566"/>
          <a:stretch>
            <a:fillRect/>
          </a:stretch>
        </p:blipFill>
        <p:spPr>
          <a:xfrm>
            <a:off x="3505200" y="2667000"/>
            <a:ext cx="2514600" cy="3962400"/>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1000" fill="hold"/>
                                        <p:tgtEl>
                                          <p:spTgt spid="3"/>
                                        </p:tgtEl>
                                        <p:attrNameLst>
                                          <p:attrName>ppt_w</p:attrName>
                                        </p:attrNameLst>
                                      </p:cBhvr>
                                      <p:tavLst>
                                        <p:tav tm="0">
                                          <p:val>
                                            <p:fltVal val="0"/>
                                          </p:val>
                                        </p:tav>
                                        <p:tav tm="100000">
                                          <p:val>
                                            <p:strVal val="#ppt_w"/>
                                          </p:val>
                                        </p:tav>
                                      </p:tavLst>
                                    </p:anim>
                                    <p:anim calcmode="lin" valueType="num">
                                      <p:cBhvr>
                                        <p:cTn id="24" dur="1000" fill="hold"/>
                                        <p:tgtEl>
                                          <p:spTgt spid="3"/>
                                        </p:tgtEl>
                                        <p:attrNameLst>
                                          <p:attrName>ppt_h</p:attrName>
                                        </p:attrNameLst>
                                      </p:cBhvr>
                                      <p:tavLst>
                                        <p:tav tm="0">
                                          <p:val>
                                            <p:fltVal val="0"/>
                                          </p:val>
                                        </p:tav>
                                        <p:tav tm="100000">
                                          <p:val>
                                            <p:strVal val="#ppt_h"/>
                                          </p:val>
                                        </p:tav>
                                      </p:tavLst>
                                    </p:anim>
                                    <p:anim calcmode="lin" valueType="num">
                                      <p:cBhvr>
                                        <p:cTn id="2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1000" fill="hold"/>
                                        <p:tgtEl>
                                          <p:spTgt spid="5"/>
                                        </p:tgtEl>
                                        <p:attrNameLst>
                                          <p:attrName>ppt_w</p:attrName>
                                        </p:attrNameLst>
                                      </p:cBhvr>
                                      <p:tavLst>
                                        <p:tav tm="0">
                                          <p:val>
                                            <p:fltVal val="0"/>
                                          </p:val>
                                        </p:tav>
                                        <p:tav tm="100000">
                                          <p:val>
                                            <p:strVal val="#ppt_w"/>
                                          </p:val>
                                        </p:tav>
                                      </p:tavLst>
                                    </p:anim>
                                    <p:anim calcmode="lin" valueType="num">
                                      <p:cBhvr>
                                        <p:cTn id="32" dur="1000" fill="hold"/>
                                        <p:tgtEl>
                                          <p:spTgt spid="5"/>
                                        </p:tgtEl>
                                        <p:attrNameLst>
                                          <p:attrName>ppt_h</p:attrName>
                                        </p:attrNameLst>
                                      </p:cBhvr>
                                      <p:tavLst>
                                        <p:tav tm="0">
                                          <p:val>
                                            <p:fltVal val="0"/>
                                          </p:val>
                                        </p:tav>
                                        <p:tav tm="100000">
                                          <p:val>
                                            <p:strVal val="#ppt_h"/>
                                          </p:val>
                                        </p:tav>
                                      </p:tavLst>
                                    </p:anim>
                                    <p:anim calcmode="lin" valueType="num">
                                      <p:cBhvr>
                                        <p:cTn id="3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228600"/>
            <a:ext cx="8534400" cy="6324600"/>
          </a:xfrm>
        </p:spPr>
        <p:txBody>
          <a:bodyPr/>
          <a:lstStyle/>
          <a:p>
            <a:pPr marL="742950" indent="-742950" algn="just" rtl="1">
              <a:buClr>
                <a:schemeClr val="accent2"/>
              </a:buClr>
              <a:buSzPct val="100000"/>
              <a:buFont typeface="+mj-lt"/>
              <a:buAutoNum type="arabicPeriod" startAt="7"/>
            </a:pPr>
            <a:r>
              <a:rPr lang="ar-SA" sz="3600" dirty="0" smtClean="0">
                <a:solidFill>
                  <a:schemeClr val="accent2"/>
                </a:solidFill>
              </a:rPr>
              <a:t>خاصية إلتفاف أو إنطواء الورقة حيث تلتقي حواف الورقة تقريباً لتشكل جوفا ً مغلقاً تنفتح عليه الثغور ويقلل من النتح ، لأن الثغور تفتح في الجوف المغلق.</a:t>
            </a:r>
          </a:p>
          <a:p>
            <a:pPr marL="742950" indent="-742950" algn="just" rtl="1">
              <a:buClr>
                <a:schemeClr val="accent2"/>
              </a:buClr>
              <a:buSzPct val="100000"/>
              <a:buNone/>
            </a:pPr>
            <a:r>
              <a:rPr lang="ar-SA" sz="3600" dirty="0" smtClean="0">
                <a:solidFill>
                  <a:schemeClr val="accent2"/>
                </a:solidFill>
              </a:rPr>
              <a:t>مثل : نبات قصب الرمال </a:t>
            </a:r>
            <a:r>
              <a:rPr lang="en-GB" sz="3600" dirty="0" smtClean="0">
                <a:solidFill>
                  <a:schemeClr val="accent2"/>
                </a:solidFill>
              </a:rPr>
              <a:t> </a:t>
            </a:r>
            <a:r>
              <a:rPr lang="en-GB" sz="3600" i="1" dirty="0" err="1" smtClean="0">
                <a:solidFill>
                  <a:srgbClr val="FF0000"/>
                </a:solidFill>
              </a:rPr>
              <a:t>Ammophila</a:t>
            </a:r>
            <a:r>
              <a:rPr lang="en-GB" sz="3600" i="1" dirty="0" smtClean="0">
                <a:solidFill>
                  <a:srgbClr val="FF0000"/>
                </a:solidFill>
              </a:rPr>
              <a:t> </a:t>
            </a:r>
            <a:r>
              <a:rPr lang="en-GB" sz="3600" i="1" dirty="0" err="1" smtClean="0">
                <a:solidFill>
                  <a:srgbClr val="FF0000"/>
                </a:solidFill>
              </a:rPr>
              <a:t>arenaria</a:t>
            </a:r>
            <a:endParaRPr lang="ar-SA" sz="3600" i="1" dirty="0" smtClean="0">
              <a:solidFill>
                <a:srgbClr val="FF0000"/>
              </a:solidFill>
            </a:endParaRPr>
          </a:p>
          <a:p>
            <a:pPr marL="742950" indent="-742950" algn="just" rtl="1">
              <a:buClr>
                <a:schemeClr val="accent2"/>
              </a:buClr>
              <a:buSzPct val="100000"/>
              <a:buNone/>
            </a:pPr>
            <a:r>
              <a:rPr lang="ar-SA" sz="3600" dirty="0" smtClean="0">
                <a:solidFill>
                  <a:schemeClr val="accent2"/>
                </a:solidFill>
              </a:rPr>
              <a:t> </a:t>
            </a:r>
            <a:endParaRPr lang="en-GB" sz="3600" dirty="0" smtClean="0">
              <a:solidFill>
                <a:schemeClr val="accent2"/>
              </a:solidFill>
            </a:endParaRPr>
          </a:p>
          <a:p>
            <a:pPr marL="742950" indent="-742950" algn="just" rtl="1">
              <a:buClr>
                <a:schemeClr val="accent2"/>
              </a:buClr>
              <a:buSzPct val="100000"/>
              <a:buNone/>
            </a:pPr>
            <a:endParaRPr lang="ar-SA" sz="3600" dirty="0" smtClean="0">
              <a:solidFill>
                <a:schemeClr val="accent2"/>
              </a:solidFill>
            </a:endParaRPr>
          </a:p>
          <a:p>
            <a:pPr marL="742950" indent="-742950" algn="just" rtl="1">
              <a:buClr>
                <a:schemeClr val="accent2"/>
              </a:buClr>
              <a:buSzPct val="100000"/>
              <a:buNone/>
            </a:pPr>
            <a:r>
              <a:rPr lang="ar-SA" sz="3600" dirty="0" smtClean="0">
                <a:solidFill>
                  <a:schemeClr val="accent2"/>
                </a:solidFill>
              </a:rPr>
              <a:t> </a:t>
            </a:r>
            <a:endParaRPr lang="ar-SA" sz="3600" dirty="0" smtClean="0">
              <a:solidFill>
                <a:srgbClr val="FF0000"/>
              </a:solidFill>
            </a:endParaRPr>
          </a:p>
          <a:p>
            <a:pPr marL="742950" indent="-742950" algn="just" rtl="1">
              <a:buClr>
                <a:schemeClr val="accent2"/>
              </a:buClr>
              <a:buSzPct val="100000"/>
              <a:buFont typeface="+mj-lt"/>
              <a:buAutoNum type="arabicPeriod" startAt="2"/>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pic>
        <p:nvPicPr>
          <p:cNvPr id="3" name="Picture 2" descr="Ammophila arenaria2.jpg"/>
          <p:cNvPicPr>
            <a:picLocks noChangeAspect="1"/>
          </p:cNvPicPr>
          <p:nvPr/>
        </p:nvPicPr>
        <p:blipFill>
          <a:blip r:embed="rId2" cstate="print"/>
          <a:stretch>
            <a:fillRect/>
          </a:stretch>
        </p:blipFill>
        <p:spPr>
          <a:xfrm>
            <a:off x="838200" y="2667000"/>
            <a:ext cx="2286000" cy="3867150"/>
          </a:xfrm>
          <a:prstGeom prst="rect">
            <a:avLst/>
          </a:prstGeom>
        </p:spPr>
      </p:pic>
      <p:pic>
        <p:nvPicPr>
          <p:cNvPr id="5" name="Picture 4" descr="Ammophila arenaria1.jpg"/>
          <p:cNvPicPr>
            <a:picLocks noChangeAspect="1"/>
          </p:cNvPicPr>
          <p:nvPr/>
        </p:nvPicPr>
        <p:blipFill>
          <a:blip r:embed="rId3" cstate="print"/>
          <a:stretch>
            <a:fillRect/>
          </a:stretch>
        </p:blipFill>
        <p:spPr>
          <a:xfrm>
            <a:off x="3581400" y="2667000"/>
            <a:ext cx="2598420" cy="3776609"/>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52"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Scale>
                                      <p:cBhvr>
                                        <p:cTn id="23"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
                                        </p:tgtEl>
                                        <p:attrNameLst>
                                          <p:attrName>ppt_x</p:attrName>
                                          <p:attrName>ppt_y</p:attrName>
                                        </p:attrNameLst>
                                      </p:cBhvr>
                                    </p:animMotion>
                                    <p:animEffect transition="in" filter="fade">
                                      <p:cBhvr>
                                        <p:cTn id="25" dur="10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52"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Scale>
                                      <p:cBhvr>
                                        <p:cTn id="30"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5"/>
                                        </p:tgtEl>
                                        <p:attrNameLst>
                                          <p:attrName>ppt_x</p:attrName>
                                          <p:attrName>ppt_y</p:attrName>
                                        </p:attrNameLst>
                                      </p:cBhvr>
                                    </p:animMotion>
                                    <p:animEffect transition="in" filter="fade">
                                      <p:cBhvr>
                                        <p:cTn id="3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228600"/>
            <a:ext cx="8534400" cy="6324600"/>
          </a:xfrm>
        </p:spPr>
        <p:txBody>
          <a:bodyPr/>
          <a:lstStyle/>
          <a:p>
            <a:pPr marL="742950" indent="-742950" algn="just" rtl="1">
              <a:buClr>
                <a:schemeClr val="accent2"/>
              </a:buClr>
              <a:buSzPct val="100000"/>
              <a:buFont typeface="+mj-lt"/>
              <a:buAutoNum type="arabicPeriod" startAt="8"/>
            </a:pPr>
            <a:r>
              <a:rPr lang="ar-SA" sz="3600" dirty="0" smtClean="0">
                <a:solidFill>
                  <a:schemeClr val="accent2"/>
                </a:solidFill>
              </a:rPr>
              <a:t>تغطي أسطح بعض النباتات شعيرات كثيفة تكسب سطح الورقة ملمسا ً مخمليا ُ، تعكس هذه الشغيرات جزء من أشعة الشمس ، كما تشكل بينها وسطا مرتفع الرطوبة</a:t>
            </a:r>
          </a:p>
          <a:p>
            <a:pPr marL="742950" indent="-742950" algn="just" rtl="1">
              <a:buClr>
                <a:schemeClr val="accent2"/>
              </a:buClr>
              <a:buSzPct val="100000"/>
              <a:buNone/>
            </a:pPr>
            <a:r>
              <a:rPr lang="ar-SA" sz="3600" dirty="0" smtClean="0">
                <a:solidFill>
                  <a:schemeClr val="accent2"/>
                </a:solidFill>
              </a:rPr>
              <a:t>مثل : نبات الغرقدان </a:t>
            </a:r>
            <a:r>
              <a:rPr lang="en-GB" sz="3600" i="1" dirty="0" smtClean="0">
                <a:solidFill>
                  <a:srgbClr val="FF0000"/>
                </a:solidFill>
              </a:rPr>
              <a:t>abutilon</a:t>
            </a:r>
            <a:r>
              <a:rPr lang="en-GB" sz="3600" dirty="0" smtClean="0">
                <a:solidFill>
                  <a:schemeClr val="accent2"/>
                </a:solidFill>
              </a:rPr>
              <a:t> </a:t>
            </a:r>
            <a:r>
              <a:rPr lang="en-GB" sz="3600" i="1" dirty="0" err="1" smtClean="0">
                <a:solidFill>
                  <a:srgbClr val="FF0000"/>
                </a:solidFill>
              </a:rPr>
              <a:t>glaucum</a:t>
            </a:r>
            <a:endParaRPr lang="ar-SA" sz="3600" i="1" dirty="0" smtClean="0">
              <a:solidFill>
                <a:srgbClr val="FF0000"/>
              </a:solidFill>
            </a:endParaRPr>
          </a:p>
          <a:p>
            <a:pPr marL="742950" indent="-742950" algn="just" rtl="1">
              <a:buClr>
                <a:schemeClr val="accent2"/>
              </a:buClr>
              <a:buSzPct val="100000"/>
              <a:buNone/>
            </a:pPr>
            <a:r>
              <a:rPr lang="ar-SA" sz="3600" dirty="0" smtClean="0">
                <a:solidFill>
                  <a:schemeClr val="accent2"/>
                </a:solidFill>
              </a:rPr>
              <a:t> </a:t>
            </a:r>
            <a:endParaRPr lang="en-GB" sz="3600" dirty="0" smtClean="0">
              <a:solidFill>
                <a:schemeClr val="accent2"/>
              </a:solidFill>
            </a:endParaRPr>
          </a:p>
          <a:p>
            <a:pPr marL="742950" indent="-742950" algn="just" rtl="1">
              <a:buClr>
                <a:schemeClr val="accent2"/>
              </a:buClr>
              <a:buSzPct val="100000"/>
              <a:buNone/>
            </a:pPr>
            <a:endParaRPr lang="ar-SA" sz="3600" dirty="0" smtClean="0">
              <a:solidFill>
                <a:schemeClr val="accent2"/>
              </a:solidFill>
            </a:endParaRPr>
          </a:p>
          <a:p>
            <a:pPr marL="742950" indent="-742950" algn="just" rtl="1">
              <a:buClr>
                <a:schemeClr val="accent2"/>
              </a:buClr>
              <a:buSzPct val="100000"/>
              <a:buNone/>
            </a:pPr>
            <a:r>
              <a:rPr lang="ar-SA" sz="3600" dirty="0" smtClean="0">
                <a:solidFill>
                  <a:schemeClr val="accent2"/>
                </a:solidFill>
              </a:rPr>
              <a:t> </a:t>
            </a:r>
            <a:endParaRPr lang="ar-SA" sz="3600" dirty="0" smtClean="0">
              <a:solidFill>
                <a:srgbClr val="FF0000"/>
              </a:solidFill>
            </a:endParaRPr>
          </a:p>
          <a:p>
            <a:pPr marL="742950" indent="-742950" algn="just" rtl="1">
              <a:buClr>
                <a:schemeClr val="accent2"/>
              </a:buClr>
              <a:buSzPct val="100000"/>
              <a:buFont typeface="+mj-lt"/>
              <a:buAutoNum type="arabicPeriod" startAt="2"/>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pic>
        <p:nvPicPr>
          <p:cNvPr id="3" name="Picture 2" descr="abutilon glaucum.png"/>
          <p:cNvPicPr>
            <a:picLocks noChangeAspect="1"/>
          </p:cNvPicPr>
          <p:nvPr/>
        </p:nvPicPr>
        <p:blipFill>
          <a:blip r:embed="rId2" cstate="print"/>
          <a:stretch>
            <a:fillRect/>
          </a:stretch>
        </p:blipFill>
        <p:spPr>
          <a:xfrm>
            <a:off x="533400" y="3048000"/>
            <a:ext cx="3778146" cy="2505075"/>
          </a:xfrm>
          <a:prstGeom prst="rect">
            <a:avLst/>
          </a:prstGeom>
        </p:spPr>
      </p:pic>
      <p:pic>
        <p:nvPicPr>
          <p:cNvPr id="5" name="Picture 4" descr="abutilon glaucum1.png"/>
          <p:cNvPicPr>
            <a:picLocks noChangeAspect="1"/>
          </p:cNvPicPr>
          <p:nvPr/>
        </p:nvPicPr>
        <p:blipFill>
          <a:blip r:embed="rId3" cstate="print"/>
          <a:stretch>
            <a:fillRect/>
          </a:stretch>
        </p:blipFill>
        <p:spPr>
          <a:xfrm>
            <a:off x="4724400" y="3733800"/>
            <a:ext cx="4129088" cy="2747720"/>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1000"/>
                                        <p:tgtEl>
                                          <p:spTgt spid="3"/>
                                        </p:tgtEl>
                                      </p:cBhvr>
                                    </p:animEffect>
                                    <p:anim calcmode="lin" valueType="num">
                                      <p:cBhvr>
                                        <p:cTn id="31" dur="1000" fill="hold"/>
                                        <p:tgtEl>
                                          <p:spTgt spid="3"/>
                                        </p:tgtEl>
                                        <p:attrNameLst>
                                          <p:attrName>ppt_x</p:attrName>
                                        </p:attrNameLst>
                                      </p:cBhvr>
                                      <p:tavLst>
                                        <p:tav tm="0">
                                          <p:val>
                                            <p:strVal val="#ppt_x"/>
                                          </p:val>
                                        </p:tav>
                                        <p:tav tm="100000">
                                          <p:val>
                                            <p:strVal val="#ppt_x"/>
                                          </p:val>
                                        </p:tav>
                                      </p:tavLst>
                                    </p:anim>
                                    <p:anim calcmode="lin" valueType="num">
                                      <p:cBhvr>
                                        <p:cTn id="3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228600"/>
            <a:ext cx="8534400" cy="6324600"/>
          </a:xfrm>
        </p:spPr>
        <p:txBody>
          <a:bodyPr/>
          <a:lstStyle/>
          <a:p>
            <a:pPr marL="742950" indent="-742950" algn="just" rtl="1">
              <a:buClr>
                <a:schemeClr val="accent2"/>
              </a:buClr>
              <a:buSzPct val="100000"/>
              <a:buFont typeface="+mj-lt"/>
              <a:buAutoNum type="arabicPeriod" startAt="9"/>
            </a:pPr>
            <a:r>
              <a:rPr lang="ar-SA" sz="3600" dirty="0" smtClean="0">
                <a:solidFill>
                  <a:schemeClr val="accent2"/>
                </a:solidFill>
              </a:rPr>
              <a:t>تقليل فقد الماء في النباتات النجيلية المعمرة بفقدان معظم المجموع الخضري ، فوق سطح التربة في فصل الصيف لأنه يجف وتكسر وتبقى البراعم حية عند قاعدة النبات ، وفي الموسم المطير تنمو هذة البراعم من جديد.</a:t>
            </a:r>
          </a:p>
          <a:p>
            <a:pPr marL="742950" indent="-742950" algn="just" rtl="1">
              <a:buClr>
                <a:schemeClr val="accent2"/>
              </a:buClr>
              <a:buSzPct val="100000"/>
              <a:buNone/>
            </a:pPr>
            <a:r>
              <a:rPr lang="ar-SA" sz="3600" dirty="0" smtClean="0">
                <a:solidFill>
                  <a:schemeClr val="accent2"/>
                </a:solidFill>
              </a:rPr>
              <a:t>مثل : نبات الثمام </a:t>
            </a:r>
            <a:r>
              <a:rPr lang="en-GB" sz="3600" dirty="0" smtClean="0">
                <a:solidFill>
                  <a:schemeClr val="accent2"/>
                </a:solidFill>
              </a:rPr>
              <a:t> </a:t>
            </a:r>
            <a:r>
              <a:rPr lang="en-GB" sz="3600" i="1" dirty="0" err="1" smtClean="0">
                <a:solidFill>
                  <a:srgbClr val="FF0000"/>
                </a:solidFill>
              </a:rPr>
              <a:t>Ponicum</a:t>
            </a:r>
            <a:r>
              <a:rPr lang="en-GB" sz="3600" dirty="0" smtClean="0">
                <a:solidFill>
                  <a:schemeClr val="accent2"/>
                </a:solidFill>
              </a:rPr>
              <a:t> </a:t>
            </a:r>
            <a:r>
              <a:rPr lang="en-GB" sz="3600" i="1" dirty="0" err="1" smtClean="0">
                <a:solidFill>
                  <a:srgbClr val="FF0000"/>
                </a:solidFill>
              </a:rPr>
              <a:t>turgidum</a:t>
            </a:r>
            <a:r>
              <a:rPr lang="ar-SA" sz="3600" dirty="0" smtClean="0">
                <a:solidFill>
                  <a:schemeClr val="accent2"/>
                </a:solidFill>
              </a:rPr>
              <a:t> ، والإذخر </a:t>
            </a:r>
            <a:r>
              <a:rPr lang="en-GB" sz="3600" i="1" dirty="0" err="1" smtClean="0">
                <a:solidFill>
                  <a:srgbClr val="FF0000"/>
                </a:solidFill>
              </a:rPr>
              <a:t>Cymbopogon</a:t>
            </a:r>
            <a:r>
              <a:rPr lang="en-GB" sz="3600" dirty="0" smtClean="0">
                <a:solidFill>
                  <a:schemeClr val="accent2"/>
                </a:solidFill>
              </a:rPr>
              <a:t> </a:t>
            </a:r>
            <a:r>
              <a:rPr lang="en-GB" sz="3600" i="1" dirty="0" err="1" smtClean="0">
                <a:solidFill>
                  <a:srgbClr val="FF0000"/>
                </a:solidFill>
              </a:rPr>
              <a:t>schoenanthus</a:t>
            </a:r>
            <a:endParaRPr lang="ar-SA" sz="3600" i="1" dirty="0" smtClean="0">
              <a:solidFill>
                <a:srgbClr val="FF0000"/>
              </a:solidFill>
            </a:endParaRPr>
          </a:p>
          <a:p>
            <a:pPr marL="742950" indent="-742950" algn="just" rtl="1">
              <a:buClr>
                <a:schemeClr val="accent2"/>
              </a:buClr>
              <a:buSzPct val="100000"/>
              <a:buNone/>
            </a:pPr>
            <a:r>
              <a:rPr lang="ar-SA" sz="3600" dirty="0" smtClean="0">
                <a:solidFill>
                  <a:schemeClr val="accent2"/>
                </a:solidFill>
              </a:rPr>
              <a:t> </a:t>
            </a:r>
            <a:endParaRPr lang="en-GB" sz="3600" dirty="0" smtClean="0">
              <a:solidFill>
                <a:schemeClr val="accent2"/>
              </a:solidFill>
            </a:endParaRPr>
          </a:p>
          <a:p>
            <a:pPr marL="742950" indent="-742950" algn="just" rtl="1">
              <a:buClr>
                <a:schemeClr val="accent2"/>
              </a:buClr>
              <a:buSzPct val="100000"/>
              <a:buNone/>
            </a:pPr>
            <a:endParaRPr lang="ar-SA" sz="3600" dirty="0" smtClean="0">
              <a:solidFill>
                <a:schemeClr val="accent2"/>
              </a:solidFill>
            </a:endParaRPr>
          </a:p>
          <a:p>
            <a:pPr marL="742950" indent="-742950" algn="just" rtl="1">
              <a:buClr>
                <a:schemeClr val="accent2"/>
              </a:buClr>
              <a:buSzPct val="100000"/>
              <a:buNone/>
            </a:pPr>
            <a:r>
              <a:rPr lang="ar-SA" sz="3600" dirty="0" smtClean="0">
                <a:solidFill>
                  <a:schemeClr val="accent2"/>
                </a:solidFill>
              </a:rPr>
              <a:t> </a:t>
            </a:r>
            <a:endParaRPr lang="ar-SA" sz="3600" dirty="0" smtClean="0">
              <a:solidFill>
                <a:srgbClr val="FF0000"/>
              </a:solidFill>
            </a:endParaRPr>
          </a:p>
          <a:p>
            <a:pPr marL="742950" indent="-742950" algn="just" rtl="1">
              <a:buClr>
                <a:schemeClr val="accent2"/>
              </a:buClr>
              <a:buSzPct val="100000"/>
              <a:buFont typeface="+mj-lt"/>
              <a:buAutoNum type="arabicPeriod" startAt="2"/>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pic>
        <p:nvPicPr>
          <p:cNvPr id="3" name="Picture 2" descr="Ponicum turgidum.png"/>
          <p:cNvPicPr>
            <a:picLocks noChangeAspect="1"/>
          </p:cNvPicPr>
          <p:nvPr/>
        </p:nvPicPr>
        <p:blipFill>
          <a:blip r:embed="rId2" cstate="print"/>
          <a:stretch>
            <a:fillRect/>
          </a:stretch>
        </p:blipFill>
        <p:spPr>
          <a:xfrm>
            <a:off x="533400" y="4038600"/>
            <a:ext cx="3657600" cy="2514599"/>
          </a:xfrm>
          <a:prstGeom prst="rect">
            <a:avLst/>
          </a:prstGeom>
        </p:spPr>
      </p:pic>
      <p:pic>
        <p:nvPicPr>
          <p:cNvPr id="5" name="Picture 4" descr="Cymbopogon schoenanthus.jpg"/>
          <p:cNvPicPr>
            <a:picLocks noChangeAspect="1"/>
          </p:cNvPicPr>
          <p:nvPr/>
        </p:nvPicPr>
        <p:blipFill>
          <a:blip r:embed="rId3" cstate="print"/>
          <a:stretch>
            <a:fillRect/>
          </a:stretch>
        </p:blipFill>
        <p:spPr>
          <a:xfrm>
            <a:off x="4648200" y="4038600"/>
            <a:ext cx="3733800" cy="2489200"/>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p:cTn id="23" dur="500" fill="hold"/>
                                        <p:tgtEl>
                                          <p:spTgt spid="3"/>
                                        </p:tgtEl>
                                        <p:attrNameLst>
                                          <p:attrName>ppt_w</p:attrName>
                                        </p:attrNameLst>
                                      </p:cBhvr>
                                      <p:tavLst>
                                        <p:tav tm="0">
                                          <p:val>
                                            <p:fltVal val="0"/>
                                          </p:val>
                                        </p:tav>
                                        <p:tav tm="100000">
                                          <p:val>
                                            <p:strVal val="#ppt_w"/>
                                          </p:val>
                                        </p:tav>
                                      </p:tavLst>
                                    </p:anim>
                                    <p:anim calcmode="lin" valueType="num">
                                      <p:cBhvr>
                                        <p:cTn id="24" dur="500" fill="hold"/>
                                        <p:tgtEl>
                                          <p:spTgt spid="3"/>
                                        </p:tgtEl>
                                        <p:attrNameLst>
                                          <p:attrName>ppt_h</p:attrName>
                                        </p:attrNameLst>
                                      </p:cBhvr>
                                      <p:tavLst>
                                        <p:tav tm="0">
                                          <p:val>
                                            <p:fltVal val="0"/>
                                          </p:val>
                                        </p:tav>
                                        <p:tav tm="100000">
                                          <p:val>
                                            <p:strVal val="#ppt_h"/>
                                          </p:val>
                                        </p:tav>
                                      </p:tavLst>
                                    </p:anim>
                                    <p:anim calcmode="lin" valueType="num">
                                      <p:cBhvr>
                                        <p:cTn id="25" dur="500" fill="hold"/>
                                        <p:tgtEl>
                                          <p:spTgt spid="3"/>
                                        </p:tgtEl>
                                        <p:attrNameLst>
                                          <p:attrName>style.rotation</p:attrName>
                                        </p:attrNameLst>
                                      </p:cBhvr>
                                      <p:tavLst>
                                        <p:tav tm="0">
                                          <p:val>
                                            <p:fltVal val="360"/>
                                          </p:val>
                                        </p:tav>
                                        <p:tav tm="100000">
                                          <p:val>
                                            <p:fltVal val="0"/>
                                          </p:val>
                                        </p:tav>
                                      </p:tavLst>
                                    </p:anim>
                                    <p:animEffect transition="in" filter="fade">
                                      <p:cBhvr>
                                        <p:cTn id="26" dur="500"/>
                                        <p:tgtEl>
                                          <p:spTgt spid="3"/>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 calcmode="lin" valueType="num">
                                      <p:cBhvr>
                                        <p:cTn id="33" dur="500" fill="hold"/>
                                        <p:tgtEl>
                                          <p:spTgt spid="5"/>
                                        </p:tgtEl>
                                        <p:attrNameLst>
                                          <p:attrName>style.rotation</p:attrName>
                                        </p:attrNameLst>
                                      </p:cBhvr>
                                      <p:tavLst>
                                        <p:tav tm="0">
                                          <p:val>
                                            <p:fltVal val="360"/>
                                          </p:val>
                                        </p:tav>
                                        <p:tav tm="100000">
                                          <p:val>
                                            <p:fltVal val="0"/>
                                          </p:val>
                                        </p:tav>
                                      </p:tavLst>
                                    </p:anim>
                                    <p:animEffect transition="in" filter="fade">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85800" y="685800"/>
            <a:ext cx="7848600" cy="3970318"/>
          </a:xfrm>
          <a:prstGeom prst="rect">
            <a:avLst/>
          </a:prstGeom>
          <a:noFill/>
        </p:spPr>
        <p:txBody>
          <a:bodyPr wrap="square" rtlCol="0">
            <a:spAutoFit/>
          </a:bodyPr>
          <a:lstStyle/>
          <a:p>
            <a:pPr algn="just" rtl="1"/>
            <a:r>
              <a:rPr lang="ar-SA" sz="3600" dirty="0" smtClean="0">
                <a:solidFill>
                  <a:srgbClr val="FFFF00"/>
                </a:solidFill>
              </a:rPr>
              <a:t>ثانيا ً: </a:t>
            </a:r>
          </a:p>
          <a:p>
            <a:pPr algn="just" rtl="1"/>
            <a:r>
              <a:rPr lang="ar-SA" sz="3600" dirty="0" smtClean="0">
                <a:solidFill>
                  <a:srgbClr val="FFFF00"/>
                </a:solidFill>
              </a:rPr>
              <a:t>تقليل فقد الماء بتخفيض النتح الثغري والأدمي.</a:t>
            </a:r>
          </a:p>
          <a:p>
            <a:pPr algn="just" rtl="1"/>
            <a:r>
              <a:rPr lang="ar-SA" sz="3600" dirty="0" smtClean="0">
                <a:solidFill>
                  <a:srgbClr val="FFFF00"/>
                </a:solidFill>
              </a:rPr>
              <a:t>بعض النباتات لها القدرة على قفل ثغورها في فترات الحر الشديد.</a:t>
            </a:r>
          </a:p>
          <a:p>
            <a:pPr algn="just" rtl="1"/>
            <a:r>
              <a:rPr lang="ar-SA" sz="3600" dirty="0" smtClean="0">
                <a:solidFill>
                  <a:srgbClr val="FFFF00"/>
                </a:solidFill>
              </a:rPr>
              <a:t>او فتح ثغورها لفترات طويلة خلال ساعات الصباح الباكر لتقوم بعملية البناء الضوئي ويكون في ذات الوقت فقد الماء عن طريق النتح في أضيق حد ممكن.</a:t>
            </a:r>
            <a:endParaRPr lang="en-GB" sz="3600" dirty="0">
              <a:solidFill>
                <a:srgbClr val="FFFF00"/>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2000"/>
                                        <p:tgtEl>
                                          <p:spTgt spid="3">
                                            <p:txEl>
                                              <p:pRg st="0" end="0"/>
                                            </p:txEl>
                                          </p:spTgt>
                                        </p:tgtEl>
                                      </p:cBhvr>
                                    </p:animEffect>
                                  </p:childTnLst>
                                </p:cTn>
                              </p:par>
                              <p:par>
                                <p:cTn id="8" presetID="21"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4)">
                                      <p:cBhvr>
                                        <p:cTn id="10" dur="2000"/>
                                        <p:tgtEl>
                                          <p:spTgt spid="3">
                                            <p:txEl>
                                              <p:pRg st="1" end="1"/>
                                            </p:txEl>
                                          </p:spTgt>
                                        </p:tgtEl>
                                      </p:cBhvr>
                                    </p:animEffect>
                                  </p:childTnLst>
                                </p:cTn>
                              </p:par>
                              <p:par>
                                <p:cTn id="11" presetID="21"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4)">
                                      <p:cBhvr>
                                        <p:cTn id="13" dur="2000"/>
                                        <p:tgtEl>
                                          <p:spTgt spid="3">
                                            <p:txEl>
                                              <p:pRg st="2" end="2"/>
                                            </p:txEl>
                                          </p:spTgt>
                                        </p:tgtEl>
                                      </p:cBhvr>
                                    </p:animEffect>
                                  </p:childTnLst>
                                </p:cTn>
                              </p:par>
                              <p:par>
                                <p:cTn id="14" presetID="21"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heel(4)">
                                      <p:cBhvr>
                                        <p:cTn id="1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جامعة الملك سعود</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2286000"/>
          </a:xfrm>
        </p:spPr>
        <p:txBody>
          <a:bodyPr/>
          <a:lstStyle/>
          <a:p>
            <a:pPr algn="just" rtl="1"/>
            <a:r>
              <a:rPr lang="ar-SA" b="1" dirty="0" smtClean="0">
                <a:solidFill>
                  <a:srgbClr val="FFFF00"/>
                </a:solidFill>
              </a:rPr>
              <a:t>الرِؤية: </a:t>
            </a:r>
            <a:r>
              <a:rPr lang="ar-SA" b="1" dirty="0" smtClean="0"/>
              <a:t>تحقيق الريادة في تنويع أساليب التعليم والتعلم وتطويرها من خلال التعلم الإلكتروني القائم على تقنية المعلومات والاتصال الحديثة وأن تكون العمادة رائدة في نشر التعليم وتيسيره باستخدام أحدث تقنيات المعلومات والاتصال</a:t>
            </a:r>
            <a:r>
              <a:rPr lang="en-US" b="1" dirty="0" smtClean="0"/>
              <a:t>.</a:t>
            </a:r>
          </a:p>
        </p:txBody>
      </p:sp>
      <p:sp>
        <p:nvSpPr>
          <p:cNvPr id="4" name="Rectangle 5"/>
          <p:cNvSpPr txBox="1">
            <a:spLocks noChangeArrowheads="1"/>
          </p:cNvSpPr>
          <p:nvPr/>
        </p:nvSpPr>
        <p:spPr bwMode="auto">
          <a:xfrm>
            <a:off x="457200" y="3962400"/>
            <a:ext cx="8305800" cy="2057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342900" marR="0" lvl="0" indent="-342900" algn="just"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r>
              <a:rPr kumimoji="0" lang="ar-SA" sz="3200" b="1" i="0" u="none" strike="noStrike" kern="0" cap="none" spc="0" normalizeH="0" baseline="0" noProof="0" dirty="0" smtClean="0">
                <a:ln>
                  <a:noFill/>
                </a:ln>
                <a:effectLst/>
                <a:uLnTx/>
                <a:uFillTx/>
                <a:latin typeface="+mn-lt"/>
                <a:ea typeface="+mn-ea"/>
                <a:cs typeface="+mn-cs"/>
              </a:rPr>
              <a:t>الرسالة:</a:t>
            </a:r>
            <a:r>
              <a:rPr kumimoji="0" lang="ar-SA" sz="3200" b="1" i="0" u="none" strike="noStrike" kern="0" cap="none" spc="0" normalizeH="0" noProof="0" dirty="0" smtClean="0">
                <a:ln>
                  <a:noFill/>
                </a:ln>
                <a:effectLst/>
                <a:uLnTx/>
                <a:uFillTx/>
                <a:latin typeface="+mn-lt"/>
                <a:ea typeface="+mn-ea"/>
                <a:cs typeface="+mn-cs"/>
              </a:rPr>
              <a:t> </a:t>
            </a:r>
            <a:r>
              <a:rPr kumimoji="0" lang="ar-SA" sz="3200" b="1" i="0" u="none" strike="noStrike" kern="0" cap="none" spc="0" normalizeH="0" baseline="0" noProof="0" dirty="0" smtClean="0">
                <a:ln>
                  <a:noFill/>
                </a:ln>
                <a:solidFill>
                  <a:schemeClr val="accent6"/>
                </a:solidFill>
                <a:effectLst/>
                <a:uLnTx/>
                <a:uFillTx/>
                <a:latin typeface="+mn-lt"/>
                <a:ea typeface="+mn-ea"/>
                <a:cs typeface="+mn-cs"/>
              </a:rPr>
              <a:t>مساعدة أعضاء هيئة التدريس والطلاب لتجويد عملية التعلم من خلال استثمار أساليب التعلم الإلكتروني، وإتاحة الفرصة للمتعلم لاحتيار المكان والزمان المناسبين للتعلم ومساعدة أعضاء هيئة التدريس على تفعيل التعليم من خلال تقديم المحتوى العلمي بأساليب تعتمد على تقنية المعلومات والاتصال الحديثة</a:t>
            </a:r>
            <a:r>
              <a:rPr kumimoji="0" lang="en-US" sz="3200" b="1" i="0" u="none" strike="noStrike" kern="0" cap="none" spc="0" normalizeH="0" baseline="0" noProof="0" dirty="0" smtClean="0">
                <a:ln>
                  <a:noFill/>
                </a:ln>
                <a:solidFill>
                  <a:schemeClr val="accent6"/>
                </a:solidFill>
                <a:effectLst/>
                <a:uLnTx/>
                <a:uFillTx/>
                <a:latin typeface="+mn-lt"/>
                <a:ea typeface="+mn-ea"/>
                <a:cs typeface="+mn-cs"/>
              </a:rPr>
              <a:t> </a:t>
            </a:r>
            <a:r>
              <a:rPr kumimoji="0" lang="en-US" sz="3200" b="0" i="0" u="none" strike="noStrike" kern="0" cap="none" spc="0" normalizeH="0" baseline="0" noProof="0" dirty="0" smtClean="0">
                <a:ln>
                  <a:noFill/>
                </a:ln>
                <a:solidFill>
                  <a:schemeClr val="accent6"/>
                </a:solidFill>
                <a:effectLst/>
                <a:uLnTx/>
                <a:uFillTx/>
                <a:latin typeface="+mn-lt"/>
                <a:ea typeface="+mn-ea"/>
                <a:cs typeface="+mn-cs"/>
              </a:rPr>
              <a:t>.</a:t>
            </a:r>
            <a:endParaRPr kumimoji="0" lang="en-US" sz="3200" b="0" i="0" u="none" strike="noStrike" kern="0" cap="none" spc="0" normalizeH="0" baseline="0" noProof="0" dirty="0">
              <a:ln>
                <a:noFill/>
              </a:ln>
              <a:solidFill>
                <a:schemeClr val="accent6"/>
              </a:solidFill>
              <a:effectLst/>
              <a:uLnTx/>
              <a:uFillTx/>
              <a:latin typeface="+mn-lt"/>
              <a:ea typeface="+mn-ea"/>
              <a:cs typeface="+mn-cs"/>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ppt_x</p:attrName>
                                        </p:attrNameLst>
                                      </p:cBhvr>
                                      <p:tavLst>
                                        <p:tav tm="0">
                                          <p:val>
                                            <p:strVal val="#ppt_x-.2"/>
                                          </p:val>
                                        </p:tav>
                                        <p:tav tm="100000">
                                          <p:val>
                                            <p:strVal val="#ppt_x"/>
                                          </p:val>
                                        </p:tav>
                                      </p:tavLst>
                                    </p:anim>
                                    <p:anim calcmode="lin" valueType="num">
                                      <p:cBhvr>
                                        <p:cTn id="8" dur="1000" fill="hold"/>
                                        <p:tgtEl>
                                          <p:spTgt spid="92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 calcmode="lin" valueType="num">
                                      <p:cBhvr>
                                        <p:cTn id="14" dur="1000" fill="hold"/>
                                        <p:tgtEl>
                                          <p:spTgt spid="922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922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Scale>
                                      <p:cBhvr>
                                        <p:cTn id="2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gtEl>
                                        <p:attrNameLst>
                                          <p:attrName>ppt_x</p:attrName>
                                          <p:attrName>ppt_y</p:attrName>
                                        </p:attrNameLst>
                                      </p:cBhvr>
                                    </p:animMotion>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28600" y="2133600"/>
            <a:ext cx="8610600" cy="4495800"/>
          </a:xfrm>
        </p:spPr>
        <p:txBody>
          <a:bodyPr/>
          <a:lstStyle/>
          <a:p>
            <a:pPr algn="just" rtl="1">
              <a:buClr>
                <a:schemeClr val="accent2"/>
              </a:buClr>
              <a:buSzPct val="100000"/>
              <a:buNone/>
            </a:pPr>
            <a:r>
              <a:rPr lang="ar-SA" sz="3600" dirty="0" smtClean="0">
                <a:solidFill>
                  <a:schemeClr val="accent2"/>
                </a:solidFill>
              </a:rPr>
              <a:t>تتميز النباتات الصحراوية بصفات تشريحية تساعدها للمعيشة في الصحراء:</a:t>
            </a:r>
            <a:endParaRPr lang="ar-SA" sz="3600" dirty="0" smtClean="0">
              <a:solidFill>
                <a:schemeClr val="accent2"/>
              </a:solidFill>
            </a:endParaRPr>
          </a:p>
          <a:p>
            <a:pPr marL="742950" indent="-742950" algn="just" rtl="1">
              <a:buClr>
                <a:schemeClr val="accent2"/>
              </a:buClr>
              <a:buSzPct val="100000"/>
              <a:buFont typeface="+mj-lt"/>
              <a:buAutoNum type="arabicPeriod"/>
            </a:pPr>
            <a:r>
              <a:rPr lang="ar-SA" sz="3600" dirty="0" smtClean="0"/>
              <a:t>زيادة مساحة  الخشب الكلية وعرض أوعيته.</a:t>
            </a:r>
          </a:p>
          <a:p>
            <a:pPr marL="742950" indent="-742950" algn="just" rtl="1">
              <a:buClr>
                <a:schemeClr val="accent2"/>
              </a:buClr>
              <a:buSzPct val="100000"/>
              <a:buFont typeface="+mj-lt"/>
              <a:buAutoNum type="arabicPeriod"/>
            </a:pPr>
            <a:endParaRPr lang="ar-SA" sz="3600" dirty="0" smtClean="0"/>
          </a:p>
          <a:p>
            <a:pPr marL="742950" indent="-742950" algn="just" rtl="1">
              <a:buClr>
                <a:schemeClr val="accent2"/>
              </a:buClr>
              <a:buSzPct val="100000"/>
              <a:buFont typeface="+mj-lt"/>
              <a:buAutoNum type="arabicPeriod"/>
            </a:pPr>
            <a:r>
              <a:rPr lang="ar-SA" sz="3600" dirty="0" smtClean="0">
                <a:solidFill>
                  <a:srgbClr val="FF0000"/>
                </a:solidFill>
              </a:rPr>
              <a:t>وجود خلايا البشرة المتراصة في إزدحام.</a:t>
            </a:r>
          </a:p>
          <a:p>
            <a:pPr marL="742950" indent="-742950" algn="just" rtl="1">
              <a:buClr>
                <a:schemeClr val="accent2"/>
              </a:buClr>
              <a:buSzPct val="100000"/>
              <a:buNone/>
            </a:pPr>
            <a:endParaRPr lang="ar-SA" sz="3600" dirty="0" smtClean="0">
              <a:solidFill>
                <a:srgbClr val="FF0000"/>
              </a:solidFill>
            </a:endParaRPr>
          </a:p>
          <a:p>
            <a:pPr marL="742950" indent="-742950" algn="just" rtl="1">
              <a:buClr>
                <a:schemeClr val="accent2"/>
              </a:buClr>
              <a:buSzPct val="100000"/>
              <a:buFont typeface="+mj-lt"/>
              <a:buAutoNum type="arabicPeriod"/>
            </a:pPr>
            <a:r>
              <a:rPr lang="ar-SA" sz="3600" dirty="0" smtClean="0">
                <a:solidFill>
                  <a:schemeClr val="accent2"/>
                </a:solidFill>
              </a:rPr>
              <a:t>وجود طبقة تحت البشرة تساعد على زيادة الحماية لمنع سريان الماء إلى الخارج.</a:t>
            </a:r>
          </a:p>
          <a:p>
            <a:pPr marL="742950" indent="-742950" algn="just" rtl="1">
              <a:buClr>
                <a:schemeClr val="accent2"/>
              </a:buClr>
              <a:buSzPct val="100000"/>
              <a:buNone/>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
        <p:nvSpPr>
          <p:cNvPr id="5" name="Title 4"/>
          <p:cNvSpPr>
            <a:spLocks noGrp="1"/>
          </p:cNvSpPr>
          <p:nvPr>
            <p:ph type="title"/>
          </p:nvPr>
        </p:nvSpPr>
        <p:spPr>
          <a:xfrm>
            <a:off x="381000" y="228600"/>
            <a:ext cx="8382000" cy="1905000"/>
          </a:xfrm>
        </p:spPr>
        <p:txBody>
          <a:bodyPr/>
          <a:lstStyle/>
          <a:p>
            <a:pPr algn="ctr" rtl="1"/>
            <a:r>
              <a:rPr lang="ar-SA" sz="3600" b="1" dirty="0" smtClean="0">
                <a:solidFill>
                  <a:schemeClr val="accent2"/>
                </a:solidFill>
              </a:rPr>
              <a:t>ثانياً</a:t>
            </a:r>
            <a:r>
              <a:rPr lang="ar-SA" sz="3600" b="1" dirty="0" smtClean="0">
                <a:solidFill>
                  <a:schemeClr val="accent2"/>
                </a:solidFill>
              </a:rPr>
              <a:t>: </a:t>
            </a:r>
            <a:r>
              <a:rPr lang="ar-SA" sz="3600" b="1" dirty="0" smtClean="0">
                <a:solidFill>
                  <a:schemeClr val="accent2"/>
                </a:solidFill>
              </a:rPr>
              <a:t>الصفات التشريحية للنباتات الجفافية</a:t>
            </a:r>
            <a:r>
              <a:rPr lang="en-GB" sz="3600" b="1" dirty="0" smtClean="0">
                <a:solidFill>
                  <a:schemeClr val="accent2"/>
                </a:solidFill>
              </a:rPr>
              <a:t/>
            </a:r>
            <a:br>
              <a:rPr lang="en-GB" sz="3600" b="1" dirty="0" smtClean="0">
                <a:solidFill>
                  <a:schemeClr val="accent2"/>
                </a:solidFill>
              </a:rPr>
            </a:br>
            <a:r>
              <a:rPr lang="en-GB" sz="3600" b="1" dirty="0" smtClean="0">
                <a:solidFill>
                  <a:srgbClr val="FF0000"/>
                </a:solidFill>
              </a:rPr>
              <a:t>Anatomical Characteristics </a:t>
            </a:r>
            <a:r>
              <a:rPr lang="en-GB" sz="3600" b="1" dirty="0" smtClean="0">
                <a:solidFill>
                  <a:srgbClr val="FF0000"/>
                </a:solidFill>
              </a:rPr>
              <a:t>of xerophytes</a:t>
            </a:r>
            <a:endParaRPr lang="en-GB" sz="3600" b="1" dirty="0">
              <a:solidFill>
                <a:srgbClr val="FF00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1000"/>
                                        <p:tgtEl>
                                          <p:spTgt spid="4">
                                            <p:txEl>
                                              <p:pRg st="0" end="0"/>
                                            </p:txEl>
                                          </p:spTgt>
                                        </p:tgtEl>
                                      </p:cBhvr>
                                    </p:animEffect>
                                    <p:anim calcmode="lin" valueType="num">
                                      <p:cBhvr>
                                        <p:cTn id="16"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 calcmode="lin" valueType="num">
                                      <p:cBhvr>
                                        <p:cTn id="23"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
                                            <p:txEl>
                                              <p:pRg st="1" end="1"/>
                                            </p:txEl>
                                          </p:spTgt>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p:cTn id="29"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31" dur="1000" fill="hold"/>
                                        <p:tgtEl>
                                          <p:spTgt spid="4">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
                                            <p:txEl>
                                              <p:pRg st="3" end="3"/>
                                            </p:txEl>
                                          </p:spTgt>
                                        </p:tgtEl>
                                        <p:attrNameLst>
                                          <p:attrName>ppt_y</p:attrName>
                                        </p:attrNameLst>
                                      </p:cBhvr>
                                      <p:tavLst>
                                        <p:tav tm="0" fmla="#ppt_y+(sin(-2*pi*(1-$))*-#ppt_x+cos(-2*pi*(1-$))*(1-#ppt_y))*(1-$)">
                                          <p:val>
                                            <p:fltVal val="0"/>
                                          </p:val>
                                        </p:tav>
                                        <p:tav tm="100000">
                                          <p:val>
                                            <p:fltVal val="1"/>
                                          </p:val>
                                        </p:tav>
                                      </p:tavLst>
                                    </p:anim>
                                  </p:childTnLst>
                                </p:cTn>
                              </p:par>
                              <p:par>
                                <p:cTn id="33" presetID="15" presetClass="entr" presetSubtype="0" fill="hold" nodeType="with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p:cTn id="35"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36"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37" dur="1000" fill="hold"/>
                                        <p:tgtEl>
                                          <p:spTgt spid="4">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4">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28600" y="685800"/>
            <a:ext cx="8610600" cy="5410200"/>
          </a:xfrm>
        </p:spPr>
        <p:txBody>
          <a:bodyPr/>
          <a:lstStyle/>
          <a:p>
            <a:pPr marL="742950" indent="-742950" algn="just" rtl="1">
              <a:buClr>
                <a:schemeClr val="accent2"/>
              </a:buClr>
              <a:buSzPct val="100000"/>
              <a:buFont typeface="+mj-lt"/>
              <a:buAutoNum type="arabicPeriod" startAt="4"/>
            </a:pPr>
            <a:r>
              <a:rPr lang="ar-SA" sz="3600" dirty="0" smtClean="0"/>
              <a:t>وجود طبقة أدمة غليظة غير منفذة تغطي البشة من الخارج تقلل فقد الماء بالنتح</a:t>
            </a:r>
            <a:r>
              <a:rPr lang="ar-SA" sz="3600" dirty="0" smtClean="0"/>
              <a:t>.</a:t>
            </a:r>
            <a:r>
              <a:rPr lang="ar-SA" sz="3600" dirty="0" smtClean="0">
                <a:solidFill>
                  <a:schemeClr val="accent2"/>
                </a:solidFill>
              </a:rPr>
              <a:t> </a:t>
            </a:r>
          </a:p>
          <a:p>
            <a:pPr marL="742950" indent="-742950" algn="just" rtl="1">
              <a:buClr>
                <a:schemeClr val="accent2"/>
              </a:buClr>
              <a:buSzPct val="100000"/>
              <a:buFont typeface="+mj-lt"/>
              <a:buAutoNum type="arabicPeriod" startAt="4"/>
            </a:pPr>
            <a:endParaRPr lang="ar-SA" sz="3600" dirty="0" smtClean="0">
              <a:solidFill>
                <a:schemeClr val="accent2"/>
              </a:solidFill>
            </a:endParaRPr>
          </a:p>
          <a:p>
            <a:pPr marL="742950" indent="-742950" algn="just" rtl="1">
              <a:buClr>
                <a:schemeClr val="accent2"/>
              </a:buClr>
              <a:buSzPct val="100000"/>
              <a:buFont typeface="+mj-lt"/>
              <a:buAutoNum type="arabicPeriod" startAt="5"/>
            </a:pPr>
            <a:r>
              <a:rPr lang="ar-SA" sz="3600" dirty="0" smtClean="0">
                <a:solidFill>
                  <a:srgbClr val="FF0000"/>
                </a:solidFill>
              </a:rPr>
              <a:t>وجود الثغور في إنخفاضات تجعلها دون مستوى سطح البشرة ، او في حجرات خاصة في فجوات، تحمي فتحاتها كثير من الشعيرات الواقية.</a:t>
            </a:r>
          </a:p>
          <a:p>
            <a:pPr marL="742950" indent="-742950" algn="just" rtl="1">
              <a:buClr>
                <a:schemeClr val="accent2"/>
              </a:buClr>
              <a:buSzPct val="100000"/>
              <a:buFont typeface="+mj-lt"/>
              <a:buAutoNum type="arabicPeriod" startAt="5"/>
            </a:pPr>
            <a:endParaRPr lang="ar-SA" sz="3600" dirty="0" smtClean="0">
              <a:solidFill>
                <a:srgbClr val="FF0000"/>
              </a:solidFill>
            </a:endParaRPr>
          </a:p>
          <a:p>
            <a:pPr marL="742950" indent="-742950" algn="just" rtl="1">
              <a:buClr>
                <a:schemeClr val="accent2"/>
              </a:buClr>
              <a:buSzPct val="100000"/>
              <a:buFont typeface="+mj-lt"/>
              <a:buAutoNum type="arabicPeriod" startAt="5"/>
            </a:pPr>
            <a:r>
              <a:rPr lang="ar-SA" sz="3600" dirty="0" smtClean="0">
                <a:solidFill>
                  <a:schemeClr val="accent2"/>
                </a:solidFill>
              </a:rPr>
              <a:t>وجود غدد ملحية على بشرة بعض أنواع النباتات الصحراوية ، تقوم الاملاح بإمتصاص الرطوبة ليلا ً ، وتقلل من معدل النتح.</a:t>
            </a:r>
          </a:p>
          <a:p>
            <a:pPr marL="742950" indent="-742950" algn="just" rtl="1">
              <a:buClr>
                <a:schemeClr val="accent2"/>
              </a:buClr>
              <a:buSzPct val="100000"/>
              <a:buFont typeface="+mj-lt"/>
              <a:buAutoNum type="arabicPeriod" startAt="5"/>
            </a:pPr>
            <a:endParaRPr lang="ar-SA" sz="3600" dirty="0" smtClean="0"/>
          </a:p>
          <a:p>
            <a:pPr marL="742950" indent="-742950" algn="just" rtl="1">
              <a:buClr>
                <a:schemeClr val="accent2"/>
              </a:buClr>
              <a:buSzPct val="100000"/>
              <a:buFont typeface="+mj-lt"/>
              <a:buAutoNum type="arabicPeriod" startAt="5"/>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1000"/>
                                        <p:tgtEl>
                                          <p:spTgt spid="4">
                                            <p:txEl>
                                              <p:pRg st="2" end="2"/>
                                            </p:txEl>
                                          </p:spTgt>
                                        </p:tgtEl>
                                      </p:cBhvr>
                                    </p:animEffect>
                                    <p:anim calcmode="lin" valueType="num">
                                      <p:cBhvr>
                                        <p:cTn id="14"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 calcmode="lin" valueType="num">
                                      <p:cBhvr>
                                        <p:cTn id="21" dur="500" fill="hold"/>
                                        <p:tgtEl>
                                          <p:spTgt spid="4">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4" end="4"/>
                                            </p:txEl>
                                          </p:spTgt>
                                        </p:tgtEl>
                                        <p:attrNameLst>
                                          <p:attrName>ppt_h</p:attrName>
                                        </p:attrNameLst>
                                      </p:cBhvr>
                                      <p:tavLst>
                                        <p:tav tm="0">
                                          <p:val>
                                            <p:fltVal val="0"/>
                                          </p:val>
                                        </p:tav>
                                        <p:tav tm="100000">
                                          <p:val>
                                            <p:strVal val="#ppt_h"/>
                                          </p:val>
                                        </p:tav>
                                      </p:tavLst>
                                    </p:anim>
                                    <p:anim calcmode="lin" valueType="num">
                                      <p:cBhvr>
                                        <p:cTn id="23" dur="500" fill="hold"/>
                                        <p:tgtEl>
                                          <p:spTgt spid="4">
                                            <p:txEl>
                                              <p:pRg st="4" end="4"/>
                                            </p:txEl>
                                          </p:spTgt>
                                        </p:tgtEl>
                                        <p:attrNameLst>
                                          <p:attrName>style.rotation</p:attrName>
                                        </p:attrNameLst>
                                      </p:cBhvr>
                                      <p:tavLst>
                                        <p:tav tm="0">
                                          <p:val>
                                            <p:fltVal val="360"/>
                                          </p:val>
                                        </p:tav>
                                        <p:tav tm="100000">
                                          <p:val>
                                            <p:fltVal val="0"/>
                                          </p:val>
                                        </p:tav>
                                      </p:tavLst>
                                    </p:anim>
                                    <p:animEffect transition="in" filter="fade">
                                      <p:cBhvr>
                                        <p:cTn id="24"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28600" y="381000"/>
            <a:ext cx="8610600" cy="5715000"/>
          </a:xfrm>
        </p:spPr>
        <p:txBody>
          <a:bodyPr/>
          <a:lstStyle/>
          <a:p>
            <a:pPr marL="742950" indent="-742950" algn="just" rtl="1">
              <a:buClr>
                <a:schemeClr val="accent2"/>
              </a:buClr>
              <a:buSzPct val="100000"/>
              <a:buFont typeface="+mj-lt"/>
              <a:buAutoNum type="arabicPeriod" startAt="7"/>
            </a:pPr>
            <a:r>
              <a:rPr lang="ar-SA" sz="3600" dirty="0" smtClean="0"/>
              <a:t>وجود خلايا مائية واسعة في النسيج البرانشيمي تقوم بخزن الماء وذلك في النباتات ذات الأوراق والوريقات والسوق العصيرية.</a:t>
            </a:r>
          </a:p>
          <a:p>
            <a:pPr marL="742950" indent="-742950" algn="just" rtl="1">
              <a:buClr>
                <a:schemeClr val="accent2"/>
              </a:buClr>
              <a:buSzPct val="100000"/>
              <a:buFont typeface="+mj-lt"/>
              <a:buAutoNum type="arabicPeriod" startAt="7"/>
            </a:pPr>
            <a:endParaRPr lang="ar-SA" sz="3600" dirty="0" smtClean="0"/>
          </a:p>
          <a:p>
            <a:pPr marL="742950" indent="-742950" algn="just" rtl="1">
              <a:buClr>
                <a:schemeClr val="accent2"/>
              </a:buClr>
              <a:buSzPct val="100000"/>
              <a:buFont typeface="+mj-lt"/>
              <a:buAutoNum type="arabicPeriod" startAt="7"/>
            </a:pPr>
            <a:r>
              <a:rPr lang="ar-SA" sz="3600" dirty="0" smtClean="0">
                <a:solidFill>
                  <a:srgbClr val="FF0000"/>
                </a:solidFill>
              </a:rPr>
              <a:t>زيادة الأنسجة الدعامية وتلجنن معذم خلايا الأنسجة لزيادة صلابة الخلايا.</a:t>
            </a:r>
          </a:p>
          <a:p>
            <a:pPr marL="742950" indent="-742950" algn="just" rtl="1">
              <a:buClr>
                <a:schemeClr val="accent2"/>
              </a:buClr>
              <a:buSzPct val="100000"/>
              <a:buFont typeface="+mj-lt"/>
              <a:buAutoNum type="arabicPeriod" startAt="7"/>
            </a:pPr>
            <a:endParaRPr lang="ar-SA" sz="3600" dirty="0" smtClean="0"/>
          </a:p>
          <a:p>
            <a:pPr marL="742950" indent="-742950" algn="just" rtl="1">
              <a:buClr>
                <a:schemeClr val="accent2"/>
              </a:buClr>
              <a:buSzPct val="100000"/>
              <a:buFont typeface="+mj-lt"/>
              <a:buAutoNum type="arabicPeriod" startAt="7"/>
            </a:pPr>
            <a:r>
              <a:rPr lang="ar-SA" sz="3600" dirty="0" smtClean="0">
                <a:solidFill>
                  <a:schemeClr val="accent2"/>
                </a:solidFill>
              </a:rPr>
              <a:t>وجود الأنسجة العمادية بغزارة.</a:t>
            </a:r>
            <a:endParaRPr lang="ar-SA" sz="3600" dirty="0" smtClean="0">
              <a:solidFill>
                <a:schemeClr val="accent2"/>
              </a:solidFill>
            </a:endParaRPr>
          </a:p>
          <a:p>
            <a:pPr marL="742950" indent="-742950" algn="just" rtl="1">
              <a:buClr>
                <a:schemeClr val="accent2"/>
              </a:buClr>
              <a:buSzPct val="100000"/>
              <a:buFont typeface="+mj-lt"/>
              <a:buAutoNum type="arabicPeriod" startAt="7"/>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 calcmode="lin" valueType="num">
                                      <p:cBhvr>
                                        <p:cTn id="14"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2" end="2"/>
                                            </p:txEl>
                                          </p:spTgt>
                                        </p:tgtEl>
                                        <p:attrNameLst>
                                          <p:attrName>ppt_h</p:attrName>
                                        </p:attrNameLst>
                                      </p:cBhvr>
                                      <p:tavLst>
                                        <p:tav tm="0">
                                          <p:val>
                                            <p:fltVal val="0"/>
                                          </p:val>
                                        </p:tav>
                                        <p:tav tm="100000">
                                          <p:val>
                                            <p:strVal val="#ppt_h"/>
                                          </p:val>
                                        </p:tav>
                                      </p:tavLst>
                                    </p:anim>
                                    <p:anim calcmode="lin" valueType="num">
                                      <p:cBhvr>
                                        <p:cTn id="16" dur="500" fill="hold"/>
                                        <p:tgtEl>
                                          <p:spTgt spid="4">
                                            <p:txEl>
                                              <p:pRg st="2" end="2"/>
                                            </p:txEl>
                                          </p:spTgt>
                                        </p:tgtEl>
                                        <p:attrNameLst>
                                          <p:attrName>style.rotation</p:attrName>
                                        </p:attrNameLst>
                                      </p:cBhvr>
                                      <p:tavLst>
                                        <p:tav tm="0">
                                          <p:val>
                                            <p:fltVal val="360"/>
                                          </p:val>
                                        </p:tav>
                                        <p:tav tm="100000">
                                          <p:val>
                                            <p:fltVal val="0"/>
                                          </p:val>
                                        </p:tav>
                                      </p:tavLst>
                                    </p:anim>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1000"/>
                                        <p:tgtEl>
                                          <p:spTgt spid="4">
                                            <p:txEl>
                                              <p:pRg st="4" end="4"/>
                                            </p:txEl>
                                          </p:spTgt>
                                        </p:tgtEl>
                                      </p:cBhvr>
                                    </p:animEffect>
                                    <p:anim calcmode="lin" valueType="num">
                                      <p:cBhvr>
                                        <p:cTn id="23"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2286000"/>
            <a:ext cx="8610600" cy="4343400"/>
          </a:xfrm>
        </p:spPr>
        <p:txBody>
          <a:bodyPr/>
          <a:lstStyle/>
          <a:p>
            <a:pPr marL="742950" indent="-742950" algn="just" rtl="1">
              <a:buClr>
                <a:schemeClr val="accent2"/>
              </a:buClr>
              <a:buSzPct val="100000"/>
              <a:buNone/>
            </a:pPr>
            <a:r>
              <a:rPr lang="ar-SA" sz="3600" dirty="0" smtClean="0">
                <a:solidFill>
                  <a:srgbClr val="FF0000"/>
                </a:solidFill>
              </a:rPr>
              <a:t>أولا</a:t>
            </a:r>
            <a:r>
              <a:rPr lang="ar-SA" sz="3600" dirty="0" smtClean="0"/>
              <a:t> ً : نقص المحتوى المائي للنبات </a:t>
            </a:r>
            <a:r>
              <a:rPr lang="en-GB" sz="3600" dirty="0" smtClean="0"/>
              <a:t> </a:t>
            </a:r>
            <a:r>
              <a:rPr lang="en-GB" sz="3600" dirty="0" smtClean="0">
                <a:solidFill>
                  <a:srgbClr val="FF0000"/>
                </a:solidFill>
              </a:rPr>
              <a:t>Reduction of the plants water content</a:t>
            </a:r>
            <a:endParaRPr lang="ar-SA" sz="3600" dirty="0" smtClean="0">
              <a:solidFill>
                <a:srgbClr val="FF0000"/>
              </a:solidFill>
            </a:endParaRPr>
          </a:p>
          <a:p>
            <a:pPr marL="742950" indent="-742950" algn="just" rtl="1">
              <a:buClr>
                <a:schemeClr val="accent2"/>
              </a:buClr>
              <a:buSzPct val="100000"/>
              <a:buNone/>
            </a:pPr>
            <a:endParaRPr lang="ar-SA" sz="3600" i="1" dirty="0" smtClean="0">
              <a:solidFill>
                <a:srgbClr val="FF0000"/>
              </a:solidFill>
            </a:endParaRPr>
          </a:p>
          <a:p>
            <a:pPr marL="742950" indent="-742950" algn="just" rtl="1">
              <a:buClr>
                <a:schemeClr val="accent2"/>
              </a:buClr>
              <a:buSzPct val="100000"/>
              <a:buNone/>
            </a:pPr>
            <a:r>
              <a:rPr lang="ar-SA" sz="3600" dirty="0" smtClean="0">
                <a:solidFill>
                  <a:srgbClr val="FFFF00"/>
                </a:solidFill>
              </a:rPr>
              <a:t>تتميز النباتات الصحراوية عامة بنقص كبير في محتواها المائي ، ويرجع ذلك إلى وفرة ما تحتاجه من العناصر الميكانيكية وايضا لتغلظ جدر خلاياها ، او لقلة الماء في البروتوبلازم نفسه. مما يجعلها تتحمل الجفاف الشديد دون أن تصاب بالضرر</a:t>
            </a: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
        <p:nvSpPr>
          <p:cNvPr id="5" name="Title 4"/>
          <p:cNvSpPr>
            <a:spLocks noGrp="1"/>
          </p:cNvSpPr>
          <p:nvPr>
            <p:ph type="title"/>
          </p:nvPr>
        </p:nvSpPr>
        <p:spPr>
          <a:xfrm>
            <a:off x="381000" y="228600"/>
            <a:ext cx="8382000" cy="1905000"/>
          </a:xfrm>
        </p:spPr>
        <p:txBody>
          <a:bodyPr/>
          <a:lstStyle/>
          <a:p>
            <a:pPr algn="ctr" rtl="1"/>
            <a:r>
              <a:rPr lang="ar-SA" sz="3600" b="1" dirty="0" smtClean="0">
                <a:solidFill>
                  <a:schemeClr val="accent2"/>
                </a:solidFill>
              </a:rPr>
              <a:t>ثالثا ً</a:t>
            </a:r>
            <a:r>
              <a:rPr lang="ar-SA" sz="3600" b="1" dirty="0" smtClean="0">
                <a:solidFill>
                  <a:schemeClr val="accent2"/>
                </a:solidFill>
              </a:rPr>
              <a:t>: الصفات الفسيولوجية للنباتات الجفافية</a:t>
            </a:r>
            <a:r>
              <a:rPr lang="en-GB" sz="3600" b="1" dirty="0" smtClean="0">
                <a:solidFill>
                  <a:schemeClr val="accent2"/>
                </a:solidFill>
              </a:rPr>
              <a:t/>
            </a:r>
            <a:br>
              <a:rPr lang="en-GB" sz="3600" b="1" dirty="0" smtClean="0">
                <a:solidFill>
                  <a:schemeClr val="accent2"/>
                </a:solidFill>
              </a:rPr>
            </a:br>
            <a:r>
              <a:rPr lang="en-GB" sz="3600" b="1" dirty="0" smtClean="0">
                <a:solidFill>
                  <a:srgbClr val="FF0000"/>
                </a:solidFill>
              </a:rPr>
              <a:t>Physiological Characteristics </a:t>
            </a:r>
            <a:r>
              <a:rPr lang="en-GB" sz="3600" b="1" dirty="0" smtClean="0">
                <a:solidFill>
                  <a:srgbClr val="FF0000"/>
                </a:solidFill>
              </a:rPr>
              <a:t>of </a:t>
            </a:r>
            <a:r>
              <a:rPr lang="en-GB" sz="3600" b="1" dirty="0" smtClean="0">
                <a:solidFill>
                  <a:srgbClr val="FF0000"/>
                </a:solidFill>
              </a:rPr>
              <a:t>xerophytes</a:t>
            </a:r>
            <a:endParaRPr lang="en-GB" sz="3600" b="1" dirty="0">
              <a:solidFill>
                <a:srgbClr val="FF00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55"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16"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7" dur="10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9" presetClass="entr" presetSubtype="0" decel="100000" fill="hold"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p:cTn id="22"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3" dur="5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4" dur="500" fill="hold"/>
                                        <p:tgtEl>
                                          <p:spTgt spid="4">
                                            <p:txEl>
                                              <p:pRg st="2" end="2"/>
                                            </p:txEl>
                                          </p:spTgt>
                                        </p:tgtEl>
                                        <p:attrNameLst>
                                          <p:attrName>style.rotation</p:attrName>
                                        </p:attrNameLst>
                                      </p:cBhvr>
                                      <p:tavLst>
                                        <p:tav tm="0">
                                          <p:val>
                                            <p:fltVal val="360"/>
                                          </p:val>
                                        </p:tav>
                                        <p:tav tm="100000">
                                          <p:val>
                                            <p:fltVal val="0"/>
                                          </p:val>
                                        </p:tav>
                                      </p:tavLst>
                                    </p:anim>
                                    <p:animEffect transition="in" filter="fade">
                                      <p:cBhvr>
                                        <p:cTn id="25"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685800"/>
            <a:ext cx="8610600" cy="5943600"/>
          </a:xfrm>
        </p:spPr>
        <p:txBody>
          <a:bodyPr/>
          <a:lstStyle/>
          <a:p>
            <a:pPr marL="742950" indent="-742950" algn="just" rtl="1">
              <a:buClr>
                <a:schemeClr val="accent2"/>
              </a:buClr>
              <a:buSzPct val="100000"/>
              <a:buNone/>
            </a:pPr>
            <a:r>
              <a:rPr lang="ar-SA" sz="3600" dirty="0" smtClean="0">
                <a:solidFill>
                  <a:srgbClr val="FF0000"/>
                </a:solidFill>
              </a:rPr>
              <a:t>ثانياً</a:t>
            </a:r>
            <a:r>
              <a:rPr lang="ar-SA" sz="3600" dirty="0" smtClean="0"/>
              <a:t> : إرتفاع نسبة الماء المقيد (الحبيس)</a:t>
            </a:r>
            <a:r>
              <a:rPr lang="en-GB" sz="3600" dirty="0" smtClean="0">
                <a:solidFill>
                  <a:srgbClr val="FF0000"/>
                </a:solidFill>
              </a:rPr>
              <a:t>Increased percentage of bound – water</a:t>
            </a:r>
            <a:endParaRPr lang="ar-SA" sz="3600" dirty="0" smtClean="0">
              <a:solidFill>
                <a:srgbClr val="FF0000"/>
              </a:solidFill>
            </a:endParaRPr>
          </a:p>
          <a:p>
            <a:pPr marL="742950" indent="-742950" algn="just" rtl="1">
              <a:buClr>
                <a:schemeClr val="accent2"/>
              </a:buClr>
              <a:buSzPct val="100000"/>
              <a:buNone/>
            </a:pPr>
            <a:endParaRPr lang="ar-SA" sz="3600" i="1" dirty="0" smtClean="0">
              <a:solidFill>
                <a:srgbClr val="FF0000"/>
              </a:solidFill>
            </a:endParaRPr>
          </a:p>
          <a:p>
            <a:pPr marL="742950" indent="-742950" algn="just" rtl="1">
              <a:buClr>
                <a:schemeClr val="accent2"/>
              </a:buClr>
              <a:buSzPct val="100000"/>
              <a:buNone/>
            </a:pPr>
            <a:r>
              <a:rPr lang="ar-SA" sz="3600" dirty="0" smtClean="0">
                <a:solidFill>
                  <a:srgbClr val="FFFF00"/>
                </a:solidFill>
              </a:rPr>
              <a:t>احتوائها على نسبة عالية من الماء المقيد وهو الماء المرتبط بالمواد الغروية في الخلايا الحية لدرجة أنه يفقد خاصية الماء الحر من حيث قابليته للتبخر السريع تحت تأثير عوامل التبخر الجوية. وجود الماء المقيد يجعل البروتوبلازم دائماً في حالة من التميؤ تحفظ  حيويته في ظروف الجفاف الخطيرة ، وهذه من اهم الخائص الفسيولوجية للنباتات الصحراوية.</a:t>
            </a: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4">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Effect transition="in" filter="fade">
                                      <p:cBhvr>
                                        <p:cTn id="15" dur="1000"/>
                                        <p:tgtEl>
                                          <p:spTgt spid="4">
                                            <p:txEl>
                                              <p:pRg st="2" end="2"/>
                                            </p:txEl>
                                          </p:spTgt>
                                        </p:tgtEl>
                                      </p:cBhvr>
                                    </p:animEffect>
                                    <p:anim calcmode="lin" valueType="num">
                                      <p:cBhvr>
                                        <p:cTn id="16"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685800"/>
            <a:ext cx="8610600" cy="5943600"/>
          </a:xfrm>
        </p:spPr>
        <p:txBody>
          <a:bodyPr/>
          <a:lstStyle/>
          <a:p>
            <a:pPr marL="742950" indent="-742950" algn="just" rtl="1">
              <a:buClr>
                <a:schemeClr val="accent2"/>
              </a:buClr>
              <a:buSzPct val="100000"/>
              <a:buNone/>
            </a:pPr>
            <a:r>
              <a:rPr lang="ar-SA" sz="3600" dirty="0" smtClean="0">
                <a:solidFill>
                  <a:srgbClr val="FF0000"/>
                </a:solidFill>
              </a:rPr>
              <a:t>ثالثا</a:t>
            </a:r>
            <a:r>
              <a:rPr lang="ar-SA" sz="3600" dirty="0" smtClean="0"/>
              <a:t> ً</a:t>
            </a:r>
            <a:r>
              <a:rPr lang="ar-SA" sz="3600" dirty="0" smtClean="0"/>
              <a:t>: الضغط الأسموزي المرتفع </a:t>
            </a:r>
            <a:r>
              <a:rPr lang="en-GB" sz="3600" dirty="0" smtClean="0">
                <a:solidFill>
                  <a:srgbClr val="FF0000"/>
                </a:solidFill>
              </a:rPr>
              <a:t>High osmotic pressure</a:t>
            </a:r>
            <a:endParaRPr lang="ar-SA" sz="3600" dirty="0" smtClean="0">
              <a:solidFill>
                <a:srgbClr val="FF0000"/>
              </a:solidFill>
            </a:endParaRPr>
          </a:p>
          <a:p>
            <a:pPr marL="742950" indent="-742950" algn="just" rtl="1">
              <a:buClr>
                <a:schemeClr val="accent2"/>
              </a:buClr>
              <a:buSzPct val="100000"/>
              <a:buNone/>
            </a:pPr>
            <a:endParaRPr lang="ar-SA" sz="3600" i="1" dirty="0" smtClean="0">
              <a:solidFill>
                <a:srgbClr val="FF0000"/>
              </a:solidFill>
            </a:endParaRPr>
          </a:p>
          <a:p>
            <a:pPr marL="742950" indent="-742950" algn="just" rtl="1">
              <a:buClr>
                <a:schemeClr val="accent2"/>
              </a:buClr>
              <a:buSzPct val="100000"/>
              <a:buNone/>
            </a:pPr>
            <a:r>
              <a:rPr lang="ar-SA" sz="3600" dirty="0" smtClean="0">
                <a:solidFill>
                  <a:srgbClr val="FFFF00"/>
                </a:solidFill>
              </a:rPr>
              <a:t>من الخصائص الفسيولوجية المهمة التي تميز النباتات الصحراوية إرتفاع الضغط الأسموزي للعصير الخلوي .</a:t>
            </a:r>
          </a:p>
          <a:p>
            <a:pPr marL="742950" indent="-742950" algn="just" rtl="1">
              <a:buClr>
                <a:schemeClr val="accent2"/>
              </a:buClr>
              <a:buSzPct val="100000"/>
              <a:buNone/>
            </a:pPr>
            <a:r>
              <a:rPr lang="ar-SA" sz="3600" dirty="0" smtClean="0">
                <a:solidFill>
                  <a:srgbClr val="FFFF00"/>
                </a:solidFill>
              </a:rPr>
              <a:t>يزيد من قدرة النباتات الصحراوية على امتصاص الماء المرتبط بحبيبات التربة.</a:t>
            </a: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1000"/>
                                        <p:tgtEl>
                                          <p:spTgt spid="4">
                                            <p:txEl>
                                              <p:pRg st="2" end="2"/>
                                            </p:txEl>
                                          </p:spTgt>
                                        </p:tgtEl>
                                      </p:cBhvr>
                                    </p:animEffect>
                                    <p:anim calcmode="lin" valueType="num">
                                      <p:cBhvr>
                                        <p:cTn id="14"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1000"/>
                                        <p:tgtEl>
                                          <p:spTgt spid="4">
                                            <p:txEl>
                                              <p:pRg st="3" end="3"/>
                                            </p:txEl>
                                          </p:spTgt>
                                        </p:tgtEl>
                                      </p:cBhvr>
                                    </p:animEffect>
                                    <p:anim calcmode="lin" valueType="num">
                                      <p:cBhvr>
                                        <p:cTn id="20"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4">
                                            <p:txEl>
                                              <p:pRg st="3" end="3"/>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685800"/>
            <a:ext cx="8610600" cy="5943600"/>
          </a:xfrm>
        </p:spPr>
        <p:txBody>
          <a:bodyPr/>
          <a:lstStyle/>
          <a:p>
            <a:pPr marL="742950" indent="-742950" algn="just" rtl="1">
              <a:buClr>
                <a:schemeClr val="accent2"/>
              </a:buClr>
              <a:buSzPct val="100000"/>
              <a:buNone/>
            </a:pPr>
            <a:r>
              <a:rPr lang="ar-SA" sz="3600" dirty="0" smtClean="0">
                <a:solidFill>
                  <a:srgbClr val="FF0000"/>
                </a:solidFill>
              </a:rPr>
              <a:t>رابعا</a:t>
            </a:r>
            <a:r>
              <a:rPr lang="ar-SA" sz="3600" dirty="0" smtClean="0"/>
              <a:t> ً</a:t>
            </a:r>
            <a:r>
              <a:rPr lang="ar-SA" sz="3600" dirty="0" smtClean="0"/>
              <a:t>: تجمع البرولين </a:t>
            </a:r>
            <a:r>
              <a:rPr lang="en-GB" sz="3600" dirty="0" err="1" smtClean="0">
                <a:solidFill>
                  <a:srgbClr val="FF0000"/>
                </a:solidFill>
              </a:rPr>
              <a:t>HighAccumulation</a:t>
            </a:r>
            <a:r>
              <a:rPr lang="en-GB" sz="3600" dirty="0" smtClean="0">
                <a:solidFill>
                  <a:srgbClr val="FF0000"/>
                </a:solidFill>
              </a:rPr>
              <a:t> of </a:t>
            </a:r>
            <a:r>
              <a:rPr lang="en-GB" sz="3600" dirty="0" err="1" smtClean="0">
                <a:solidFill>
                  <a:srgbClr val="FF0000"/>
                </a:solidFill>
              </a:rPr>
              <a:t>proline</a:t>
            </a:r>
            <a:endParaRPr lang="ar-SA" sz="3600" dirty="0" smtClean="0">
              <a:solidFill>
                <a:srgbClr val="FF0000"/>
              </a:solidFill>
            </a:endParaRPr>
          </a:p>
          <a:p>
            <a:pPr marL="742950" indent="-742950" algn="just" rtl="1">
              <a:buClr>
                <a:schemeClr val="accent2"/>
              </a:buClr>
              <a:buSzPct val="100000"/>
              <a:buNone/>
            </a:pPr>
            <a:endParaRPr lang="ar-SA" sz="3600" i="1" dirty="0" smtClean="0">
              <a:solidFill>
                <a:srgbClr val="FF0000"/>
              </a:solidFill>
            </a:endParaRPr>
          </a:p>
          <a:p>
            <a:pPr marL="742950" indent="-742950" algn="just" rtl="1">
              <a:buClr>
                <a:schemeClr val="accent2"/>
              </a:buClr>
              <a:buSzPct val="100000"/>
              <a:buNone/>
            </a:pPr>
            <a:r>
              <a:rPr lang="ar-SA" sz="3600" dirty="0" smtClean="0">
                <a:solidFill>
                  <a:schemeClr val="accent2"/>
                </a:solidFill>
              </a:rPr>
              <a:t>البرولين هو حمض أميني  في أنسجة أنواع النباتات التي تتعرض للجفاف أو الحرارة المرتفعة أو الملوحة.</a:t>
            </a:r>
          </a:p>
          <a:p>
            <a:pPr marL="742950" indent="-742950" algn="just" rtl="1">
              <a:buClr>
                <a:schemeClr val="accent2"/>
              </a:buClr>
              <a:buSzPct val="100000"/>
              <a:buNone/>
            </a:pPr>
            <a:r>
              <a:rPr lang="ar-SA" sz="3600" dirty="0" smtClean="0">
                <a:solidFill>
                  <a:schemeClr val="accent2"/>
                </a:solidFill>
              </a:rPr>
              <a:t>فائدة تجمع البرولين ، بأنه بما له من خصائص طبيعية ، قد يغير في طبيعة الجدر الخلوية فيجعلها محبة للماء متمسكة به .</a:t>
            </a:r>
            <a:endParaRPr lang="ar-SA" sz="3600" dirty="0" smtClean="0">
              <a:solidFill>
                <a:schemeClr val="accent2"/>
              </a:solidFill>
            </a:endParaRPr>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p:cTn id="15"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xEl>
                                              <p:pRg st="2" end="2"/>
                                            </p:txEl>
                                          </p:spTgt>
                                        </p:tgtEl>
                                        <p:attrNameLst>
                                          <p:attrName>ppt_y</p:attrName>
                                        </p:attrNameLst>
                                      </p:cBhvr>
                                      <p:tavLst>
                                        <p:tav tm="0" fmla="#ppt_y+(sin(-2*pi*(1-$))*-#ppt_x+cos(-2*pi*(1-$))*(1-#ppt_y))*(1-$)">
                                          <p:val>
                                            <p:fltVal val="0"/>
                                          </p:val>
                                        </p:tav>
                                        <p:tav tm="100000">
                                          <p:val>
                                            <p:fltVal val="1"/>
                                          </p:val>
                                        </p:tav>
                                      </p:tavLst>
                                    </p:anim>
                                  </p:childTnLst>
                                </p:cTn>
                              </p:par>
                              <p:par>
                                <p:cTn id="19" presetID="15" presetClass="entr" presetSubtype="0" fill="hold" nodeType="withEffect">
                                  <p:stCondLst>
                                    <p:cond delay="0"/>
                                  </p:stCondLst>
                                  <p:childTnLst>
                                    <p:set>
                                      <p:cBhvr>
                                        <p:cTn id="20" dur="1" fill="hold">
                                          <p:stCondLst>
                                            <p:cond delay="0"/>
                                          </p:stCondLst>
                                        </p:cTn>
                                        <p:tgtEl>
                                          <p:spTgt spid="4">
                                            <p:txEl>
                                              <p:pRg st="3" end="3"/>
                                            </p:txEl>
                                          </p:spTgt>
                                        </p:tgtEl>
                                        <p:attrNameLst>
                                          <p:attrName>style.visibility</p:attrName>
                                        </p:attrNameLst>
                                      </p:cBhvr>
                                      <p:to>
                                        <p:strVal val="visible"/>
                                      </p:to>
                                    </p:set>
                                    <p:anim calcmode="lin" valueType="num">
                                      <p:cBhvr>
                                        <p:cTn id="21"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2"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23" dur="1000" fill="hold"/>
                                        <p:tgtEl>
                                          <p:spTgt spid="4">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4">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685800"/>
            <a:ext cx="8610600" cy="5943600"/>
          </a:xfrm>
        </p:spPr>
        <p:txBody>
          <a:bodyPr/>
          <a:lstStyle/>
          <a:p>
            <a:pPr marL="742950" indent="-742950" algn="just" rtl="1">
              <a:buClr>
                <a:schemeClr val="accent2"/>
              </a:buClr>
              <a:buSzPct val="100000"/>
              <a:buNone/>
            </a:pPr>
            <a:r>
              <a:rPr lang="ar-SA" sz="3600" dirty="0" smtClean="0">
                <a:solidFill>
                  <a:srgbClr val="FF0000"/>
                </a:solidFill>
              </a:rPr>
              <a:t>خامسا</a:t>
            </a:r>
            <a:r>
              <a:rPr lang="ar-SA" sz="3600" dirty="0" smtClean="0"/>
              <a:t> ً</a:t>
            </a:r>
            <a:r>
              <a:rPr lang="ar-SA" sz="3600" dirty="0" smtClean="0"/>
              <a:t>: مسارات عملية البناء الضوئي </a:t>
            </a:r>
            <a:r>
              <a:rPr lang="en-GB" sz="3600" dirty="0" smtClean="0">
                <a:solidFill>
                  <a:srgbClr val="FF0000"/>
                </a:solidFill>
              </a:rPr>
              <a:t>Photosynthetic pathways</a:t>
            </a:r>
            <a:endParaRPr lang="ar-SA" sz="3600" dirty="0" smtClean="0">
              <a:solidFill>
                <a:srgbClr val="FF0000"/>
              </a:solidFill>
            </a:endParaRPr>
          </a:p>
          <a:p>
            <a:pPr marL="742950" indent="-742950" algn="just" rtl="1">
              <a:buClr>
                <a:schemeClr val="accent2"/>
              </a:buClr>
              <a:buSzPct val="100000"/>
              <a:buNone/>
            </a:pPr>
            <a:endParaRPr lang="ar-SA" sz="3600" dirty="0" smtClean="0">
              <a:solidFill>
                <a:srgbClr val="FF0000"/>
              </a:solidFill>
            </a:endParaRPr>
          </a:p>
          <a:p>
            <a:pPr marL="742950" indent="-742950" algn="just" rtl="1">
              <a:buClr>
                <a:schemeClr val="accent2"/>
              </a:buClr>
              <a:buSzPct val="100000"/>
              <a:buFont typeface="+mj-lt"/>
              <a:buAutoNum type="arabicPeriod"/>
            </a:pPr>
            <a:r>
              <a:rPr lang="ar-SA" sz="3600" dirty="0" smtClean="0"/>
              <a:t>مسار تكون فيه النواتج الأولية للتمثيل الكربوني أحماضاً عضوية تشتمل على ذرات ثلاث من الكربون.</a:t>
            </a:r>
          </a:p>
          <a:p>
            <a:pPr marL="742950" indent="-742950" algn="just" rtl="1">
              <a:buClr>
                <a:schemeClr val="accent2"/>
              </a:buClr>
              <a:buSzPct val="100000"/>
              <a:buFont typeface="+mj-lt"/>
              <a:buAutoNum type="arabicPeriod"/>
            </a:pPr>
            <a:r>
              <a:rPr lang="ar-SA" sz="3600" dirty="0" smtClean="0">
                <a:solidFill>
                  <a:srgbClr val="FFFF00"/>
                </a:solidFill>
              </a:rPr>
              <a:t>مسار تكون فيه النواتج الأولية للتمثيل الكربوني أحماضا عضوية تشمل  اربع ذرات من الكربون.</a:t>
            </a:r>
          </a:p>
          <a:p>
            <a:pPr marL="742950" indent="-742950" algn="just" rtl="1">
              <a:buClr>
                <a:schemeClr val="accent2"/>
              </a:buClr>
              <a:buSzPct val="100000"/>
              <a:buFont typeface="+mj-lt"/>
              <a:buAutoNum type="arabicPeriod"/>
            </a:pPr>
            <a:r>
              <a:rPr lang="ar-SA" sz="3600" dirty="0" smtClean="0">
                <a:solidFill>
                  <a:srgbClr val="FF0000"/>
                </a:solidFill>
              </a:rPr>
              <a:t>مسار الأيض الكرسيولي ، وهو مسار خاص بانواع النباتات العصارية</a:t>
            </a:r>
            <a:endParaRPr lang="ar-SA" sz="3600" dirty="0" smtClean="0">
              <a:solidFill>
                <a:srgbClr val="FF0000"/>
              </a:solidFill>
            </a:endParaRPr>
          </a:p>
          <a:p>
            <a:pPr marL="742950" indent="-742950" algn="just" rtl="1">
              <a:buClr>
                <a:schemeClr val="accent2"/>
              </a:buClr>
              <a:buSzPct val="100000"/>
              <a:buNone/>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4">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2000" fill="hold"/>
                                        <p:tgtEl>
                                          <p:spTgt spid="4">
                                            <p:txEl>
                                              <p:pRg st="2" end="2"/>
                                            </p:txEl>
                                          </p:spTgt>
                                        </p:tgtEl>
                                        <p:attrNameLst>
                                          <p:attrName>r</p:attrName>
                                        </p:attrNameLst>
                                      </p:cBhvr>
                                    </p:animRot>
                                  </p:childTnLst>
                                </p:cTn>
                              </p:par>
                              <p:par>
                                <p:cTn id="15" presetID="8" presetClass="emph" presetSubtype="0" fill="hold" nodeType="withEffect">
                                  <p:stCondLst>
                                    <p:cond delay="0"/>
                                  </p:stCondLst>
                                  <p:childTnLst>
                                    <p:animRot by="21600000">
                                      <p:cBhvr>
                                        <p:cTn id="16" dur="2000" fill="hold"/>
                                        <p:tgtEl>
                                          <p:spTgt spid="4">
                                            <p:txEl>
                                              <p:pRg st="3" end="3"/>
                                            </p:txEl>
                                          </p:spTgt>
                                        </p:tgtEl>
                                        <p:attrNameLst>
                                          <p:attrName>r</p:attrName>
                                        </p:attrNameLst>
                                      </p:cBhvr>
                                    </p:animRot>
                                  </p:childTnLst>
                                </p:cTn>
                              </p:par>
                              <p:par>
                                <p:cTn id="17" presetID="8" presetClass="emph" presetSubtype="0" fill="hold" nodeType="withEffect">
                                  <p:stCondLst>
                                    <p:cond delay="0"/>
                                  </p:stCondLst>
                                  <p:childTnLst>
                                    <p:animRot by="21600000">
                                      <p:cBhvr>
                                        <p:cTn id="18" dur="2000" fill="hold"/>
                                        <p:tgtEl>
                                          <p:spTgt spid="4">
                                            <p:txEl>
                                              <p:pRg st="4" end="4"/>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800" dirty="0" smtClean="0">
                <a:solidFill>
                  <a:srgbClr val="FFFF00"/>
                </a:solidFill>
              </a:rPr>
              <a:t>رؤية ورسالة كليه العلوم</a:t>
            </a:r>
            <a:endParaRPr lang="en-US" sz="4800" dirty="0">
              <a:solidFill>
                <a:srgbClr val="FFFF00"/>
              </a:solidFill>
            </a:endParaRPr>
          </a:p>
        </p:txBody>
      </p:sp>
      <p:sp>
        <p:nvSpPr>
          <p:cNvPr id="3" name="Content Placeholder 2"/>
          <p:cNvSpPr>
            <a:spLocks noGrp="1"/>
          </p:cNvSpPr>
          <p:nvPr>
            <p:ph idx="1"/>
          </p:nvPr>
        </p:nvSpPr>
        <p:spPr>
          <a:xfrm>
            <a:off x="457200" y="1828800"/>
            <a:ext cx="8229600" cy="4495800"/>
          </a:xfrm>
        </p:spPr>
        <p:txBody>
          <a:bodyPr/>
          <a:lstStyle/>
          <a:p>
            <a:pPr algn="r" rtl="1"/>
            <a:r>
              <a:rPr lang="ar-SA" dirty="0" smtClean="0">
                <a:solidFill>
                  <a:srgbClr val="FFFF00"/>
                </a:solidFill>
              </a:rPr>
              <a:t>الرؤية:</a:t>
            </a:r>
          </a:p>
          <a:p>
            <a:pPr algn="just" rtl="1"/>
            <a:r>
              <a:rPr lang="ar-SA" dirty="0" smtClean="0"/>
              <a:t>الوصول إلى معايير الجودة أكاديمياً وبحثياً وصناعة مخرج تعليمي مؤهل، و فعّال وبالتالي مُنتج. </a:t>
            </a:r>
          </a:p>
          <a:p>
            <a:pPr algn="r" rtl="1"/>
            <a:r>
              <a:rPr lang="ar-SA" dirty="0" smtClean="0">
                <a:solidFill>
                  <a:srgbClr val="FFFF00"/>
                </a:solidFill>
              </a:rPr>
              <a:t>الرسالة:</a:t>
            </a:r>
          </a:p>
          <a:p>
            <a:pPr algn="just" rtl="1"/>
            <a:r>
              <a:rPr lang="ar-SA" dirty="0" smtClean="0"/>
              <a:t>استقطاب الكفاءات من أهل الخبرة والعلم العميق للمشاركة في العملية التعليمية وتطوير البحث العلمي، و تطوير المقرر الدراسي من ناحية المضمون و وسيلة التعليم ليواكب آخر المستجدات العلمية، وتأهيل الطالب معرفياً وشخصياً ليتمكن باقتدار من خدمة مجتمعه. </a:t>
            </a:r>
            <a:endParaRPr lang="en-US"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par>
                                <p:cTn id="20" presetID="58" presetClass="entr" presetSubtype="0" accel="10000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par>
                                <p:cTn id="36" presetID="58" presetClass="entr" presetSubtype="0" accel="10000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9"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قسم النبات والأحياء الدقيقة</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1752600"/>
          </a:xfrm>
        </p:spPr>
        <p:txBody>
          <a:bodyPr/>
          <a:lstStyle/>
          <a:p>
            <a:pPr algn="just" rtl="1">
              <a:buNone/>
            </a:pPr>
            <a:r>
              <a:rPr lang="ar-SA" b="1" dirty="0" smtClean="0">
                <a:solidFill>
                  <a:srgbClr val="FFFF00"/>
                </a:solidFill>
              </a:rPr>
              <a:t>الرؤيـــة</a:t>
            </a:r>
            <a:r>
              <a:rPr lang="en-US" b="1" dirty="0" smtClean="0">
                <a:solidFill>
                  <a:srgbClr val="FFFF00"/>
                </a:solidFill>
              </a:rPr>
              <a:t>: </a:t>
            </a:r>
            <a:endParaRPr lang="en-US" dirty="0" smtClean="0">
              <a:solidFill>
                <a:srgbClr val="FFFF00"/>
              </a:solidFill>
            </a:endParaRPr>
          </a:p>
          <a:p>
            <a:pPr algn="just" rtl="1">
              <a:buNone/>
            </a:pPr>
            <a:r>
              <a:rPr lang="ar-SA" b="1" dirty="0" smtClean="0"/>
              <a:t>الارتقاء بالمستوى الأكاديمي والبحثي لمواكبة التقدم العلمي ومتطلبات المجتمع</a:t>
            </a:r>
            <a:r>
              <a:rPr lang="en-US" b="1" dirty="0" smtClean="0"/>
              <a:t>. </a:t>
            </a:r>
            <a:endParaRPr lang="en-US" dirty="0" smtClean="0"/>
          </a:p>
          <a:p>
            <a:pPr algn="just" rtl="1"/>
            <a:endParaRPr lang="en-US" dirty="0" smtClean="0"/>
          </a:p>
        </p:txBody>
      </p:sp>
      <p:sp>
        <p:nvSpPr>
          <p:cNvPr id="4" name="Rectangle 5"/>
          <p:cNvSpPr txBox="1">
            <a:spLocks noChangeArrowheads="1"/>
          </p:cNvSpPr>
          <p:nvPr/>
        </p:nvSpPr>
        <p:spPr bwMode="auto">
          <a:xfrm>
            <a:off x="457200" y="3124200"/>
            <a:ext cx="8305800" cy="3200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algn="just" rtl="1"/>
            <a:r>
              <a:rPr lang="ar-SA" sz="3200" b="1" dirty="0" smtClean="0">
                <a:solidFill>
                  <a:srgbClr val="FFFF00"/>
                </a:solidFill>
              </a:rPr>
              <a:t>الرســالة:  </a:t>
            </a:r>
            <a:endParaRPr lang="en-US" sz="3200" dirty="0" smtClean="0">
              <a:solidFill>
                <a:srgbClr val="FFFF00"/>
              </a:solidFill>
            </a:endParaRPr>
          </a:p>
          <a:p>
            <a:pPr algn="just" rtl="1"/>
            <a:r>
              <a:rPr lang="ar-SA" sz="3200" b="1" dirty="0" smtClean="0"/>
              <a:t>تطوير المسيرة العلمية وتطوير أساليب البحث العلمي عن طريق التخطيط الإستراتيجي والرؤية الواضحة للعلوم والتقنية على مستوى الوطن. كذلك تدريب الكوادر الوطنية ، وإدخال منهجية متطورة لتلبية احتياجات المجتمع المختلفة ، ولخدمة مختلف المشاريع البحثية والإنمائية بالمجتمع.</a:t>
            </a:r>
            <a:endParaRPr lang="en-US" sz="3200"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Scale>
                                      <p:cBhvr>
                                        <p:cTn id="14" dur="1000" decel="50000" fill="hold">
                                          <p:stCondLst>
                                            <p:cond delay="0"/>
                                          </p:stCondLst>
                                        </p:cTn>
                                        <p:tgtEl>
                                          <p:spTgt spid="922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221">
                                            <p:txEl>
                                              <p:pRg st="0" end="0"/>
                                            </p:txEl>
                                          </p:spTgt>
                                        </p:tgtEl>
                                        <p:attrNameLst>
                                          <p:attrName>ppt_x</p:attrName>
                                          <p:attrName>ppt_y</p:attrName>
                                        </p:attrNameLst>
                                      </p:cBhvr>
                                    </p:animMotion>
                                    <p:animEffect transition="in" filter="fade">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9221">
                                            <p:txEl>
                                              <p:pRg st="1" end="1"/>
                                            </p:txEl>
                                          </p:spTgt>
                                        </p:tgtEl>
                                        <p:attrNameLst>
                                          <p:attrName>style.visibility</p:attrName>
                                        </p:attrNameLst>
                                      </p:cBhvr>
                                      <p:to>
                                        <p:strVal val="visible"/>
                                      </p:to>
                                    </p:set>
                                    <p:animScale>
                                      <p:cBhvr>
                                        <p:cTn id="21" dur="1000" decel="50000" fill="hold">
                                          <p:stCondLst>
                                            <p:cond delay="0"/>
                                          </p:stCondLst>
                                        </p:cTn>
                                        <p:tgtEl>
                                          <p:spTgt spid="922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221">
                                            <p:txEl>
                                              <p:pRg st="1" end="1"/>
                                            </p:txEl>
                                          </p:spTgt>
                                        </p:tgtEl>
                                        <p:attrNameLst>
                                          <p:attrName>ppt_x</p:attrName>
                                          <p:attrName>ppt_y</p:attrName>
                                        </p:attrNameLst>
                                      </p:cBhvr>
                                    </p:animMotion>
                                    <p:animEffect transition="in" filter="fade">
                                      <p:cBhvr>
                                        <p:cTn id="23" dur="1000"/>
                                        <p:tgtEl>
                                          <p:spTgt spid="922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33400"/>
            <a:ext cx="8080375" cy="5638800"/>
          </a:xfrm>
        </p:spPr>
        <p:txBody>
          <a:bodyPr/>
          <a:lstStyle/>
          <a:p>
            <a:pPr algn="ctr" rtl="1"/>
            <a:r>
              <a:rPr lang="ar-SA" sz="8000" b="1" dirty="0" smtClean="0">
                <a:solidFill>
                  <a:srgbClr val="FFFF00"/>
                </a:solidFill>
              </a:rPr>
              <a:t> </a:t>
            </a:r>
            <a:r>
              <a:rPr lang="ar-SA" sz="7200" b="1" dirty="0" smtClean="0">
                <a:solidFill>
                  <a:srgbClr val="FFFF00"/>
                </a:solidFill>
              </a:rPr>
              <a:t>تكيف النباتات للعيش في الصحراء</a:t>
            </a:r>
            <a:r>
              <a:rPr lang="en-GB" sz="7200" b="1" dirty="0" smtClean="0">
                <a:solidFill>
                  <a:srgbClr val="FFFF00"/>
                </a:solidFill>
              </a:rPr>
              <a:t/>
            </a:r>
            <a:br>
              <a:rPr lang="en-GB" sz="7200" b="1" dirty="0" smtClean="0">
                <a:solidFill>
                  <a:srgbClr val="FFFF00"/>
                </a:solidFill>
              </a:rPr>
            </a:br>
            <a:r>
              <a:rPr lang="en-GB" sz="7200" b="1" dirty="0" smtClean="0">
                <a:solidFill>
                  <a:schemeClr val="tx1"/>
                </a:solidFill>
              </a:rPr>
              <a:t>Adaptation of Plants to Desert </a:t>
            </a:r>
            <a:r>
              <a:rPr lang="en-GB" sz="8000" b="1" dirty="0" smtClean="0">
                <a:solidFill>
                  <a:schemeClr val="tx1"/>
                </a:solidFill>
              </a:rPr>
              <a:t>Life</a:t>
            </a: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iterate type="lt">
                                    <p:tmPct val="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2.5"/>
                                          </p:val>
                                        </p:tav>
                                        <p:tav tm="100000">
                                          <p:val>
                                            <p:strVal val="#ppt_w"/>
                                          </p:val>
                                        </p:tav>
                                      </p:tavLst>
                                    </p:anim>
                                    <p:anim calcmode="lin" valueType="num">
                                      <p:cBhvr>
                                        <p:cTn id="8" dur="500" fill="hold"/>
                                        <p:tgtEl>
                                          <p:spTgt spid="5"/>
                                        </p:tgtEl>
                                        <p:attrNameLst>
                                          <p:attrName>ppt_h</p:attrName>
                                        </p:attrNameLst>
                                      </p:cBhvr>
                                      <p:tavLst>
                                        <p:tav tm="0">
                                          <p:val>
                                            <p:strVal val="#ppt_h*0.01"/>
                                          </p:val>
                                        </p:tav>
                                        <p:tav tm="100000">
                                          <p:val>
                                            <p:strVal val="#ppt_h"/>
                                          </p:val>
                                        </p:tav>
                                      </p:tavLst>
                                    </p:anim>
                                    <p:anim calcmode="lin" valueType="num">
                                      <p:cBhvr>
                                        <p:cTn id="9" dur="500" fill="hold"/>
                                        <p:tgtEl>
                                          <p:spTgt spid="5"/>
                                        </p:tgtEl>
                                        <p:attrNameLst>
                                          <p:attrName>ppt_x</p:attrName>
                                        </p:attrNameLst>
                                      </p:cBhvr>
                                      <p:tavLst>
                                        <p:tav tm="0">
                                          <p:val>
                                            <p:strVal val="#ppt_x"/>
                                          </p:val>
                                        </p:tav>
                                        <p:tav tm="100000">
                                          <p:val>
                                            <p:strVal val="#ppt_x"/>
                                          </p:val>
                                        </p:tav>
                                      </p:tavLst>
                                    </p:anim>
                                    <p:anim calcmode="lin" valueType="num">
                                      <p:cBhvr>
                                        <p:cTn id="10" dur="500" fill="hold"/>
                                        <p:tgtEl>
                                          <p:spTgt spid="5"/>
                                        </p:tgtEl>
                                        <p:attrNameLst>
                                          <p:attrName>ppt_y</p:attrName>
                                        </p:attrNameLst>
                                      </p:cBhvr>
                                      <p:tavLst>
                                        <p:tav tm="0">
                                          <p:val>
                                            <p:strVal val="#ppt_h+1"/>
                                          </p:val>
                                        </p:tav>
                                        <p:tav tm="100000">
                                          <p:val>
                                            <p:strVal val="#ppt_y"/>
                                          </p:val>
                                        </p:tav>
                                      </p:tavLst>
                                    </p:anim>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1" nodeType="clickEffect">
                                  <p:stCondLst>
                                    <p:cond delay="0"/>
                                  </p:stCondLst>
                                  <p:iterate type="lt">
                                    <p:tmPct val="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900" decel="100000" fill="hold"/>
                                        <p:tgtEl>
                                          <p:spTgt spid="5"/>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33400"/>
            <a:ext cx="8080375" cy="5638800"/>
          </a:xfrm>
        </p:spPr>
        <p:txBody>
          <a:bodyPr/>
          <a:lstStyle/>
          <a:p>
            <a:pPr algn="ctr" rtl="1"/>
            <a:r>
              <a:rPr lang="ar-SA" sz="8000" b="1" dirty="0" smtClean="0">
                <a:solidFill>
                  <a:srgbClr val="FFFF00"/>
                </a:solidFill>
              </a:rPr>
              <a:t> </a:t>
            </a:r>
            <a:r>
              <a:rPr lang="ar-SA" sz="7200" b="1" dirty="0" smtClean="0">
                <a:solidFill>
                  <a:srgbClr val="FFFF00"/>
                </a:solidFill>
                <a:effectLst/>
              </a:rPr>
              <a:t>القدرة على تقليل فقد </a:t>
            </a:r>
            <a:r>
              <a:rPr lang="ar-SA" sz="7200" b="1" dirty="0" smtClean="0">
                <a:solidFill>
                  <a:srgbClr val="FFFF00"/>
                </a:solidFill>
                <a:effectLst/>
              </a:rPr>
              <a:t>الماء</a:t>
            </a:r>
            <a:r>
              <a:rPr lang="en-GB" sz="7200" b="1" dirty="0" smtClean="0">
                <a:solidFill>
                  <a:srgbClr val="FF0000"/>
                </a:solidFill>
                <a:effectLst/>
              </a:rPr>
              <a:t> </a:t>
            </a:r>
            <a:r>
              <a:rPr lang="en-GB" sz="7200" b="1" dirty="0" smtClean="0">
                <a:solidFill>
                  <a:srgbClr val="FFFF00"/>
                </a:solidFill>
              </a:rPr>
              <a:t/>
            </a:r>
            <a:br>
              <a:rPr lang="en-GB" sz="7200" b="1" dirty="0" smtClean="0">
                <a:solidFill>
                  <a:srgbClr val="FFFF00"/>
                </a:solidFill>
              </a:rPr>
            </a:br>
            <a:r>
              <a:rPr lang="en-GB" sz="7200" b="1" dirty="0" smtClean="0">
                <a:solidFill>
                  <a:schemeClr val="tx1"/>
                </a:solidFill>
              </a:rPr>
              <a:t>Capacity to Reduce Water Loss </a:t>
            </a:r>
            <a:r>
              <a:rPr lang="en-GB" sz="7200" b="1" dirty="0" smtClean="0">
                <a:solidFill>
                  <a:schemeClr val="tx1"/>
                </a:solidFill>
              </a:rPr>
              <a:t> </a:t>
            </a:r>
            <a:endParaRPr lang="en-GB" sz="8000" b="1" dirty="0" smtClean="0">
              <a:solidFill>
                <a:schemeClr val="tx1"/>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iterate type="lt">
                                    <p:tmPct val="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2.5"/>
                                          </p:val>
                                        </p:tav>
                                        <p:tav tm="100000">
                                          <p:val>
                                            <p:strVal val="#ppt_w"/>
                                          </p:val>
                                        </p:tav>
                                      </p:tavLst>
                                    </p:anim>
                                    <p:anim calcmode="lin" valueType="num">
                                      <p:cBhvr>
                                        <p:cTn id="8" dur="500" fill="hold"/>
                                        <p:tgtEl>
                                          <p:spTgt spid="5"/>
                                        </p:tgtEl>
                                        <p:attrNameLst>
                                          <p:attrName>ppt_h</p:attrName>
                                        </p:attrNameLst>
                                      </p:cBhvr>
                                      <p:tavLst>
                                        <p:tav tm="0">
                                          <p:val>
                                            <p:strVal val="#ppt_h*0.01"/>
                                          </p:val>
                                        </p:tav>
                                        <p:tav tm="100000">
                                          <p:val>
                                            <p:strVal val="#ppt_h"/>
                                          </p:val>
                                        </p:tav>
                                      </p:tavLst>
                                    </p:anim>
                                    <p:anim calcmode="lin" valueType="num">
                                      <p:cBhvr>
                                        <p:cTn id="9" dur="500" fill="hold"/>
                                        <p:tgtEl>
                                          <p:spTgt spid="5"/>
                                        </p:tgtEl>
                                        <p:attrNameLst>
                                          <p:attrName>ppt_x</p:attrName>
                                        </p:attrNameLst>
                                      </p:cBhvr>
                                      <p:tavLst>
                                        <p:tav tm="0">
                                          <p:val>
                                            <p:strVal val="#ppt_x"/>
                                          </p:val>
                                        </p:tav>
                                        <p:tav tm="100000">
                                          <p:val>
                                            <p:strVal val="#ppt_x"/>
                                          </p:val>
                                        </p:tav>
                                      </p:tavLst>
                                    </p:anim>
                                    <p:anim calcmode="lin" valueType="num">
                                      <p:cBhvr>
                                        <p:cTn id="10" dur="500" fill="hold"/>
                                        <p:tgtEl>
                                          <p:spTgt spid="5"/>
                                        </p:tgtEl>
                                        <p:attrNameLst>
                                          <p:attrName>ppt_y</p:attrName>
                                        </p:attrNameLst>
                                      </p:cBhvr>
                                      <p:tavLst>
                                        <p:tav tm="0">
                                          <p:val>
                                            <p:strVal val="#ppt_h+1"/>
                                          </p:val>
                                        </p:tav>
                                        <p:tav tm="100000">
                                          <p:val>
                                            <p:strVal val="#ppt_y"/>
                                          </p:val>
                                        </p:tav>
                                      </p:tavLst>
                                    </p:anim>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915399" cy="1143000"/>
          </a:xfrm>
        </p:spPr>
        <p:txBody>
          <a:bodyPr/>
          <a:lstStyle/>
          <a:p>
            <a:pPr algn="ctr" rtl="1"/>
            <a:r>
              <a:rPr lang="ar-SA" sz="3600" b="1" dirty="0" smtClean="0">
                <a:solidFill>
                  <a:srgbClr val="FFFF00"/>
                </a:solidFill>
                <a:effectLst/>
              </a:rPr>
              <a:t> </a:t>
            </a:r>
            <a:r>
              <a:rPr lang="ar-SA" sz="3600" b="1" dirty="0" smtClean="0">
                <a:solidFill>
                  <a:srgbClr val="FFFF00"/>
                </a:solidFill>
                <a:effectLst/>
              </a:rPr>
              <a:t>القدرة على تقليل فقد الماء</a:t>
            </a:r>
            <a:r>
              <a:rPr lang="en-GB" sz="3600" b="1" dirty="0" smtClean="0">
                <a:solidFill>
                  <a:srgbClr val="FF0000"/>
                </a:solidFill>
                <a:effectLst/>
              </a:rPr>
              <a:t>Capacity to Reduce Water Loss</a:t>
            </a:r>
            <a:endParaRPr lang="en-GB" sz="3600" dirty="0">
              <a:effectLst/>
            </a:endParaRPr>
          </a:p>
        </p:txBody>
      </p:sp>
      <p:sp>
        <p:nvSpPr>
          <p:cNvPr id="3" name="Content Placeholder 2"/>
          <p:cNvSpPr>
            <a:spLocks noGrp="1"/>
          </p:cNvSpPr>
          <p:nvPr>
            <p:ph idx="1"/>
          </p:nvPr>
        </p:nvSpPr>
        <p:spPr>
          <a:xfrm>
            <a:off x="304800" y="1981200"/>
            <a:ext cx="8458199" cy="4572000"/>
          </a:xfrm>
        </p:spPr>
        <p:txBody>
          <a:bodyPr/>
          <a:lstStyle/>
          <a:p>
            <a:pPr marL="514350" indent="-514350" algn="just" rtl="1">
              <a:buClr>
                <a:srgbClr val="FF0000"/>
              </a:buClr>
              <a:buSzPct val="100000"/>
              <a:buFont typeface="+mj-lt"/>
              <a:buAutoNum type="arabicPeriod"/>
            </a:pPr>
            <a:r>
              <a:rPr lang="ar-SA" dirty="0" smtClean="0"/>
              <a:t>الصفات المورفولوجية للنباتات الجفافية </a:t>
            </a:r>
            <a:r>
              <a:rPr lang="en-GB" dirty="0" smtClean="0"/>
              <a:t> </a:t>
            </a:r>
            <a:r>
              <a:rPr lang="en-GB" dirty="0" smtClean="0">
                <a:solidFill>
                  <a:srgbClr val="FF0000"/>
                </a:solidFill>
              </a:rPr>
              <a:t>Morphological Characteristics of xerophytes</a:t>
            </a:r>
          </a:p>
          <a:p>
            <a:pPr marL="514350" indent="-514350" algn="just" rtl="1">
              <a:buClr>
                <a:srgbClr val="FF0000"/>
              </a:buClr>
              <a:buSzPct val="100000"/>
              <a:buFont typeface="+mj-lt"/>
              <a:buAutoNum type="arabicPeriod"/>
            </a:pPr>
            <a:endParaRPr lang="ar-SA" dirty="0" smtClean="0">
              <a:solidFill>
                <a:srgbClr val="FF0000"/>
              </a:solidFill>
            </a:endParaRPr>
          </a:p>
          <a:p>
            <a:pPr marL="514350" indent="-514350" algn="just" rtl="1">
              <a:buClr>
                <a:srgbClr val="FF0000"/>
              </a:buClr>
              <a:buSzPct val="100000"/>
              <a:buFont typeface="+mj-lt"/>
              <a:buAutoNum type="arabicPeriod"/>
            </a:pPr>
            <a:r>
              <a:rPr lang="ar-SA" dirty="0" smtClean="0"/>
              <a:t>الصفات التشريحية للنباتات الجفافية </a:t>
            </a:r>
            <a:r>
              <a:rPr lang="en-GB" dirty="0" smtClean="0">
                <a:solidFill>
                  <a:srgbClr val="FF0000"/>
                </a:solidFill>
              </a:rPr>
              <a:t>Anatomical characteristics of xerophytes</a:t>
            </a:r>
          </a:p>
          <a:p>
            <a:pPr marL="514350" indent="-514350" algn="just" rtl="1">
              <a:buClr>
                <a:srgbClr val="FF0000"/>
              </a:buClr>
              <a:buSzPct val="100000"/>
              <a:buFont typeface="+mj-lt"/>
              <a:buAutoNum type="arabicPeriod"/>
            </a:pPr>
            <a:endParaRPr lang="ar-SA" dirty="0" smtClean="0">
              <a:solidFill>
                <a:srgbClr val="FF0000"/>
              </a:solidFill>
            </a:endParaRPr>
          </a:p>
          <a:p>
            <a:pPr marL="514350" indent="-514350" algn="just" rtl="1">
              <a:buClr>
                <a:srgbClr val="FF0000"/>
              </a:buClr>
              <a:buSzPct val="100000"/>
              <a:buFont typeface="+mj-lt"/>
              <a:buAutoNum type="arabicPeriod"/>
            </a:pPr>
            <a:r>
              <a:rPr lang="ar-SA" dirty="0" smtClean="0"/>
              <a:t>الصفات الفسيولوجية للنباتات الجفافية </a:t>
            </a:r>
            <a:r>
              <a:rPr lang="en-GB" dirty="0" smtClean="0"/>
              <a:t> </a:t>
            </a:r>
            <a:r>
              <a:rPr lang="en-GB" dirty="0" smtClean="0">
                <a:solidFill>
                  <a:srgbClr val="FF0000"/>
                </a:solidFill>
              </a:rPr>
              <a:t>Physiological characteristics of xerophytes</a:t>
            </a:r>
            <a:endParaRPr lang="en-GB" dirty="0">
              <a:solidFill>
                <a:srgbClr val="FF0000"/>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2514600"/>
            <a:ext cx="8610600" cy="4114800"/>
          </a:xfrm>
        </p:spPr>
        <p:txBody>
          <a:bodyPr/>
          <a:lstStyle/>
          <a:p>
            <a:pPr algn="just" rtl="1">
              <a:buClr>
                <a:schemeClr val="accent2"/>
              </a:buClr>
              <a:buSzPct val="100000"/>
              <a:buNone/>
            </a:pPr>
            <a:r>
              <a:rPr lang="ar-SA" sz="3600" dirty="0" smtClean="0">
                <a:solidFill>
                  <a:schemeClr val="accent2"/>
                </a:solidFill>
              </a:rPr>
              <a:t>تتميز أنواع النباتات الصحراوية الجفافية  بتحورات مورفولوجية تحقق من خلالها:</a:t>
            </a:r>
            <a:endParaRPr lang="ar-SA" sz="3600" dirty="0" smtClean="0">
              <a:solidFill>
                <a:schemeClr val="accent2"/>
              </a:solidFill>
            </a:endParaRPr>
          </a:p>
          <a:p>
            <a:pPr marL="742950" indent="-742950" algn="just" rtl="1">
              <a:buClr>
                <a:schemeClr val="accent2"/>
              </a:buClr>
              <a:buSzPct val="100000"/>
              <a:buFont typeface="+mj-lt"/>
              <a:buAutoNum type="arabicPeriod"/>
            </a:pPr>
            <a:r>
              <a:rPr lang="ar-SA" sz="3600" dirty="0" smtClean="0">
                <a:solidFill>
                  <a:srgbClr val="FF0000"/>
                </a:solidFill>
              </a:rPr>
              <a:t>تقليل مساحة السطح الناتح.</a:t>
            </a:r>
            <a:r>
              <a:rPr lang="ar-SA" sz="3600" i="1" dirty="0" smtClean="0">
                <a:solidFill>
                  <a:srgbClr val="FF0000"/>
                </a:solidFill>
              </a:rPr>
              <a:t>  </a:t>
            </a:r>
          </a:p>
          <a:p>
            <a:pPr marL="742950" indent="-742950" algn="just" rtl="1">
              <a:buClr>
                <a:schemeClr val="accent2"/>
              </a:buClr>
              <a:buSzPct val="100000"/>
              <a:buFont typeface="+mj-lt"/>
              <a:buAutoNum type="arabicPeriod"/>
            </a:pPr>
            <a:endParaRPr lang="ar-SA" sz="3600" i="1" dirty="0" smtClean="0">
              <a:solidFill>
                <a:srgbClr val="FF0000"/>
              </a:solidFill>
            </a:endParaRPr>
          </a:p>
          <a:p>
            <a:pPr marL="742950" indent="-742950" algn="just" rtl="1">
              <a:buClr>
                <a:schemeClr val="accent2"/>
              </a:buClr>
              <a:buSzPct val="100000"/>
              <a:buFont typeface="+mj-lt"/>
              <a:buAutoNum type="arabicPeriod"/>
            </a:pPr>
            <a:r>
              <a:rPr lang="ar-SA" sz="3600" dirty="0" smtClean="0">
                <a:solidFill>
                  <a:srgbClr val="FF0000"/>
                </a:solidFill>
              </a:rPr>
              <a:t>تخفيض النتح الثغري والأدمي ، مما يقلل فقد الماء.</a:t>
            </a:r>
            <a:endParaRPr lang="ar-SA" sz="3600" dirty="0" smtClean="0">
              <a:solidFill>
                <a:srgbClr val="FF0000"/>
              </a:solidFill>
            </a:endParaRPr>
          </a:p>
          <a:p>
            <a:pPr marL="742950" indent="-742950" algn="just" rtl="1">
              <a:buClr>
                <a:schemeClr val="accent2"/>
              </a:buClr>
              <a:buSzPct val="100000"/>
              <a:buFont typeface="+mj-lt"/>
              <a:buAutoNum type="arabicPeriod"/>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
        <p:nvSpPr>
          <p:cNvPr id="5" name="Title 4"/>
          <p:cNvSpPr>
            <a:spLocks noGrp="1"/>
          </p:cNvSpPr>
          <p:nvPr>
            <p:ph type="title"/>
          </p:nvPr>
        </p:nvSpPr>
        <p:spPr>
          <a:xfrm>
            <a:off x="381000" y="228600"/>
            <a:ext cx="8382000" cy="1905000"/>
          </a:xfrm>
        </p:spPr>
        <p:txBody>
          <a:bodyPr/>
          <a:lstStyle/>
          <a:p>
            <a:pPr algn="ctr" rtl="1"/>
            <a:r>
              <a:rPr lang="ar-SA" sz="3600" b="1" dirty="0" smtClean="0">
                <a:solidFill>
                  <a:schemeClr val="accent2"/>
                </a:solidFill>
              </a:rPr>
              <a:t>أولا ً: </a:t>
            </a:r>
            <a:r>
              <a:rPr lang="ar-SA" sz="3600" b="1" dirty="0" smtClean="0">
                <a:solidFill>
                  <a:schemeClr val="accent2"/>
                </a:solidFill>
              </a:rPr>
              <a:t>الصفات المورفولوجية للنباتات الجفافية</a:t>
            </a:r>
            <a:r>
              <a:rPr lang="en-GB" sz="3600" b="1" dirty="0" smtClean="0">
                <a:solidFill>
                  <a:schemeClr val="accent2"/>
                </a:solidFill>
              </a:rPr>
              <a:t/>
            </a:r>
            <a:br>
              <a:rPr lang="en-GB" sz="3600" b="1" dirty="0" smtClean="0">
                <a:solidFill>
                  <a:schemeClr val="accent2"/>
                </a:solidFill>
              </a:rPr>
            </a:br>
            <a:r>
              <a:rPr lang="en-GB" sz="3600" b="1" dirty="0" smtClean="0">
                <a:solidFill>
                  <a:srgbClr val="FF0000"/>
                </a:solidFill>
              </a:rPr>
              <a:t>Morphological Characteristics of xerophytes</a:t>
            </a:r>
            <a:endParaRPr lang="en-GB" sz="3600" b="1" dirty="0">
              <a:solidFill>
                <a:srgbClr val="FF0000"/>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p:cTn id="15"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4">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4">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4">
                                            <p:txEl>
                                              <p:pRg st="0" end="0"/>
                                            </p:txEl>
                                          </p:spTgt>
                                        </p:tgtEl>
                                      </p:cBhvr>
                                    </p:animEffect>
                                  </p:childTnLst>
                                </p:cTn>
                              </p:par>
                              <p:par>
                                <p:cTn id="19" presetID="49" presetClass="entr" presetSubtype="0" decel="100000" fill="hold"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p:cTn id="21"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1" end="1"/>
                                            </p:txEl>
                                          </p:spTgt>
                                        </p:tgtEl>
                                        <p:attrNameLst>
                                          <p:attrName>ppt_h</p:attrName>
                                        </p:attrNameLst>
                                      </p:cBhvr>
                                      <p:tavLst>
                                        <p:tav tm="0">
                                          <p:val>
                                            <p:fltVal val="0"/>
                                          </p:val>
                                        </p:tav>
                                        <p:tav tm="100000">
                                          <p:val>
                                            <p:strVal val="#ppt_h"/>
                                          </p:val>
                                        </p:tav>
                                      </p:tavLst>
                                    </p:anim>
                                    <p:anim calcmode="lin" valueType="num">
                                      <p:cBhvr>
                                        <p:cTn id="23" dur="500" fill="hold"/>
                                        <p:tgtEl>
                                          <p:spTgt spid="4">
                                            <p:txEl>
                                              <p:pRg st="1" end="1"/>
                                            </p:txEl>
                                          </p:spTgt>
                                        </p:tgtEl>
                                        <p:attrNameLst>
                                          <p:attrName>style.rotation</p:attrName>
                                        </p:attrNameLst>
                                      </p:cBhvr>
                                      <p:tavLst>
                                        <p:tav tm="0">
                                          <p:val>
                                            <p:fltVal val="360"/>
                                          </p:val>
                                        </p:tav>
                                        <p:tav tm="100000">
                                          <p:val>
                                            <p:fltVal val="0"/>
                                          </p:val>
                                        </p:tav>
                                      </p:tavLst>
                                    </p:anim>
                                    <p:animEffect transition="in" filter="fade">
                                      <p:cBhvr>
                                        <p:cTn id="24" dur="500"/>
                                        <p:tgtEl>
                                          <p:spTgt spid="4">
                                            <p:txEl>
                                              <p:pRg st="1" end="1"/>
                                            </p:txEl>
                                          </p:spTgt>
                                        </p:tgtEl>
                                      </p:cBhvr>
                                    </p:animEffect>
                                  </p:childTnLst>
                                </p:cTn>
                              </p:par>
                              <p:par>
                                <p:cTn id="25" presetID="49" presetClass="entr" presetSubtype="0" decel="100000" fill="hold"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p:cTn id="27"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4">
                                            <p:txEl>
                                              <p:pRg st="3" end="3"/>
                                            </p:txEl>
                                          </p:spTgt>
                                        </p:tgtEl>
                                        <p:attrNameLst>
                                          <p:attrName>ppt_h</p:attrName>
                                        </p:attrNameLst>
                                      </p:cBhvr>
                                      <p:tavLst>
                                        <p:tav tm="0">
                                          <p:val>
                                            <p:fltVal val="0"/>
                                          </p:val>
                                        </p:tav>
                                        <p:tav tm="100000">
                                          <p:val>
                                            <p:strVal val="#ppt_h"/>
                                          </p:val>
                                        </p:tav>
                                      </p:tavLst>
                                    </p:anim>
                                    <p:anim calcmode="lin" valueType="num">
                                      <p:cBhvr>
                                        <p:cTn id="29" dur="500" fill="hold"/>
                                        <p:tgtEl>
                                          <p:spTgt spid="4">
                                            <p:txEl>
                                              <p:pRg st="3" end="3"/>
                                            </p:txEl>
                                          </p:spTgt>
                                        </p:tgtEl>
                                        <p:attrNameLst>
                                          <p:attrName>style.rotation</p:attrName>
                                        </p:attrNameLst>
                                      </p:cBhvr>
                                      <p:tavLst>
                                        <p:tav tm="0">
                                          <p:val>
                                            <p:fltVal val="360"/>
                                          </p:val>
                                        </p:tav>
                                        <p:tav tm="100000">
                                          <p:val>
                                            <p:fltVal val="0"/>
                                          </p:val>
                                        </p:tav>
                                      </p:tavLst>
                                    </p:anim>
                                    <p:animEffect transition="in" filter="fade">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228600"/>
            <a:ext cx="8534400" cy="6324600"/>
          </a:xfrm>
        </p:spPr>
        <p:txBody>
          <a:bodyPr/>
          <a:lstStyle/>
          <a:p>
            <a:pPr algn="just" rtl="1">
              <a:buClr>
                <a:schemeClr val="accent2"/>
              </a:buClr>
              <a:buSzPct val="100000"/>
              <a:buNone/>
            </a:pPr>
            <a:r>
              <a:rPr lang="ar-SA" sz="3600" dirty="0" smtClean="0">
                <a:solidFill>
                  <a:srgbClr val="FFFF00"/>
                </a:solidFill>
              </a:rPr>
              <a:t>اولاً: صفات مورفولوجية تقلل من مساحة السطح الناتح:</a:t>
            </a:r>
            <a:endParaRPr lang="en-GB" sz="3600" dirty="0" smtClean="0">
              <a:solidFill>
                <a:srgbClr val="FFFF00"/>
              </a:solidFill>
            </a:endParaRPr>
          </a:p>
          <a:p>
            <a:pPr marL="742950" indent="-742950" algn="just" rtl="1">
              <a:buClr>
                <a:schemeClr val="accent2"/>
              </a:buClr>
              <a:buSzPct val="100000"/>
              <a:buFont typeface="+mj-lt"/>
              <a:buAutoNum type="arabicPeriod"/>
            </a:pPr>
            <a:r>
              <a:rPr lang="ar-SA" sz="3600" dirty="0" smtClean="0"/>
              <a:t>ظاهرة التوسع في نمو المجموع الجذري وإختزال المجموع الخضري.</a:t>
            </a:r>
            <a:endParaRPr lang="en-GB" sz="3600" dirty="0" smtClean="0"/>
          </a:p>
          <a:p>
            <a:pPr marL="742950" indent="-742950" algn="just" rtl="1">
              <a:buClr>
                <a:schemeClr val="accent2"/>
              </a:buClr>
              <a:buSzPct val="100000"/>
              <a:buNone/>
            </a:pPr>
            <a:r>
              <a:rPr lang="ar-SA" sz="3600" dirty="0" smtClean="0">
                <a:solidFill>
                  <a:srgbClr val="FF0000"/>
                </a:solidFill>
              </a:rPr>
              <a:t>مثال</a:t>
            </a:r>
            <a:r>
              <a:rPr lang="ar-SA" sz="3600" dirty="0" smtClean="0"/>
              <a:t> : نبات المرخ </a:t>
            </a:r>
            <a:r>
              <a:rPr lang="en-GB" sz="3600" i="1" dirty="0" err="1" smtClean="0">
                <a:solidFill>
                  <a:srgbClr val="FF0000"/>
                </a:solidFill>
              </a:rPr>
              <a:t>Leptdenia</a:t>
            </a:r>
            <a:r>
              <a:rPr lang="en-GB" sz="3600" dirty="0" smtClean="0"/>
              <a:t> </a:t>
            </a:r>
            <a:r>
              <a:rPr lang="en-GB" sz="3600" i="1" dirty="0" err="1" smtClean="0">
                <a:solidFill>
                  <a:srgbClr val="FF0000"/>
                </a:solidFill>
              </a:rPr>
              <a:t>pyrotechnico</a:t>
            </a:r>
            <a:r>
              <a:rPr lang="en-GB" sz="3600" dirty="0" smtClean="0"/>
              <a:t> </a:t>
            </a:r>
            <a:r>
              <a:rPr lang="ar-SA" sz="3600" dirty="0" smtClean="0"/>
              <a:t> </a:t>
            </a:r>
            <a:r>
              <a:rPr lang="ar-SA" sz="3600" dirty="0" smtClean="0"/>
              <a:t>يبلغ ارتفاع مجموعها الخضري 160 سم ، يصل مجموعها الجذري لعمق 11 م ، بقطر 10 امتار.</a:t>
            </a:r>
            <a:endParaRPr lang="ar-SA" sz="3600" dirty="0" smtClean="0"/>
          </a:p>
          <a:p>
            <a:pPr marL="742950" indent="-742950" algn="just" rtl="1">
              <a:buClr>
                <a:schemeClr val="accent2"/>
              </a:buClr>
              <a:buSzPct val="100000"/>
              <a:buFont typeface="+mj-lt"/>
              <a:buAutoNum type="arabicPeriod"/>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pic>
        <p:nvPicPr>
          <p:cNvPr id="3" name="Picture 2" descr="http://www.quran-m.com/firas/ar_photo/1189477314350px-root-system.web.jpg"/>
          <p:cNvPicPr>
            <a:picLocks noChangeAspect="1" noChangeArrowheads="1"/>
          </p:cNvPicPr>
          <p:nvPr/>
        </p:nvPicPr>
        <p:blipFill>
          <a:blip r:embed="rId2" cstate="print"/>
          <a:srcRect/>
          <a:stretch>
            <a:fillRect/>
          </a:stretch>
        </p:blipFill>
        <p:spPr bwMode="auto">
          <a:xfrm>
            <a:off x="5029200" y="3733800"/>
            <a:ext cx="3505201" cy="2802127"/>
          </a:xfrm>
          <a:prstGeom prst="rect">
            <a:avLst/>
          </a:prstGeom>
          <a:noFill/>
        </p:spPr>
      </p:pic>
      <p:pic>
        <p:nvPicPr>
          <p:cNvPr id="5" name="Picture 4" descr="Leptdenia pyrotechnico.jpg"/>
          <p:cNvPicPr>
            <a:picLocks noChangeAspect="1"/>
          </p:cNvPicPr>
          <p:nvPr/>
        </p:nvPicPr>
        <p:blipFill>
          <a:blip r:embed="rId3" cstate="print"/>
          <a:stretch>
            <a:fillRect/>
          </a:stretch>
        </p:blipFill>
        <p:spPr>
          <a:xfrm>
            <a:off x="533400" y="3657600"/>
            <a:ext cx="3962400" cy="2971800"/>
          </a:xfrm>
          <a:prstGeom prst="rect">
            <a:avLst/>
          </a:prstGeom>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p:cTn id="15" dur="10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4">
                                            <p:txEl>
                                              <p:pRg st="2" end="2"/>
                                            </p:txEl>
                                          </p:spTgt>
                                        </p:tgtEl>
                                        <p:attrNameLst>
                                          <p:attrName>style.visibility</p:attrName>
                                        </p:attrNameLst>
                                      </p:cBhvr>
                                      <p:to>
                                        <p:strVal val="visible"/>
                                      </p:to>
                                    </p:set>
                                    <p:anim calcmode="lin" valueType="num">
                                      <p:cBhvr>
                                        <p:cTn id="23"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4">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900" decel="100000" fill="hold"/>
                                        <p:tgtEl>
                                          <p:spTgt spid="5"/>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nodeType="click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fade">
                                      <p:cBhvr>
                                        <p:cTn id="39" dur="1000"/>
                                        <p:tgtEl>
                                          <p:spTgt spid="3"/>
                                        </p:tgtEl>
                                      </p:cBhvr>
                                    </p:animEffect>
                                    <p:anim calcmode="lin" valueType="num">
                                      <p:cBhvr>
                                        <p:cTn id="40" dur="1000" fill="hold"/>
                                        <p:tgtEl>
                                          <p:spTgt spid="3"/>
                                        </p:tgtEl>
                                        <p:attrNameLst>
                                          <p:attrName>ppt_x</p:attrName>
                                        </p:attrNameLst>
                                      </p:cBhvr>
                                      <p:tavLst>
                                        <p:tav tm="0">
                                          <p:val>
                                            <p:strVal val="#ppt_x"/>
                                          </p:val>
                                        </p:tav>
                                        <p:tav tm="100000">
                                          <p:val>
                                            <p:strVal val="#ppt_x"/>
                                          </p:val>
                                        </p:tav>
                                      </p:tavLst>
                                    </p:anim>
                                    <p:anim calcmode="lin" valueType="num">
                                      <p:cBhvr>
                                        <p:cTn id="41" dur="900" decel="100000" fill="hold"/>
                                        <p:tgtEl>
                                          <p:spTgt spid="3"/>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esentation for science fair project">
  <a:themeElements>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ing">
      <a:majorFont>
        <a:latin typeface="Arial"/>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lnDef>
  </a:objectDefaults>
  <a:extraClrSchemeLst>
    <a:extraClrScheme>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ing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ing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ing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ing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for science fair project</Template>
  <TotalTime>2957</TotalTime>
  <Words>1025</Words>
  <Application>Microsoft Office PowerPoint</Application>
  <PresentationFormat>On-screen Show (4:3)</PresentationFormat>
  <Paragraphs>212</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Presentation for science fair project</vt:lpstr>
      <vt:lpstr>بيئة صحراويه حارة  442 نبت</vt:lpstr>
      <vt:lpstr>رؤية ورسالة جامعة الملك سعود</vt:lpstr>
      <vt:lpstr>رؤية ورسالة كليه العلوم</vt:lpstr>
      <vt:lpstr>رؤية ورسالة قسم النبات والأحياء الدقيقة</vt:lpstr>
      <vt:lpstr> تكيف النباتات للعيش في الصحراء Adaptation of Plants to Desert Life</vt:lpstr>
      <vt:lpstr> القدرة على تقليل فقد الماء  Capacity to Reduce Water Loss  </vt:lpstr>
      <vt:lpstr> القدرة على تقليل فقد الماءCapacity to Reduce Water Loss</vt:lpstr>
      <vt:lpstr>أولا ً: الصفات المورفولوجية للنباتات الجفافية Morphological Characteristics of xerophytes</vt:lpstr>
      <vt:lpstr>Slide 9</vt:lpstr>
      <vt:lpstr>Slide 10</vt:lpstr>
      <vt:lpstr>Slide 11</vt:lpstr>
      <vt:lpstr>Slide 12</vt:lpstr>
      <vt:lpstr>Slide 13</vt:lpstr>
      <vt:lpstr>Slide 14</vt:lpstr>
      <vt:lpstr>Slide 15</vt:lpstr>
      <vt:lpstr>Slide 16</vt:lpstr>
      <vt:lpstr>Slide 17</vt:lpstr>
      <vt:lpstr>Slide 18</vt:lpstr>
      <vt:lpstr>Slide 19</vt:lpstr>
      <vt:lpstr>ثانياً: الصفات التشريحية للنباتات الجفافية Anatomical Characteristics of xerophytes</vt:lpstr>
      <vt:lpstr>Slide 21</vt:lpstr>
      <vt:lpstr>Slide 22</vt:lpstr>
      <vt:lpstr>ثالثا ً: الصفات الفسيولوجية للنباتات الجفافية Physiological Characteristics of xerophytes</vt:lpstr>
      <vt:lpstr>Slide 24</vt:lpstr>
      <vt:lpstr>Slide 25</vt:lpstr>
      <vt:lpstr>Slide 26</vt:lpstr>
      <vt:lpstr>Slide 27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fair project</dc:title>
  <dc:creator>Seham</dc:creator>
  <cp:lastModifiedBy>seham</cp:lastModifiedBy>
  <cp:revision>56</cp:revision>
  <cp:lastPrinted>1601-01-01T00:00:00Z</cp:lastPrinted>
  <dcterms:created xsi:type="dcterms:W3CDTF">2010-09-20T06:54:39Z</dcterms:created>
  <dcterms:modified xsi:type="dcterms:W3CDTF">2015-11-11T00:34:46Z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TC010756331033</vt:lpwstr>
  </property>
</Properties>
</file>