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87" d="100"/>
          <a:sy n="87" d="100"/>
        </p:scale>
        <p:origin x="-22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E7225A-918D-45AF-A3C5-33B286BC58A1}"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GB"/>
        </a:p>
      </dgm:t>
    </dgm:pt>
    <dgm:pt modelId="{EB9F70DA-54E7-47CB-963B-B71DBA47A0C1}">
      <dgm:prSet phldrT="[Text]"/>
      <dgm:spPr>
        <a:noFill/>
        <a:ln w="47625"/>
      </dgm:spPr>
      <dgm:t>
        <a:bodyPr/>
        <a:lstStyle/>
        <a:p>
          <a:r>
            <a:rPr lang="ar-AE" baseline="0" dirty="0">
              <a:solidFill>
                <a:schemeClr val="tx1"/>
              </a:solidFill>
            </a:rPr>
            <a:t>تكسير المواد وإطلاق الطاقة </a:t>
          </a:r>
          <a:endParaRPr lang="en-GB" dirty="0"/>
        </a:p>
      </dgm:t>
    </dgm:pt>
    <dgm:pt modelId="{6B3B4F7A-48D6-4AC5-9C42-665814491E0E}" type="parTrans" cxnId="{2BB2DE48-5E09-40E6-80D1-3BF513FA9AC8}">
      <dgm:prSet/>
      <dgm:spPr/>
      <dgm:t>
        <a:bodyPr/>
        <a:lstStyle/>
        <a:p>
          <a:endParaRPr lang="en-GB"/>
        </a:p>
      </dgm:t>
    </dgm:pt>
    <dgm:pt modelId="{5B54738A-727E-470D-A93D-7AC79A219FC4}" type="sibTrans" cxnId="{2BB2DE48-5E09-40E6-80D1-3BF513FA9AC8}">
      <dgm:prSet/>
      <dgm:spPr/>
      <dgm:t>
        <a:bodyPr/>
        <a:lstStyle/>
        <a:p>
          <a:endParaRPr lang="en-GB"/>
        </a:p>
      </dgm:t>
    </dgm:pt>
    <dgm:pt modelId="{40941A14-727E-43C3-AB67-B5D0106F6EE1}">
      <dgm:prSet phldrT="[Text]"/>
      <dgm:spPr>
        <a:noFill/>
        <a:ln w="47625"/>
      </dgm:spPr>
      <dgm:t>
        <a:bodyPr/>
        <a:lstStyle/>
        <a:p>
          <a:r>
            <a:rPr lang="ar-AE" baseline="0" dirty="0">
              <a:solidFill>
                <a:schemeClr val="tx1"/>
              </a:solidFill>
            </a:rPr>
            <a:t>يتضمن بناء مختلف المواد</a:t>
          </a:r>
          <a:endParaRPr lang="en-GB" baseline="0" dirty="0">
            <a:solidFill>
              <a:schemeClr val="tx1"/>
            </a:solidFill>
          </a:endParaRPr>
        </a:p>
      </dgm:t>
    </dgm:pt>
    <dgm:pt modelId="{6B7B6880-8F30-4DFE-999E-1A96FC7EEE68}" type="parTrans" cxnId="{9EC17BC2-0ACA-484B-A2CB-56E818DD7559}">
      <dgm:prSet/>
      <dgm:spPr/>
      <dgm:t>
        <a:bodyPr/>
        <a:lstStyle/>
        <a:p>
          <a:endParaRPr lang="en-GB"/>
        </a:p>
      </dgm:t>
    </dgm:pt>
    <dgm:pt modelId="{3FC328A6-18F5-4783-9CED-3EC481148499}" type="sibTrans" cxnId="{9EC17BC2-0ACA-484B-A2CB-56E818DD7559}">
      <dgm:prSet/>
      <dgm:spPr/>
      <dgm:t>
        <a:bodyPr/>
        <a:lstStyle/>
        <a:p>
          <a:endParaRPr lang="en-GB"/>
        </a:p>
      </dgm:t>
    </dgm:pt>
    <dgm:pt modelId="{2A135842-7CF9-4590-90AD-A957962A9088}">
      <dgm:prSet phldrT="[Text]"/>
      <dgm:spPr>
        <a:solidFill>
          <a:schemeClr val="accent1">
            <a:lumMod val="75000"/>
            <a:alpha val="69000"/>
          </a:schemeClr>
        </a:solidFill>
        <a:ln w="47625"/>
      </dgm:spPr>
      <dgm:t>
        <a:bodyPr/>
        <a:lstStyle/>
        <a:p>
          <a:r>
            <a:rPr lang="ar-AE" baseline="0" dirty="0">
              <a:solidFill>
                <a:schemeClr val="tx1"/>
              </a:solidFill>
            </a:rPr>
            <a:t>أيض الهدم</a:t>
          </a:r>
          <a:endParaRPr lang="en-GB" baseline="0" dirty="0">
            <a:solidFill>
              <a:schemeClr val="tx1"/>
            </a:solidFill>
          </a:endParaRPr>
        </a:p>
        <a:p>
          <a:r>
            <a:rPr lang="en-GB" baseline="0" dirty="0" err="1">
              <a:solidFill>
                <a:schemeClr val="tx1"/>
              </a:solidFill>
            </a:rPr>
            <a:t>catabolism</a:t>
          </a:r>
          <a:endParaRPr lang="ar-AE" baseline="0" dirty="0">
            <a:solidFill>
              <a:schemeClr val="tx1"/>
            </a:solidFill>
          </a:endParaRPr>
        </a:p>
      </dgm:t>
    </dgm:pt>
    <dgm:pt modelId="{E2B6CBE6-7779-452D-BE67-F8D2B0C81873}" type="sibTrans" cxnId="{B7E46205-DA65-4CB6-92E0-4A1E40379A2A}">
      <dgm:prSet/>
      <dgm:spPr/>
      <dgm:t>
        <a:bodyPr/>
        <a:lstStyle/>
        <a:p>
          <a:endParaRPr lang="en-GB"/>
        </a:p>
      </dgm:t>
    </dgm:pt>
    <dgm:pt modelId="{B779CF43-AD56-4D8B-9CFE-D03278CBEA61}" type="parTrans" cxnId="{B7E46205-DA65-4CB6-92E0-4A1E40379A2A}">
      <dgm:prSet/>
      <dgm:spPr/>
      <dgm:t>
        <a:bodyPr/>
        <a:lstStyle/>
        <a:p>
          <a:endParaRPr lang="en-GB"/>
        </a:p>
      </dgm:t>
    </dgm:pt>
    <dgm:pt modelId="{23916C0C-2415-4E48-BE82-752D93A6C32D}">
      <dgm:prSet phldrT="[Text]"/>
      <dgm:spPr>
        <a:noFill/>
        <a:ln w="47625">
          <a:solidFill>
            <a:schemeClr val="tx1"/>
          </a:solidFill>
        </a:ln>
      </dgm:spPr>
      <dgm:t>
        <a:bodyPr/>
        <a:lstStyle/>
        <a:p>
          <a:r>
            <a:rPr lang="ar-SA">
              <a:solidFill>
                <a:schemeClr val="tx1"/>
              </a:solidFill>
            </a:rPr>
            <a:t>تنقسم تفاعلات الايض إلى</a:t>
          </a:r>
          <a:endParaRPr lang="en-GB" baseline="0" dirty="0">
            <a:solidFill>
              <a:schemeClr val="tx1"/>
            </a:solidFill>
          </a:endParaRPr>
        </a:p>
      </dgm:t>
    </dgm:pt>
    <dgm:pt modelId="{EBC7C329-3A70-4973-A2F4-D36292A9D1EA}" type="sibTrans" cxnId="{C0883015-F3B0-4F8D-BB4A-77821CBBB218}">
      <dgm:prSet/>
      <dgm:spPr/>
      <dgm:t>
        <a:bodyPr/>
        <a:lstStyle/>
        <a:p>
          <a:endParaRPr lang="en-GB"/>
        </a:p>
      </dgm:t>
    </dgm:pt>
    <dgm:pt modelId="{643E1901-EA9B-4E46-845D-D464E3FD48CC}" type="parTrans" cxnId="{C0883015-F3B0-4F8D-BB4A-77821CBBB218}">
      <dgm:prSet/>
      <dgm:spPr/>
      <dgm:t>
        <a:bodyPr/>
        <a:lstStyle/>
        <a:p>
          <a:endParaRPr lang="en-GB"/>
        </a:p>
      </dgm:t>
    </dgm:pt>
    <dgm:pt modelId="{9521A461-C00A-45B5-AE5C-57F14C718EBD}">
      <dgm:prSet phldrT="[Text]"/>
      <dgm:spPr>
        <a:solidFill>
          <a:schemeClr val="accent1">
            <a:lumMod val="75000"/>
            <a:alpha val="69000"/>
          </a:schemeClr>
        </a:solidFill>
        <a:ln w="47625"/>
      </dgm:spPr>
      <dgm:t>
        <a:bodyPr/>
        <a:lstStyle/>
        <a:p>
          <a:r>
            <a:rPr lang="ar-AE" baseline="0" dirty="0">
              <a:solidFill>
                <a:schemeClr val="tx1"/>
              </a:solidFill>
            </a:rPr>
            <a:t>أيض البناء </a:t>
          </a:r>
          <a:endParaRPr lang="en-GB" baseline="0" dirty="0">
            <a:solidFill>
              <a:schemeClr val="tx1"/>
            </a:solidFill>
          </a:endParaRPr>
        </a:p>
        <a:p>
          <a:r>
            <a:rPr lang="en-GB" baseline="0" dirty="0">
              <a:solidFill>
                <a:schemeClr val="tx1"/>
              </a:solidFill>
            </a:rPr>
            <a:t>Anabolism</a:t>
          </a:r>
        </a:p>
      </dgm:t>
    </dgm:pt>
    <dgm:pt modelId="{E5D54F20-8DE6-47D6-8DB3-F36B4C19D44C}" type="sibTrans" cxnId="{65CA2367-DA6F-44DD-802F-7D3306D95826}">
      <dgm:prSet/>
      <dgm:spPr/>
      <dgm:t>
        <a:bodyPr/>
        <a:lstStyle/>
        <a:p>
          <a:endParaRPr lang="en-GB"/>
        </a:p>
      </dgm:t>
    </dgm:pt>
    <dgm:pt modelId="{4C5A00DF-2DFE-4FE5-961C-084BAFF4D97F}" type="parTrans" cxnId="{65CA2367-DA6F-44DD-802F-7D3306D95826}">
      <dgm:prSet/>
      <dgm:spPr/>
      <dgm:t>
        <a:bodyPr/>
        <a:lstStyle/>
        <a:p>
          <a:endParaRPr lang="en-GB"/>
        </a:p>
      </dgm:t>
    </dgm:pt>
    <dgm:pt modelId="{FCA4B802-B593-46BB-B194-52306DFF5CC5}" type="pres">
      <dgm:prSet presAssocID="{C2E7225A-918D-45AF-A3C5-33B286BC58A1}" presName="mainComposite" presStyleCnt="0">
        <dgm:presLayoutVars>
          <dgm:chPref val="1"/>
          <dgm:dir/>
          <dgm:animOne val="branch"/>
          <dgm:animLvl val="lvl"/>
          <dgm:resizeHandles val="exact"/>
        </dgm:presLayoutVars>
      </dgm:prSet>
      <dgm:spPr/>
      <dgm:t>
        <a:bodyPr/>
        <a:lstStyle/>
        <a:p>
          <a:endParaRPr lang="en-US"/>
        </a:p>
      </dgm:t>
    </dgm:pt>
    <dgm:pt modelId="{80FF91F9-225E-45DE-A6A8-894C9252C8D6}" type="pres">
      <dgm:prSet presAssocID="{C2E7225A-918D-45AF-A3C5-33B286BC58A1}" presName="hierFlow" presStyleCnt="0"/>
      <dgm:spPr/>
    </dgm:pt>
    <dgm:pt modelId="{4DB28997-34BE-423D-A871-1FE2730296EB}" type="pres">
      <dgm:prSet presAssocID="{C2E7225A-918D-45AF-A3C5-33B286BC58A1}" presName="hierChild1" presStyleCnt="0">
        <dgm:presLayoutVars>
          <dgm:chPref val="1"/>
          <dgm:animOne val="branch"/>
          <dgm:animLvl val="lvl"/>
        </dgm:presLayoutVars>
      </dgm:prSet>
      <dgm:spPr/>
    </dgm:pt>
    <dgm:pt modelId="{29B02C43-D5E1-406F-843F-BC9D98F31F95}" type="pres">
      <dgm:prSet presAssocID="{23916C0C-2415-4E48-BE82-752D93A6C32D}" presName="Name14" presStyleCnt="0"/>
      <dgm:spPr/>
    </dgm:pt>
    <dgm:pt modelId="{E3C34DB0-CD29-465E-86D2-85A0CD142FCC}" type="pres">
      <dgm:prSet presAssocID="{23916C0C-2415-4E48-BE82-752D93A6C32D}" presName="level1Shape" presStyleLbl="node0" presStyleIdx="0" presStyleCnt="1">
        <dgm:presLayoutVars>
          <dgm:chPref val="3"/>
        </dgm:presLayoutVars>
      </dgm:prSet>
      <dgm:spPr/>
      <dgm:t>
        <a:bodyPr/>
        <a:lstStyle/>
        <a:p>
          <a:endParaRPr lang="en-US"/>
        </a:p>
      </dgm:t>
    </dgm:pt>
    <dgm:pt modelId="{2D46F4A6-02FB-49D2-8961-C655D1DF4E22}" type="pres">
      <dgm:prSet presAssocID="{23916C0C-2415-4E48-BE82-752D93A6C32D}" presName="hierChild2" presStyleCnt="0"/>
      <dgm:spPr/>
    </dgm:pt>
    <dgm:pt modelId="{998B432B-0572-48AD-8953-7F1218B92FE1}" type="pres">
      <dgm:prSet presAssocID="{B779CF43-AD56-4D8B-9CFE-D03278CBEA61}" presName="Name19" presStyleLbl="parChTrans1D2" presStyleIdx="0" presStyleCnt="2"/>
      <dgm:spPr/>
      <dgm:t>
        <a:bodyPr/>
        <a:lstStyle/>
        <a:p>
          <a:endParaRPr lang="en-US"/>
        </a:p>
      </dgm:t>
    </dgm:pt>
    <dgm:pt modelId="{D1AECC77-6071-4B45-9FF3-74A5F75A7D3C}" type="pres">
      <dgm:prSet presAssocID="{2A135842-7CF9-4590-90AD-A957962A9088}" presName="Name21" presStyleCnt="0"/>
      <dgm:spPr/>
    </dgm:pt>
    <dgm:pt modelId="{D06F59E6-927D-4A77-A9D1-45A1AEA0E167}" type="pres">
      <dgm:prSet presAssocID="{2A135842-7CF9-4590-90AD-A957962A9088}" presName="level2Shape" presStyleLbl="node2" presStyleIdx="0" presStyleCnt="2"/>
      <dgm:spPr/>
      <dgm:t>
        <a:bodyPr/>
        <a:lstStyle/>
        <a:p>
          <a:endParaRPr lang="en-US"/>
        </a:p>
      </dgm:t>
    </dgm:pt>
    <dgm:pt modelId="{7AFC552E-74B0-45B4-95DC-76A1383603A0}" type="pres">
      <dgm:prSet presAssocID="{2A135842-7CF9-4590-90AD-A957962A9088}" presName="hierChild3" presStyleCnt="0"/>
      <dgm:spPr/>
    </dgm:pt>
    <dgm:pt modelId="{CF8FE41B-7424-45C7-B23C-4D985B6961DD}" type="pres">
      <dgm:prSet presAssocID="{6B3B4F7A-48D6-4AC5-9C42-665814491E0E}" presName="Name19" presStyleLbl="parChTrans1D3" presStyleIdx="0" presStyleCnt="2"/>
      <dgm:spPr/>
      <dgm:t>
        <a:bodyPr/>
        <a:lstStyle/>
        <a:p>
          <a:endParaRPr lang="en-US"/>
        </a:p>
      </dgm:t>
    </dgm:pt>
    <dgm:pt modelId="{5A57E936-A1AD-4824-B1C4-5D78AA08292D}" type="pres">
      <dgm:prSet presAssocID="{EB9F70DA-54E7-47CB-963B-B71DBA47A0C1}" presName="Name21" presStyleCnt="0"/>
      <dgm:spPr/>
    </dgm:pt>
    <dgm:pt modelId="{A1CC2141-6287-4858-BDC6-6402F60C2B97}" type="pres">
      <dgm:prSet presAssocID="{EB9F70DA-54E7-47CB-963B-B71DBA47A0C1}" presName="level2Shape" presStyleLbl="node3" presStyleIdx="0" presStyleCnt="2"/>
      <dgm:spPr/>
      <dgm:t>
        <a:bodyPr/>
        <a:lstStyle/>
        <a:p>
          <a:endParaRPr lang="en-US"/>
        </a:p>
      </dgm:t>
    </dgm:pt>
    <dgm:pt modelId="{FA13D040-72D3-42AF-85CC-ECCA87AAB365}" type="pres">
      <dgm:prSet presAssocID="{EB9F70DA-54E7-47CB-963B-B71DBA47A0C1}" presName="hierChild3" presStyleCnt="0"/>
      <dgm:spPr/>
    </dgm:pt>
    <dgm:pt modelId="{E10B4A7D-3B74-4B45-89B7-A7A1AB118F86}" type="pres">
      <dgm:prSet presAssocID="{4C5A00DF-2DFE-4FE5-961C-084BAFF4D97F}" presName="Name19" presStyleLbl="parChTrans1D2" presStyleIdx="1" presStyleCnt="2"/>
      <dgm:spPr/>
      <dgm:t>
        <a:bodyPr/>
        <a:lstStyle/>
        <a:p>
          <a:endParaRPr lang="en-US"/>
        </a:p>
      </dgm:t>
    </dgm:pt>
    <dgm:pt modelId="{F54CE407-0421-4AE0-9E00-360F4AF63E9F}" type="pres">
      <dgm:prSet presAssocID="{9521A461-C00A-45B5-AE5C-57F14C718EBD}" presName="Name21" presStyleCnt="0"/>
      <dgm:spPr/>
    </dgm:pt>
    <dgm:pt modelId="{21554BAB-741E-4131-B523-9C7486D023C9}" type="pres">
      <dgm:prSet presAssocID="{9521A461-C00A-45B5-AE5C-57F14C718EBD}" presName="level2Shape" presStyleLbl="node2" presStyleIdx="1" presStyleCnt="2"/>
      <dgm:spPr/>
      <dgm:t>
        <a:bodyPr/>
        <a:lstStyle/>
        <a:p>
          <a:endParaRPr lang="en-US"/>
        </a:p>
      </dgm:t>
    </dgm:pt>
    <dgm:pt modelId="{FA20C3A8-E093-4873-AE50-145B29C58E28}" type="pres">
      <dgm:prSet presAssocID="{9521A461-C00A-45B5-AE5C-57F14C718EBD}" presName="hierChild3" presStyleCnt="0"/>
      <dgm:spPr/>
    </dgm:pt>
    <dgm:pt modelId="{C9F61AC8-10D9-43EE-937B-3386B0E8CBC4}" type="pres">
      <dgm:prSet presAssocID="{6B7B6880-8F30-4DFE-999E-1A96FC7EEE68}" presName="Name19" presStyleLbl="parChTrans1D3" presStyleIdx="1" presStyleCnt="2"/>
      <dgm:spPr/>
      <dgm:t>
        <a:bodyPr/>
        <a:lstStyle/>
        <a:p>
          <a:endParaRPr lang="en-US"/>
        </a:p>
      </dgm:t>
    </dgm:pt>
    <dgm:pt modelId="{0E056C6B-B48A-4E0B-85B4-64B058F23323}" type="pres">
      <dgm:prSet presAssocID="{40941A14-727E-43C3-AB67-B5D0106F6EE1}" presName="Name21" presStyleCnt="0"/>
      <dgm:spPr/>
    </dgm:pt>
    <dgm:pt modelId="{97D3C9D7-6C81-4E4A-8C40-839EEFA26CF2}" type="pres">
      <dgm:prSet presAssocID="{40941A14-727E-43C3-AB67-B5D0106F6EE1}" presName="level2Shape" presStyleLbl="node3" presStyleIdx="1" presStyleCnt="2"/>
      <dgm:spPr/>
      <dgm:t>
        <a:bodyPr/>
        <a:lstStyle/>
        <a:p>
          <a:endParaRPr lang="en-US"/>
        </a:p>
      </dgm:t>
    </dgm:pt>
    <dgm:pt modelId="{EFCAEA87-4915-46A8-929E-0361C6EF31CC}" type="pres">
      <dgm:prSet presAssocID="{40941A14-727E-43C3-AB67-B5D0106F6EE1}" presName="hierChild3" presStyleCnt="0"/>
      <dgm:spPr/>
    </dgm:pt>
    <dgm:pt modelId="{880BA9FD-61B6-4988-A525-351413FC36A0}" type="pres">
      <dgm:prSet presAssocID="{C2E7225A-918D-45AF-A3C5-33B286BC58A1}" presName="bgShapesFlow" presStyleCnt="0"/>
      <dgm:spPr/>
    </dgm:pt>
  </dgm:ptLst>
  <dgm:cxnLst>
    <dgm:cxn modelId="{B4D9E558-6E80-4653-A878-BCB837F9D3B1}" type="presOf" srcId="{4C5A00DF-2DFE-4FE5-961C-084BAFF4D97F}" destId="{E10B4A7D-3B74-4B45-89B7-A7A1AB118F86}" srcOrd="0" destOrd="0" presId="urn:microsoft.com/office/officeart/2005/8/layout/hierarchy6"/>
    <dgm:cxn modelId="{C0883015-F3B0-4F8D-BB4A-77821CBBB218}" srcId="{C2E7225A-918D-45AF-A3C5-33B286BC58A1}" destId="{23916C0C-2415-4E48-BE82-752D93A6C32D}" srcOrd="0" destOrd="0" parTransId="{643E1901-EA9B-4E46-845D-D464E3FD48CC}" sibTransId="{EBC7C329-3A70-4973-A2F4-D36292A9D1EA}"/>
    <dgm:cxn modelId="{E11B20B0-9836-40D6-A110-2DC4A7E3F858}" type="presOf" srcId="{2A135842-7CF9-4590-90AD-A957962A9088}" destId="{D06F59E6-927D-4A77-A9D1-45A1AEA0E167}" srcOrd="0" destOrd="0" presId="urn:microsoft.com/office/officeart/2005/8/layout/hierarchy6"/>
    <dgm:cxn modelId="{A66C72BD-A449-4EB9-AB95-9A200912FCFD}" type="presOf" srcId="{9521A461-C00A-45B5-AE5C-57F14C718EBD}" destId="{21554BAB-741E-4131-B523-9C7486D023C9}" srcOrd="0" destOrd="0" presId="urn:microsoft.com/office/officeart/2005/8/layout/hierarchy6"/>
    <dgm:cxn modelId="{750C3FD2-B7B1-4E5F-8265-34C629F130C1}" type="presOf" srcId="{40941A14-727E-43C3-AB67-B5D0106F6EE1}" destId="{97D3C9D7-6C81-4E4A-8C40-839EEFA26CF2}" srcOrd="0" destOrd="0" presId="urn:microsoft.com/office/officeart/2005/8/layout/hierarchy6"/>
    <dgm:cxn modelId="{9EC17BC2-0ACA-484B-A2CB-56E818DD7559}" srcId="{9521A461-C00A-45B5-AE5C-57F14C718EBD}" destId="{40941A14-727E-43C3-AB67-B5D0106F6EE1}" srcOrd="0" destOrd="0" parTransId="{6B7B6880-8F30-4DFE-999E-1A96FC7EEE68}" sibTransId="{3FC328A6-18F5-4783-9CED-3EC481148499}"/>
    <dgm:cxn modelId="{8F202CAE-6AFE-41DD-9266-089BE83B0881}" type="presOf" srcId="{23916C0C-2415-4E48-BE82-752D93A6C32D}" destId="{E3C34DB0-CD29-465E-86D2-85A0CD142FCC}" srcOrd="0" destOrd="0" presId="urn:microsoft.com/office/officeart/2005/8/layout/hierarchy6"/>
    <dgm:cxn modelId="{3735CF94-7D0C-46B8-B94F-5A1967726C62}" type="presOf" srcId="{B779CF43-AD56-4D8B-9CFE-D03278CBEA61}" destId="{998B432B-0572-48AD-8953-7F1218B92FE1}" srcOrd="0" destOrd="0" presId="urn:microsoft.com/office/officeart/2005/8/layout/hierarchy6"/>
    <dgm:cxn modelId="{0CCD9774-B214-42E8-A492-F39F310E7282}" type="presOf" srcId="{6B7B6880-8F30-4DFE-999E-1A96FC7EEE68}" destId="{C9F61AC8-10D9-43EE-937B-3386B0E8CBC4}" srcOrd="0" destOrd="0" presId="urn:microsoft.com/office/officeart/2005/8/layout/hierarchy6"/>
    <dgm:cxn modelId="{54712491-D379-4774-A399-F71C4DB8B9B0}" type="presOf" srcId="{EB9F70DA-54E7-47CB-963B-B71DBA47A0C1}" destId="{A1CC2141-6287-4858-BDC6-6402F60C2B97}" srcOrd="0" destOrd="0" presId="urn:microsoft.com/office/officeart/2005/8/layout/hierarchy6"/>
    <dgm:cxn modelId="{B7E46205-DA65-4CB6-92E0-4A1E40379A2A}" srcId="{23916C0C-2415-4E48-BE82-752D93A6C32D}" destId="{2A135842-7CF9-4590-90AD-A957962A9088}" srcOrd="0" destOrd="0" parTransId="{B779CF43-AD56-4D8B-9CFE-D03278CBEA61}" sibTransId="{E2B6CBE6-7779-452D-BE67-F8D2B0C81873}"/>
    <dgm:cxn modelId="{33FBEC26-76D4-4F5E-8B96-C38DC99424F9}" type="presOf" srcId="{6B3B4F7A-48D6-4AC5-9C42-665814491E0E}" destId="{CF8FE41B-7424-45C7-B23C-4D985B6961DD}" srcOrd="0" destOrd="0" presId="urn:microsoft.com/office/officeart/2005/8/layout/hierarchy6"/>
    <dgm:cxn modelId="{65CA2367-DA6F-44DD-802F-7D3306D95826}" srcId="{23916C0C-2415-4E48-BE82-752D93A6C32D}" destId="{9521A461-C00A-45B5-AE5C-57F14C718EBD}" srcOrd="1" destOrd="0" parTransId="{4C5A00DF-2DFE-4FE5-961C-084BAFF4D97F}" sibTransId="{E5D54F20-8DE6-47D6-8DB3-F36B4C19D44C}"/>
    <dgm:cxn modelId="{2BB2DE48-5E09-40E6-80D1-3BF513FA9AC8}" srcId="{2A135842-7CF9-4590-90AD-A957962A9088}" destId="{EB9F70DA-54E7-47CB-963B-B71DBA47A0C1}" srcOrd="0" destOrd="0" parTransId="{6B3B4F7A-48D6-4AC5-9C42-665814491E0E}" sibTransId="{5B54738A-727E-470D-A93D-7AC79A219FC4}"/>
    <dgm:cxn modelId="{988932F8-DDE0-42EE-AB44-47385EFF8D1A}" type="presOf" srcId="{C2E7225A-918D-45AF-A3C5-33B286BC58A1}" destId="{FCA4B802-B593-46BB-B194-52306DFF5CC5}" srcOrd="0" destOrd="0" presId="urn:microsoft.com/office/officeart/2005/8/layout/hierarchy6"/>
    <dgm:cxn modelId="{9BD89CA9-DE43-4C1E-A857-5A1CCDC3C5D3}" type="presParOf" srcId="{FCA4B802-B593-46BB-B194-52306DFF5CC5}" destId="{80FF91F9-225E-45DE-A6A8-894C9252C8D6}" srcOrd="0" destOrd="0" presId="urn:microsoft.com/office/officeart/2005/8/layout/hierarchy6"/>
    <dgm:cxn modelId="{23E8F352-E5AC-4B7A-9DBC-5EE167DADB02}" type="presParOf" srcId="{80FF91F9-225E-45DE-A6A8-894C9252C8D6}" destId="{4DB28997-34BE-423D-A871-1FE2730296EB}" srcOrd="0" destOrd="0" presId="urn:microsoft.com/office/officeart/2005/8/layout/hierarchy6"/>
    <dgm:cxn modelId="{9A28E2AD-B5F0-431C-8FCC-C5BEBEA10174}" type="presParOf" srcId="{4DB28997-34BE-423D-A871-1FE2730296EB}" destId="{29B02C43-D5E1-406F-843F-BC9D98F31F95}" srcOrd="0" destOrd="0" presId="urn:microsoft.com/office/officeart/2005/8/layout/hierarchy6"/>
    <dgm:cxn modelId="{A2D93D40-0DBF-4F39-B635-DDEC526E5EA0}" type="presParOf" srcId="{29B02C43-D5E1-406F-843F-BC9D98F31F95}" destId="{E3C34DB0-CD29-465E-86D2-85A0CD142FCC}" srcOrd="0" destOrd="0" presId="urn:microsoft.com/office/officeart/2005/8/layout/hierarchy6"/>
    <dgm:cxn modelId="{195CACE0-8172-4D1A-8C18-9568BC9BE4EA}" type="presParOf" srcId="{29B02C43-D5E1-406F-843F-BC9D98F31F95}" destId="{2D46F4A6-02FB-49D2-8961-C655D1DF4E22}" srcOrd="1" destOrd="0" presId="urn:microsoft.com/office/officeart/2005/8/layout/hierarchy6"/>
    <dgm:cxn modelId="{95C6D3C3-A20A-4477-BBAA-F11F4847E2AD}" type="presParOf" srcId="{2D46F4A6-02FB-49D2-8961-C655D1DF4E22}" destId="{998B432B-0572-48AD-8953-7F1218B92FE1}" srcOrd="0" destOrd="0" presId="urn:microsoft.com/office/officeart/2005/8/layout/hierarchy6"/>
    <dgm:cxn modelId="{7F000527-6DD8-412B-8EB6-05F98B65B08F}" type="presParOf" srcId="{2D46F4A6-02FB-49D2-8961-C655D1DF4E22}" destId="{D1AECC77-6071-4B45-9FF3-74A5F75A7D3C}" srcOrd="1" destOrd="0" presId="urn:microsoft.com/office/officeart/2005/8/layout/hierarchy6"/>
    <dgm:cxn modelId="{8EB05D48-7E28-46E4-9B5E-65491EA8347D}" type="presParOf" srcId="{D1AECC77-6071-4B45-9FF3-74A5F75A7D3C}" destId="{D06F59E6-927D-4A77-A9D1-45A1AEA0E167}" srcOrd="0" destOrd="0" presId="urn:microsoft.com/office/officeart/2005/8/layout/hierarchy6"/>
    <dgm:cxn modelId="{94807CA0-4E74-4D6B-A1C6-DA9CE8682035}" type="presParOf" srcId="{D1AECC77-6071-4B45-9FF3-74A5F75A7D3C}" destId="{7AFC552E-74B0-45B4-95DC-76A1383603A0}" srcOrd="1" destOrd="0" presId="urn:microsoft.com/office/officeart/2005/8/layout/hierarchy6"/>
    <dgm:cxn modelId="{769A8FB1-C087-4901-8300-36BD42A0A79A}" type="presParOf" srcId="{7AFC552E-74B0-45B4-95DC-76A1383603A0}" destId="{CF8FE41B-7424-45C7-B23C-4D985B6961DD}" srcOrd="0" destOrd="0" presId="urn:microsoft.com/office/officeart/2005/8/layout/hierarchy6"/>
    <dgm:cxn modelId="{D5B093D9-F011-44C4-B826-9B7BC51FC26E}" type="presParOf" srcId="{7AFC552E-74B0-45B4-95DC-76A1383603A0}" destId="{5A57E936-A1AD-4824-B1C4-5D78AA08292D}" srcOrd="1" destOrd="0" presId="urn:microsoft.com/office/officeart/2005/8/layout/hierarchy6"/>
    <dgm:cxn modelId="{96314985-93B3-42B7-B708-E9DBCF636B5E}" type="presParOf" srcId="{5A57E936-A1AD-4824-B1C4-5D78AA08292D}" destId="{A1CC2141-6287-4858-BDC6-6402F60C2B97}" srcOrd="0" destOrd="0" presId="urn:microsoft.com/office/officeart/2005/8/layout/hierarchy6"/>
    <dgm:cxn modelId="{083B7CF5-5238-42AC-8CD1-77D4BA4E443C}" type="presParOf" srcId="{5A57E936-A1AD-4824-B1C4-5D78AA08292D}" destId="{FA13D040-72D3-42AF-85CC-ECCA87AAB365}" srcOrd="1" destOrd="0" presId="urn:microsoft.com/office/officeart/2005/8/layout/hierarchy6"/>
    <dgm:cxn modelId="{5596F253-2228-420B-942A-74A14634B09F}" type="presParOf" srcId="{2D46F4A6-02FB-49D2-8961-C655D1DF4E22}" destId="{E10B4A7D-3B74-4B45-89B7-A7A1AB118F86}" srcOrd="2" destOrd="0" presId="urn:microsoft.com/office/officeart/2005/8/layout/hierarchy6"/>
    <dgm:cxn modelId="{10B9D0DB-911A-4F3B-9CEE-8EE14E71369C}" type="presParOf" srcId="{2D46F4A6-02FB-49D2-8961-C655D1DF4E22}" destId="{F54CE407-0421-4AE0-9E00-360F4AF63E9F}" srcOrd="3" destOrd="0" presId="urn:microsoft.com/office/officeart/2005/8/layout/hierarchy6"/>
    <dgm:cxn modelId="{2DF01575-A52A-48FF-97D0-259175F8F816}" type="presParOf" srcId="{F54CE407-0421-4AE0-9E00-360F4AF63E9F}" destId="{21554BAB-741E-4131-B523-9C7486D023C9}" srcOrd="0" destOrd="0" presId="urn:microsoft.com/office/officeart/2005/8/layout/hierarchy6"/>
    <dgm:cxn modelId="{B2D62CD6-7D24-4BFC-9F87-A11E238BC991}" type="presParOf" srcId="{F54CE407-0421-4AE0-9E00-360F4AF63E9F}" destId="{FA20C3A8-E093-4873-AE50-145B29C58E28}" srcOrd="1" destOrd="0" presId="urn:microsoft.com/office/officeart/2005/8/layout/hierarchy6"/>
    <dgm:cxn modelId="{E3C2E105-B2E5-42F7-A8AE-663C4A019680}" type="presParOf" srcId="{FA20C3A8-E093-4873-AE50-145B29C58E28}" destId="{C9F61AC8-10D9-43EE-937B-3386B0E8CBC4}" srcOrd="0" destOrd="0" presId="urn:microsoft.com/office/officeart/2005/8/layout/hierarchy6"/>
    <dgm:cxn modelId="{8B2652E4-2BC1-460E-AB60-B24BA17F8F10}" type="presParOf" srcId="{FA20C3A8-E093-4873-AE50-145B29C58E28}" destId="{0E056C6B-B48A-4E0B-85B4-64B058F23323}" srcOrd="1" destOrd="0" presId="urn:microsoft.com/office/officeart/2005/8/layout/hierarchy6"/>
    <dgm:cxn modelId="{9701B5CC-598F-405C-9620-F06A51A217AB}" type="presParOf" srcId="{0E056C6B-B48A-4E0B-85B4-64B058F23323}" destId="{97D3C9D7-6C81-4E4A-8C40-839EEFA26CF2}" srcOrd="0" destOrd="0" presId="urn:microsoft.com/office/officeart/2005/8/layout/hierarchy6"/>
    <dgm:cxn modelId="{AC23CB1D-C73C-441A-8732-1EB4F93AE0BF}" type="presParOf" srcId="{0E056C6B-B48A-4E0B-85B4-64B058F23323}" destId="{EFCAEA87-4915-46A8-929E-0361C6EF31CC}" srcOrd="1" destOrd="0" presId="urn:microsoft.com/office/officeart/2005/8/layout/hierarchy6"/>
    <dgm:cxn modelId="{5782D908-225C-42CE-859F-23F89C4FFB7B}" type="presParOf" srcId="{FCA4B802-B593-46BB-B194-52306DFF5CC5}" destId="{880BA9FD-61B6-4988-A525-351413FC36A0}"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34DB0-CD29-465E-86D2-85A0CD142FCC}">
      <dsp:nvSpPr>
        <dsp:cNvPr id="0" name=""/>
        <dsp:cNvSpPr/>
      </dsp:nvSpPr>
      <dsp:spPr>
        <a:xfrm>
          <a:off x="2952602" y="897"/>
          <a:ext cx="1406681" cy="937787"/>
        </a:xfrm>
        <a:prstGeom prst="roundRect">
          <a:avLst>
            <a:gd name="adj" fmla="val 10000"/>
          </a:avLst>
        </a:prstGeom>
        <a:noFill/>
        <a:ln w="4762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SA" sz="2000" kern="1200">
              <a:solidFill>
                <a:schemeClr val="tx1"/>
              </a:solidFill>
            </a:rPr>
            <a:t>تنقسم تفاعلات الايض إلى</a:t>
          </a:r>
          <a:endParaRPr lang="en-GB" sz="2000" kern="1200" baseline="0" dirty="0">
            <a:solidFill>
              <a:schemeClr val="tx1"/>
            </a:solidFill>
          </a:endParaRPr>
        </a:p>
      </dsp:txBody>
      <dsp:txXfrm>
        <a:off x="2980069" y="28364"/>
        <a:ext cx="1351747" cy="882853"/>
      </dsp:txXfrm>
    </dsp:sp>
    <dsp:sp modelId="{998B432B-0572-48AD-8953-7F1218B92FE1}">
      <dsp:nvSpPr>
        <dsp:cNvPr id="0" name=""/>
        <dsp:cNvSpPr/>
      </dsp:nvSpPr>
      <dsp:spPr>
        <a:xfrm>
          <a:off x="2741600" y="938685"/>
          <a:ext cx="914342" cy="375115"/>
        </a:xfrm>
        <a:custGeom>
          <a:avLst/>
          <a:gdLst/>
          <a:ahLst/>
          <a:cxnLst/>
          <a:rect l="0" t="0" r="0" b="0"/>
          <a:pathLst>
            <a:path>
              <a:moveTo>
                <a:pt x="914342" y="0"/>
              </a:moveTo>
              <a:lnTo>
                <a:pt x="914342" y="187557"/>
              </a:lnTo>
              <a:lnTo>
                <a:pt x="0" y="187557"/>
              </a:lnTo>
              <a:lnTo>
                <a:pt x="0" y="3751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F59E6-927D-4A77-A9D1-45A1AEA0E167}">
      <dsp:nvSpPr>
        <dsp:cNvPr id="0" name=""/>
        <dsp:cNvSpPr/>
      </dsp:nvSpPr>
      <dsp:spPr>
        <a:xfrm>
          <a:off x="2038259" y="1313800"/>
          <a:ext cx="1406681" cy="937787"/>
        </a:xfrm>
        <a:prstGeom prst="roundRect">
          <a:avLst>
            <a:gd name="adj" fmla="val 10000"/>
          </a:avLst>
        </a:prstGeom>
        <a:solidFill>
          <a:schemeClr val="accent1">
            <a:lumMod val="75000"/>
            <a:alpha val="69000"/>
          </a:schemeClr>
        </a:solidFill>
        <a:ln w="476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baseline="0" dirty="0">
              <a:solidFill>
                <a:schemeClr val="tx1"/>
              </a:solidFill>
            </a:rPr>
            <a:t>أيض الهدم</a:t>
          </a:r>
          <a:endParaRPr lang="en-GB" sz="2000" kern="1200" baseline="0" dirty="0">
            <a:solidFill>
              <a:schemeClr val="tx1"/>
            </a:solidFill>
          </a:endParaRPr>
        </a:p>
        <a:p>
          <a:pPr lvl="0" algn="ctr" defTabSz="889000">
            <a:lnSpc>
              <a:spcPct val="90000"/>
            </a:lnSpc>
            <a:spcBef>
              <a:spcPct val="0"/>
            </a:spcBef>
            <a:spcAft>
              <a:spcPct val="35000"/>
            </a:spcAft>
          </a:pPr>
          <a:r>
            <a:rPr lang="en-GB" sz="2000" kern="1200" baseline="0" dirty="0" err="1">
              <a:solidFill>
                <a:schemeClr val="tx1"/>
              </a:solidFill>
            </a:rPr>
            <a:t>catabolism</a:t>
          </a:r>
          <a:endParaRPr lang="ar-AE" sz="2000" kern="1200" baseline="0" dirty="0">
            <a:solidFill>
              <a:schemeClr val="tx1"/>
            </a:solidFill>
          </a:endParaRPr>
        </a:p>
      </dsp:txBody>
      <dsp:txXfrm>
        <a:off x="2065726" y="1341267"/>
        <a:ext cx="1351747" cy="882853"/>
      </dsp:txXfrm>
    </dsp:sp>
    <dsp:sp modelId="{CF8FE41B-7424-45C7-B23C-4D985B6961DD}">
      <dsp:nvSpPr>
        <dsp:cNvPr id="0" name=""/>
        <dsp:cNvSpPr/>
      </dsp:nvSpPr>
      <dsp:spPr>
        <a:xfrm>
          <a:off x="2695880" y="2251587"/>
          <a:ext cx="91440" cy="375115"/>
        </a:xfrm>
        <a:custGeom>
          <a:avLst/>
          <a:gdLst/>
          <a:ahLst/>
          <a:cxnLst/>
          <a:rect l="0" t="0" r="0" b="0"/>
          <a:pathLst>
            <a:path>
              <a:moveTo>
                <a:pt x="45720" y="0"/>
              </a:moveTo>
              <a:lnTo>
                <a:pt x="45720" y="37511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CC2141-6287-4858-BDC6-6402F60C2B97}">
      <dsp:nvSpPr>
        <dsp:cNvPr id="0" name=""/>
        <dsp:cNvSpPr/>
      </dsp:nvSpPr>
      <dsp:spPr>
        <a:xfrm>
          <a:off x="2038259" y="2626702"/>
          <a:ext cx="1406681" cy="937787"/>
        </a:xfrm>
        <a:prstGeom prst="roundRect">
          <a:avLst>
            <a:gd name="adj" fmla="val 10000"/>
          </a:avLst>
        </a:prstGeom>
        <a:noFill/>
        <a:ln w="476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baseline="0" dirty="0">
              <a:solidFill>
                <a:schemeClr val="tx1"/>
              </a:solidFill>
            </a:rPr>
            <a:t>تكسير المواد وإطلاق الطاقة </a:t>
          </a:r>
          <a:endParaRPr lang="en-GB" sz="2000" kern="1200" dirty="0"/>
        </a:p>
      </dsp:txBody>
      <dsp:txXfrm>
        <a:off x="2065726" y="2654169"/>
        <a:ext cx="1351747" cy="882853"/>
      </dsp:txXfrm>
    </dsp:sp>
    <dsp:sp modelId="{E10B4A7D-3B74-4B45-89B7-A7A1AB118F86}">
      <dsp:nvSpPr>
        <dsp:cNvPr id="0" name=""/>
        <dsp:cNvSpPr/>
      </dsp:nvSpPr>
      <dsp:spPr>
        <a:xfrm>
          <a:off x="3655943" y="938685"/>
          <a:ext cx="914342" cy="375115"/>
        </a:xfrm>
        <a:custGeom>
          <a:avLst/>
          <a:gdLst/>
          <a:ahLst/>
          <a:cxnLst/>
          <a:rect l="0" t="0" r="0" b="0"/>
          <a:pathLst>
            <a:path>
              <a:moveTo>
                <a:pt x="0" y="0"/>
              </a:moveTo>
              <a:lnTo>
                <a:pt x="0" y="187557"/>
              </a:lnTo>
              <a:lnTo>
                <a:pt x="914342" y="187557"/>
              </a:lnTo>
              <a:lnTo>
                <a:pt x="914342" y="3751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554BAB-741E-4131-B523-9C7486D023C9}">
      <dsp:nvSpPr>
        <dsp:cNvPr id="0" name=""/>
        <dsp:cNvSpPr/>
      </dsp:nvSpPr>
      <dsp:spPr>
        <a:xfrm>
          <a:off x="3866945" y="1313800"/>
          <a:ext cx="1406681" cy="937787"/>
        </a:xfrm>
        <a:prstGeom prst="roundRect">
          <a:avLst>
            <a:gd name="adj" fmla="val 10000"/>
          </a:avLst>
        </a:prstGeom>
        <a:solidFill>
          <a:schemeClr val="accent1">
            <a:lumMod val="75000"/>
            <a:alpha val="69000"/>
          </a:schemeClr>
        </a:solidFill>
        <a:ln w="476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baseline="0" dirty="0">
              <a:solidFill>
                <a:schemeClr val="tx1"/>
              </a:solidFill>
            </a:rPr>
            <a:t>أيض البناء </a:t>
          </a:r>
          <a:endParaRPr lang="en-GB" sz="2000" kern="1200" baseline="0" dirty="0">
            <a:solidFill>
              <a:schemeClr val="tx1"/>
            </a:solidFill>
          </a:endParaRPr>
        </a:p>
        <a:p>
          <a:pPr lvl="0" algn="ctr" defTabSz="889000">
            <a:lnSpc>
              <a:spcPct val="90000"/>
            </a:lnSpc>
            <a:spcBef>
              <a:spcPct val="0"/>
            </a:spcBef>
            <a:spcAft>
              <a:spcPct val="35000"/>
            </a:spcAft>
          </a:pPr>
          <a:r>
            <a:rPr lang="en-GB" sz="2000" kern="1200" baseline="0" dirty="0">
              <a:solidFill>
                <a:schemeClr val="tx1"/>
              </a:solidFill>
            </a:rPr>
            <a:t>Anabolism</a:t>
          </a:r>
        </a:p>
      </dsp:txBody>
      <dsp:txXfrm>
        <a:off x="3894412" y="1341267"/>
        <a:ext cx="1351747" cy="882853"/>
      </dsp:txXfrm>
    </dsp:sp>
    <dsp:sp modelId="{C9F61AC8-10D9-43EE-937B-3386B0E8CBC4}">
      <dsp:nvSpPr>
        <dsp:cNvPr id="0" name=""/>
        <dsp:cNvSpPr/>
      </dsp:nvSpPr>
      <dsp:spPr>
        <a:xfrm>
          <a:off x="4524566" y="2251587"/>
          <a:ext cx="91440" cy="375115"/>
        </a:xfrm>
        <a:custGeom>
          <a:avLst/>
          <a:gdLst/>
          <a:ahLst/>
          <a:cxnLst/>
          <a:rect l="0" t="0" r="0" b="0"/>
          <a:pathLst>
            <a:path>
              <a:moveTo>
                <a:pt x="45720" y="0"/>
              </a:moveTo>
              <a:lnTo>
                <a:pt x="45720" y="37511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3C9D7-6C81-4E4A-8C40-839EEFA26CF2}">
      <dsp:nvSpPr>
        <dsp:cNvPr id="0" name=""/>
        <dsp:cNvSpPr/>
      </dsp:nvSpPr>
      <dsp:spPr>
        <a:xfrm>
          <a:off x="3866945" y="2626702"/>
          <a:ext cx="1406681" cy="937787"/>
        </a:xfrm>
        <a:prstGeom prst="roundRect">
          <a:avLst>
            <a:gd name="adj" fmla="val 10000"/>
          </a:avLst>
        </a:prstGeom>
        <a:noFill/>
        <a:ln w="4762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AE" sz="2000" kern="1200" baseline="0" dirty="0">
              <a:solidFill>
                <a:schemeClr val="tx1"/>
              </a:solidFill>
            </a:rPr>
            <a:t>يتضمن بناء مختلف المواد</a:t>
          </a:r>
          <a:endParaRPr lang="en-GB" sz="2000" kern="1200" baseline="0" dirty="0">
            <a:solidFill>
              <a:schemeClr val="tx1"/>
            </a:solidFill>
          </a:endParaRPr>
        </a:p>
      </dsp:txBody>
      <dsp:txXfrm>
        <a:off x="3894412" y="2654169"/>
        <a:ext cx="1351747" cy="8828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E3C87B-77A3-7B4B-A960-CA1838F6DEA8}" type="datetimeFigureOut">
              <a:rPr lang="en-US" smtClean="0"/>
              <a:t>29/4/2018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3DD09-5140-B349-BF86-3B800DFFE3C1}" type="slidenum">
              <a:rPr lang="en-US" smtClean="0"/>
              <a:t>‹#›</a:t>
            </a:fld>
            <a:endParaRPr lang="en-US"/>
          </a:p>
        </p:txBody>
      </p:sp>
    </p:spTree>
    <p:extLst>
      <p:ext uri="{BB962C8B-B14F-4D97-AF65-F5344CB8AC3E}">
        <p14:creationId xmlns:p14="http://schemas.microsoft.com/office/powerpoint/2010/main" val="159166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GLUT1-4 ، </a:t>
            </a:r>
            <a:r>
              <a:rPr lang="ar" dirty="0"/>
              <a:t>هو عضو في عائلة نقل الجلوكوز</a:t>
            </a:r>
          </a:p>
          <a:p>
            <a:endParaRPr lang="en-US" dirty="0"/>
          </a:p>
        </p:txBody>
      </p:sp>
      <p:sp>
        <p:nvSpPr>
          <p:cNvPr id="4" name="Slide Number Placeholder 3"/>
          <p:cNvSpPr>
            <a:spLocks noGrp="1"/>
          </p:cNvSpPr>
          <p:nvPr>
            <p:ph type="sldNum" sz="quarter" idx="10"/>
          </p:nvPr>
        </p:nvSpPr>
        <p:spPr/>
        <p:txBody>
          <a:bodyPr/>
          <a:lstStyle/>
          <a:p>
            <a:fld id="{F183DD09-5140-B349-BF86-3B800DFFE3C1}" type="slidenum">
              <a:rPr lang="en-US" smtClean="0"/>
              <a:t>9</a:t>
            </a:fld>
            <a:endParaRPr lang="en-US"/>
          </a:p>
        </p:txBody>
      </p:sp>
    </p:spTree>
    <p:extLst>
      <p:ext uri="{BB962C8B-B14F-4D97-AF65-F5344CB8AC3E}">
        <p14:creationId xmlns:p14="http://schemas.microsoft.com/office/powerpoint/2010/main" val="2161683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BDFAC2-DD03-DC44-98E8-D62DA60194F2}" type="datetimeFigureOut">
              <a:rPr lang="en-US" smtClean="0"/>
              <a:t>29/4/2018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179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275944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17381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34924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2737834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ABDFAC2-DD03-DC44-98E8-D62DA60194F2}" type="datetimeFigureOut">
              <a:rPr lang="en-US" smtClean="0"/>
              <a:t>29/4/2018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654126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ABDFAC2-DD03-DC44-98E8-D62DA60194F2}" type="datetimeFigureOut">
              <a:rPr lang="en-US" smtClean="0"/>
              <a:t>29/4/2018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1970664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BDFAC2-DD03-DC44-98E8-D62DA60194F2}" type="datetimeFigureOut">
              <a:rPr lang="en-US" smtClean="0"/>
              <a:t>29/4/2018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1646589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BDFAC2-DD03-DC44-98E8-D62DA60194F2}" type="datetimeFigureOut">
              <a:rPr lang="en-US" smtClean="0"/>
              <a:t>29/4/2018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264752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BDFAC2-DD03-DC44-98E8-D62DA60194F2}" type="datetimeFigureOut">
              <a:rPr lang="en-US" smtClean="0"/>
              <a:t>29/4/2018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287168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BDFAC2-DD03-DC44-98E8-D62DA60194F2}" type="datetimeFigureOut">
              <a:rPr lang="en-US" smtClean="0"/>
              <a:t>29/4/2018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20387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152213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BDFAC2-DD03-DC44-98E8-D62DA60194F2}" type="datetimeFigureOut">
              <a:rPr lang="en-US" smtClean="0"/>
              <a:t>29/4/2018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25395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BDFAC2-DD03-DC44-98E8-D62DA60194F2}" type="datetimeFigureOut">
              <a:rPr lang="en-US" smtClean="0"/>
              <a:t>29/4/2018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55785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ABDFAC2-DD03-DC44-98E8-D62DA60194F2}" type="datetimeFigureOut">
              <a:rPr lang="en-US" smtClean="0"/>
              <a:t>29/4/2018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44104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404882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BDFAC2-DD03-DC44-98E8-D62DA60194F2}" type="datetimeFigureOut">
              <a:rPr lang="en-US" smtClean="0"/>
              <a:t>29/4/2018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F13E57-54C2-A349-8033-6CB3AF9B73B7}" type="slidenum">
              <a:rPr lang="en-US" smtClean="0"/>
              <a:t>‹#›</a:t>
            </a:fld>
            <a:endParaRPr lang="en-US"/>
          </a:p>
        </p:txBody>
      </p:sp>
    </p:spTree>
    <p:extLst>
      <p:ext uri="{BB962C8B-B14F-4D97-AF65-F5344CB8AC3E}">
        <p14:creationId xmlns:p14="http://schemas.microsoft.com/office/powerpoint/2010/main" val="356018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ABDFAC2-DD03-DC44-98E8-D62DA60194F2}" type="datetimeFigureOut">
              <a:rPr lang="en-US" smtClean="0"/>
              <a:t>29/4/2018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7F13E57-54C2-A349-8033-6CB3AF9B73B7}" type="slidenum">
              <a:rPr lang="en-US" smtClean="0"/>
              <a:t>‹#›</a:t>
            </a:fld>
            <a:endParaRPr lang="en-US"/>
          </a:p>
        </p:txBody>
      </p:sp>
    </p:spTree>
    <p:extLst>
      <p:ext uri="{BB962C8B-B14F-4D97-AF65-F5344CB8AC3E}">
        <p14:creationId xmlns:p14="http://schemas.microsoft.com/office/powerpoint/2010/main" val="23924378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85215-441F-8347-82B4-DBE0FDFAE6B0}"/>
              </a:ext>
            </a:extLst>
          </p:cNvPr>
          <p:cNvSpPr>
            <a:spLocks noGrp="1"/>
          </p:cNvSpPr>
          <p:nvPr>
            <p:ph type="ctrTitle"/>
          </p:nvPr>
        </p:nvSpPr>
        <p:spPr>
          <a:xfrm>
            <a:off x="1165225" y="1329360"/>
            <a:ext cx="8689976" cy="2509213"/>
          </a:xfrm>
        </p:spPr>
        <p:txBody>
          <a:bodyPr/>
          <a:lstStyle/>
          <a:p>
            <a:pPr rtl="1"/>
            <a:r>
              <a:rPr lang="ar-AE" dirty="0"/>
              <a:t>عمليات التمثيل الغذائي (الأيض)</a:t>
            </a:r>
            <a:br>
              <a:rPr lang="ar-AE" dirty="0"/>
            </a:br>
            <a:r>
              <a:rPr lang="ar-AE" dirty="0"/>
              <a:t>في الأسماك</a:t>
            </a:r>
            <a:endParaRPr lang="en-US" dirty="0"/>
          </a:p>
        </p:txBody>
      </p:sp>
      <p:sp>
        <p:nvSpPr>
          <p:cNvPr id="3" name="Subtitle 2">
            <a:extLst>
              <a:ext uri="{FF2B5EF4-FFF2-40B4-BE49-F238E27FC236}">
                <a16:creationId xmlns:a16="http://schemas.microsoft.com/office/drawing/2014/main" xmlns="" id="{B9474203-60BF-BB4C-9336-A20F6CCDBF7B}"/>
              </a:ext>
            </a:extLst>
          </p:cNvPr>
          <p:cNvSpPr>
            <a:spLocks noGrp="1"/>
          </p:cNvSpPr>
          <p:nvPr>
            <p:ph type="subTitle" idx="1"/>
          </p:nvPr>
        </p:nvSpPr>
        <p:spPr>
          <a:xfrm>
            <a:off x="750887" y="4386262"/>
            <a:ext cx="8689976" cy="1371599"/>
          </a:xfrm>
        </p:spPr>
        <p:txBody>
          <a:bodyPr>
            <a:normAutofit/>
          </a:bodyPr>
          <a:lstStyle/>
          <a:p>
            <a:pPr algn="r" rtl="1">
              <a:lnSpc>
                <a:spcPct val="90000"/>
              </a:lnSpc>
            </a:pPr>
            <a:r>
              <a:rPr lang="ar-SA" dirty="0">
                <a:solidFill>
                  <a:schemeClr val="bg2">
                    <a:lumMod val="50000"/>
                  </a:schemeClr>
                </a:solidFill>
              </a:rPr>
              <a:t>إعداد الطالبة                                                   اشراف الأستاذ المشارك</a:t>
            </a:r>
          </a:p>
          <a:p>
            <a:pPr algn="r" rtl="1">
              <a:lnSpc>
                <a:spcPct val="90000"/>
              </a:lnSpc>
            </a:pPr>
            <a:r>
              <a:rPr lang="ar-SA" dirty="0">
                <a:solidFill>
                  <a:schemeClr val="bg2">
                    <a:lumMod val="50000"/>
                  </a:schemeClr>
                </a:solidFill>
              </a:rPr>
              <a:t>نوره محمد الملحم                                          د. عبدالوهاب </a:t>
            </a:r>
            <a:r>
              <a:rPr lang="ar-SA" dirty="0" err="1">
                <a:solidFill>
                  <a:schemeClr val="bg2">
                    <a:lumMod val="50000"/>
                  </a:schemeClr>
                </a:solidFill>
              </a:rPr>
              <a:t>عبدالمعز</a:t>
            </a:r>
            <a:r>
              <a:rPr lang="ar-SA" dirty="0">
                <a:solidFill>
                  <a:schemeClr val="bg2">
                    <a:lumMod val="50000"/>
                  </a:schemeClr>
                </a:solidFill>
              </a:rPr>
              <a:t> عبدالوارث</a:t>
            </a:r>
          </a:p>
          <a:p>
            <a:pPr marL="0" indent="0" algn="ctr" defTabSz="914400" rtl="1" eaLnBrk="1" latinLnBrk="0" hangingPunct="1">
              <a:lnSpc>
                <a:spcPct val="90000"/>
              </a:lnSpc>
              <a:spcBef>
                <a:spcPts val="1000"/>
              </a:spcBef>
              <a:buFont typeface="Arial" panose="020B0604020202020204" pitchFamily="34" charset="0"/>
              <a:buNone/>
            </a:pPr>
            <a:r>
              <a:rPr lang="ar-SA" dirty="0">
                <a:solidFill>
                  <a:schemeClr val="bg2">
                    <a:lumMod val="50000"/>
                  </a:schemeClr>
                </a:solidFill>
              </a:rPr>
              <a:t>                                            </a:t>
            </a:r>
            <a:endParaRPr lang="en-US" dirty="0">
              <a:solidFill>
                <a:schemeClr val="bg2">
                  <a:lumMod val="50000"/>
                </a:schemeClr>
              </a:solidFill>
            </a:endParaRPr>
          </a:p>
        </p:txBody>
      </p:sp>
    </p:spTree>
    <p:extLst>
      <p:ext uri="{BB962C8B-B14F-4D97-AF65-F5344CB8AC3E}">
        <p14:creationId xmlns:p14="http://schemas.microsoft.com/office/powerpoint/2010/main" val="220540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9CFF55BD-8114-034C-BE71-60E32B9C0904}"/>
              </a:ext>
            </a:extLst>
          </p:cNvPr>
          <p:cNvPicPr/>
          <p:nvPr/>
        </p:nvPicPr>
        <p:blipFill>
          <a:blip r:embed="rId2">
            <a:extLst>
              <a:ext uri="{28A0092B-C50C-407E-A947-70E740481C1C}">
                <a14:useLocalDpi xmlns:a14="http://schemas.microsoft.com/office/drawing/2010/main" val="0"/>
              </a:ext>
            </a:extLst>
          </a:blip>
          <a:stretch>
            <a:fillRect/>
          </a:stretch>
        </p:blipFill>
        <p:spPr>
          <a:xfrm>
            <a:off x="2043112" y="614363"/>
            <a:ext cx="8358188" cy="5557837"/>
          </a:xfrm>
          <a:prstGeom prst="rect">
            <a:avLst/>
          </a:prstGeom>
        </p:spPr>
      </p:pic>
    </p:spTree>
    <p:extLst>
      <p:ext uri="{BB962C8B-B14F-4D97-AF65-F5344CB8AC3E}">
        <p14:creationId xmlns:p14="http://schemas.microsoft.com/office/powerpoint/2010/main" val="1992666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F475F-B3FE-1247-8A28-56BB3E340E37}"/>
              </a:ext>
            </a:extLst>
          </p:cNvPr>
          <p:cNvSpPr>
            <a:spLocks noGrp="1"/>
          </p:cNvSpPr>
          <p:nvPr>
            <p:ph type="title"/>
          </p:nvPr>
        </p:nvSpPr>
        <p:spPr/>
        <p:txBody>
          <a:bodyPr/>
          <a:lstStyle/>
          <a:p>
            <a:pPr algn="r"/>
            <a:r>
              <a:rPr lang="ar-SA" dirty="0"/>
              <a:t>أيض البروتينات في الأسماك</a:t>
            </a:r>
            <a:endParaRPr lang="en-US" dirty="0"/>
          </a:p>
        </p:txBody>
      </p:sp>
      <p:sp>
        <p:nvSpPr>
          <p:cNvPr id="3" name="Content Placeholder 2">
            <a:extLst>
              <a:ext uri="{FF2B5EF4-FFF2-40B4-BE49-F238E27FC236}">
                <a16:creationId xmlns:a16="http://schemas.microsoft.com/office/drawing/2014/main" xmlns="" id="{06F860B2-6679-3845-8DDE-5309A8ECF508}"/>
              </a:ext>
            </a:extLst>
          </p:cNvPr>
          <p:cNvSpPr>
            <a:spLocks noGrp="1"/>
          </p:cNvSpPr>
          <p:nvPr>
            <p:ph sz="quarter" idx="13"/>
          </p:nvPr>
        </p:nvSpPr>
        <p:spPr/>
        <p:txBody>
          <a:bodyPr>
            <a:normAutofit/>
          </a:bodyPr>
          <a:lstStyle/>
          <a:p>
            <a:pPr algn="r" rtl="1">
              <a:lnSpc>
                <a:spcPct val="150000"/>
              </a:lnSpc>
            </a:pPr>
            <a:r>
              <a:rPr lang="ar-SA" dirty="0"/>
              <a:t>تظهر الأسماك طلب مرتفع على الأحماض الأمينية لتلبية حاجاتها البنائية خلال مرحلة اليرقات (</a:t>
            </a:r>
            <a:r>
              <a:rPr lang="ar-SA" dirty="0" err="1"/>
              <a:t>دابروفسكي</a:t>
            </a:r>
            <a:r>
              <a:rPr lang="ar-SA" dirty="0"/>
              <a:t> ، 1986).</a:t>
            </a:r>
            <a:endParaRPr lang="en-US" dirty="0"/>
          </a:p>
          <a:p>
            <a:pPr algn="r" rtl="1">
              <a:lnSpc>
                <a:spcPct val="150000"/>
              </a:lnSpc>
            </a:pPr>
            <a:r>
              <a:rPr lang="ar-SA" dirty="0"/>
              <a:t>لذلك، يصبح وجود الأحماض الأمينية لتصنيع البروتين أمرا حاسما (</a:t>
            </a:r>
            <a:r>
              <a:rPr lang="ar-SA" dirty="0" err="1"/>
              <a:t>كاي</a:t>
            </a:r>
            <a:r>
              <a:rPr lang="ar-SA" dirty="0"/>
              <a:t> وآخرون، </a:t>
            </a:r>
            <a:r>
              <a:rPr lang="en-US" dirty="0"/>
              <a:t>2015</a:t>
            </a:r>
            <a:r>
              <a:rPr lang="ar-SA" dirty="0"/>
              <a:t>).</a:t>
            </a:r>
            <a:endParaRPr lang="en-US" dirty="0"/>
          </a:p>
          <a:p>
            <a:pPr algn="r" rtl="1">
              <a:lnSpc>
                <a:spcPct val="150000"/>
              </a:lnSpc>
            </a:pPr>
            <a:r>
              <a:rPr lang="ar-SA" dirty="0"/>
              <a:t>بعد التغذية، يتم هضم عملية هضم البروتين بشكل رئيسي بواسطة التربسين في معظم يرقات الأسماك البحرية التي لم تتمايز فيها المعدة جيدا (</a:t>
            </a:r>
            <a:r>
              <a:rPr lang="ar-SA" dirty="0" err="1"/>
              <a:t>رونستاد</a:t>
            </a:r>
            <a:r>
              <a:rPr lang="ar-SA" dirty="0"/>
              <a:t> وآخرون ، 2007).</a:t>
            </a:r>
            <a:r>
              <a:rPr lang="en-US" dirty="0">
                <a:effectLst/>
              </a:rPr>
              <a:t> </a:t>
            </a:r>
          </a:p>
          <a:p>
            <a:pPr algn="r" rtl="1">
              <a:lnSpc>
                <a:spcPct val="150000"/>
              </a:lnSpc>
            </a:pPr>
            <a:r>
              <a:rPr lang="ar-SA" dirty="0"/>
              <a:t>يتم تحفيز المرحلة النهائية من عملية هضم البروتينات بواسطة التحلل المائي في الخملات والتي ينتج عنها أحماض أمينية حرة </a:t>
            </a:r>
            <a:r>
              <a:rPr lang="ar-SA" dirty="0" err="1"/>
              <a:t>وببتيدات</a:t>
            </a:r>
            <a:r>
              <a:rPr lang="ar-SA" dirty="0"/>
              <a:t> ثنائية وثلاثية (</a:t>
            </a:r>
            <a:r>
              <a:rPr lang="ar-SA" dirty="0" err="1"/>
              <a:t>جاناباثي</a:t>
            </a:r>
            <a:r>
              <a:rPr lang="ar-SA" dirty="0"/>
              <a:t> وآخرون، 2006).</a:t>
            </a:r>
            <a:endParaRPr lang="en-US" dirty="0"/>
          </a:p>
          <a:p>
            <a:pPr marL="0" indent="0" algn="r" rtl="1">
              <a:lnSpc>
                <a:spcPct val="150000"/>
              </a:lnSpc>
              <a:buNone/>
            </a:pPr>
            <a:endParaRPr lang="en-US" dirty="0"/>
          </a:p>
        </p:txBody>
      </p:sp>
    </p:spTree>
    <p:extLst>
      <p:ext uri="{BB962C8B-B14F-4D97-AF65-F5344CB8AC3E}">
        <p14:creationId xmlns:p14="http://schemas.microsoft.com/office/powerpoint/2010/main" val="3484561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61BC66-19DF-2B43-9A43-B26CEADE4A3E}"/>
              </a:ext>
            </a:extLst>
          </p:cNvPr>
          <p:cNvSpPr>
            <a:spLocks noGrp="1"/>
          </p:cNvSpPr>
          <p:nvPr>
            <p:ph type="title"/>
          </p:nvPr>
        </p:nvSpPr>
        <p:spPr/>
        <p:txBody>
          <a:bodyPr/>
          <a:lstStyle/>
          <a:p>
            <a:pPr algn="r" rtl="1"/>
            <a:r>
              <a:rPr lang="ar-SA" dirty="0"/>
              <a:t>أيض البروتينات في الأسماك</a:t>
            </a:r>
            <a:endParaRPr lang="en-US" dirty="0"/>
          </a:p>
        </p:txBody>
      </p:sp>
      <p:sp>
        <p:nvSpPr>
          <p:cNvPr id="3" name="Content Placeholder 2">
            <a:extLst>
              <a:ext uri="{FF2B5EF4-FFF2-40B4-BE49-F238E27FC236}">
                <a16:creationId xmlns:a16="http://schemas.microsoft.com/office/drawing/2014/main" xmlns="" id="{042F40E0-B576-6C4E-B63F-EB8357BDD926}"/>
              </a:ext>
            </a:extLst>
          </p:cNvPr>
          <p:cNvSpPr>
            <a:spLocks noGrp="1"/>
          </p:cNvSpPr>
          <p:nvPr>
            <p:ph sz="quarter" idx="13"/>
          </p:nvPr>
        </p:nvSpPr>
        <p:spPr/>
        <p:txBody>
          <a:bodyPr/>
          <a:lstStyle/>
          <a:p>
            <a:pPr algn="r" rtl="1">
              <a:lnSpc>
                <a:spcPct val="150000"/>
              </a:lnSpc>
            </a:pPr>
            <a:r>
              <a:rPr lang="ar-SA" dirty="0"/>
              <a:t>يتم نقل </a:t>
            </a:r>
            <a:r>
              <a:rPr lang="ar-SA" dirty="0" err="1"/>
              <a:t>الببتيدات</a:t>
            </a:r>
            <a:r>
              <a:rPr lang="ar-SA" dirty="0"/>
              <a:t> الثنائية والثلاثية إلى خلايا الامتصاص في الأمعاء بواسطة جذب منخفض وقدرة النقل عالية ، </a:t>
            </a:r>
            <a:r>
              <a:rPr lang="ar-SA" dirty="0" err="1"/>
              <a:t>الببتيد</a:t>
            </a:r>
            <a:r>
              <a:rPr lang="ar-SA" dirty="0"/>
              <a:t> الناقل 1(</a:t>
            </a:r>
            <a:r>
              <a:rPr lang="ar-SA" dirty="0" err="1"/>
              <a:t>فيي</a:t>
            </a:r>
            <a:r>
              <a:rPr lang="ar-SA" dirty="0"/>
              <a:t> وآخرون، 1994).</a:t>
            </a:r>
            <a:endParaRPr lang="en-US" dirty="0"/>
          </a:p>
          <a:p>
            <a:pPr algn="r" rtl="1">
              <a:lnSpc>
                <a:spcPct val="150000"/>
              </a:lnSpc>
            </a:pPr>
            <a:endParaRPr lang="en-US" dirty="0"/>
          </a:p>
        </p:txBody>
      </p:sp>
    </p:spTree>
    <p:extLst>
      <p:ext uri="{BB962C8B-B14F-4D97-AF65-F5344CB8AC3E}">
        <p14:creationId xmlns:p14="http://schemas.microsoft.com/office/powerpoint/2010/main" val="2157283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0BEDEAB-C86E-BD43-90B8-EBFE651E0DBB}"/>
              </a:ext>
            </a:extLst>
          </p:cNvPr>
          <p:cNvPicPr/>
          <p:nvPr/>
        </p:nvPicPr>
        <p:blipFill>
          <a:blip r:embed="rId2">
            <a:extLst>
              <a:ext uri="{28A0092B-C50C-407E-A947-70E740481C1C}">
                <a14:useLocalDpi xmlns:a14="http://schemas.microsoft.com/office/drawing/2010/main" val="0"/>
              </a:ext>
            </a:extLst>
          </a:blip>
          <a:stretch>
            <a:fillRect/>
          </a:stretch>
        </p:blipFill>
        <p:spPr>
          <a:xfrm>
            <a:off x="2085975" y="671514"/>
            <a:ext cx="7829550" cy="5610542"/>
          </a:xfrm>
          <a:prstGeom prst="rect">
            <a:avLst/>
          </a:prstGeom>
        </p:spPr>
      </p:pic>
    </p:spTree>
    <p:extLst>
      <p:ext uri="{BB962C8B-B14F-4D97-AF65-F5344CB8AC3E}">
        <p14:creationId xmlns:p14="http://schemas.microsoft.com/office/powerpoint/2010/main" val="184118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CA7D5-CAB9-C149-975A-29708596CA55}"/>
              </a:ext>
            </a:extLst>
          </p:cNvPr>
          <p:cNvSpPr>
            <a:spLocks noGrp="1"/>
          </p:cNvSpPr>
          <p:nvPr>
            <p:ph type="title"/>
          </p:nvPr>
        </p:nvSpPr>
        <p:spPr/>
        <p:txBody>
          <a:bodyPr/>
          <a:lstStyle/>
          <a:p>
            <a:pPr algn="r" rtl="1"/>
            <a:r>
              <a:rPr lang="ar-SA" b="1" dirty="0"/>
              <a:t>أيض الدهون في الأسماك</a:t>
            </a:r>
            <a:r>
              <a:rPr lang="en-US" dirty="0">
                <a:effectLst/>
              </a:rPr>
              <a:t> </a:t>
            </a:r>
            <a:endParaRPr lang="en-US" dirty="0"/>
          </a:p>
        </p:txBody>
      </p:sp>
      <p:sp>
        <p:nvSpPr>
          <p:cNvPr id="3" name="Content Placeholder 2">
            <a:extLst>
              <a:ext uri="{FF2B5EF4-FFF2-40B4-BE49-F238E27FC236}">
                <a16:creationId xmlns:a16="http://schemas.microsoft.com/office/drawing/2014/main" xmlns="" id="{5CAA6301-6B4C-8846-B048-EA13AA034E69}"/>
              </a:ext>
            </a:extLst>
          </p:cNvPr>
          <p:cNvSpPr>
            <a:spLocks noGrp="1"/>
          </p:cNvSpPr>
          <p:nvPr>
            <p:ph sz="quarter" idx="13"/>
          </p:nvPr>
        </p:nvSpPr>
        <p:spPr/>
        <p:txBody>
          <a:bodyPr>
            <a:normAutofit/>
          </a:bodyPr>
          <a:lstStyle/>
          <a:p>
            <a:pPr algn="r" rtl="1">
              <a:lnSpc>
                <a:spcPct val="150000"/>
              </a:lnSpc>
            </a:pPr>
            <a:r>
              <a:rPr lang="ar-SA" dirty="0"/>
              <a:t>تتأثر متطلبات الدهن في الأسماك بمجموعة متنوعة من العوامل، مثل المحتوى الغذائي من البروتين، محتوى الكربوهيدرات ، مصدر الدهون، مرحلة حياة الأسماك ودرجة الحرارة (ان ار سي، </a:t>
            </a:r>
            <a:r>
              <a:rPr lang="en-US" dirty="0"/>
              <a:t>;2011</a:t>
            </a:r>
            <a:r>
              <a:rPr lang="ar-SA" dirty="0"/>
              <a:t> </a:t>
            </a:r>
            <a:r>
              <a:rPr lang="ar-SA" dirty="0" err="1"/>
              <a:t>توتشر</a:t>
            </a:r>
            <a:r>
              <a:rPr lang="ar-SA" dirty="0"/>
              <a:t>، </a:t>
            </a:r>
            <a:r>
              <a:rPr lang="en-US" dirty="0"/>
              <a:t>(2003</a:t>
            </a:r>
            <a:r>
              <a:rPr lang="ar-SA" dirty="0"/>
              <a:t>.</a:t>
            </a:r>
            <a:endParaRPr lang="en-US" dirty="0"/>
          </a:p>
          <a:p>
            <a:pPr algn="r" rtl="1">
              <a:lnSpc>
                <a:spcPct val="150000"/>
              </a:lnSpc>
            </a:pPr>
            <a:r>
              <a:rPr lang="ar-SA" dirty="0"/>
              <a:t>وقد أظهرت الدراسات أن الأحماض الدهنية غير المشبعة طويلة السلسلة الغذائية تزيد من أكسدة الأحماض الدهنية وتعديل تعبير الجينات المرتبطة بالتمثيل الغذائي للدهون ، على سبيل المثال ، </a:t>
            </a:r>
            <a:r>
              <a:rPr lang="ar-SA" dirty="0" err="1"/>
              <a:t>كارنيتيني</a:t>
            </a:r>
            <a:r>
              <a:rPr lang="ar-SA" dirty="0"/>
              <a:t> </a:t>
            </a:r>
            <a:r>
              <a:rPr lang="ar-SA" dirty="0" err="1"/>
              <a:t>بالميتياز</a:t>
            </a:r>
            <a:r>
              <a:rPr lang="ar-SA" dirty="0"/>
              <a:t> </a:t>
            </a:r>
            <a:r>
              <a:rPr lang="ar-SA" dirty="0" err="1"/>
              <a:t>ترانسفيراز</a:t>
            </a:r>
            <a:r>
              <a:rPr lang="ar-SA" dirty="0"/>
              <a:t> -1 ، الذي يسهل نقل الأحماض الدهنية المتعددة غير المشبعة طويلة السلسلة. من العصارة الخلوية إلى مصفوفة </a:t>
            </a:r>
            <a:r>
              <a:rPr lang="ar-SA" dirty="0" err="1"/>
              <a:t>الميتوكوندريا</a:t>
            </a:r>
            <a:r>
              <a:rPr lang="ar-SA" dirty="0"/>
              <a:t> لأكسدة </a:t>
            </a:r>
            <a:r>
              <a:rPr lang="ar-SA" dirty="0" err="1"/>
              <a:t>ديهدروجينيز</a:t>
            </a:r>
            <a:r>
              <a:rPr lang="ar-SA" dirty="0"/>
              <a:t> ، الذي يوفر</a:t>
            </a:r>
            <a:r>
              <a:rPr lang="en-US" dirty="0"/>
              <a:t> NADH </a:t>
            </a:r>
            <a:r>
              <a:rPr lang="ar-SA" dirty="0"/>
              <a:t>الضروري لتخليق الدهون.</a:t>
            </a:r>
            <a:endParaRPr lang="en-US" dirty="0"/>
          </a:p>
        </p:txBody>
      </p:sp>
    </p:spTree>
    <p:extLst>
      <p:ext uri="{BB962C8B-B14F-4D97-AF65-F5344CB8AC3E}">
        <p14:creationId xmlns:p14="http://schemas.microsoft.com/office/powerpoint/2010/main" val="2224353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110576-6EAA-DA47-9C27-636FCC5F8A09}"/>
              </a:ext>
            </a:extLst>
          </p:cNvPr>
          <p:cNvSpPr>
            <a:spLocks noGrp="1"/>
          </p:cNvSpPr>
          <p:nvPr>
            <p:ph type="title"/>
          </p:nvPr>
        </p:nvSpPr>
        <p:spPr/>
        <p:txBody>
          <a:bodyPr/>
          <a:lstStyle/>
          <a:p>
            <a:pPr algn="r" rtl="1"/>
            <a:r>
              <a:rPr lang="ar-SA" b="1" dirty="0"/>
              <a:t>أيض الدهون في الأسماك</a:t>
            </a:r>
            <a:r>
              <a:rPr lang="en-US" dirty="0">
                <a:effectLst/>
              </a:rPr>
              <a:t> </a:t>
            </a:r>
            <a:endParaRPr lang="en-US" dirty="0"/>
          </a:p>
        </p:txBody>
      </p:sp>
      <p:sp>
        <p:nvSpPr>
          <p:cNvPr id="3" name="Content Placeholder 2">
            <a:extLst>
              <a:ext uri="{FF2B5EF4-FFF2-40B4-BE49-F238E27FC236}">
                <a16:creationId xmlns:a16="http://schemas.microsoft.com/office/drawing/2014/main" xmlns="" id="{B3D07C88-36B0-BC4B-ABA8-857177CD5C76}"/>
              </a:ext>
            </a:extLst>
          </p:cNvPr>
          <p:cNvSpPr>
            <a:spLocks noGrp="1"/>
          </p:cNvSpPr>
          <p:nvPr>
            <p:ph sz="quarter" idx="13"/>
          </p:nvPr>
        </p:nvSpPr>
        <p:spPr/>
        <p:txBody>
          <a:bodyPr/>
          <a:lstStyle/>
          <a:p>
            <a:pPr algn="r" rtl="1">
              <a:lnSpc>
                <a:spcPct val="150000"/>
              </a:lnSpc>
            </a:pPr>
            <a:r>
              <a:rPr lang="ar-SA" dirty="0"/>
              <a:t> و أستيل </a:t>
            </a:r>
            <a:r>
              <a:rPr lang="ar-SA" dirty="0" err="1"/>
              <a:t>كو</a:t>
            </a:r>
            <a:r>
              <a:rPr lang="ar-SA" dirty="0"/>
              <a:t> </a:t>
            </a:r>
            <a:r>
              <a:rPr lang="ar-SA" dirty="0" err="1"/>
              <a:t>كربوكسليز</a:t>
            </a:r>
            <a:r>
              <a:rPr lang="ar-SA" dirty="0"/>
              <a:t> ، الذي يحفز الخطوة الأولى في إزالة الأحماض الدهنية دي نوفو (روزن، ووكي، و </a:t>
            </a:r>
            <a:r>
              <a:rPr lang="ar-SA" dirty="0" err="1"/>
              <a:t>سبيجلمان</a:t>
            </a:r>
            <a:r>
              <a:rPr lang="ar-SA" dirty="0"/>
              <a:t>، 2000؛ </a:t>
            </a:r>
            <a:r>
              <a:rPr lang="ar-SA" dirty="0" err="1"/>
              <a:t>تودورسيفيش</a:t>
            </a:r>
            <a:r>
              <a:rPr lang="ar-SA" dirty="0"/>
              <a:t> وآخرون، 2008؛ يلمز، سنجور، </a:t>
            </a:r>
            <a:r>
              <a:rPr lang="ar-SA" dirty="0" err="1"/>
              <a:t>اوزيورت</a:t>
            </a:r>
            <a:r>
              <a:rPr lang="ar-SA" dirty="0"/>
              <a:t>، </a:t>
            </a:r>
            <a:r>
              <a:rPr lang="ar-SA" dirty="0" err="1"/>
              <a:t>زرازس</a:t>
            </a:r>
            <a:r>
              <a:rPr lang="ar-SA" dirty="0"/>
              <a:t>، </a:t>
            </a:r>
            <a:r>
              <a:rPr lang="en-US" dirty="0"/>
              <a:t>&amp; </a:t>
            </a:r>
            <a:r>
              <a:rPr lang="ar-SA" dirty="0" err="1"/>
              <a:t>سارسليماز</a:t>
            </a:r>
            <a:r>
              <a:rPr lang="ar-SA" dirty="0"/>
              <a:t>، 2004)</a:t>
            </a:r>
            <a:r>
              <a:rPr lang="en-US" dirty="0"/>
              <a:t>.</a:t>
            </a:r>
          </a:p>
          <a:p>
            <a:pPr marL="0" indent="0" algn="r" defTabSz="914400" rtl="1" eaLnBrk="1" latinLnBrk="0" hangingPunct="1">
              <a:lnSpc>
                <a:spcPct val="150000"/>
              </a:lnSpc>
              <a:spcBef>
                <a:spcPts val="1000"/>
              </a:spcBef>
              <a:buNone/>
            </a:pPr>
            <a:endParaRPr lang="en-US" dirty="0"/>
          </a:p>
        </p:txBody>
      </p:sp>
    </p:spTree>
    <p:extLst>
      <p:ext uri="{BB962C8B-B14F-4D97-AF65-F5344CB8AC3E}">
        <p14:creationId xmlns:p14="http://schemas.microsoft.com/office/powerpoint/2010/main" val="201941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7805A3-BFB2-AD46-8CC1-BFDA5963A64C}"/>
              </a:ext>
            </a:extLst>
          </p:cNvPr>
          <p:cNvSpPr>
            <a:spLocks noGrp="1"/>
          </p:cNvSpPr>
          <p:nvPr>
            <p:ph type="title"/>
          </p:nvPr>
        </p:nvSpPr>
        <p:spPr/>
        <p:txBody>
          <a:bodyPr/>
          <a:lstStyle/>
          <a:p>
            <a:pPr algn="r" rtl="1"/>
            <a:r>
              <a:rPr lang="ar-SA" b="1" dirty="0"/>
              <a:t>التمثيل الغذائي اللاهوائي في الأسماك</a:t>
            </a:r>
            <a:endParaRPr lang="en-US" dirty="0"/>
          </a:p>
        </p:txBody>
      </p:sp>
      <p:sp>
        <p:nvSpPr>
          <p:cNvPr id="3" name="Content Placeholder 2">
            <a:extLst>
              <a:ext uri="{FF2B5EF4-FFF2-40B4-BE49-F238E27FC236}">
                <a16:creationId xmlns:a16="http://schemas.microsoft.com/office/drawing/2014/main" xmlns="" id="{FC99226C-707E-514A-9D55-C51D1B23A2DD}"/>
              </a:ext>
            </a:extLst>
          </p:cNvPr>
          <p:cNvSpPr>
            <a:spLocks noGrp="1"/>
          </p:cNvSpPr>
          <p:nvPr>
            <p:ph sz="quarter" idx="13"/>
          </p:nvPr>
        </p:nvSpPr>
        <p:spPr/>
        <p:txBody>
          <a:bodyPr>
            <a:normAutofit/>
          </a:bodyPr>
          <a:lstStyle/>
          <a:p>
            <a:pPr algn="r" rtl="1">
              <a:lnSpc>
                <a:spcPct val="150000"/>
              </a:lnSpc>
            </a:pPr>
            <a:r>
              <a:rPr lang="ar-SA" dirty="0"/>
              <a:t>التمثيل الغذائي اللاهوائي، الذي يمكن تعريفه على أنه إنتاج </a:t>
            </a:r>
            <a:r>
              <a:rPr lang="en-US" dirty="0"/>
              <a:t>ATP</a:t>
            </a:r>
            <a:r>
              <a:rPr lang="ar-SA" dirty="0"/>
              <a:t> بدون الأكسجين (أو في غياب الأكسجين) ، يحدث عن طريق التحويل المباشر للفوسفات من مركبات وسيطة </a:t>
            </a:r>
            <a:r>
              <a:rPr lang="ar-SA" dirty="0" err="1"/>
              <a:t>فسفولريتد</a:t>
            </a:r>
            <a:r>
              <a:rPr lang="ar-SA" dirty="0"/>
              <a:t> ، مثل وسيطة </a:t>
            </a:r>
            <a:r>
              <a:rPr lang="ar-SA" dirty="0" err="1"/>
              <a:t>جليكوليتك</a:t>
            </a:r>
            <a:r>
              <a:rPr lang="ar-SA" dirty="0"/>
              <a:t> أو فوسفات الكرياتين ، إلى </a:t>
            </a:r>
            <a:r>
              <a:rPr lang="en-US" dirty="0"/>
              <a:t>ADP</a:t>
            </a:r>
            <a:r>
              <a:rPr lang="ar-SA" dirty="0"/>
              <a:t> تشكل </a:t>
            </a:r>
            <a:r>
              <a:rPr lang="en-US" dirty="0"/>
              <a:t>ATP</a:t>
            </a:r>
            <a:r>
              <a:rPr lang="ar-SA" dirty="0"/>
              <a:t> (وانج و </a:t>
            </a:r>
            <a:r>
              <a:rPr lang="ar-SA" dirty="0" err="1"/>
              <a:t>ورتشاردز</a:t>
            </a:r>
            <a:r>
              <a:rPr lang="ar-SA" dirty="0"/>
              <a:t>، </a:t>
            </a:r>
            <a:r>
              <a:rPr lang="en-US" dirty="0"/>
              <a:t>2011</a:t>
            </a:r>
            <a:r>
              <a:rPr lang="ar-SA" dirty="0"/>
              <a:t>).</a:t>
            </a:r>
            <a:endParaRPr lang="en-US" dirty="0"/>
          </a:p>
          <a:p>
            <a:pPr algn="r" rtl="1">
              <a:lnSpc>
                <a:spcPct val="150000"/>
              </a:lnSpc>
            </a:pPr>
            <a:r>
              <a:rPr lang="ar-SA" dirty="0"/>
              <a:t> هذه العملية لنقل الفوسفات المباشر من الركيزة إلى </a:t>
            </a:r>
            <a:r>
              <a:rPr lang="en-US" dirty="0"/>
              <a:t>ADP</a:t>
            </a:r>
            <a:r>
              <a:rPr lang="ar-SA" dirty="0"/>
              <a:t> تشكل </a:t>
            </a:r>
            <a:r>
              <a:rPr lang="en-US" dirty="0"/>
              <a:t>ATP</a:t>
            </a:r>
            <a:r>
              <a:rPr lang="ar-SA" dirty="0"/>
              <a:t> يسمى "</a:t>
            </a:r>
            <a:r>
              <a:rPr lang="ar-SA" dirty="0" err="1"/>
              <a:t>الفسفرة</a:t>
            </a:r>
            <a:r>
              <a:rPr lang="ar-SA" dirty="0"/>
              <a:t> على مستوى الركيزة" ويحدث في السيتوبلازم ، على النقيض من </a:t>
            </a:r>
            <a:r>
              <a:rPr lang="ar-SA" dirty="0" err="1"/>
              <a:t>الفسفرة</a:t>
            </a:r>
            <a:r>
              <a:rPr lang="ar-SA" dirty="0"/>
              <a:t> التأكسدية التي تحدث في </a:t>
            </a:r>
            <a:r>
              <a:rPr lang="ar-SA" dirty="0" err="1"/>
              <a:t>الميتوكوندريا</a:t>
            </a:r>
            <a:r>
              <a:rPr lang="ar-SA" dirty="0"/>
              <a:t> في الأيض الهوائي (وانج و </a:t>
            </a:r>
            <a:r>
              <a:rPr lang="ar-SA" dirty="0" err="1"/>
              <a:t>ورتشاردز</a:t>
            </a:r>
            <a:r>
              <a:rPr lang="ar-SA" dirty="0"/>
              <a:t>، </a:t>
            </a:r>
            <a:r>
              <a:rPr lang="en-US" dirty="0"/>
              <a:t>2011</a:t>
            </a:r>
            <a:r>
              <a:rPr lang="ar-SA" dirty="0"/>
              <a:t>). </a:t>
            </a:r>
            <a:endParaRPr lang="en-US" dirty="0"/>
          </a:p>
          <a:p>
            <a:pPr marL="228600" indent="-228600" algn="r" defTabSz="914400" rtl="1" eaLnBrk="1" latinLnBrk="0" hangingPunct="1">
              <a:lnSpc>
                <a:spcPct val="15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2660449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11792C74-349F-F14B-B677-E5F54B3993C7}"/>
              </a:ext>
            </a:extLst>
          </p:cNvPr>
          <p:cNvPicPr>
            <a:picLocks noGrp="1" noChangeAspect="1"/>
          </p:cNvPicPr>
          <p:nvPr>
            <p:ph sz="quarter" idx="13"/>
          </p:nvPr>
        </p:nvPicPr>
        <p:blipFill>
          <a:blip r:embed="rId2"/>
          <a:stretch>
            <a:fillRect/>
          </a:stretch>
        </p:blipFill>
        <p:spPr>
          <a:xfrm>
            <a:off x="2586038" y="1070335"/>
            <a:ext cx="6958012" cy="4923122"/>
          </a:xfrm>
        </p:spPr>
      </p:pic>
    </p:spTree>
    <p:extLst>
      <p:ext uri="{BB962C8B-B14F-4D97-AF65-F5344CB8AC3E}">
        <p14:creationId xmlns:p14="http://schemas.microsoft.com/office/powerpoint/2010/main" val="392165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0C42E5-CFD1-144E-A3ED-2754BACC6492}"/>
              </a:ext>
            </a:extLst>
          </p:cNvPr>
          <p:cNvSpPr>
            <a:spLocks noGrp="1"/>
          </p:cNvSpPr>
          <p:nvPr>
            <p:ph type="title"/>
          </p:nvPr>
        </p:nvSpPr>
        <p:spPr/>
        <p:txBody>
          <a:bodyPr/>
          <a:lstStyle/>
          <a:p>
            <a:pPr algn="r" rtl="1"/>
            <a:r>
              <a:rPr lang="ar-AE" dirty="0"/>
              <a:t>الأهداف</a:t>
            </a:r>
            <a:endParaRPr lang="en-US" dirty="0"/>
          </a:p>
        </p:txBody>
      </p:sp>
      <p:sp>
        <p:nvSpPr>
          <p:cNvPr id="3" name="Content Placeholder 2">
            <a:extLst>
              <a:ext uri="{FF2B5EF4-FFF2-40B4-BE49-F238E27FC236}">
                <a16:creationId xmlns:a16="http://schemas.microsoft.com/office/drawing/2014/main" xmlns="" id="{4CA8D605-119E-7846-A9E6-222D42E7E68C}"/>
              </a:ext>
            </a:extLst>
          </p:cNvPr>
          <p:cNvSpPr>
            <a:spLocks noGrp="1"/>
          </p:cNvSpPr>
          <p:nvPr>
            <p:ph sz="quarter" idx="13"/>
          </p:nvPr>
        </p:nvSpPr>
        <p:spPr>
          <a:xfrm>
            <a:off x="913774" y="1728788"/>
            <a:ext cx="10363826" cy="4062411"/>
          </a:xfrm>
        </p:spPr>
        <p:txBody>
          <a:bodyPr/>
          <a:lstStyle/>
          <a:p>
            <a:pPr algn="r" rtl="1">
              <a:buFont typeface="Wingdings" panose="05000000000000000000" pitchFamily="2" charset="2"/>
              <a:buChar char="v"/>
            </a:pPr>
            <a:r>
              <a:rPr lang="ar-AE" dirty="0"/>
              <a:t>التعريف بمفهوم التمثيل الغذائي </a:t>
            </a:r>
          </a:p>
          <a:p>
            <a:pPr algn="r" rtl="1">
              <a:buFont typeface="Wingdings" panose="05000000000000000000" pitchFamily="2" charset="2"/>
              <a:buChar char="v"/>
            </a:pPr>
            <a:r>
              <a:rPr lang="ar-AE" dirty="0"/>
              <a:t>التعريف بآليات التمثيل الغذائي </a:t>
            </a:r>
          </a:p>
          <a:p>
            <a:pPr algn="r" rtl="1">
              <a:buFont typeface="Wingdings" panose="05000000000000000000" pitchFamily="2" charset="2"/>
              <a:buChar char="v"/>
            </a:pPr>
            <a:r>
              <a:rPr lang="ar-AE" dirty="0"/>
              <a:t>أيض الكربوهيدرات في الأسماك</a:t>
            </a:r>
          </a:p>
          <a:p>
            <a:pPr algn="r" rtl="1">
              <a:buFont typeface="Wingdings" panose="05000000000000000000" pitchFamily="2" charset="2"/>
              <a:buChar char="v"/>
            </a:pPr>
            <a:r>
              <a:rPr lang="ar-AE" dirty="0"/>
              <a:t>أيض البروتينات في الأسماك</a:t>
            </a:r>
          </a:p>
          <a:p>
            <a:pPr algn="r" rtl="1">
              <a:buFont typeface="Wingdings" panose="05000000000000000000" pitchFamily="2" charset="2"/>
              <a:buChar char="v"/>
            </a:pPr>
            <a:r>
              <a:rPr lang="ar-AE" dirty="0"/>
              <a:t>أيض الدهون في الأسماك</a:t>
            </a:r>
          </a:p>
          <a:p>
            <a:pPr algn="r" rtl="1">
              <a:buFont typeface="Wingdings" panose="05000000000000000000" pitchFamily="2" charset="2"/>
              <a:buChar char="v"/>
            </a:pPr>
            <a:r>
              <a:rPr lang="ar-AE" dirty="0"/>
              <a:t>التمثيل الغذائي اللاهوائي</a:t>
            </a:r>
            <a:endParaRPr lang="en-GB" dirty="0"/>
          </a:p>
          <a:p>
            <a:pPr marL="0" indent="0" algn="r" defTabSz="914400" rtl="1" eaLnBrk="1" latinLnBrk="0" hangingPunct="1">
              <a:lnSpc>
                <a:spcPct val="90000"/>
              </a:lnSpc>
              <a:spcBef>
                <a:spcPts val="1000"/>
              </a:spcBef>
              <a:buNone/>
            </a:pPr>
            <a:endParaRPr lang="en-US" dirty="0"/>
          </a:p>
        </p:txBody>
      </p:sp>
    </p:spTree>
    <p:extLst>
      <p:ext uri="{BB962C8B-B14F-4D97-AF65-F5344CB8AC3E}">
        <p14:creationId xmlns:p14="http://schemas.microsoft.com/office/powerpoint/2010/main" val="328487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4BF6F-E3FB-0C49-B2B6-870057180B69}"/>
              </a:ext>
            </a:extLst>
          </p:cNvPr>
          <p:cNvSpPr>
            <a:spLocks noGrp="1"/>
          </p:cNvSpPr>
          <p:nvPr>
            <p:ph type="title"/>
          </p:nvPr>
        </p:nvSpPr>
        <p:spPr/>
        <p:txBody>
          <a:bodyPr/>
          <a:lstStyle/>
          <a:p>
            <a:pPr algn="r" rtl="1"/>
            <a:r>
              <a:rPr lang="ar-SA" dirty="0" err="1"/>
              <a:t>ماهو</a:t>
            </a:r>
            <a:r>
              <a:rPr lang="ar-SA" dirty="0"/>
              <a:t> تعريف التغذية في الحيوان؟ </a:t>
            </a:r>
            <a:endParaRPr lang="en-US" dirty="0"/>
          </a:p>
        </p:txBody>
      </p:sp>
      <p:sp>
        <p:nvSpPr>
          <p:cNvPr id="3" name="Content Placeholder 2">
            <a:extLst>
              <a:ext uri="{FF2B5EF4-FFF2-40B4-BE49-F238E27FC236}">
                <a16:creationId xmlns:a16="http://schemas.microsoft.com/office/drawing/2014/main" xmlns="" id="{2C811EEA-CDC6-134C-9020-FE323C1B760C}"/>
              </a:ext>
            </a:extLst>
          </p:cNvPr>
          <p:cNvSpPr>
            <a:spLocks noGrp="1"/>
          </p:cNvSpPr>
          <p:nvPr>
            <p:ph sz="quarter" idx="13"/>
          </p:nvPr>
        </p:nvSpPr>
        <p:spPr/>
        <p:txBody>
          <a:bodyPr/>
          <a:lstStyle/>
          <a:p>
            <a:pPr algn="r" rtl="1">
              <a:lnSpc>
                <a:spcPct val="200000"/>
              </a:lnSpc>
            </a:pPr>
            <a:r>
              <a:rPr lang="ar-SA" u="sng" dirty="0"/>
              <a:t>تغذية الحيوان</a:t>
            </a:r>
            <a:r>
              <a:rPr lang="ar-SA" dirty="0"/>
              <a:t> علم تطبيقي هام يبحث في العلاقات المتبادلة بين غذاء الحيوان واحتياجاته لحفظ جسمه ومستلزمات إنتاجه، ويرتبط بعدد من العلوم مثل الكيمياء الحيوية والفسيولوجيا والأحياء الدقيقة وغيرها</a:t>
            </a:r>
            <a:r>
              <a:rPr lang="en-US" dirty="0"/>
              <a:t>.</a:t>
            </a:r>
          </a:p>
          <a:p>
            <a:pPr algn="r" rtl="1">
              <a:lnSpc>
                <a:spcPct val="200000"/>
              </a:lnSpc>
            </a:pPr>
            <a:r>
              <a:rPr lang="ar-SA" dirty="0"/>
              <a:t>ومنها يحصل على المواد الضرورية لبقائه على قيد الحياة.</a:t>
            </a:r>
            <a:endParaRPr lang="en-US" dirty="0"/>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290414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326E0-1CDE-9A47-B9E7-82E8F76F4C46}"/>
              </a:ext>
            </a:extLst>
          </p:cNvPr>
          <p:cNvSpPr>
            <a:spLocks noGrp="1"/>
          </p:cNvSpPr>
          <p:nvPr>
            <p:ph type="title"/>
          </p:nvPr>
        </p:nvSpPr>
        <p:spPr/>
        <p:txBody>
          <a:bodyPr/>
          <a:lstStyle/>
          <a:p>
            <a:pPr algn="r" rtl="1"/>
            <a:r>
              <a:rPr lang="ar-SA" dirty="0"/>
              <a:t>ماهي أبرز المواد العضوية في تغذيته؟ </a:t>
            </a:r>
            <a:endParaRPr lang="en-US" dirty="0"/>
          </a:p>
        </p:txBody>
      </p:sp>
      <p:sp>
        <p:nvSpPr>
          <p:cNvPr id="3" name="Content Placeholder 2">
            <a:extLst>
              <a:ext uri="{FF2B5EF4-FFF2-40B4-BE49-F238E27FC236}">
                <a16:creationId xmlns:a16="http://schemas.microsoft.com/office/drawing/2014/main" xmlns="" id="{DB6DF26C-3A47-DF44-930B-1E6B8930BE5C}"/>
              </a:ext>
            </a:extLst>
          </p:cNvPr>
          <p:cNvSpPr>
            <a:spLocks noGrp="1"/>
          </p:cNvSpPr>
          <p:nvPr>
            <p:ph sz="quarter" idx="13"/>
          </p:nvPr>
        </p:nvSpPr>
        <p:spPr>
          <a:xfrm>
            <a:off x="913774" y="2000250"/>
            <a:ext cx="10364452" cy="3790949"/>
          </a:xfrm>
        </p:spPr>
        <p:txBody>
          <a:bodyPr/>
          <a:lstStyle/>
          <a:p>
            <a:pPr algn="r" rtl="1"/>
            <a:r>
              <a:rPr lang="ar-SA" u="sng" dirty="0"/>
              <a:t>أبرز المواد العضوية في تغذية الحيوانات وعلى وجه الخصوص في الأسماك</a:t>
            </a:r>
            <a:endParaRPr lang="en-US" dirty="0"/>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endParaRPr lang="en-US" dirty="0"/>
          </a:p>
        </p:txBody>
      </p:sp>
      <p:cxnSp>
        <p:nvCxnSpPr>
          <p:cNvPr id="4" name="_s1147">
            <a:extLst>
              <a:ext uri="{FF2B5EF4-FFF2-40B4-BE49-F238E27FC236}">
                <a16:creationId xmlns:a16="http://schemas.microsoft.com/office/drawing/2014/main" xmlns="" id="{0C6BFE35-0674-7448-A35D-40AA7C12EB8C}"/>
              </a:ext>
            </a:extLst>
          </p:cNvPr>
          <p:cNvCxnSpPr>
            <a:cxnSpLocks/>
          </p:cNvCxnSpPr>
          <p:nvPr/>
        </p:nvCxnSpPr>
        <p:spPr bwMode="auto">
          <a:xfrm rot="5400000" flipH="1">
            <a:off x="6766560" y="2560954"/>
            <a:ext cx="365760" cy="1720215"/>
          </a:xfrm>
          <a:prstGeom prst="bentConnector3">
            <a:avLst>
              <a:gd name="adj1" fmla="val 52083"/>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5" name="_s1146">
            <a:extLst>
              <a:ext uri="{FF2B5EF4-FFF2-40B4-BE49-F238E27FC236}">
                <a16:creationId xmlns:a16="http://schemas.microsoft.com/office/drawing/2014/main" xmlns="" id="{08EDB51D-A048-7C41-A032-55B261DE6CE1}"/>
              </a:ext>
            </a:extLst>
          </p:cNvPr>
          <p:cNvCxnSpPr>
            <a:cxnSpLocks/>
          </p:cNvCxnSpPr>
          <p:nvPr/>
        </p:nvCxnSpPr>
        <p:spPr bwMode="auto">
          <a:xfrm flipV="1">
            <a:off x="6088697" y="3238817"/>
            <a:ext cx="0" cy="36576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 name="_s1145">
            <a:extLst>
              <a:ext uri="{FF2B5EF4-FFF2-40B4-BE49-F238E27FC236}">
                <a16:creationId xmlns:a16="http://schemas.microsoft.com/office/drawing/2014/main" xmlns="" id="{0F52A4D9-96F5-A649-8B63-7BE05EF7FF35}"/>
              </a:ext>
            </a:extLst>
          </p:cNvPr>
          <p:cNvCxnSpPr>
            <a:cxnSpLocks/>
          </p:cNvCxnSpPr>
          <p:nvPr/>
        </p:nvCxnSpPr>
        <p:spPr bwMode="auto">
          <a:xfrm rot="5400000" flipH="1" flipV="1">
            <a:off x="5045075" y="2561589"/>
            <a:ext cx="365760" cy="1720215"/>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7" name="_s1141">
            <a:extLst>
              <a:ext uri="{FF2B5EF4-FFF2-40B4-BE49-F238E27FC236}">
                <a16:creationId xmlns:a16="http://schemas.microsoft.com/office/drawing/2014/main" xmlns="" id="{F7205CA7-1CD2-844A-93B9-CFC9421B89D4}"/>
              </a:ext>
            </a:extLst>
          </p:cNvPr>
          <p:cNvSpPr>
            <a:spLocks/>
          </p:cNvSpPr>
          <p:nvPr/>
        </p:nvSpPr>
        <p:spPr bwMode="auto">
          <a:xfrm>
            <a:off x="5351462" y="2650435"/>
            <a:ext cx="1474470" cy="588382"/>
          </a:xfrm>
          <a:prstGeom prst="roundRect">
            <a:avLst>
              <a:gd name="adj" fmla="val 16667"/>
            </a:avLst>
          </a:prstGeom>
          <a:noFill/>
          <a:ln w="53975" cap="rnd" cmpd="sng">
            <a:solidFill>
              <a:srgbClr val="000000"/>
            </a:solidFill>
            <a:round/>
            <a:headEnd/>
            <a:tailEnd/>
          </a:ln>
          <a:scene3d>
            <a:camera prst="orthographicFront"/>
            <a:lightRig rig="threePt" dir="t"/>
          </a:scene3d>
          <a:sp3d prstMaterial="metal"/>
        </p:spPr>
        <p:txBody>
          <a:bodyPr rot="0" vert="horz" wrap="square" lIns="0" tIns="0" rIns="0" bIns="0" anchor="ctr" anchorCtr="0" upright="1">
            <a:noAutofit/>
          </a:bodyPr>
          <a:lstStyle/>
          <a:p>
            <a:pPr marL="0" marR="0" algn="ctr">
              <a:spcBef>
                <a:spcPts val="0"/>
              </a:spcBef>
              <a:spcAft>
                <a:spcPts val="0"/>
              </a:spcAft>
            </a:pPr>
            <a:r>
              <a:rPr lang="ar-SA" dirty="0">
                <a:effectLst/>
                <a:latin typeface="Calibri" panose="020F0502020204030204" pitchFamily="34" charset="0"/>
                <a:ea typeface="Calibri" panose="020F0502020204030204" pitchFamily="34" charset="0"/>
                <a:cs typeface="Arial" panose="020B0604020202020204" pitchFamily="34" charset="0"/>
              </a:rPr>
              <a:t>المواد العضوية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_s1144">
            <a:extLst>
              <a:ext uri="{FF2B5EF4-FFF2-40B4-BE49-F238E27FC236}">
                <a16:creationId xmlns:a16="http://schemas.microsoft.com/office/drawing/2014/main" xmlns="" id="{B1BDDDEC-415B-934D-A132-B40F57997B91}"/>
              </a:ext>
            </a:extLst>
          </p:cNvPr>
          <p:cNvSpPr>
            <a:spLocks/>
          </p:cNvSpPr>
          <p:nvPr/>
        </p:nvSpPr>
        <p:spPr bwMode="auto">
          <a:xfrm>
            <a:off x="7071677" y="3604577"/>
            <a:ext cx="1474470" cy="731520"/>
          </a:xfrm>
          <a:prstGeom prst="roundRect">
            <a:avLst>
              <a:gd name="adj" fmla="val 16667"/>
            </a:avLst>
          </a:prstGeom>
          <a:solidFill>
            <a:schemeClr val="accent1">
              <a:lumMod val="75000"/>
            </a:schemeClr>
          </a:solidFill>
          <a:ln w="60325">
            <a:solidFill>
              <a:srgbClr val="000000"/>
            </a:solidFill>
            <a:round/>
            <a:headEnd/>
            <a:tailEnd/>
          </a:ln>
          <a:scene3d>
            <a:camera prst="orthographicFront"/>
            <a:lightRig rig="twoPt" dir="t"/>
          </a:scene3d>
        </p:spPr>
        <p:txBody>
          <a:bodyPr rot="0" vert="horz" wrap="square" lIns="0" tIns="0" rIns="0" bIns="0" anchor="ctr" anchorCtr="0" upright="1">
            <a:noAutofit/>
          </a:bodyPr>
          <a:lstStyle/>
          <a:p>
            <a:pPr marL="0" marR="0" algn="ctr">
              <a:spcBef>
                <a:spcPts val="0"/>
              </a:spcBef>
              <a:spcAft>
                <a:spcPts val="0"/>
              </a:spcAft>
            </a:pPr>
            <a:r>
              <a:rPr lang="ar-SA" dirty="0">
                <a:effectLst/>
                <a:latin typeface="Calibri" panose="020F0502020204030204" pitchFamily="34" charset="0"/>
                <a:ea typeface="Calibri" panose="020F0502020204030204" pitchFamily="34" charset="0"/>
                <a:cs typeface="Arial" panose="020B0604020202020204" pitchFamily="34" charset="0"/>
              </a:rPr>
              <a:t>الكربوهيدرات</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a:spcBef>
                <a:spcPts val="0"/>
              </a:spcBef>
              <a:spcAft>
                <a:spcPts val="0"/>
              </a:spcAft>
            </a:pPr>
            <a:r>
              <a:rPr lang="ar-SA" dirty="0">
                <a:effectLst/>
                <a:latin typeface="Calibri" panose="020F0502020204030204" pitchFamily="34" charset="0"/>
                <a:ea typeface="Calibri" panose="020F0502020204030204" pitchFamily="34" charset="0"/>
                <a:cs typeface="Arial" panose="020B0604020202020204" pitchFamily="34" charset="0"/>
              </a:rPr>
              <a:t>السكريات</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_s1142">
            <a:extLst>
              <a:ext uri="{FF2B5EF4-FFF2-40B4-BE49-F238E27FC236}">
                <a16:creationId xmlns:a16="http://schemas.microsoft.com/office/drawing/2014/main" xmlns="" id="{F4335350-8CF2-4440-A8D9-872BF376D7B5}"/>
              </a:ext>
            </a:extLst>
          </p:cNvPr>
          <p:cNvSpPr>
            <a:spLocks/>
          </p:cNvSpPr>
          <p:nvPr/>
        </p:nvSpPr>
        <p:spPr bwMode="auto">
          <a:xfrm>
            <a:off x="5351462" y="3619182"/>
            <a:ext cx="1474470" cy="731520"/>
          </a:xfrm>
          <a:prstGeom prst="roundRect">
            <a:avLst>
              <a:gd name="adj" fmla="val 36458"/>
            </a:avLst>
          </a:prstGeom>
          <a:solidFill>
            <a:schemeClr val="accent1">
              <a:lumMod val="75000"/>
            </a:schemeClr>
          </a:solidFill>
          <a:ln w="60325" cap="sq">
            <a:solidFill>
              <a:srgbClr val="000000"/>
            </a:solidFill>
            <a:round/>
            <a:headEnd/>
            <a:tailEnd/>
          </a:ln>
        </p:spPr>
        <p:txBody>
          <a:bodyPr rot="0" vert="horz" wrap="square" lIns="0" tIns="0" rIns="0" bIns="0" anchor="ctr" anchorCtr="0" upright="1">
            <a:noAutofit/>
          </a:bodyPr>
          <a:lstStyle/>
          <a:p>
            <a:pPr marL="0" marR="0" algn="ctr">
              <a:spcBef>
                <a:spcPts val="0"/>
              </a:spcBef>
              <a:spcAft>
                <a:spcPts val="0"/>
              </a:spcAft>
            </a:pPr>
            <a:r>
              <a:rPr lang="ar-SA" dirty="0">
                <a:effectLst/>
                <a:latin typeface="Calibri" panose="020F0502020204030204" pitchFamily="34" charset="0"/>
                <a:ea typeface="Calibri" panose="020F0502020204030204" pitchFamily="34" charset="0"/>
                <a:cs typeface="Arial" panose="020B0604020202020204" pitchFamily="34" charset="0"/>
              </a:rPr>
              <a:t>البروتينات</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ar-SA" dirty="0" err="1">
                <a:effectLst/>
                <a:latin typeface="Calibri" panose="020F0502020204030204" pitchFamily="34" charset="0"/>
                <a:ea typeface="Calibri" panose="020F0502020204030204" pitchFamily="34" charset="0"/>
                <a:cs typeface="Arial" panose="020B0604020202020204" pitchFamily="34" charset="0"/>
              </a:rPr>
              <a:t>الزلاليات</a:t>
            </a:r>
            <a:endParaRPr lang="en-US" dirty="0">
              <a:effectLst/>
              <a:latin typeface="Times New Roman" panose="02020603050405020304" pitchFamily="18" charset="0"/>
              <a:ea typeface="Times New Roman" panose="02020603050405020304" pitchFamily="18" charset="0"/>
            </a:endParaRPr>
          </a:p>
        </p:txBody>
      </p:sp>
      <p:sp>
        <p:nvSpPr>
          <p:cNvPr id="10" name="_s1143">
            <a:extLst>
              <a:ext uri="{FF2B5EF4-FFF2-40B4-BE49-F238E27FC236}">
                <a16:creationId xmlns:a16="http://schemas.microsoft.com/office/drawing/2014/main" xmlns="" id="{4BE129C6-AA68-1A48-9A3F-D1C68E2BD4EC}"/>
              </a:ext>
            </a:extLst>
          </p:cNvPr>
          <p:cNvSpPr>
            <a:spLocks/>
          </p:cNvSpPr>
          <p:nvPr/>
        </p:nvSpPr>
        <p:spPr bwMode="auto">
          <a:xfrm>
            <a:off x="3645852" y="3619182"/>
            <a:ext cx="1474470" cy="731520"/>
          </a:xfrm>
          <a:prstGeom prst="roundRect">
            <a:avLst>
              <a:gd name="adj" fmla="val 16667"/>
            </a:avLst>
          </a:prstGeom>
          <a:solidFill>
            <a:schemeClr val="accent1">
              <a:lumMod val="75000"/>
            </a:schemeClr>
          </a:solidFill>
          <a:ln w="60325">
            <a:solidFill>
              <a:srgbClr val="000000"/>
            </a:solidFill>
            <a:round/>
            <a:headEnd/>
            <a:tailEnd/>
          </a:ln>
        </p:spPr>
        <p:txBody>
          <a:bodyPr rot="0" vert="horz" wrap="square" lIns="0" tIns="0" rIns="0" bIns="0" anchor="ctr" anchorCtr="0" upright="1">
            <a:noAutofit/>
          </a:bodyPr>
          <a:lstStyle/>
          <a:p>
            <a:pPr marL="0" marR="0" algn="ctr">
              <a:spcBef>
                <a:spcPts val="0"/>
              </a:spcBef>
              <a:spcAft>
                <a:spcPts val="0"/>
              </a:spcAft>
            </a:pPr>
            <a:r>
              <a:rPr lang="ar-SA" dirty="0" err="1">
                <a:effectLst/>
                <a:latin typeface="Calibri" panose="020F0502020204030204" pitchFamily="34" charset="0"/>
                <a:ea typeface="Calibri" panose="020F0502020204030204" pitchFamily="34" charset="0"/>
                <a:cs typeface="Arial" panose="020B0604020202020204" pitchFamily="34" charset="0"/>
              </a:rPr>
              <a:t>اللبيدات</a:t>
            </a:r>
            <a:endParaRPr lang="en-US"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ar-SA" dirty="0">
                <a:effectLst/>
                <a:latin typeface="Calibri" panose="020F0502020204030204" pitchFamily="34" charset="0"/>
                <a:ea typeface="Calibri" panose="020F0502020204030204" pitchFamily="34" charset="0"/>
                <a:cs typeface="Arial" panose="020B0604020202020204" pitchFamily="34" charset="0"/>
              </a:rPr>
              <a:t>الدهنيات</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268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D3A4B-6980-DD42-AC11-27F0D68470F7}"/>
              </a:ext>
            </a:extLst>
          </p:cNvPr>
          <p:cNvSpPr>
            <a:spLocks noGrp="1"/>
          </p:cNvSpPr>
          <p:nvPr>
            <p:ph type="title"/>
          </p:nvPr>
        </p:nvSpPr>
        <p:spPr/>
        <p:txBody>
          <a:bodyPr/>
          <a:lstStyle/>
          <a:p>
            <a:pPr algn="r" rtl="1"/>
            <a:r>
              <a:rPr lang="ar-SA" dirty="0"/>
              <a:t>ماهي العمليات الأيضية"</a:t>
            </a:r>
            <a:r>
              <a:rPr lang="ar-AE" dirty="0"/>
              <a:t> التمثيل الغذائي"</a:t>
            </a:r>
            <a:r>
              <a:rPr lang="ar-SA" dirty="0"/>
              <a:t>؟</a:t>
            </a:r>
            <a:r>
              <a:rPr lang="en-US" dirty="0">
                <a:effectLst/>
              </a:rPr>
              <a:t> </a:t>
            </a:r>
            <a:endParaRPr lang="en-US" dirty="0"/>
          </a:p>
        </p:txBody>
      </p:sp>
      <p:sp>
        <p:nvSpPr>
          <p:cNvPr id="3" name="Content Placeholder 2">
            <a:extLst>
              <a:ext uri="{FF2B5EF4-FFF2-40B4-BE49-F238E27FC236}">
                <a16:creationId xmlns:a16="http://schemas.microsoft.com/office/drawing/2014/main" xmlns="" id="{0DE6F59E-5080-A34F-9176-3D9EE57BA8D6}"/>
              </a:ext>
            </a:extLst>
          </p:cNvPr>
          <p:cNvSpPr>
            <a:spLocks noGrp="1"/>
          </p:cNvSpPr>
          <p:nvPr>
            <p:ph sz="quarter" idx="13"/>
          </p:nvPr>
        </p:nvSpPr>
        <p:spPr/>
        <p:txBody>
          <a:bodyPr>
            <a:normAutofit/>
          </a:bodyPr>
          <a:lstStyle/>
          <a:p>
            <a:pPr algn="r" rtl="1">
              <a:lnSpc>
                <a:spcPct val="200000"/>
              </a:lnSpc>
            </a:pPr>
            <a:r>
              <a:rPr lang="ar-SA" dirty="0"/>
              <a:t>الأيض هو العملية الأساسية للكائنات الحية ، ويرتبط الأيض بالطاقة ، وتحويلها توزيعها على مختلف الاعضاء مما يؤثر على معدل النمو </a:t>
            </a:r>
            <a:r>
              <a:rPr lang="ar-SA" dirty="0" err="1"/>
              <a:t>للافراد</a:t>
            </a:r>
            <a:r>
              <a:rPr lang="ar-SA" dirty="0"/>
              <a:t> </a:t>
            </a:r>
            <a:r>
              <a:rPr lang="ar-SA" dirty="0" err="1"/>
              <a:t>والقدره</a:t>
            </a:r>
            <a:r>
              <a:rPr lang="ar-SA" dirty="0"/>
              <a:t> على التكاثر (براون وآخرون ، 2004).</a:t>
            </a:r>
            <a:endParaRPr lang="en-US" dirty="0"/>
          </a:p>
          <a:p>
            <a:pPr algn="r" rtl="1">
              <a:lnSpc>
                <a:spcPct val="200000"/>
              </a:lnSpc>
            </a:pPr>
            <a:r>
              <a:rPr lang="ar-SA" dirty="0"/>
              <a:t>معدل الأيض القياسي (</a:t>
            </a:r>
            <a:r>
              <a:rPr lang="en-US" dirty="0"/>
              <a:t>SMR</a:t>
            </a:r>
            <a:r>
              <a:rPr lang="ar-SA" dirty="0"/>
              <a:t>) ، وهو الحد الأدنى لمستوى التمثيل الغذائي للأسماك في حالة الراحة والتجويع ، يعني مستوى الأيض في الكائنات ، والذي يمكن تحليله مباشرة من خلال نظام مراقبة استهلاك الأكسجين (</a:t>
            </a:r>
            <a:r>
              <a:rPr lang="ar-SA" dirty="0" err="1"/>
              <a:t>إندرز</a:t>
            </a:r>
            <a:r>
              <a:rPr lang="ar-SA" dirty="0"/>
              <a:t> و </a:t>
            </a:r>
            <a:r>
              <a:rPr lang="ar-SA" dirty="0" err="1"/>
              <a:t>بويسكلير</a:t>
            </a:r>
            <a:r>
              <a:rPr lang="ar-SA" dirty="0"/>
              <a:t>، 2016) .</a:t>
            </a:r>
            <a:endParaRPr lang="en-US" dirty="0"/>
          </a:p>
          <a:p>
            <a:pPr marL="0" indent="0" algn="r" defTabSz="914400" rtl="1" eaLnBrk="1" latinLnBrk="0" hangingPunct="1">
              <a:lnSpc>
                <a:spcPct val="200000"/>
              </a:lnSpc>
              <a:spcBef>
                <a:spcPts val="1000"/>
              </a:spcBef>
              <a:buNone/>
            </a:pPr>
            <a:endParaRPr lang="en-US" dirty="0"/>
          </a:p>
        </p:txBody>
      </p:sp>
    </p:spTree>
    <p:extLst>
      <p:ext uri="{BB962C8B-B14F-4D97-AF65-F5344CB8AC3E}">
        <p14:creationId xmlns:p14="http://schemas.microsoft.com/office/powerpoint/2010/main" val="40708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132724-5562-1D42-B12A-26F5A4C7A20F}"/>
              </a:ext>
            </a:extLst>
          </p:cNvPr>
          <p:cNvSpPr>
            <a:spLocks noGrp="1"/>
          </p:cNvSpPr>
          <p:nvPr>
            <p:ph type="title"/>
          </p:nvPr>
        </p:nvSpPr>
        <p:spPr/>
        <p:txBody>
          <a:bodyPr/>
          <a:lstStyle/>
          <a:p>
            <a:pPr algn="r" rtl="1"/>
            <a:r>
              <a:rPr lang="ar-SA" dirty="0"/>
              <a:t>العمليات الايضية</a:t>
            </a:r>
            <a:endParaRPr lang="en-US" dirty="0"/>
          </a:p>
        </p:txBody>
      </p:sp>
      <p:sp>
        <p:nvSpPr>
          <p:cNvPr id="3" name="Content Placeholder 2">
            <a:extLst>
              <a:ext uri="{FF2B5EF4-FFF2-40B4-BE49-F238E27FC236}">
                <a16:creationId xmlns:a16="http://schemas.microsoft.com/office/drawing/2014/main" xmlns="" id="{FCE4A391-F1CB-9248-B857-9C26568DF7A4}"/>
              </a:ext>
            </a:extLst>
          </p:cNvPr>
          <p:cNvSpPr>
            <a:spLocks noGrp="1"/>
          </p:cNvSpPr>
          <p:nvPr>
            <p:ph sz="quarter" idx="13"/>
          </p:nvPr>
        </p:nvSpPr>
        <p:spPr/>
        <p:txBody>
          <a:bodyPr>
            <a:normAutofit/>
          </a:bodyPr>
          <a:lstStyle/>
          <a:p>
            <a:pPr algn="r" rtl="1">
              <a:lnSpc>
                <a:spcPct val="150000"/>
              </a:lnSpc>
            </a:pPr>
            <a:r>
              <a:rPr lang="ar-SA" dirty="0"/>
              <a:t>حيث أن تفاعلات البناء تعني</a:t>
            </a:r>
            <a:r>
              <a:rPr lang="en-US" dirty="0"/>
              <a:t> (Anabolism): </a:t>
            </a:r>
            <a:r>
              <a:rPr lang="ar-SA" dirty="0"/>
              <a:t>الجزيئات البسيطة الناتجة من عملية الهدم يمكن استخدامها كنواة لبناء مواد أكثر تعقيداً سواء كانت بروتينية أو أحماض نووية من خلال سلسلة من التفاعلات وذلك لبناء الأنسجة وتستهلك طاقة في تلك التفاعلات</a:t>
            </a:r>
            <a:r>
              <a:rPr lang="en-US" dirty="0"/>
              <a:t>.</a:t>
            </a:r>
            <a:br>
              <a:rPr lang="en-US" dirty="0"/>
            </a:br>
            <a:endParaRPr lang="en-US" dirty="0"/>
          </a:p>
          <a:p>
            <a:pPr algn="r" rtl="1">
              <a:lnSpc>
                <a:spcPct val="150000"/>
              </a:lnSpc>
            </a:pPr>
            <a:r>
              <a:rPr lang="ar-SA" dirty="0"/>
              <a:t> وتفاعلات الهدم (</a:t>
            </a:r>
            <a:r>
              <a:rPr lang="en-US" dirty="0"/>
              <a:t>Catabolism</a:t>
            </a:r>
            <a:r>
              <a:rPr lang="ar-SA" dirty="0"/>
              <a:t>)</a:t>
            </a:r>
            <a:r>
              <a:rPr lang="en-US" dirty="0"/>
              <a:t> : </a:t>
            </a:r>
            <a:r>
              <a:rPr lang="ar-SA" dirty="0"/>
              <a:t>حيث يتم تكسير المواد الغذائية الرئيسية سواء كانت كربوهيدرات أو بروتينات أو دهون خلال طرق مختلفة من التفاعلات الحيوية إلى جزيئات بسيطة وينتج عن ذلك الحصول على الطاقة</a:t>
            </a:r>
            <a:r>
              <a:rPr lang="en-US" dirty="0"/>
              <a:t>.</a:t>
            </a:r>
          </a:p>
          <a:p>
            <a:pPr marL="228600" indent="-228600" algn="r" defTabSz="914400" rtl="1" eaLnBrk="1" latinLnBrk="0" hangingPunct="1">
              <a:lnSpc>
                <a:spcPct val="15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344826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xmlns="" id="{64AFE093-BEC3-4D41-84B7-A2DACCDAB3C1}"/>
              </a:ext>
            </a:extLst>
          </p:cNvPr>
          <p:cNvSpPr>
            <a:spLocks noChangeArrowheads="1"/>
          </p:cNvSpPr>
          <p:nvPr/>
        </p:nvSpPr>
        <p:spPr bwMode="auto">
          <a:xfrm>
            <a:off x="788590" y="2796209"/>
            <a:ext cx="1519353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Diagram 7">
            <a:extLst>
              <a:ext uri="{FF2B5EF4-FFF2-40B4-BE49-F238E27FC236}">
                <a16:creationId xmlns:a16="http://schemas.microsoft.com/office/drawing/2014/main" xmlns="" id="{0CA33482-6921-4047-AB4E-A2798E2C0B19}"/>
              </a:ext>
            </a:extLst>
          </p:cNvPr>
          <p:cNvGraphicFramePr/>
          <p:nvPr>
            <p:extLst>
              <p:ext uri="{D42A27DB-BD31-4B8C-83A1-F6EECF244321}">
                <p14:modId xmlns:p14="http://schemas.microsoft.com/office/powerpoint/2010/main" val="3666913816"/>
              </p:ext>
            </p:extLst>
          </p:nvPr>
        </p:nvGraphicFramePr>
        <p:xfrm>
          <a:off x="2345634" y="1656521"/>
          <a:ext cx="7311887" cy="3565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6">
            <a:extLst>
              <a:ext uri="{FF2B5EF4-FFF2-40B4-BE49-F238E27FC236}">
                <a16:creationId xmlns:a16="http://schemas.microsoft.com/office/drawing/2014/main" xmlns="" id="{E08DD29B-EE2B-3142-9F54-409195D3C75E}"/>
              </a:ext>
            </a:extLst>
          </p:cNvPr>
          <p:cNvSpPr>
            <a:spLocks noChangeArrowheads="1"/>
          </p:cNvSpPr>
          <p:nvPr/>
        </p:nvSpPr>
        <p:spPr bwMode="auto">
          <a:xfrm>
            <a:off x="788590" y="5729909"/>
            <a:ext cx="1519353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40428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C2258-3B79-454F-8AB9-368CB8666CF3}"/>
              </a:ext>
            </a:extLst>
          </p:cNvPr>
          <p:cNvSpPr>
            <a:spLocks noGrp="1"/>
          </p:cNvSpPr>
          <p:nvPr>
            <p:ph type="title"/>
          </p:nvPr>
        </p:nvSpPr>
        <p:spPr/>
        <p:txBody>
          <a:bodyPr/>
          <a:lstStyle/>
          <a:p>
            <a:pPr algn="r" rtl="1"/>
            <a:r>
              <a:rPr lang="ar-SA" dirty="0"/>
              <a:t>أيض الكربوهيدرات في الأسماك</a:t>
            </a:r>
            <a:endParaRPr lang="en-US" dirty="0"/>
          </a:p>
        </p:txBody>
      </p:sp>
      <p:sp>
        <p:nvSpPr>
          <p:cNvPr id="3" name="Content Placeholder 2">
            <a:extLst>
              <a:ext uri="{FF2B5EF4-FFF2-40B4-BE49-F238E27FC236}">
                <a16:creationId xmlns:a16="http://schemas.microsoft.com/office/drawing/2014/main" xmlns="" id="{339A8466-110A-B443-9AB8-70D441BE7AFC}"/>
              </a:ext>
            </a:extLst>
          </p:cNvPr>
          <p:cNvSpPr>
            <a:spLocks noGrp="1"/>
          </p:cNvSpPr>
          <p:nvPr>
            <p:ph sz="quarter" idx="13"/>
          </p:nvPr>
        </p:nvSpPr>
        <p:spPr/>
        <p:txBody>
          <a:bodyPr/>
          <a:lstStyle/>
          <a:p>
            <a:pPr algn="r" rtl="1">
              <a:lnSpc>
                <a:spcPct val="150000"/>
              </a:lnSpc>
            </a:pPr>
            <a:r>
              <a:rPr lang="ar-SA" dirty="0"/>
              <a:t>الاهتمام بمجال أيض الكربوهيدرات / الجلوكوز في الأسماك وتنظيمهما يعود إلى منتصف القرن التاسع عشر عندما قام العالمان </a:t>
            </a:r>
            <a:r>
              <a:rPr lang="ar-SA" dirty="0" err="1"/>
              <a:t>ستانيوس</a:t>
            </a:r>
            <a:r>
              <a:rPr lang="ar-SA" dirty="0"/>
              <a:t> ولانجرهانز بوصف أجسام </a:t>
            </a:r>
            <a:r>
              <a:rPr lang="ar-SA" dirty="0" err="1"/>
              <a:t>بروكمان</a:t>
            </a:r>
            <a:r>
              <a:rPr lang="ar-SA" dirty="0"/>
              <a:t> في الأسماك العظمية (</a:t>
            </a:r>
            <a:r>
              <a:rPr lang="ar-SA" dirty="0" err="1"/>
              <a:t>ايبل</a:t>
            </a:r>
            <a:r>
              <a:rPr lang="ar-SA" dirty="0"/>
              <a:t>، 1969)</a:t>
            </a:r>
            <a:endParaRPr lang="en-US" dirty="0"/>
          </a:p>
          <a:p>
            <a:pPr algn="r" rtl="1">
              <a:lnSpc>
                <a:spcPct val="150000"/>
              </a:lnSpc>
            </a:pPr>
            <a:r>
              <a:rPr lang="ar-SA" dirty="0"/>
              <a:t>دماغ السمكة ، الذي يمتلئ بمخازن كربوهيدراتية داخلية ، هو إلى حد ما مستقل عن الجلوكوز المزود من الدم ، خاصة إذا كان التحدي </a:t>
            </a:r>
            <a:r>
              <a:rPr lang="ar-SA" dirty="0" err="1"/>
              <a:t>الأيضي</a:t>
            </a:r>
            <a:r>
              <a:rPr lang="ar-SA" dirty="0"/>
              <a:t> محدود المدة (</a:t>
            </a:r>
            <a:r>
              <a:rPr lang="ar-SA" dirty="0" err="1"/>
              <a:t>بولاكوف</a:t>
            </a:r>
            <a:r>
              <a:rPr lang="ar-SA" dirty="0"/>
              <a:t> وآخرون، 2012).</a:t>
            </a:r>
            <a:endParaRPr lang="en-US" dirty="0"/>
          </a:p>
          <a:p>
            <a:pPr marL="228600" indent="-228600" algn="r" defTabSz="914400" rtl="1" eaLnBrk="1" latinLnBrk="0" hangingPunct="1">
              <a:lnSpc>
                <a:spcPct val="15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12289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2168F-3EFE-C548-BC84-5003F9927DAB}"/>
              </a:ext>
            </a:extLst>
          </p:cNvPr>
          <p:cNvSpPr>
            <a:spLocks noGrp="1"/>
          </p:cNvSpPr>
          <p:nvPr>
            <p:ph type="title"/>
          </p:nvPr>
        </p:nvSpPr>
        <p:spPr/>
        <p:txBody>
          <a:bodyPr/>
          <a:lstStyle/>
          <a:p>
            <a:pPr algn="r" rtl="1"/>
            <a:r>
              <a:rPr lang="ar-SA" dirty="0"/>
              <a:t>أيض الكربوهيدرات في الأسماك</a:t>
            </a:r>
            <a:endParaRPr lang="en-US" dirty="0"/>
          </a:p>
        </p:txBody>
      </p:sp>
      <p:sp>
        <p:nvSpPr>
          <p:cNvPr id="3" name="Content Placeholder 2">
            <a:extLst>
              <a:ext uri="{FF2B5EF4-FFF2-40B4-BE49-F238E27FC236}">
                <a16:creationId xmlns:a16="http://schemas.microsoft.com/office/drawing/2014/main" xmlns="" id="{1EBEC1D0-7071-F448-90B7-83C8F1E1593E}"/>
              </a:ext>
            </a:extLst>
          </p:cNvPr>
          <p:cNvSpPr>
            <a:spLocks noGrp="1"/>
          </p:cNvSpPr>
          <p:nvPr>
            <p:ph sz="quarter" idx="13"/>
          </p:nvPr>
        </p:nvSpPr>
        <p:spPr/>
        <p:txBody>
          <a:bodyPr>
            <a:normAutofit/>
          </a:bodyPr>
          <a:lstStyle/>
          <a:p>
            <a:pPr algn="r" rtl="1">
              <a:lnSpc>
                <a:spcPct val="200000"/>
              </a:lnSpc>
            </a:pPr>
            <a:r>
              <a:rPr lang="ar-SA" dirty="0"/>
              <a:t>بعد الهضم والامتصاص الجلوكوز </a:t>
            </a:r>
            <a:r>
              <a:rPr lang="ar-SA" dirty="0" err="1"/>
              <a:t>اللذي</a:t>
            </a:r>
            <a:r>
              <a:rPr lang="ar-SA" dirty="0"/>
              <a:t> تم استهلاكه  وتحويله من مجرى الدم إلى خلايا الأنسجة المختلفة يحدث من خلال النقل السلبي  عن طريق مجموعة نواقل للجلوكوز (</a:t>
            </a:r>
            <a:r>
              <a:rPr lang="ar-SA" dirty="0" err="1"/>
              <a:t>كامالان</a:t>
            </a:r>
            <a:r>
              <a:rPr lang="ar-SA" dirty="0"/>
              <a:t> </a:t>
            </a:r>
            <a:r>
              <a:rPr lang="ar-SA" dirty="0" err="1"/>
              <a:t>وبانسيرات</a:t>
            </a:r>
            <a:r>
              <a:rPr lang="ar-SA" dirty="0"/>
              <a:t> ،</a:t>
            </a:r>
            <a:r>
              <a:rPr lang="en-US" dirty="0"/>
              <a:t>2016</a:t>
            </a:r>
            <a:r>
              <a:rPr lang="ar-SA" dirty="0"/>
              <a:t>). </a:t>
            </a:r>
            <a:endParaRPr lang="en-US" dirty="0"/>
          </a:p>
          <a:p>
            <a:pPr algn="r" rtl="1">
              <a:lnSpc>
                <a:spcPct val="200000"/>
              </a:lnSpc>
            </a:pPr>
            <a:r>
              <a:rPr lang="ar-SA" dirty="0"/>
              <a:t>هناك  أربعة مجاميع  لنقل الجلوكوز من ضمنها مجموعه  الطبقة 1 عائلة ناقلات الجلوكوز (</a:t>
            </a:r>
            <a:r>
              <a:rPr lang="en-US" dirty="0"/>
              <a:t>GLUT1-4</a:t>
            </a:r>
            <a:r>
              <a:rPr lang="ar-SA" dirty="0"/>
              <a:t>) المستنسخة حتى الآن، واختلفت خصائصها في أنواع الأسماك، </a:t>
            </a:r>
            <a:r>
              <a:rPr lang="en-US" dirty="0"/>
              <a:t>GLUT4</a:t>
            </a:r>
            <a:r>
              <a:rPr lang="ar-SA" dirty="0"/>
              <a:t> هو العضو الحساس لمستوى الأنسولين الوحيد الذي ربما يلعب دورا هاما في توازن والثبات الداخلي الجلوكوز (</a:t>
            </a:r>
            <a:r>
              <a:rPr lang="ar-SA" dirty="0" err="1"/>
              <a:t>كامالان</a:t>
            </a:r>
            <a:r>
              <a:rPr lang="ar-SA" dirty="0"/>
              <a:t> </a:t>
            </a:r>
            <a:r>
              <a:rPr lang="ar-SA" dirty="0" err="1"/>
              <a:t>وبانسيرات</a:t>
            </a:r>
            <a:r>
              <a:rPr lang="ar-SA" dirty="0"/>
              <a:t> ،</a:t>
            </a:r>
            <a:r>
              <a:rPr lang="en-US" dirty="0"/>
              <a:t>2016</a:t>
            </a:r>
            <a:r>
              <a:rPr lang="ar-SA" dirty="0"/>
              <a:t>).</a:t>
            </a:r>
            <a:endParaRPr lang="en-US" dirty="0"/>
          </a:p>
          <a:p>
            <a:pPr marL="0" indent="0" algn="r" defTabSz="914400" rtl="1" eaLnBrk="1" latinLnBrk="0" hangingPunct="1">
              <a:lnSpc>
                <a:spcPct val="90000"/>
              </a:lnSpc>
              <a:spcBef>
                <a:spcPts val="1000"/>
              </a:spcBef>
              <a:buNone/>
            </a:pPr>
            <a:endParaRPr lang="en-US" dirty="0"/>
          </a:p>
        </p:txBody>
      </p:sp>
    </p:spTree>
    <p:extLst>
      <p:ext uri="{BB962C8B-B14F-4D97-AF65-F5344CB8AC3E}">
        <p14:creationId xmlns:p14="http://schemas.microsoft.com/office/powerpoint/2010/main" val="219550927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{21214BB3-9224-F94D-802B-B3BFDBBAB5A5}tf10001073</Template>
  <TotalTime>115</TotalTime>
  <Words>792</Words>
  <Application>Microsoft Office PowerPoint</Application>
  <PresentationFormat>Custom</PresentationFormat>
  <Paragraphs>60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Droplet</vt:lpstr>
      <vt:lpstr>عمليات التمثيل الغذائي (الأيض) في الأسماك</vt:lpstr>
      <vt:lpstr>الأهداف</vt:lpstr>
      <vt:lpstr>ماهو تعريف التغذية في الحيوان؟ </vt:lpstr>
      <vt:lpstr>ماهي أبرز المواد العضوية في تغذيته؟ </vt:lpstr>
      <vt:lpstr>ماهي العمليات الأيضية" التمثيل الغذائي"؟ </vt:lpstr>
      <vt:lpstr>العمليات الايضية</vt:lpstr>
      <vt:lpstr>PowerPoint Presentation</vt:lpstr>
      <vt:lpstr>أيض الكربوهيدرات في الأسماك</vt:lpstr>
      <vt:lpstr>أيض الكربوهيدرات في الأسماك</vt:lpstr>
      <vt:lpstr>PowerPoint Presentation</vt:lpstr>
      <vt:lpstr>أيض البروتينات في الأسماك</vt:lpstr>
      <vt:lpstr>أيض البروتينات في الأسماك</vt:lpstr>
      <vt:lpstr>PowerPoint Presentation</vt:lpstr>
      <vt:lpstr>أيض الدهون في الأسماك </vt:lpstr>
      <vt:lpstr>أيض الدهون في الأسماك </vt:lpstr>
      <vt:lpstr>التمثيل الغذائي اللاهوائي في الأسماك</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عمليات التمثيل الغذائي (الأيض) في الأسماك</dc:title>
  <dc:creator>Microsoft Office User</dc:creator>
  <cp:lastModifiedBy>User</cp:lastModifiedBy>
  <cp:revision>11</cp:revision>
  <dcterms:created xsi:type="dcterms:W3CDTF">2018-04-23T10:24:22Z</dcterms:created>
  <dcterms:modified xsi:type="dcterms:W3CDTF">2018-04-29T08:22:39Z</dcterms:modified>
</cp:coreProperties>
</file>