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8"/>
  </p:notesMasterIdLst>
  <p:handoutMasterIdLst>
    <p:handoutMasterId r:id="rId39"/>
  </p:handoutMasterIdLst>
  <p:sldIdLst>
    <p:sldId id="256" r:id="rId2"/>
    <p:sldId id="261" r:id="rId3"/>
    <p:sldId id="281" r:id="rId4"/>
    <p:sldId id="268" r:id="rId5"/>
    <p:sldId id="269" r:id="rId6"/>
    <p:sldId id="387" r:id="rId7"/>
    <p:sldId id="388" r:id="rId8"/>
    <p:sldId id="389" r:id="rId9"/>
    <p:sldId id="414" r:id="rId10"/>
    <p:sldId id="390" r:id="rId11"/>
    <p:sldId id="416" r:id="rId12"/>
    <p:sldId id="391" r:id="rId13"/>
    <p:sldId id="415" r:id="rId14"/>
    <p:sldId id="392" r:id="rId15"/>
    <p:sldId id="393" r:id="rId16"/>
    <p:sldId id="394" r:id="rId17"/>
    <p:sldId id="395" r:id="rId18"/>
    <p:sldId id="396" r:id="rId19"/>
    <p:sldId id="397" r:id="rId20"/>
    <p:sldId id="398" r:id="rId21"/>
    <p:sldId id="417" r:id="rId22"/>
    <p:sldId id="418" r:id="rId23"/>
    <p:sldId id="400" r:id="rId24"/>
    <p:sldId id="401" r:id="rId25"/>
    <p:sldId id="402" r:id="rId26"/>
    <p:sldId id="403" r:id="rId27"/>
    <p:sldId id="404" r:id="rId28"/>
    <p:sldId id="405" r:id="rId29"/>
    <p:sldId id="406" r:id="rId30"/>
    <p:sldId id="407" r:id="rId31"/>
    <p:sldId id="408" r:id="rId32"/>
    <p:sldId id="409" r:id="rId33"/>
    <p:sldId id="410" r:id="rId34"/>
    <p:sldId id="411" r:id="rId35"/>
    <p:sldId id="412" r:id="rId36"/>
    <p:sldId id="413" r:id="rId37"/>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18" autoAdjust="0"/>
    <p:restoredTop sz="94727" autoAdjust="0"/>
  </p:normalViewPr>
  <p:slideViewPr>
    <p:cSldViewPr>
      <p:cViewPr varScale="1">
        <p:scale>
          <a:sx n="67" d="100"/>
          <a:sy n="67" d="100"/>
        </p:scale>
        <p:origin x="-122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0FA81D-5983-4B24-AF48-9EAC6BC1CCF8}" type="doc">
      <dgm:prSet loTypeId="urn:microsoft.com/office/officeart/2005/8/layout/orgChart1" loCatId="hierarchy" qsTypeId="urn:microsoft.com/office/officeart/2005/8/quickstyle/3d3" qsCatId="3D" csTypeId="urn:microsoft.com/office/officeart/2005/8/colors/accent6_4" csCatId="accent6" phldr="1"/>
      <dgm:spPr/>
      <dgm:t>
        <a:bodyPr/>
        <a:lstStyle/>
        <a:p>
          <a:pPr rtl="1"/>
          <a:endParaRPr lang="ar-SA"/>
        </a:p>
      </dgm:t>
    </dgm:pt>
    <dgm:pt modelId="{4B5C923B-FA85-4EB8-8491-A3348C330338}">
      <dgm:prSet phldrT="[نص]"/>
      <dgm:spPr/>
      <dgm:t>
        <a:bodyPr/>
        <a:lstStyle/>
        <a:p>
          <a:pPr rtl="1"/>
          <a:r>
            <a:rPr lang="ar-SA" b="1" dirty="0" smtClean="0">
              <a:solidFill>
                <a:schemeClr val="accent6">
                  <a:lumMod val="20000"/>
                  <a:lumOff val="80000"/>
                </a:schemeClr>
              </a:solidFill>
            </a:rPr>
            <a:t>المظاهر التى تدل على التصحر </a:t>
          </a:r>
          <a:endParaRPr lang="ar-SA" b="1" dirty="0">
            <a:solidFill>
              <a:schemeClr val="accent6">
                <a:lumMod val="20000"/>
                <a:lumOff val="80000"/>
              </a:schemeClr>
            </a:solidFill>
          </a:endParaRPr>
        </a:p>
      </dgm:t>
    </dgm:pt>
    <dgm:pt modelId="{9C57A34A-A1D1-4500-ADFD-35E6D15E54E9}" type="parTrans" cxnId="{309F15F8-7D67-4D63-8C4B-D13E5F2D24C1}">
      <dgm:prSet/>
      <dgm:spPr/>
      <dgm:t>
        <a:bodyPr/>
        <a:lstStyle/>
        <a:p>
          <a:pPr rtl="1"/>
          <a:endParaRPr lang="ar-SA"/>
        </a:p>
      </dgm:t>
    </dgm:pt>
    <dgm:pt modelId="{2516825F-67C1-4621-A8A1-C23E1D602BE0}" type="sibTrans" cxnId="{309F15F8-7D67-4D63-8C4B-D13E5F2D24C1}">
      <dgm:prSet/>
      <dgm:spPr/>
      <dgm:t>
        <a:bodyPr/>
        <a:lstStyle/>
        <a:p>
          <a:pPr rtl="1"/>
          <a:endParaRPr lang="ar-SA"/>
        </a:p>
      </dgm:t>
    </dgm:pt>
    <dgm:pt modelId="{561C085C-B60D-4305-985F-186F5929F4E9}">
      <dgm:prSet phldrT="[نص]"/>
      <dgm:spPr/>
      <dgm:t>
        <a:bodyPr/>
        <a:lstStyle/>
        <a:p>
          <a:pPr rtl="1"/>
          <a:r>
            <a:rPr lang="ar-SA" b="1" dirty="0" smtClean="0">
              <a:solidFill>
                <a:schemeClr val="bg2"/>
              </a:solidFill>
            </a:rPr>
            <a:t>أدلة </a:t>
          </a:r>
          <a:r>
            <a:rPr lang="ar-SA" b="1" dirty="0" err="1" smtClean="0">
              <a:solidFill>
                <a:schemeClr val="bg2"/>
              </a:solidFill>
            </a:rPr>
            <a:t>إجتماعية</a:t>
          </a:r>
          <a:r>
            <a:rPr lang="ar-SA" b="1" dirty="0" smtClean="0">
              <a:solidFill>
                <a:schemeClr val="bg2"/>
              </a:solidFill>
            </a:rPr>
            <a:t> </a:t>
          </a:r>
          <a:endParaRPr lang="ar-SA" b="1" dirty="0">
            <a:solidFill>
              <a:schemeClr val="bg2"/>
            </a:solidFill>
          </a:endParaRPr>
        </a:p>
      </dgm:t>
    </dgm:pt>
    <dgm:pt modelId="{F272A285-C28B-4520-8036-4FA8D638F35A}" type="parTrans" cxnId="{C96034FA-2C12-45DC-A4A6-9C8211F2B564}">
      <dgm:prSet/>
      <dgm:spPr/>
      <dgm:t>
        <a:bodyPr/>
        <a:lstStyle/>
        <a:p>
          <a:pPr rtl="1"/>
          <a:endParaRPr lang="ar-SA"/>
        </a:p>
      </dgm:t>
    </dgm:pt>
    <dgm:pt modelId="{8A73CBBA-E9DC-4E95-A6F8-B3F6B31DABA3}" type="sibTrans" cxnId="{C96034FA-2C12-45DC-A4A6-9C8211F2B564}">
      <dgm:prSet/>
      <dgm:spPr/>
      <dgm:t>
        <a:bodyPr/>
        <a:lstStyle/>
        <a:p>
          <a:pPr rtl="1"/>
          <a:endParaRPr lang="ar-SA"/>
        </a:p>
      </dgm:t>
    </dgm:pt>
    <dgm:pt modelId="{6BCC72D3-1729-4AD0-999E-5380BC3E3F77}">
      <dgm:prSet phldrT="[نص]"/>
      <dgm:spPr/>
      <dgm:t>
        <a:bodyPr/>
        <a:lstStyle/>
        <a:p>
          <a:pPr rtl="1"/>
          <a:r>
            <a:rPr lang="ar-SA" b="1" dirty="0" smtClean="0">
              <a:solidFill>
                <a:schemeClr val="bg2"/>
              </a:solidFill>
            </a:rPr>
            <a:t>أدلة بيولوجية </a:t>
          </a:r>
          <a:endParaRPr lang="ar-SA" b="1" dirty="0">
            <a:solidFill>
              <a:schemeClr val="bg2"/>
            </a:solidFill>
          </a:endParaRPr>
        </a:p>
      </dgm:t>
    </dgm:pt>
    <dgm:pt modelId="{742D1738-C9FC-4CE5-A74D-719E197BFBDA}" type="parTrans" cxnId="{D6277522-EB9C-4563-9E60-F89DD1F1963E}">
      <dgm:prSet/>
      <dgm:spPr/>
      <dgm:t>
        <a:bodyPr/>
        <a:lstStyle/>
        <a:p>
          <a:pPr rtl="1"/>
          <a:endParaRPr lang="ar-SA"/>
        </a:p>
      </dgm:t>
    </dgm:pt>
    <dgm:pt modelId="{E2B04DBA-2A02-47C6-8CDF-CB7403BA6FD7}" type="sibTrans" cxnId="{D6277522-EB9C-4563-9E60-F89DD1F1963E}">
      <dgm:prSet/>
      <dgm:spPr/>
      <dgm:t>
        <a:bodyPr/>
        <a:lstStyle/>
        <a:p>
          <a:pPr rtl="1"/>
          <a:endParaRPr lang="ar-SA"/>
        </a:p>
      </dgm:t>
    </dgm:pt>
    <dgm:pt modelId="{BEE9F7B8-A396-4791-960B-C41C9A8A75CB}">
      <dgm:prSet phldrT="[نص]"/>
      <dgm:spPr/>
      <dgm:t>
        <a:bodyPr/>
        <a:lstStyle/>
        <a:p>
          <a:pPr rtl="1"/>
          <a:r>
            <a:rPr lang="ar-SA" b="1" dirty="0" smtClean="0">
              <a:solidFill>
                <a:schemeClr val="bg2"/>
              </a:solidFill>
            </a:rPr>
            <a:t>أدلة فيزيائية </a:t>
          </a:r>
          <a:endParaRPr lang="ar-SA" b="1" dirty="0">
            <a:solidFill>
              <a:schemeClr val="bg2"/>
            </a:solidFill>
          </a:endParaRPr>
        </a:p>
      </dgm:t>
    </dgm:pt>
    <dgm:pt modelId="{1FBD8AF7-0738-4B8C-A621-2DF9ACF0BE0B}" type="parTrans" cxnId="{031CA26E-7B55-4FC0-9EB0-13457BE42C79}">
      <dgm:prSet/>
      <dgm:spPr/>
      <dgm:t>
        <a:bodyPr/>
        <a:lstStyle/>
        <a:p>
          <a:pPr rtl="1"/>
          <a:endParaRPr lang="ar-SA"/>
        </a:p>
      </dgm:t>
    </dgm:pt>
    <dgm:pt modelId="{8ED523C9-5795-4377-9AA4-35A6C3C5662D}" type="sibTrans" cxnId="{031CA26E-7B55-4FC0-9EB0-13457BE42C79}">
      <dgm:prSet/>
      <dgm:spPr/>
      <dgm:t>
        <a:bodyPr/>
        <a:lstStyle/>
        <a:p>
          <a:pPr rtl="1"/>
          <a:endParaRPr lang="ar-SA"/>
        </a:p>
      </dgm:t>
    </dgm:pt>
    <dgm:pt modelId="{D3639E54-FF12-4C28-851D-8155874BC5F4}" type="pres">
      <dgm:prSet presAssocID="{150FA81D-5983-4B24-AF48-9EAC6BC1CCF8}" presName="hierChild1" presStyleCnt="0">
        <dgm:presLayoutVars>
          <dgm:orgChart val="1"/>
          <dgm:chPref val="1"/>
          <dgm:dir/>
          <dgm:animOne val="branch"/>
          <dgm:animLvl val="lvl"/>
          <dgm:resizeHandles/>
        </dgm:presLayoutVars>
      </dgm:prSet>
      <dgm:spPr/>
      <dgm:t>
        <a:bodyPr/>
        <a:lstStyle/>
        <a:p>
          <a:pPr rtl="1"/>
          <a:endParaRPr lang="ar-SA"/>
        </a:p>
      </dgm:t>
    </dgm:pt>
    <dgm:pt modelId="{05568CA1-3C05-43E8-B295-7559A732EFFD}" type="pres">
      <dgm:prSet presAssocID="{4B5C923B-FA85-4EB8-8491-A3348C330338}" presName="hierRoot1" presStyleCnt="0">
        <dgm:presLayoutVars>
          <dgm:hierBranch val="init"/>
        </dgm:presLayoutVars>
      </dgm:prSet>
      <dgm:spPr/>
    </dgm:pt>
    <dgm:pt modelId="{6C601678-9E45-4359-BBF5-CE77DF1560FB}" type="pres">
      <dgm:prSet presAssocID="{4B5C923B-FA85-4EB8-8491-A3348C330338}" presName="rootComposite1" presStyleCnt="0"/>
      <dgm:spPr/>
    </dgm:pt>
    <dgm:pt modelId="{F507964A-5FDC-4753-89E6-967DA8883D57}" type="pres">
      <dgm:prSet presAssocID="{4B5C923B-FA85-4EB8-8491-A3348C330338}" presName="rootText1" presStyleLbl="node0" presStyleIdx="0" presStyleCnt="1" custScaleX="183691">
        <dgm:presLayoutVars>
          <dgm:chPref val="3"/>
        </dgm:presLayoutVars>
      </dgm:prSet>
      <dgm:spPr/>
      <dgm:t>
        <a:bodyPr/>
        <a:lstStyle/>
        <a:p>
          <a:pPr rtl="1"/>
          <a:endParaRPr lang="ar-SA"/>
        </a:p>
      </dgm:t>
    </dgm:pt>
    <dgm:pt modelId="{74914EF8-E14F-4D06-8CB9-9232249149ED}" type="pres">
      <dgm:prSet presAssocID="{4B5C923B-FA85-4EB8-8491-A3348C330338}" presName="rootConnector1" presStyleLbl="node1" presStyleIdx="0" presStyleCnt="0"/>
      <dgm:spPr/>
      <dgm:t>
        <a:bodyPr/>
        <a:lstStyle/>
        <a:p>
          <a:pPr rtl="1"/>
          <a:endParaRPr lang="ar-SA"/>
        </a:p>
      </dgm:t>
    </dgm:pt>
    <dgm:pt modelId="{DE143A20-E0EA-4D99-A0BF-8A9D5C4029DA}" type="pres">
      <dgm:prSet presAssocID="{4B5C923B-FA85-4EB8-8491-A3348C330338}" presName="hierChild2" presStyleCnt="0"/>
      <dgm:spPr/>
    </dgm:pt>
    <dgm:pt modelId="{EB99899C-8BE8-4997-8A6E-C27B89240C9B}" type="pres">
      <dgm:prSet presAssocID="{F272A285-C28B-4520-8036-4FA8D638F35A}" presName="Name37" presStyleLbl="parChTrans1D2" presStyleIdx="0" presStyleCnt="3"/>
      <dgm:spPr/>
      <dgm:t>
        <a:bodyPr/>
        <a:lstStyle/>
        <a:p>
          <a:pPr rtl="1"/>
          <a:endParaRPr lang="ar-SA"/>
        </a:p>
      </dgm:t>
    </dgm:pt>
    <dgm:pt modelId="{EE6355B6-838B-49DA-8B65-93AAABE9B70D}" type="pres">
      <dgm:prSet presAssocID="{561C085C-B60D-4305-985F-186F5929F4E9}" presName="hierRoot2" presStyleCnt="0">
        <dgm:presLayoutVars>
          <dgm:hierBranch val="init"/>
        </dgm:presLayoutVars>
      </dgm:prSet>
      <dgm:spPr/>
    </dgm:pt>
    <dgm:pt modelId="{5E836755-EB74-4627-9287-F8754919ADFB}" type="pres">
      <dgm:prSet presAssocID="{561C085C-B60D-4305-985F-186F5929F4E9}" presName="rootComposite" presStyleCnt="0"/>
      <dgm:spPr/>
    </dgm:pt>
    <dgm:pt modelId="{A59C7E17-31B3-4678-A978-83E3FB77170A}" type="pres">
      <dgm:prSet presAssocID="{561C085C-B60D-4305-985F-186F5929F4E9}" presName="rootText" presStyleLbl="node2" presStyleIdx="0" presStyleCnt="3">
        <dgm:presLayoutVars>
          <dgm:chPref val="3"/>
        </dgm:presLayoutVars>
      </dgm:prSet>
      <dgm:spPr/>
      <dgm:t>
        <a:bodyPr/>
        <a:lstStyle/>
        <a:p>
          <a:pPr rtl="1"/>
          <a:endParaRPr lang="ar-SA"/>
        </a:p>
      </dgm:t>
    </dgm:pt>
    <dgm:pt modelId="{B0C68DFC-DEBA-42F2-9D3C-39F048FF5411}" type="pres">
      <dgm:prSet presAssocID="{561C085C-B60D-4305-985F-186F5929F4E9}" presName="rootConnector" presStyleLbl="node2" presStyleIdx="0" presStyleCnt="3"/>
      <dgm:spPr/>
      <dgm:t>
        <a:bodyPr/>
        <a:lstStyle/>
        <a:p>
          <a:pPr rtl="1"/>
          <a:endParaRPr lang="ar-SA"/>
        </a:p>
      </dgm:t>
    </dgm:pt>
    <dgm:pt modelId="{2341D499-12CE-4031-BBF7-40B3B5884A4A}" type="pres">
      <dgm:prSet presAssocID="{561C085C-B60D-4305-985F-186F5929F4E9}" presName="hierChild4" presStyleCnt="0"/>
      <dgm:spPr/>
    </dgm:pt>
    <dgm:pt modelId="{A9EEE1F0-E0C0-4CD5-AE8D-BA80E371C1C1}" type="pres">
      <dgm:prSet presAssocID="{561C085C-B60D-4305-985F-186F5929F4E9}" presName="hierChild5" presStyleCnt="0"/>
      <dgm:spPr/>
    </dgm:pt>
    <dgm:pt modelId="{4EA1DD71-0CA3-4360-A10C-CF63767010FB}" type="pres">
      <dgm:prSet presAssocID="{742D1738-C9FC-4CE5-A74D-719E197BFBDA}" presName="Name37" presStyleLbl="parChTrans1D2" presStyleIdx="1" presStyleCnt="3"/>
      <dgm:spPr/>
      <dgm:t>
        <a:bodyPr/>
        <a:lstStyle/>
        <a:p>
          <a:pPr rtl="1"/>
          <a:endParaRPr lang="ar-SA"/>
        </a:p>
      </dgm:t>
    </dgm:pt>
    <dgm:pt modelId="{BF15032F-7537-453C-8F30-8344E5FFDBEE}" type="pres">
      <dgm:prSet presAssocID="{6BCC72D3-1729-4AD0-999E-5380BC3E3F77}" presName="hierRoot2" presStyleCnt="0">
        <dgm:presLayoutVars>
          <dgm:hierBranch val="init"/>
        </dgm:presLayoutVars>
      </dgm:prSet>
      <dgm:spPr/>
    </dgm:pt>
    <dgm:pt modelId="{7CBBE972-E762-4AF9-8F40-34E7F0F0EA99}" type="pres">
      <dgm:prSet presAssocID="{6BCC72D3-1729-4AD0-999E-5380BC3E3F77}" presName="rootComposite" presStyleCnt="0"/>
      <dgm:spPr/>
    </dgm:pt>
    <dgm:pt modelId="{B29B36C7-30DE-4E16-BE35-CE99E05DF75C}" type="pres">
      <dgm:prSet presAssocID="{6BCC72D3-1729-4AD0-999E-5380BC3E3F77}" presName="rootText" presStyleLbl="node2" presStyleIdx="1" presStyleCnt="3">
        <dgm:presLayoutVars>
          <dgm:chPref val="3"/>
        </dgm:presLayoutVars>
      </dgm:prSet>
      <dgm:spPr/>
      <dgm:t>
        <a:bodyPr/>
        <a:lstStyle/>
        <a:p>
          <a:pPr rtl="1"/>
          <a:endParaRPr lang="ar-SA"/>
        </a:p>
      </dgm:t>
    </dgm:pt>
    <dgm:pt modelId="{6F09393D-B37D-483F-9B50-E39B146A745C}" type="pres">
      <dgm:prSet presAssocID="{6BCC72D3-1729-4AD0-999E-5380BC3E3F77}" presName="rootConnector" presStyleLbl="node2" presStyleIdx="1" presStyleCnt="3"/>
      <dgm:spPr/>
      <dgm:t>
        <a:bodyPr/>
        <a:lstStyle/>
        <a:p>
          <a:pPr rtl="1"/>
          <a:endParaRPr lang="ar-SA"/>
        </a:p>
      </dgm:t>
    </dgm:pt>
    <dgm:pt modelId="{759FEE8D-3B64-473D-9B18-D55211410286}" type="pres">
      <dgm:prSet presAssocID="{6BCC72D3-1729-4AD0-999E-5380BC3E3F77}" presName="hierChild4" presStyleCnt="0"/>
      <dgm:spPr/>
    </dgm:pt>
    <dgm:pt modelId="{0959BEA5-5E1C-4E48-B4FC-06F9C4D38595}" type="pres">
      <dgm:prSet presAssocID="{6BCC72D3-1729-4AD0-999E-5380BC3E3F77}" presName="hierChild5" presStyleCnt="0"/>
      <dgm:spPr/>
    </dgm:pt>
    <dgm:pt modelId="{D818F358-A7C1-413D-B962-B43B3457D2CB}" type="pres">
      <dgm:prSet presAssocID="{1FBD8AF7-0738-4B8C-A621-2DF9ACF0BE0B}" presName="Name37" presStyleLbl="parChTrans1D2" presStyleIdx="2" presStyleCnt="3"/>
      <dgm:spPr/>
      <dgm:t>
        <a:bodyPr/>
        <a:lstStyle/>
        <a:p>
          <a:pPr rtl="1"/>
          <a:endParaRPr lang="ar-SA"/>
        </a:p>
      </dgm:t>
    </dgm:pt>
    <dgm:pt modelId="{60C87F06-4596-4E27-BF03-2CFF6A22C259}" type="pres">
      <dgm:prSet presAssocID="{BEE9F7B8-A396-4791-960B-C41C9A8A75CB}" presName="hierRoot2" presStyleCnt="0">
        <dgm:presLayoutVars>
          <dgm:hierBranch val="init"/>
        </dgm:presLayoutVars>
      </dgm:prSet>
      <dgm:spPr/>
    </dgm:pt>
    <dgm:pt modelId="{F1A303F7-5533-4D7D-88E0-44928003F494}" type="pres">
      <dgm:prSet presAssocID="{BEE9F7B8-A396-4791-960B-C41C9A8A75CB}" presName="rootComposite" presStyleCnt="0"/>
      <dgm:spPr/>
    </dgm:pt>
    <dgm:pt modelId="{54F225DA-14B8-4F2D-88DF-9C3C35E3E275}" type="pres">
      <dgm:prSet presAssocID="{BEE9F7B8-A396-4791-960B-C41C9A8A75CB}" presName="rootText" presStyleLbl="node2" presStyleIdx="2" presStyleCnt="3">
        <dgm:presLayoutVars>
          <dgm:chPref val="3"/>
        </dgm:presLayoutVars>
      </dgm:prSet>
      <dgm:spPr/>
      <dgm:t>
        <a:bodyPr/>
        <a:lstStyle/>
        <a:p>
          <a:pPr rtl="1"/>
          <a:endParaRPr lang="ar-SA"/>
        </a:p>
      </dgm:t>
    </dgm:pt>
    <dgm:pt modelId="{40FA0A90-4674-4359-BD65-708294932E15}" type="pres">
      <dgm:prSet presAssocID="{BEE9F7B8-A396-4791-960B-C41C9A8A75CB}" presName="rootConnector" presStyleLbl="node2" presStyleIdx="2" presStyleCnt="3"/>
      <dgm:spPr/>
      <dgm:t>
        <a:bodyPr/>
        <a:lstStyle/>
        <a:p>
          <a:pPr rtl="1"/>
          <a:endParaRPr lang="ar-SA"/>
        </a:p>
      </dgm:t>
    </dgm:pt>
    <dgm:pt modelId="{B2EF5122-26C0-4724-ABE0-88407BF7F253}" type="pres">
      <dgm:prSet presAssocID="{BEE9F7B8-A396-4791-960B-C41C9A8A75CB}" presName="hierChild4" presStyleCnt="0"/>
      <dgm:spPr/>
    </dgm:pt>
    <dgm:pt modelId="{7FD6FD79-00E1-4081-971E-227A83075802}" type="pres">
      <dgm:prSet presAssocID="{BEE9F7B8-A396-4791-960B-C41C9A8A75CB}" presName="hierChild5" presStyleCnt="0"/>
      <dgm:spPr/>
    </dgm:pt>
    <dgm:pt modelId="{96B293DD-A5AE-4173-9832-47517D2D35CC}" type="pres">
      <dgm:prSet presAssocID="{4B5C923B-FA85-4EB8-8491-A3348C330338}" presName="hierChild3" presStyleCnt="0"/>
      <dgm:spPr/>
    </dgm:pt>
  </dgm:ptLst>
  <dgm:cxnLst>
    <dgm:cxn modelId="{D6277522-EB9C-4563-9E60-F89DD1F1963E}" srcId="{4B5C923B-FA85-4EB8-8491-A3348C330338}" destId="{6BCC72D3-1729-4AD0-999E-5380BC3E3F77}" srcOrd="1" destOrd="0" parTransId="{742D1738-C9FC-4CE5-A74D-719E197BFBDA}" sibTransId="{E2B04DBA-2A02-47C6-8CDF-CB7403BA6FD7}"/>
    <dgm:cxn modelId="{343A393E-1D04-40A2-851E-3FFE3BB1C181}" type="presOf" srcId="{561C085C-B60D-4305-985F-186F5929F4E9}" destId="{B0C68DFC-DEBA-42F2-9D3C-39F048FF5411}" srcOrd="1" destOrd="0" presId="urn:microsoft.com/office/officeart/2005/8/layout/orgChart1"/>
    <dgm:cxn modelId="{DEBC0925-58AB-4472-96AF-C1A9E134BBFB}" type="presOf" srcId="{6BCC72D3-1729-4AD0-999E-5380BC3E3F77}" destId="{B29B36C7-30DE-4E16-BE35-CE99E05DF75C}" srcOrd="0" destOrd="0" presId="urn:microsoft.com/office/officeart/2005/8/layout/orgChart1"/>
    <dgm:cxn modelId="{17A7278F-1FD9-4394-AB78-F2897E6FB203}" type="presOf" srcId="{561C085C-B60D-4305-985F-186F5929F4E9}" destId="{A59C7E17-31B3-4678-A978-83E3FB77170A}" srcOrd="0" destOrd="0" presId="urn:microsoft.com/office/officeart/2005/8/layout/orgChart1"/>
    <dgm:cxn modelId="{C96034FA-2C12-45DC-A4A6-9C8211F2B564}" srcId="{4B5C923B-FA85-4EB8-8491-A3348C330338}" destId="{561C085C-B60D-4305-985F-186F5929F4E9}" srcOrd="0" destOrd="0" parTransId="{F272A285-C28B-4520-8036-4FA8D638F35A}" sibTransId="{8A73CBBA-E9DC-4E95-A6F8-B3F6B31DABA3}"/>
    <dgm:cxn modelId="{74661323-37BB-4C16-992D-8D4B643691B5}" type="presOf" srcId="{F272A285-C28B-4520-8036-4FA8D638F35A}" destId="{EB99899C-8BE8-4997-8A6E-C27B89240C9B}" srcOrd="0" destOrd="0" presId="urn:microsoft.com/office/officeart/2005/8/layout/orgChart1"/>
    <dgm:cxn modelId="{4763929A-ECE6-43F3-9C3F-E67C0AF59FDE}" type="presOf" srcId="{4B5C923B-FA85-4EB8-8491-A3348C330338}" destId="{F507964A-5FDC-4753-89E6-967DA8883D57}" srcOrd="0" destOrd="0" presId="urn:microsoft.com/office/officeart/2005/8/layout/orgChart1"/>
    <dgm:cxn modelId="{07844623-798C-4EBB-ABC9-7BF0500D8CF0}" type="presOf" srcId="{4B5C923B-FA85-4EB8-8491-A3348C330338}" destId="{74914EF8-E14F-4D06-8CB9-9232249149ED}" srcOrd="1" destOrd="0" presId="urn:microsoft.com/office/officeart/2005/8/layout/orgChart1"/>
    <dgm:cxn modelId="{031CA26E-7B55-4FC0-9EB0-13457BE42C79}" srcId="{4B5C923B-FA85-4EB8-8491-A3348C330338}" destId="{BEE9F7B8-A396-4791-960B-C41C9A8A75CB}" srcOrd="2" destOrd="0" parTransId="{1FBD8AF7-0738-4B8C-A621-2DF9ACF0BE0B}" sibTransId="{8ED523C9-5795-4377-9AA4-35A6C3C5662D}"/>
    <dgm:cxn modelId="{309F15F8-7D67-4D63-8C4B-D13E5F2D24C1}" srcId="{150FA81D-5983-4B24-AF48-9EAC6BC1CCF8}" destId="{4B5C923B-FA85-4EB8-8491-A3348C330338}" srcOrd="0" destOrd="0" parTransId="{9C57A34A-A1D1-4500-ADFD-35E6D15E54E9}" sibTransId="{2516825F-67C1-4621-A8A1-C23E1D602BE0}"/>
    <dgm:cxn modelId="{745A9CCC-433E-45B9-9E89-2BA6E523A7AA}" type="presOf" srcId="{742D1738-C9FC-4CE5-A74D-719E197BFBDA}" destId="{4EA1DD71-0CA3-4360-A10C-CF63767010FB}" srcOrd="0" destOrd="0" presId="urn:microsoft.com/office/officeart/2005/8/layout/orgChart1"/>
    <dgm:cxn modelId="{F0516083-16E2-45F1-96B0-B8142B5BADF1}" type="presOf" srcId="{BEE9F7B8-A396-4791-960B-C41C9A8A75CB}" destId="{40FA0A90-4674-4359-BD65-708294932E15}" srcOrd="1" destOrd="0" presId="urn:microsoft.com/office/officeart/2005/8/layout/orgChart1"/>
    <dgm:cxn modelId="{79E022F8-99B2-4C78-99D2-5594910AF817}" type="presOf" srcId="{1FBD8AF7-0738-4B8C-A621-2DF9ACF0BE0B}" destId="{D818F358-A7C1-413D-B962-B43B3457D2CB}" srcOrd="0" destOrd="0" presId="urn:microsoft.com/office/officeart/2005/8/layout/orgChart1"/>
    <dgm:cxn modelId="{F0FC4AE4-CCF2-463E-A16E-40D940602304}" type="presOf" srcId="{6BCC72D3-1729-4AD0-999E-5380BC3E3F77}" destId="{6F09393D-B37D-483F-9B50-E39B146A745C}" srcOrd="1" destOrd="0" presId="urn:microsoft.com/office/officeart/2005/8/layout/orgChart1"/>
    <dgm:cxn modelId="{7295C833-6D7A-4C06-91DF-91A8C7550A28}" type="presOf" srcId="{150FA81D-5983-4B24-AF48-9EAC6BC1CCF8}" destId="{D3639E54-FF12-4C28-851D-8155874BC5F4}" srcOrd="0" destOrd="0" presId="urn:microsoft.com/office/officeart/2005/8/layout/orgChart1"/>
    <dgm:cxn modelId="{6D1D7CB7-5111-4020-93B8-4A7C5049B42E}" type="presOf" srcId="{BEE9F7B8-A396-4791-960B-C41C9A8A75CB}" destId="{54F225DA-14B8-4F2D-88DF-9C3C35E3E275}" srcOrd="0" destOrd="0" presId="urn:microsoft.com/office/officeart/2005/8/layout/orgChart1"/>
    <dgm:cxn modelId="{F5C35BAF-0F47-4480-8ECA-F49627E921BC}" type="presParOf" srcId="{D3639E54-FF12-4C28-851D-8155874BC5F4}" destId="{05568CA1-3C05-43E8-B295-7559A732EFFD}" srcOrd="0" destOrd="0" presId="urn:microsoft.com/office/officeart/2005/8/layout/orgChart1"/>
    <dgm:cxn modelId="{BE102C26-AB4B-4BE7-9617-65C506D522FE}" type="presParOf" srcId="{05568CA1-3C05-43E8-B295-7559A732EFFD}" destId="{6C601678-9E45-4359-BBF5-CE77DF1560FB}" srcOrd="0" destOrd="0" presId="urn:microsoft.com/office/officeart/2005/8/layout/orgChart1"/>
    <dgm:cxn modelId="{0B0EBBCA-F02C-422B-BC46-833EECD44771}" type="presParOf" srcId="{6C601678-9E45-4359-BBF5-CE77DF1560FB}" destId="{F507964A-5FDC-4753-89E6-967DA8883D57}" srcOrd="0" destOrd="0" presId="urn:microsoft.com/office/officeart/2005/8/layout/orgChart1"/>
    <dgm:cxn modelId="{4AC6EF82-1BE6-4B3B-B5E1-4F742EBE14EE}" type="presParOf" srcId="{6C601678-9E45-4359-BBF5-CE77DF1560FB}" destId="{74914EF8-E14F-4D06-8CB9-9232249149ED}" srcOrd="1" destOrd="0" presId="urn:microsoft.com/office/officeart/2005/8/layout/orgChart1"/>
    <dgm:cxn modelId="{A2ECBAE0-0847-49A3-8942-DC46532FB034}" type="presParOf" srcId="{05568CA1-3C05-43E8-B295-7559A732EFFD}" destId="{DE143A20-E0EA-4D99-A0BF-8A9D5C4029DA}" srcOrd="1" destOrd="0" presId="urn:microsoft.com/office/officeart/2005/8/layout/orgChart1"/>
    <dgm:cxn modelId="{200F4E79-BA94-460D-992F-CAE3ED7D5B3F}" type="presParOf" srcId="{DE143A20-E0EA-4D99-A0BF-8A9D5C4029DA}" destId="{EB99899C-8BE8-4997-8A6E-C27B89240C9B}" srcOrd="0" destOrd="0" presId="urn:microsoft.com/office/officeart/2005/8/layout/orgChart1"/>
    <dgm:cxn modelId="{36D77B47-5C26-46C0-A720-666EB60EB643}" type="presParOf" srcId="{DE143A20-E0EA-4D99-A0BF-8A9D5C4029DA}" destId="{EE6355B6-838B-49DA-8B65-93AAABE9B70D}" srcOrd="1" destOrd="0" presId="urn:microsoft.com/office/officeart/2005/8/layout/orgChart1"/>
    <dgm:cxn modelId="{61DEDDDC-04A4-40DA-A541-9A6FD253C110}" type="presParOf" srcId="{EE6355B6-838B-49DA-8B65-93AAABE9B70D}" destId="{5E836755-EB74-4627-9287-F8754919ADFB}" srcOrd="0" destOrd="0" presId="urn:microsoft.com/office/officeart/2005/8/layout/orgChart1"/>
    <dgm:cxn modelId="{102429F4-AC5E-4238-9AEC-3CD76DCBA774}" type="presParOf" srcId="{5E836755-EB74-4627-9287-F8754919ADFB}" destId="{A59C7E17-31B3-4678-A978-83E3FB77170A}" srcOrd="0" destOrd="0" presId="urn:microsoft.com/office/officeart/2005/8/layout/orgChart1"/>
    <dgm:cxn modelId="{D243D381-C661-4BB6-89D2-9887825A8A81}" type="presParOf" srcId="{5E836755-EB74-4627-9287-F8754919ADFB}" destId="{B0C68DFC-DEBA-42F2-9D3C-39F048FF5411}" srcOrd="1" destOrd="0" presId="urn:microsoft.com/office/officeart/2005/8/layout/orgChart1"/>
    <dgm:cxn modelId="{FB7C53AE-F66E-4B10-A0C1-4BAB0D2FFF37}" type="presParOf" srcId="{EE6355B6-838B-49DA-8B65-93AAABE9B70D}" destId="{2341D499-12CE-4031-BBF7-40B3B5884A4A}" srcOrd="1" destOrd="0" presId="urn:microsoft.com/office/officeart/2005/8/layout/orgChart1"/>
    <dgm:cxn modelId="{1EDC193F-A038-4B71-8A58-159C0B52BBEA}" type="presParOf" srcId="{EE6355B6-838B-49DA-8B65-93AAABE9B70D}" destId="{A9EEE1F0-E0C0-4CD5-AE8D-BA80E371C1C1}" srcOrd="2" destOrd="0" presId="urn:microsoft.com/office/officeart/2005/8/layout/orgChart1"/>
    <dgm:cxn modelId="{D4219A02-D647-4E47-B70C-68DE040EAE79}" type="presParOf" srcId="{DE143A20-E0EA-4D99-A0BF-8A9D5C4029DA}" destId="{4EA1DD71-0CA3-4360-A10C-CF63767010FB}" srcOrd="2" destOrd="0" presId="urn:microsoft.com/office/officeart/2005/8/layout/orgChart1"/>
    <dgm:cxn modelId="{9697B8D0-9F48-41F3-BF75-DAA8109F6475}" type="presParOf" srcId="{DE143A20-E0EA-4D99-A0BF-8A9D5C4029DA}" destId="{BF15032F-7537-453C-8F30-8344E5FFDBEE}" srcOrd="3" destOrd="0" presId="urn:microsoft.com/office/officeart/2005/8/layout/orgChart1"/>
    <dgm:cxn modelId="{074E7190-ADA9-4CC1-BDD3-200A46832A12}" type="presParOf" srcId="{BF15032F-7537-453C-8F30-8344E5FFDBEE}" destId="{7CBBE972-E762-4AF9-8F40-34E7F0F0EA99}" srcOrd="0" destOrd="0" presId="urn:microsoft.com/office/officeart/2005/8/layout/orgChart1"/>
    <dgm:cxn modelId="{CD7D1019-CFF4-4CF0-972D-29D087821795}" type="presParOf" srcId="{7CBBE972-E762-4AF9-8F40-34E7F0F0EA99}" destId="{B29B36C7-30DE-4E16-BE35-CE99E05DF75C}" srcOrd="0" destOrd="0" presId="urn:microsoft.com/office/officeart/2005/8/layout/orgChart1"/>
    <dgm:cxn modelId="{E977BCF1-B9DF-4CED-B6FC-3B4411645129}" type="presParOf" srcId="{7CBBE972-E762-4AF9-8F40-34E7F0F0EA99}" destId="{6F09393D-B37D-483F-9B50-E39B146A745C}" srcOrd="1" destOrd="0" presId="urn:microsoft.com/office/officeart/2005/8/layout/orgChart1"/>
    <dgm:cxn modelId="{FEE403FC-3A72-4E0A-86B4-E03285479DBD}" type="presParOf" srcId="{BF15032F-7537-453C-8F30-8344E5FFDBEE}" destId="{759FEE8D-3B64-473D-9B18-D55211410286}" srcOrd="1" destOrd="0" presId="urn:microsoft.com/office/officeart/2005/8/layout/orgChart1"/>
    <dgm:cxn modelId="{783C3710-E38B-4C81-A5C2-1BCD49842B43}" type="presParOf" srcId="{BF15032F-7537-453C-8F30-8344E5FFDBEE}" destId="{0959BEA5-5E1C-4E48-B4FC-06F9C4D38595}" srcOrd="2" destOrd="0" presId="urn:microsoft.com/office/officeart/2005/8/layout/orgChart1"/>
    <dgm:cxn modelId="{1B6D9188-3BB1-4980-917E-80C1269A9ACE}" type="presParOf" srcId="{DE143A20-E0EA-4D99-A0BF-8A9D5C4029DA}" destId="{D818F358-A7C1-413D-B962-B43B3457D2CB}" srcOrd="4" destOrd="0" presId="urn:microsoft.com/office/officeart/2005/8/layout/orgChart1"/>
    <dgm:cxn modelId="{B32DDA77-7DA8-478A-ADFC-A37B7305F766}" type="presParOf" srcId="{DE143A20-E0EA-4D99-A0BF-8A9D5C4029DA}" destId="{60C87F06-4596-4E27-BF03-2CFF6A22C259}" srcOrd="5" destOrd="0" presId="urn:microsoft.com/office/officeart/2005/8/layout/orgChart1"/>
    <dgm:cxn modelId="{5EDE199D-288B-4DDB-9B6B-8AE48897557A}" type="presParOf" srcId="{60C87F06-4596-4E27-BF03-2CFF6A22C259}" destId="{F1A303F7-5533-4D7D-88E0-44928003F494}" srcOrd="0" destOrd="0" presId="urn:microsoft.com/office/officeart/2005/8/layout/orgChart1"/>
    <dgm:cxn modelId="{9939CFA3-9808-46C0-A11E-E6A1F247F248}" type="presParOf" srcId="{F1A303F7-5533-4D7D-88E0-44928003F494}" destId="{54F225DA-14B8-4F2D-88DF-9C3C35E3E275}" srcOrd="0" destOrd="0" presId="urn:microsoft.com/office/officeart/2005/8/layout/orgChart1"/>
    <dgm:cxn modelId="{6C37360B-F3AB-4614-B1F6-4E2274BDD05E}" type="presParOf" srcId="{F1A303F7-5533-4D7D-88E0-44928003F494}" destId="{40FA0A90-4674-4359-BD65-708294932E15}" srcOrd="1" destOrd="0" presId="urn:microsoft.com/office/officeart/2005/8/layout/orgChart1"/>
    <dgm:cxn modelId="{4114CCA5-DAB2-4461-9624-C2B2BD4F66D3}" type="presParOf" srcId="{60C87F06-4596-4E27-BF03-2CFF6A22C259}" destId="{B2EF5122-26C0-4724-ABE0-88407BF7F253}" srcOrd="1" destOrd="0" presId="urn:microsoft.com/office/officeart/2005/8/layout/orgChart1"/>
    <dgm:cxn modelId="{E1AC6917-BB08-45C1-AE2A-BBFB82821167}" type="presParOf" srcId="{60C87F06-4596-4E27-BF03-2CFF6A22C259}" destId="{7FD6FD79-00E1-4081-971E-227A83075802}" srcOrd="2" destOrd="0" presId="urn:microsoft.com/office/officeart/2005/8/layout/orgChart1"/>
    <dgm:cxn modelId="{CEFF9E3C-6CCF-41DF-B4C3-5C56D50DB7DA}" type="presParOf" srcId="{05568CA1-3C05-43E8-B295-7559A732EFFD}" destId="{96B293DD-A5AE-4173-9832-47517D2D35C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818F358-A7C1-413D-B962-B43B3457D2CB}">
      <dsp:nvSpPr>
        <dsp:cNvPr id="0" name=""/>
        <dsp:cNvSpPr/>
      </dsp:nvSpPr>
      <dsp:spPr>
        <a:xfrm>
          <a:off x="4114800" y="2010352"/>
          <a:ext cx="2911251" cy="505258"/>
        </a:xfrm>
        <a:custGeom>
          <a:avLst/>
          <a:gdLst/>
          <a:ahLst/>
          <a:cxnLst/>
          <a:rect l="0" t="0" r="0" b="0"/>
          <a:pathLst>
            <a:path>
              <a:moveTo>
                <a:pt x="0" y="0"/>
              </a:moveTo>
              <a:lnTo>
                <a:pt x="0" y="252629"/>
              </a:lnTo>
              <a:lnTo>
                <a:pt x="2911251" y="252629"/>
              </a:lnTo>
              <a:lnTo>
                <a:pt x="2911251" y="505258"/>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EA1DD71-0CA3-4360-A10C-CF63767010FB}">
      <dsp:nvSpPr>
        <dsp:cNvPr id="0" name=""/>
        <dsp:cNvSpPr/>
      </dsp:nvSpPr>
      <dsp:spPr>
        <a:xfrm>
          <a:off x="4069080" y="2010352"/>
          <a:ext cx="91440" cy="505258"/>
        </a:xfrm>
        <a:custGeom>
          <a:avLst/>
          <a:gdLst/>
          <a:ahLst/>
          <a:cxnLst/>
          <a:rect l="0" t="0" r="0" b="0"/>
          <a:pathLst>
            <a:path>
              <a:moveTo>
                <a:pt x="45720" y="0"/>
              </a:moveTo>
              <a:lnTo>
                <a:pt x="45720" y="505258"/>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EB99899C-8BE8-4997-8A6E-C27B89240C9B}">
      <dsp:nvSpPr>
        <dsp:cNvPr id="0" name=""/>
        <dsp:cNvSpPr/>
      </dsp:nvSpPr>
      <dsp:spPr>
        <a:xfrm>
          <a:off x="1203548" y="2010352"/>
          <a:ext cx="2911251" cy="505258"/>
        </a:xfrm>
        <a:custGeom>
          <a:avLst/>
          <a:gdLst/>
          <a:ahLst/>
          <a:cxnLst/>
          <a:rect l="0" t="0" r="0" b="0"/>
          <a:pathLst>
            <a:path>
              <a:moveTo>
                <a:pt x="2911251" y="0"/>
              </a:moveTo>
              <a:lnTo>
                <a:pt x="2911251" y="252629"/>
              </a:lnTo>
              <a:lnTo>
                <a:pt x="0" y="252629"/>
              </a:lnTo>
              <a:lnTo>
                <a:pt x="0" y="505258"/>
              </a:lnTo>
            </a:path>
          </a:pathLst>
        </a:custGeom>
        <a:noFill/>
        <a:ln w="25400" cap="flat" cmpd="sng" algn="ctr">
          <a:solidFill>
            <a:schemeClr val="accent6">
              <a:tint val="9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F507964A-5FDC-4753-89E6-967DA8883D57}">
      <dsp:nvSpPr>
        <dsp:cNvPr id="0" name=""/>
        <dsp:cNvSpPr/>
      </dsp:nvSpPr>
      <dsp:spPr>
        <a:xfrm>
          <a:off x="1905003" y="807355"/>
          <a:ext cx="4419592" cy="1202996"/>
        </a:xfrm>
        <a:prstGeom prst="rect">
          <a:avLst/>
        </a:prstGeom>
        <a:solidFill>
          <a:schemeClr val="accent6">
            <a:shade val="6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SA" sz="4300" b="1" kern="1200" dirty="0" smtClean="0">
              <a:solidFill>
                <a:schemeClr val="accent6">
                  <a:lumMod val="20000"/>
                  <a:lumOff val="80000"/>
                </a:schemeClr>
              </a:solidFill>
            </a:rPr>
            <a:t>المظاهر التى تدل على التصحر </a:t>
          </a:r>
          <a:endParaRPr lang="ar-SA" sz="4300" b="1" kern="1200" dirty="0">
            <a:solidFill>
              <a:schemeClr val="accent6">
                <a:lumMod val="20000"/>
                <a:lumOff val="80000"/>
              </a:schemeClr>
            </a:solidFill>
          </a:endParaRPr>
        </a:p>
      </dsp:txBody>
      <dsp:txXfrm>
        <a:off x="1905003" y="807355"/>
        <a:ext cx="4419592" cy="1202996"/>
      </dsp:txXfrm>
    </dsp:sp>
    <dsp:sp modelId="{A59C7E17-31B3-4678-A978-83E3FB77170A}">
      <dsp:nvSpPr>
        <dsp:cNvPr id="0" name=""/>
        <dsp:cNvSpPr/>
      </dsp:nvSpPr>
      <dsp:spPr>
        <a:xfrm>
          <a:off x="552" y="2515610"/>
          <a:ext cx="2405992" cy="1202996"/>
        </a:xfrm>
        <a:prstGeom prst="rect">
          <a:avLst/>
        </a:prstGeom>
        <a:solidFill>
          <a:schemeClr val="accent6">
            <a:shade val="8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SA" sz="4300" b="1" kern="1200" dirty="0" smtClean="0">
              <a:solidFill>
                <a:schemeClr val="bg2"/>
              </a:solidFill>
            </a:rPr>
            <a:t>أدلة </a:t>
          </a:r>
          <a:r>
            <a:rPr lang="ar-SA" sz="4300" b="1" kern="1200" dirty="0" err="1" smtClean="0">
              <a:solidFill>
                <a:schemeClr val="bg2"/>
              </a:solidFill>
            </a:rPr>
            <a:t>إجتماعية</a:t>
          </a:r>
          <a:r>
            <a:rPr lang="ar-SA" sz="4300" b="1" kern="1200" dirty="0" smtClean="0">
              <a:solidFill>
                <a:schemeClr val="bg2"/>
              </a:solidFill>
            </a:rPr>
            <a:t> </a:t>
          </a:r>
          <a:endParaRPr lang="ar-SA" sz="4300" b="1" kern="1200" dirty="0">
            <a:solidFill>
              <a:schemeClr val="bg2"/>
            </a:solidFill>
          </a:endParaRPr>
        </a:p>
      </dsp:txBody>
      <dsp:txXfrm>
        <a:off x="552" y="2515610"/>
        <a:ext cx="2405992" cy="1202996"/>
      </dsp:txXfrm>
    </dsp:sp>
    <dsp:sp modelId="{B29B36C7-30DE-4E16-BE35-CE99E05DF75C}">
      <dsp:nvSpPr>
        <dsp:cNvPr id="0" name=""/>
        <dsp:cNvSpPr/>
      </dsp:nvSpPr>
      <dsp:spPr>
        <a:xfrm>
          <a:off x="2911803" y="2515610"/>
          <a:ext cx="2405992" cy="1202996"/>
        </a:xfrm>
        <a:prstGeom prst="rect">
          <a:avLst/>
        </a:prstGeom>
        <a:solidFill>
          <a:schemeClr val="accent6">
            <a:shade val="8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SA" sz="4300" b="1" kern="1200" dirty="0" smtClean="0">
              <a:solidFill>
                <a:schemeClr val="bg2"/>
              </a:solidFill>
            </a:rPr>
            <a:t>أدلة بيولوجية </a:t>
          </a:r>
          <a:endParaRPr lang="ar-SA" sz="4300" b="1" kern="1200" dirty="0">
            <a:solidFill>
              <a:schemeClr val="bg2"/>
            </a:solidFill>
          </a:endParaRPr>
        </a:p>
      </dsp:txBody>
      <dsp:txXfrm>
        <a:off x="2911803" y="2515610"/>
        <a:ext cx="2405992" cy="1202996"/>
      </dsp:txXfrm>
    </dsp:sp>
    <dsp:sp modelId="{54F225DA-14B8-4F2D-88DF-9C3C35E3E275}">
      <dsp:nvSpPr>
        <dsp:cNvPr id="0" name=""/>
        <dsp:cNvSpPr/>
      </dsp:nvSpPr>
      <dsp:spPr>
        <a:xfrm>
          <a:off x="5823054" y="2515610"/>
          <a:ext cx="2405992" cy="1202996"/>
        </a:xfrm>
        <a:prstGeom prst="rect">
          <a:avLst/>
        </a:prstGeom>
        <a:solidFill>
          <a:schemeClr val="accent6">
            <a:shade val="80000"/>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27305" tIns="27305" rIns="27305" bIns="27305" numCol="1" spcCol="1270" anchor="ctr" anchorCtr="0">
          <a:noAutofit/>
        </a:bodyPr>
        <a:lstStyle/>
        <a:p>
          <a:pPr lvl="0" algn="ctr" defTabSz="1911350" rtl="1">
            <a:lnSpc>
              <a:spcPct val="90000"/>
            </a:lnSpc>
            <a:spcBef>
              <a:spcPct val="0"/>
            </a:spcBef>
            <a:spcAft>
              <a:spcPct val="35000"/>
            </a:spcAft>
          </a:pPr>
          <a:r>
            <a:rPr lang="ar-SA" sz="4300" b="1" kern="1200" dirty="0" smtClean="0">
              <a:solidFill>
                <a:schemeClr val="bg2"/>
              </a:solidFill>
            </a:rPr>
            <a:t>أدلة فيزيائية </a:t>
          </a:r>
          <a:endParaRPr lang="ar-SA" sz="4300" b="1" kern="1200" dirty="0">
            <a:solidFill>
              <a:schemeClr val="bg2"/>
            </a:solidFill>
          </a:endParaRPr>
        </a:p>
      </dsp:txBody>
      <dsp:txXfrm>
        <a:off x="5823054" y="2515610"/>
        <a:ext cx="2405992" cy="1202996"/>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a:t>
            </a:r>
            <a:r>
              <a:rPr kumimoji="0" lang="ar-SA" sz="3200" kern="0" noProof="0" dirty="0" smtClean="0">
                <a:latin typeface="+mn-lt"/>
                <a:cs typeface="+mn-cs"/>
              </a:rPr>
              <a:t>التاسعة</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066800"/>
          </a:xfrm>
        </p:spPr>
        <p:txBody>
          <a:bodyPr>
            <a:noAutofit/>
          </a:bodyPr>
          <a:lstStyle/>
          <a:p>
            <a:pPr algn="ctr" rtl="1"/>
            <a:r>
              <a:rPr lang="ar-SA" sz="3200" b="1" dirty="0" smtClean="0">
                <a:solidFill>
                  <a:schemeClr val="accent2"/>
                </a:solidFill>
                <a:latin typeface="Times New Roman" pitchFamily="18" charset="0"/>
                <a:ea typeface="+mn-ea"/>
                <a:cs typeface="Times New Roman" pitchFamily="18" charset="0"/>
              </a:rPr>
              <a:t>أسباب التصحر</a:t>
            </a:r>
            <a:r>
              <a:rPr lang="en-GB" sz="4000" b="1" dirty="0" smtClean="0">
                <a:solidFill>
                  <a:schemeClr val="accent2"/>
                </a:solidFill>
                <a:latin typeface="+mn-lt"/>
                <a:cs typeface="Akhbar MT" pitchFamily="2" charset="-78"/>
              </a:rPr>
              <a:t/>
            </a:r>
            <a:br>
              <a:rPr lang="en-GB" sz="4000" b="1" dirty="0" smtClean="0">
                <a:solidFill>
                  <a:schemeClr val="accent2"/>
                </a:solidFill>
                <a:latin typeface="+mn-lt"/>
                <a:cs typeface="Akhbar MT" pitchFamily="2" charset="-78"/>
              </a:rPr>
            </a:br>
            <a:r>
              <a:rPr lang="en-GB" sz="4000" b="1" dirty="0" smtClean="0">
                <a:solidFill>
                  <a:schemeClr val="accent2"/>
                </a:solidFill>
                <a:latin typeface="+mn-lt"/>
                <a:cs typeface="Akhbar MT" pitchFamily="2" charset="-78"/>
              </a:rPr>
              <a:t>Causes of Desertification</a:t>
            </a:r>
            <a:r>
              <a:rPr lang="ar-SA" sz="4000" b="1" dirty="0" smtClean="0">
                <a:solidFill>
                  <a:schemeClr val="accent2"/>
                </a:solidFill>
                <a:latin typeface="+mn-lt"/>
                <a:cs typeface="Akhbar MT" pitchFamily="2" charset="-78"/>
              </a:rPr>
              <a:t> </a:t>
            </a:r>
            <a:endParaRPr lang="ar-SA" sz="4000" b="1" dirty="0">
              <a:solidFill>
                <a:schemeClr val="accent2"/>
              </a:solidFill>
              <a:latin typeface="+mn-lt"/>
              <a:cs typeface="Akhbar MT" pitchFamily="2" charset="-78"/>
            </a:endParaRPr>
          </a:p>
        </p:txBody>
      </p:sp>
      <p:sp>
        <p:nvSpPr>
          <p:cNvPr id="3" name="عنصر نائب للمحتوى 2"/>
          <p:cNvSpPr>
            <a:spLocks noGrp="1"/>
          </p:cNvSpPr>
          <p:nvPr>
            <p:ph sz="quarter" idx="1"/>
          </p:nvPr>
        </p:nvSpPr>
        <p:spPr>
          <a:xfrm>
            <a:off x="381000" y="1905000"/>
            <a:ext cx="8229600" cy="3536032"/>
          </a:xfrm>
        </p:spPr>
        <p:txBody>
          <a:bodyPr>
            <a:noAutofit/>
          </a:bodyPr>
          <a:lstStyle/>
          <a:p>
            <a:pPr algn="just" rtl="1"/>
            <a:r>
              <a:rPr lang="ar-SA" sz="3200" b="1" dirty="0" smtClean="0">
                <a:solidFill>
                  <a:schemeClr val="accent2"/>
                </a:solidFill>
                <a:latin typeface="Times New Roman" pitchFamily="18" charset="0"/>
                <a:cs typeface="Times New Roman" pitchFamily="18" charset="0"/>
              </a:rPr>
              <a:t>الكره الارضية نظام بيئي متوازن في حالته الفطرية ولكن قد يطرأ خلل يذهب ببعض صفاته أو بعض عناصره و قد يحدث الخلل نتيجة لتغير في عوامل المناخ مثل حدوث نوبات من الجفاف , ولكن يكون في أغلب الأحيان نتيجة تعامل الإنسان غير الرشيد مع مكونات النظام البيئي في استخداماته للأرض و مواردها . </a:t>
            </a:r>
            <a:endParaRPr lang="en-GB" sz="3200" b="1" dirty="0" smtClean="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260648"/>
            <a:ext cx="8229600" cy="1066800"/>
          </a:xfrm>
        </p:spPr>
        <p:txBody>
          <a:bodyPr>
            <a:noAutofit/>
          </a:bodyPr>
          <a:lstStyle/>
          <a:p>
            <a:pPr algn="ctr" rtl="1"/>
            <a:r>
              <a:rPr lang="ar-SA" sz="3200" b="1" dirty="0" smtClean="0">
                <a:solidFill>
                  <a:schemeClr val="accent2"/>
                </a:solidFill>
                <a:latin typeface="Times New Roman" pitchFamily="18" charset="0"/>
                <a:ea typeface="+mn-ea"/>
                <a:cs typeface="Times New Roman" pitchFamily="18" charset="0"/>
              </a:rPr>
              <a:t>أسباب التصحر</a:t>
            </a:r>
            <a:r>
              <a:rPr lang="en-GB" sz="4000" b="1" dirty="0" smtClean="0">
                <a:solidFill>
                  <a:schemeClr val="accent2"/>
                </a:solidFill>
                <a:latin typeface="+mn-lt"/>
                <a:cs typeface="Akhbar MT" pitchFamily="2" charset="-78"/>
              </a:rPr>
              <a:t/>
            </a:r>
            <a:br>
              <a:rPr lang="en-GB" sz="4000" b="1" dirty="0" smtClean="0">
                <a:solidFill>
                  <a:schemeClr val="accent2"/>
                </a:solidFill>
                <a:latin typeface="+mn-lt"/>
                <a:cs typeface="Akhbar MT" pitchFamily="2" charset="-78"/>
              </a:rPr>
            </a:br>
            <a:r>
              <a:rPr lang="en-GB" sz="4000" b="1" dirty="0" smtClean="0">
                <a:solidFill>
                  <a:schemeClr val="accent2"/>
                </a:solidFill>
                <a:latin typeface="+mn-lt"/>
                <a:cs typeface="Akhbar MT" pitchFamily="2" charset="-78"/>
              </a:rPr>
              <a:t>Causes of Desertification</a:t>
            </a:r>
            <a:r>
              <a:rPr lang="ar-SA" sz="4000" b="1" dirty="0" smtClean="0">
                <a:solidFill>
                  <a:schemeClr val="accent2"/>
                </a:solidFill>
                <a:latin typeface="+mn-lt"/>
                <a:cs typeface="Akhbar MT" pitchFamily="2" charset="-78"/>
              </a:rPr>
              <a:t> </a:t>
            </a:r>
            <a:endParaRPr lang="ar-SA" sz="4000" b="1" dirty="0">
              <a:solidFill>
                <a:schemeClr val="accent2"/>
              </a:solidFill>
              <a:latin typeface="+mn-lt"/>
              <a:cs typeface="Akhbar MT" pitchFamily="2" charset="-78"/>
            </a:endParaRPr>
          </a:p>
        </p:txBody>
      </p:sp>
      <p:sp>
        <p:nvSpPr>
          <p:cNvPr id="3" name="عنصر نائب للمحتوى 2"/>
          <p:cNvSpPr>
            <a:spLocks noGrp="1"/>
          </p:cNvSpPr>
          <p:nvPr>
            <p:ph sz="quarter" idx="1"/>
          </p:nvPr>
        </p:nvSpPr>
        <p:spPr>
          <a:xfrm>
            <a:off x="381000" y="2667000"/>
            <a:ext cx="8229600" cy="2393032"/>
          </a:xfrm>
        </p:spPr>
        <p:txBody>
          <a:bodyPr>
            <a:noAutofit/>
          </a:bodyPr>
          <a:lstStyle/>
          <a:p>
            <a:pPr algn="just" rtl="1"/>
            <a:r>
              <a:rPr lang="ar-SA" sz="3200" b="1" dirty="0" smtClean="0">
                <a:solidFill>
                  <a:schemeClr val="accent2"/>
                </a:solidFill>
                <a:latin typeface="Times New Roman" pitchFamily="18" charset="0"/>
                <a:cs typeface="Times New Roman" pitchFamily="18" charset="0"/>
              </a:rPr>
              <a:t>نتج </a:t>
            </a:r>
            <a:r>
              <a:rPr lang="ar-SA" sz="3200" b="1" dirty="0" smtClean="0">
                <a:solidFill>
                  <a:schemeClr val="accent2"/>
                </a:solidFill>
                <a:latin typeface="Times New Roman" pitchFamily="18" charset="0"/>
                <a:cs typeface="Times New Roman" pitchFamily="18" charset="0"/>
              </a:rPr>
              <a:t>عن المناخ الحار الجاف العديد من الأنظمة البيئية الطبيعية الهشة و الحساسة ,التي بقيت في توازن حرج مع الظروف البيئية الطبيعية السائدة عبر التاريخ الطويل , و ذلك عندما كان عدد السكان قليلاً و نشاطهم محدوداً و إمكاناتهم التكنولوجية محدوة ايضاً .</a:t>
            </a:r>
            <a:endParaRPr lang="ar-SA" sz="3200" b="1" dirty="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251520" y="692696"/>
            <a:ext cx="8517632" cy="6165304"/>
          </a:xfrm>
        </p:spPr>
        <p:txBody>
          <a:bodyPr>
            <a:normAutofit/>
          </a:bodyPr>
          <a:lstStyle/>
          <a:p>
            <a:pPr algn="just" rtl="1"/>
            <a:r>
              <a:rPr lang="ar-SA" sz="2800" b="1" dirty="0" smtClean="0">
                <a:latin typeface="Times New Roman" pitchFamily="18" charset="0"/>
                <a:cs typeface="Times New Roman" pitchFamily="18" charset="0"/>
              </a:rPr>
              <a:t> </a:t>
            </a:r>
            <a:r>
              <a:rPr lang="ar-SA" sz="2800" b="1" dirty="0" smtClean="0">
                <a:solidFill>
                  <a:srgbClr val="FF0000"/>
                </a:solidFill>
                <a:latin typeface="Times New Roman" pitchFamily="18" charset="0"/>
                <a:cs typeface="Times New Roman" pitchFamily="18" charset="0"/>
              </a:rPr>
              <a:t>زيادة </a:t>
            </a:r>
            <a:r>
              <a:rPr lang="ar-SA" sz="2800" b="1" dirty="0" smtClean="0">
                <a:solidFill>
                  <a:srgbClr val="FF0000"/>
                </a:solidFill>
                <a:latin typeface="Times New Roman" pitchFamily="18" charset="0"/>
                <a:cs typeface="Times New Roman" pitchFamily="18" charset="0"/>
              </a:rPr>
              <a:t>السكان </a:t>
            </a:r>
            <a:r>
              <a:rPr lang="ar-SA" sz="2800" b="1" dirty="0" smtClean="0">
                <a:latin typeface="Times New Roman" pitchFamily="18" charset="0"/>
                <a:cs typeface="Times New Roman" pitchFamily="18" charset="0"/>
              </a:rPr>
              <a:t>و ازدياد إحتياتهم و </a:t>
            </a:r>
            <a:r>
              <a:rPr lang="ar-SA" sz="2800" b="1" dirty="0" smtClean="0">
                <a:solidFill>
                  <a:schemeClr val="accent2"/>
                </a:solidFill>
                <a:latin typeface="Times New Roman" pitchFamily="18" charset="0"/>
                <a:cs typeface="Times New Roman" pitchFamily="18" charset="0"/>
              </a:rPr>
              <a:t>ازداد إمكاناتهم التكنولوجية </a:t>
            </a:r>
            <a:r>
              <a:rPr lang="ar-SA" sz="2800" b="1" dirty="0" smtClean="0">
                <a:latin typeface="Times New Roman" pitchFamily="18" charset="0"/>
                <a:cs typeface="Times New Roman" pitchFamily="18" charset="0"/>
              </a:rPr>
              <a:t>, زاد معدل استغلالهم للموارد الطبيعية في هذه النظم البيئية الهشة , فأدى كل ذلك , </a:t>
            </a:r>
            <a:r>
              <a:rPr lang="ar-SA" sz="2800" b="1" dirty="0" smtClean="0">
                <a:solidFill>
                  <a:schemeClr val="accent2"/>
                </a:solidFill>
                <a:latin typeface="Times New Roman" pitchFamily="18" charset="0"/>
                <a:cs typeface="Times New Roman" pitchFamily="18" charset="0"/>
              </a:rPr>
              <a:t>متضامناً مع سوء الإدارة </a:t>
            </a:r>
            <a:r>
              <a:rPr lang="ar-SA" sz="2800" b="1" dirty="0" smtClean="0">
                <a:latin typeface="Times New Roman" pitchFamily="18" charset="0"/>
                <a:cs typeface="Times New Roman" pitchFamily="18" charset="0"/>
              </a:rPr>
              <a:t>, إلى الإخلال بهذه النظم البيئية الهشة و توازنها مما </a:t>
            </a:r>
            <a:r>
              <a:rPr lang="ar-SA" sz="2800" b="1" dirty="0" smtClean="0">
                <a:solidFill>
                  <a:schemeClr val="accent2"/>
                </a:solidFill>
                <a:latin typeface="Times New Roman" pitchFamily="18" charset="0"/>
                <a:cs typeface="Times New Roman" pitchFamily="18" charset="0"/>
              </a:rPr>
              <a:t>أتاح الفرصة لآثار السيئة للعوامل المناخية الجافة أن تتعاظم آثارها و فعالياتها </a:t>
            </a:r>
            <a:r>
              <a:rPr lang="ar-SA" sz="2800" b="1" dirty="0" smtClean="0">
                <a:solidFill>
                  <a:schemeClr val="accent2"/>
                </a:solidFill>
                <a:latin typeface="Times New Roman" pitchFamily="18" charset="0"/>
                <a:cs typeface="Times New Roman" pitchFamily="18" charset="0"/>
              </a:rPr>
              <a:t>.</a:t>
            </a:r>
          </a:p>
          <a:p>
            <a:pPr algn="just" rtl="1"/>
            <a:endParaRPr lang="en-GB" sz="2800" b="1" dirty="0" smtClean="0">
              <a:latin typeface="Times New Roman" pitchFamily="18" charset="0"/>
              <a:cs typeface="Times New Roman" pitchFamily="18" charset="0"/>
            </a:endParaRPr>
          </a:p>
          <a:p>
            <a:pPr algn="just" rtl="1"/>
            <a:r>
              <a:rPr lang="ar-SA" sz="2800" b="1" dirty="0" smtClean="0">
                <a:latin typeface="Times New Roman" pitchFamily="18" charset="0"/>
                <a:cs typeface="Times New Roman" pitchFamily="18" charset="0"/>
              </a:rPr>
              <a:t>الجفاف ليس العامل الوحيد المسبب للتصحر.</a:t>
            </a:r>
          </a:p>
          <a:p>
            <a:pPr algn="just" rtl="1"/>
            <a:endParaRPr lang="ar-SA" sz="2800" b="1" dirty="0" smtClean="0">
              <a:latin typeface="Times New Roman" pitchFamily="18" charset="0"/>
              <a:cs typeface="Times New Roman" pitchFamily="18" charset="0"/>
            </a:endParaRPr>
          </a:p>
          <a:p>
            <a:pPr algn="just" rtl="1"/>
            <a:r>
              <a:rPr lang="ar-SA" sz="2800" b="1" dirty="0" smtClean="0">
                <a:solidFill>
                  <a:srgbClr val="FF0000"/>
                </a:solidFill>
                <a:latin typeface="Times New Roman" pitchFamily="18" charset="0"/>
                <a:cs typeface="Times New Roman" pitchFamily="18" charset="0"/>
              </a:rPr>
              <a:t>العوامل </a:t>
            </a:r>
            <a:r>
              <a:rPr lang="ar-SA" sz="2800" b="1" dirty="0" smtClean="0">
                <a:solidFill>
                  <a:srgbClr val="FF0000"/>
                </a:solidFill>
                <a:latin typeface="Times New Roman" pitchFamily="18" charset="0"/>
                <a:cs typeface="Times New Roman" pitchFamily="18" charset="0"/>
              </a:rPr>
              <a:t>المناخية </a:t>
            </a:r>
            <a:r>
              <a:rPr lang="ar-SA" sz="2800" b="1" dirty="0" smtClean="0">
                <a:latin typeface="Times New Roman" pitchFamily="18" charset="0"/>
                <a:cs typeface="Times New Roman" pitchFamily="18" charset="0"/>
              </a:rPr>
              <a:t>في الوقت الحاضر هي عامل مساعد و منشط يتضح تأثيره بصورة واضحة بعد </a:t>
            </a:r>
            <a:r>
              <a:rPr lang="ar-SA" sz="2800" b="1" dirty="0" smtClean="0">
                <a:solidFill>
                  <a:srgbClr val="FF0000"/>
                </a:solidFill>
                <a:latin typeface="Times New Roman" pitchFamily="18" charset="0"/>
                <a:cs typeface="Times New Roman" pitchFamily="18" charset="0"/>
              </a:rPr>
              <a:t>إختلال التوازن في عناصر النظم البيئية , الناتج في الأساس من تعامل الإنسان غير الرشيد مع مكونات النظم البيئية حين استخدامها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chemeClr val="accent2"/>
                </a:solidFill>
                <a:latin typeface="Times New Roman" pitchFamily="18" charset="0"/>
                <a:cs typeface="Times New Roman" pitchFamily="18" charset="0"/>
              </a:rPr>
              <a:t> </a:t>
            </a:r>
            <a:r>
              <a:rPr lang="ar-SA" b="1" dirty="0" smtClean="0">
                <a:solidFill>
                  <a:schemeClr val="accent2"/>
                </a:solidFill>
                <a:latin typeface="Times New Roman" pitchFamily="18" charset="0"/>
                <a:cs typeface="Times New Roman" pitchFamily="18" charset="0"/>
              </a:rPr>
              <a:t>ممارسات الإنسان التى أدت إلى التصحر .</a:t>
            </a:r>
            <a:endParaRPr lang="en-GB" dirty="0"/>
          </a:p>
        </p:txBody>
      </p:sp>
      <p:sp>
        <p:nvSpPr>
          <p:cNvPr id="3" name="Content Placeholder 2"/>
          <p:cNvSpPr>
            <a:spLocks noGrp="1"/>
          </p:cNvSpPr>
          <p:nvPr>
            <p:ph idx="1"/>
          </p:nvPr>
        </p:nvSpPr>
        <p:spPr>
          <a:xfrm>
            <a:off x="381000" y="1981200"/>
            <a:ext cx="8458199" cy="4114800"/>
          </a:xfrm>
        </p:spPr>
        <p:txBody>
          <a:bodyPr/>
          <a:lstStyle/>
          <a:p>
            <a:pPr marL="514350" indent="-514350" algn="r" rtl="1">
              <a:buFont typeface="+mj-lt"/>
              <a:buAutoNum type="arabicPeriod"/>
            </a:pPr>
            <a:r>
              <a:rPr lang="ar-SA" dirty="0" smtClean="0"/>
              <a:t>تدهور الأراضي في مناطق الزراعة المطرية أو الجافة.</a:t>
            </a:r>
          </a:p>
          <a:p>
            <a:pPr marL="514350" indent="-514350" algn="r" rtl="1">
              <a:buFont typeface="+mj-lt"/>
              <a:buAutoNum type="arabicPeriod"/>
            </a:pPr>
            <a:r>
              <a:rPr lang="ar-SA" dirty="0" smtClean="0">
                <a:solidFill>
                  <a:srgbClr val="FF0000"/>
                </a:solidFill>
              </a:rPr>
              <a:t>تدهور الاراضي في المراعي</a:t>
            </a:r>
          </a:p>
          <a:p>
            <a:pPr marL="514350" indent="-514350" algn="r" rtl="1">
              <a:buFont typeface="+mj-lt"/>
              <a:buAutoNum type="arabicPeriod"/>
            </a:pPr>
            <a:r>
              <a:rPr lang="ar-SA" dirty="0" smtClean="0">
                <a:solidFill>
                  <a:schemeClr val="accent2"/>
                </a:solidFill>
              </a:rPr>
              <a:t>تدهور الاراضي في الزراعة المروية.</a:t>
            </a:r>
          </a:p>
          <a:p>
            <a:pPr marL="514350" indent="-514350" algn="r" rtl="1">
              <a:buFont typeface="+mj-lt"/>
              <a:buAutoNum type="arabicPeriod"/>
            </a:pPr>
            <a:r>
              <a:rPr lang="ar-SA" dirty="0" smtClean="0"/>
              <a:t>تدهور الاراضي في الغابات</a:t>
            </a:r>
          </a:p>
          <a:p>
            <a:pPr marL="514350" indent="-514350" algn="r" rtl="1">
              <a:buFont typeface="+mj-lt"/>
              <a:buAutoNum type="arabicPeriod"/>
            </a:pPr>
            <a:r>
              <a:rPr lang="ar-SA" dirty="0" smtClean="0">
                <a:solidFill>
                  <a:srgbClr val="FF0000"/>
                </a:solidFill>
              </a:rPr>
              <a:t>تدهور الأراضي نتيجة الحرائق</a:t>
            </a:r>
          </a:p>
          <a:p>
            <a:pPr marL="514350" indent="-514350" algn="r" rtl="1">
              <a:buFont typeface="+mj-lt"/>
              <a:buAutoNum type="arabicPeriod"/>
            </a:pPr>
            <a:r>
              <a:rPr lang="ar-SA" dirty="0" smtClean="0">
                <a:solidFill>
                  <a:schemeClr val="accent2"/>
                </a:solidFill>
              </a:rPr>
              <a:t>المظاهر التي تدل على التصحر</a:t>
            </a:r>
          </a:p>
          <a:p>
            <a:pPr algn="r" rtl="1">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0" end="0"/>
                                            </p:txEl>
                                          </p:spTgt>
                                        </p:tgtEl>
                                      </p:cBhvr>
                                    </p:animEffect>
                                  </p:childTnLst>
                                </p:cTn>
                              </p:par>
                              <p:par>
                                <p:cTn id="18" presetID="49" presetClass="entr" presetSubtype="0" decel="10000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 calcmode="lin" valueType="num">
                                      <p:cBhvr>
                                        <p:cTn id="20"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1"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2"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3" dur="500"/>
                                        <p:tgtEl>
                                          <p:spTgt spid="3">
                                            <p:txEl>
                                              <p:pRg st="1" end="1"/>
                                            </p:txEl>
                                          </p:spTgt>
                                        </p:tgtEl>
                                      </p:cBhvr>
                                    </p:animEffect>
                                  </p:childTnLst>
                                </p:cTn>
                              </p:par>
                              <p:par>
                                <p:cTn id="24" presetID="49" presetClass="entr" presetSubtype="0" decel="100000" fill="hold"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8"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29" dur="500"/>
                                        <p:tgtEl>
                                          <p:spTgt spid="3">
                                            <p:txEl>
                                              <p:pRg st="2" end="2"/>
                                            </p:txEl>
                                          </p:spTgt>
                                        </p:tgtEl>
                                      </p:cBhvr>
                                    </p:animEffect>
                                  </p:childTnLst>
                                </p:cTn>
                              </p:par>
                              <p:par>
                                <p:cTn id="30" presetID="49" presetClass="entr" presetSubtype="0" decel="100000" fill="hold" nodeType="with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4"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35" dur="500"/>
                                        <p:tgtEl>
                                          <p:spTgt spid="3">
                                            <p:txEl>
                                              <p:pRg st="3" end="3"/>
                                            </p:txEl>
                                          </p:spTgt>
                                        </p:tgtEl>
                                      </p:cBhvr>
                                    </p:animEffect>
                                  </p:childTnLst>
                                </p:cTn>
                              </p:par>
                              <p:par>
                                <p:cTn id="36" presetID="49" presetClass="entr" presetSubtype="0" decel="100000" fill="hold" nodeType="withEffect">
                                  <p:stCondLst>
                                    <p:cond delay="0"/>
                                  </p:stCondLst>
                                  <p:childTnLst>
                                    <p:set>
                                      <p:cBhvr>
                                        <p:cTn id="37" dur="1" fill="hold">
                                          <p:stCondLst>
                                            <p:cond delay="0"/>
                                          </p:stCondLst>
                                        </p:cTn>
                                        <p:tgtEl>
                                          <p:spTgt spid="3">
                                            <p:txEl>
                                              <p:pRg st="4" end="4"/>
                                            </p:txEl>
                                          </p:spTgt>
                                        </p:tgtEl>
                                        <p:attrNameLst>
                                          <p:attrName>style.visibility</p:attrName>
                                        </p:attrNameLst>
                                      </p:cBhvr>
                                      <p:to>
                                        <p:strVal val="visible"/>
                                      </p:to>
                                    </p:set>
                                    <p:anim calcmode="lin" valueType="num">
                                      <p:cBhvr>
                                        <p:cTn id="3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9"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0"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1" dur="500"/>
                                        <p:tgtEl>
                                          <p:spTgt spid="3">
                                            <p:txEl>
                                              <p:pRg st="4" end="4"/>
                                            </p:txEl>
                                          </p:spTgt>
                                        </p:tgtEl>
                                      </p:cBhvr>
                                    </p:animEffect>
                                  </p:childTnLst>
                                </p:cTn>
                              </p:par>
                              <p:par>
                                <p:cTn id="42" presetID="49" presetClass="entr" presetSubtype="0" decel="100000" fill="hold" nodeType="with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 calcmode="lin" valueType="num">
                                      <p:cBhvr>
                                        <p:cTn id="4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6"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4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04800" y="404664"/>
            <a:ext cx="8610600" cy="2186136"/>
          </a:xfrm>
        </p:spPr>
        <p:txBody>
          <a:bodyPr>
            <a:noAutofit/>
          </a:bodyPr>
          <a:lstStyle/>
          <a:p>
            <a:pPr algn="ctr" rtl="1"/>
            <a:r>
              <a:rPr lang="ar-SA" sz="3600" b="1" dirty="0" smtClean="0">
                <a:solidFill>
                  <a:schemeClr val="accent2"/>
                </a:solidFill>
                <a:latin typeface="Times New Roman" pitchFamily="18" charset="0"/>
                <a:cs typeface="Times New Roman" pitchFamily="18" charset="0"/>
              </a:rPr>
              <a:t>1-تدهور الأرضي في مناطق الزراعة المطرية أو الجافة </a:t>
            </a:r>
            <a:r>
              <a:rPr lang="ar-SA" sz="3600" b="1" dirty="0" smtClean="0">
                <a:solidFill>
                  <a:schemeClr val="accent2"/>
                </a:solidFill>
                <a:latin typeface="Times New Roman" pitchFamily="18" charset="0"/>
                <a:cs typeface="Times New Roman" pitchFamily="18" charset="0"/>
              </a:rPr>
              <a:t>:</a:t>
            </a:r>
            <a:br>
              <a:rPr lang="ar-SA" sz="3600" b="1" dirty="0" smtClean="0">
                <a:solidFill>
                  <a:schemeClr val="accent2"/>
                </a:solidFill>
                <a:latin typeface="Times New Roman" pitchFamily="18" charset="0"/>
                <a:cs typeface="Times New Roman" pitchFamily="18" charset="0"/>
              </a:rPr>
            </a:br>
            <a:r>
              <a:rPr lang="en-GB" sz="3600" b="1" dirty="0" smtClean="0">
                <a:solidFill>
                  <a:schemeClr val="accent2"/>
                </a:solidFill>
                <a:latin typeface="Times New Roman" pitchFamily="18" charset="0"/>
                <a:cs typeface="Times New Roman" pitchFamily="18" charset="0"/>
              </a:rPr>
              <a:t>Deterioration of land in areas with rain-dependent agriculture</a:t>
            </a:r>
            <a:endParaRPr lang="ar-SA" sz="3600" b="1" dirty="0">
              <a:solidFill>
                <a:schemeClr val="tx1"/>
              </a:solidFill>
              <a:latin typeface="Times New Roman" pitchFamily="18" charset="0"/>
              <a:cs typeface="Times New Roman" pitchFamily="18" charset="0"/>
            </a:endParaRPr>
          </a:p>
        </p:txBody>
      </p:sp>
      <p:pic>
        <p:nvPicPr>
          <p:cNvPr id="4" name="عنصر نائب للمحتوى 3" descr="٢٠١٤٠٤١٦_٢١٢٢٥٩_Richtone(HDR).jpg"/>
          <p:cNvPicPr>
            <a:picLocks noGrp="1" noChangeAspect="1"/>
          </p:cNvPicPr>
          <p:nvPr>
            <p:ph sz="quarter" idx="1"/>
          </p:nvPr>
        </p:nvPicPr>
        <p:blipFill>
          <a:blip r:embed="rId2" cstate="print"/>
          <a:stretch>
            <a:fillRect/>
          </a:stretch>
        </p:blipFill>
        <p:spPr>
          <a:xfrm rot="10800000">
            <a:off x="4139952" y="3929574"/>
            <a:ext cx="4104456" cy="23077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5" name="صورة 4" descr="٢٠١٤٠٤١٦_٢١٢٣٢١_Richtone(HDR).jpg"/>
          <p:cNvPicPr>
            <a:picLocks noChangeAspect="1"/>
          </p:cNvPicPr>
          <p:nvPr/>
        </p:nvPicPr>
        <p:blipFill>
          <a:blip r:embed="rId3" cstate="print"/>
          <a:srcRect l="23225" t="20601" r="20076" b="16400"/>
          <a:stretch>
            <a:fillRect/>
          </a:stretch>
        </p:blipFill>
        <p:spPr>
          <a:xfrm rot="10800000">
            <a:off x="611560" y="3861048"/>
            <a:ext cx="3096344" cy="246642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عنوان 1"/>
          <p:cNvSpPr txBox="1">
            <a:spLocks/>
          </p:cNvSpPr>
          <p:nvPr/>
        </p:nvSpPr>
        <p:spPr bwMode="auto">
          <a:xfrm>
            <a:off x="304800" y="2514600"/>
            <a:ext cx="8610600" cy="1296888"/>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noAutofit/>
          </a:bodyPr>
          <a:lstStyle/>
          <a:p>
            <a:pPr marL="0" marR="0" lvl="0" indent="0" algn="just" defTabSz="914400" rtl="1" eaLnBrk="1" fontAlgn="base" latinLnBrk="0" hangingPunct="1">
              <a:lnSpc>
                <a:spcPct val="100000"/>
              </a:lnSpc>
              <a:spcBef>
                <a:spcPct val="0"/>
              </a:spcBef>
              <a:spcAft>
                <a:spcPct val="0"/>
              </a:spcAft>
              <a:buClrTx/>
              <a:buSzTx/>
              <a:buFontTx/>
              <a:buNone/>
              <a:tabLst/>
              <a:defRPr/>
            </a:pPr>
            <a:r>
              <a:rPr kumimoji="0" lang="ar-SA"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j-ea"/>
                <a:cs typeface="Times New Roman" pitchFamily="18" charset="0"/>
              </a:rPr>
              <a:t>يتصل التدهور في هذه المناطق </a:t>
            </a:r>
            <a:r>
              <a:rPr kumimoji="0" lang="ar-SA" sz="2800" b="1" i="0" u="none" strike="noStrike" kern="0" cap="none" spc="0" normalizeH="0" baseline="0" noProof="0" dirty="0" smtClean="0">
                <a:ln>
                  <a:noFill/>
                </a:ln>
                <a:solidFill>
                  <a:srgbClr val="FF0000"/>
                </a:solidFill>
                <a:effectLst>
                  <a:outerShdw blurRad="38100" dist="38100" dir="2700000" algn="tl">
                    <a:srgbClr val="000000"/>
                  </a:outerShdw>
                </a:effectLst>
                <a:uLnTx/>
                <a:uFillTx/>
                <a:latin typeface="Times New Roman" pitchFamily="18" charset="0"/>
                <a:ea typeface="+mj-ea"/>
                <a:cs typeface="Times New Roman" pitchFamily="18" charset="0"/>
              </a:rPr>
              <a:t>بعوامل التعرية </a:t>
            </a:r>
            <a:r>
              <a:rPr kumimoji="0" lang="ar-SA" sz="2800" b="1" kern="0" dirty="0" smtClean="0">
                <a:solidFill>
                  <a:srgbClr val="FF0000"/>
                </a:solidFill>
                <a:effectLst>
                  <a:outerShdw blurRad="38100" dist="38100" dir="2700000" algn="tl">
                    <a:srgbClr val="000000"/>
                  </a:outerShdw>
                </a:effectLst>
                <a:latin typeface="Times New Roman" pitchFamily="18" charset="0"/>
                <a:ea typeface="+mj-ea"/>
                <a:cs typeface="Times New Roman" pitchFamily="18" charset="0"/>
              </a:rPr>
              <a:t>وانجراف التربه </a:t>
            </a:r>
            <a:r>
              <a:rPr kumimoji="0" lang="ar-SA"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j-ea"/>
                <a:cs typeface="Times New Roman" pitchFamily="18" charset="0"/>
              </a:rPr>
              <a:t>بفعل </a:t>
            </a:r>
            <a:r>
              <a:rPr kumimoji="0" lang="ar-SA" sz="2800" b="1" kern="0" dirty="0" smtClean="0">
                <a:solidFill>
                  <a:srgbClr val="FF0000"/>
                </a:solidFill>
                <a:effectLst>
                  <a:outerShdw blurRad="38100" dist="38100" dir="2700000" algn="tl">
                    <a:srgbClr val="000000"/>
                  </a:outerShdw>
                </a:effectLst>
                <a:latin typeface="Times New Roman" pitchFamily="18" charset="0"/>
                <a:ea typeface="+mj-ea"/>
                <a:cs typeface="Times New Roman" pitchFamily="18" charset="0"/>
              </a:rPr>
              <a:t>الرياح</a:t>
            </a:r>
            <a:r>
              <a:rPr kumimoji="0" lang="ar-SA"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j-ea"/>
                <a:cs typeface="Times New Roman" pitchFamily="18" charset="0"/>
              </a:rPr>
              <a:t> او </a:t>
            </a:r>
            <a:r>
              <a:rPr kumimoji="0" lang="ar-SA" sz="2800" b="1" kern="0" dirty="0" smtClean="0">
                <a:solidFill>
                  <a:srgbClr val="FF0000"/>
                </a:solidFill>
                <a:effectLst>
                  <a:outerShdw blurRad="38100" dist="38100" dir="2700000" algn="tl">
                    <a:srgbClr val="000000"/>
                  </a:outerShdw>
                </a:effectLst>
                <a:latin typeface="Times New Roman" pitchFamily="18" charset="0"/>
                <a:ea typeface="+mj-ea"/>
                <a:cs typeface="Times New Roman" pitchFamily="18" charset="0"/>
              </a:rPr>
              <a:t>المياه الجارية </a:t>
            </a:r>
            <a:r>
              <a:rPr kumimoji="0" lang="ar-SA" sz="28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j-ea"/>
                <a:cs typeface="Times New Roman" pitchFamily="18" charset="0"/>
              </a:rPr>
              <a:t>اوبهما معاً</a:t>
            </a:r>
            <a:endParaRPr kumimoji="0" lang="ar-SA" sz="3600" b="1"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Scale>
                                      <p:cBhvr>
                                        <p:cTn id="1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5"/>
                                        </p:tgtEl>
                                        <p:attrNameLst>
                                          <p:attrName>ppt_x</p:attrName>
                                          <p:attrName>ppt_y</p:attrName>
                                        </p:attrNameLst>
                                      </p:cBhvr>
                                    </p:animMotion>
                                    <p:animEffect transition="in" filter="fade">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5"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32656"/>
            <a:ext cx="8229600" cy="792088"/>
          </a:xfrm>
        </p:spPr>
        <p:txBody>
          <a:bodyPr>
            <a:normAutofit fontScale="90000"/>
          </a:bodyPr>
          <a:lstStyle/>
          <a:p>
            <a:pPr algn="ctr"/>
            <a:r>
              <a:rPr lang="ar-SA" sz="3200" b="1" dirty="0" smtClean="0">
                <a:solidFill>
                  <a:schemeClr val="accent2"/>
                </a:solidFill>
                <a:latin typeface="Times New Roman" pitchFamily="18" charset="0"/>
                <a:cs typeface="Times New Roman" pitchFamily="18" charset="0"/>
              </a:rPr>
              <a:t>2- تدهور الاراضي في </a:t>
            </a:r>
            <a:r>
              <a:rPr lang="ar-SA" sz="3200" b="1" dirty="0" smtClean="0">
                <a:solidFill>
                  <a:schemeClr val="accent2"/>
                </a:solidFill>
                <a:latin typeface="Times New Roman" pitchFamily="18" charset="0"/>
                <a:cs typeface="Times New Roman" pitchFamily="18" charset="0"/>
              </a:rPr>
              <a:t>المراعي</a:t>
            </a:r>
            <a:br>
              <a:rPr lang="ar-SA" sz="3200" b="1" dirty="0" smtClean="0">
                <a:solidFill>
                  <a:schemeClr val="accent2"/>
                </a:solidFill>
                <a:latin typeface="Times New Roman" pitchFamily="18" charset="0"/>
                <a:cs typeface="Times New Roman" pitchFamily="18" charset="0"/>
              </a:rPr>
            </a:br>
            <a:r>
              <a:rPr lang="en-GB" sz="3200" b="1" dirty="0" smtClean="0">
                <a:solidFill>
                  <a:schemeClr val="accent2"/>
                </a:solidFill>
                <a:latin typeface="Times New Roman" pitchFamily="18" charset="0"/>
                <a:cs typeface="Times New Roman" pitchFamily="18" charset="0"/>
              </a:rPr>
              <a:t>Deterioration of pasture land</a:t>
            </a:r>
            <a:r>
              <a:rPr lang="ar-SA" sz="3200" b="1" dirty="0" smtClean="0">
                <a:solidFill>
                  <a:schemeClr val="accent2"/>
                </a:solidFill>
                <a:latin typeface="Times New Roman" pitchFamily="18" charset="0"/>
                <a:cs typeface="Times New Roman" pitchFamily="18" charset="0"/>
              </a:rPr>
              <a:t> </a:t>
            </a:r>
            <a:endParaRPr lang="ar-SA" sz="32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611560" y="1340768"/>
            <a:ext cx="8136904" cy="3240360"/>
          </a:xfrm>
        </p:spPr>
        <p:txBody>
          <a:bodyPr>
            <a:noAutofit/>
          </a:bodyPr>
          <a:lstStyle/>
          <a:p>
            <a:pPr algn="just" rtl="1"/>
            <a:r>
              <a:rPr lang="ar-SA" sz="2800" b="1" dirty="0" smtClean="0">
                <a:solidFill>
                  <a:schemeClr val="accent2"/>
                </a:solidFill>
                <a:latin typeface="Times New Roman" pitchFamily="18" charset="0"/>
                <a:cs typeface="Times New Roman" pitchFamily="18" charset="0"/>
              </a:rPr>
              <a:t>للمحافظه على المراعي من التدهور يتطلب تحديد قدرة المرعى على الحمل , أي عدد الحيوانات التى يمكن أن تجد كفايتها من غذاء في وحدة مساحة ارض المرعى دون أن يتضرر النمو النباتي , أي دون أن يفتقد قدرته على النمو و التجدد و تعرض ما أكله الحيوان </a:t>
            </a:r>
            <a:r>
              <a:rPr lang="ar-SA" sz="2800" b="1" dirty="0" smtClean="0">
                <a:solidFill>
                  <a:schemeClr val="accent2"/>
                </a:solidFill>
                <a:latin typeface="Times New Roman" pitchFamily="18" charset="0"/>
                <a:cs typeface="Times New Roman" pitchFamily="18" charset="0"/>
              </a:rPr>
              <a:t>.</a:t>
            </a:r>
            <a:endParaRPr lang="en-GB" sz="2800" b="1" dirty="0" smtClean="0">
              <a:solidFill>
                <a:schemeClr val="accent2"/>
              </a:solidFill>
              <a:latin typeface="Times New Roman" pitchFamily="18" charset="0"/>
              <a:cs typeface="Times New Roman" pitchFamily="18" charset="0"/>
            </a:endParaRPr>
          </a:p>
          <a:p>
            <a:pPr algn="just" rtl="1"/>
            <a:r>
              <a:rPr lang="ar-SA" sz="2800" b="1" dirty="0" smtClean="0">
                <a:latin typeface="Times New Roman" pitchFamily="18" charset="0"/>
                <a:cs typeface="Times New Roman" pitchFamily="18" charset="0"/>
              </a:rPr>
              <a:t>و </a:t>
            </a:r>
            <a:r>
              <a:rPr lang="ar-SA" sz="2800" b="1" dirty="0" smtClean="0">
                <a:latin typeface="Times New Roman" pitchFamily="18" charset="0"/>
                <a:cs typeface="Times New Roman" pitchFamily="18" charset="0"/>
              </a:rPr>
              <a:t>تعتمد قدرة النباتات على التجديد و التعويض على مجموعة من العوامل البيئية التى تحكم نمو النباتات و قدرتها على بناء الكتلة الحية أي إنها تعتمد على معدلات المطر و خصوبة التربة .</a:t>
            </a:r>
            <a:endParaRPr lang="ar-SA" sz="2800" b="1" dirty="0">
              <a:latin typeface="Times New Roman" pitchFamily="18" charset="0"/>
              <a:cs typeface="Times New Roman" pitchFamily="18" charset="0"/>
            </a:endParaRPr>
          </a:p>
        </p:txBody>
      </p:sp>
      <p:pic>
        <p:nvPicPr>
          <p:cNvPr id="4" name="صورة 3" descr="images (1).jpg"/>
          <p:cNvPicPr>
            <a:picLocks noChangeAspect="1"/>
          </p:cNvPicPr>
          <p:nvPr/>
        </p:nvPicPr>
        <p:blipFill>
          <a:blip r:embed="rId2" cstate="print"/>
          <a:stretch>
            <a:fillRect/>
          </a:stretch>
        </p:blipFill>
        <p:spPr>
          <a:xfrm>
            <a:off x="179512" y="4725144"/>
            <a:ext cx="2880320" cy="1916832"/>
          </a:xfrm>
          <a:prstGeom prst="rect">
            <a:avLst/>
          </a:prstGeom>
          <a:ln>
            <a:noFill/>
          </a:ln>
          <a:effectLst>
            <a:outerShdw blurRad="292100" dist="139700" dir="2700000" algn="tl" rotWithShape="0">
              <a:srgbClr val="333333">
                <a:alpha val="65000"/>
              </a:srgbClr>
            </a:outerShdw>
          </a:effectLst>
        </p:spPr>
      </p:pic>
      <p:pic>
        <p:nvPicPr>
          <p:cNvPr id="5" name="صورة 4" descr="download (1).jpg"/>
          <p:cNvPicPr>
            <a:picLocks noChangeAspect="1"/>
          </p:cNvPicPr>
          <p:nvPr/>
        </p:nvPicPr>
        <p:blipFill>
          <a:blip r:embed="rId3" cstate="print"/>
          <a:stretch>
            <a:fillRect/>
          </a:stretch>
        </p:blipFill>
        <p:spPr>
          <a:xfrm>
            <a:off x="5562600" y="4800600"/>
            <a:ext cx="2691763" cy="18002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332656"/>
            <a:ext cx="8229600" cy="1066800"/>
          </a:xfrm>
        </p:spPr>
        <p:txBody>
          <a:bodyPr>
            <a:normAutofit fontScale="90000"/>
          </a:bodyPr>
          <a:lstStyle/>
          <a:p>
            <a:pPr algn="ctr"/>
            <a:r>
              <a:rPr lang="ar-SA" sz="3600" b="1" dirty="0" smtClean="0">
                <a:solidFill>
                  <a:schemeClr val="accent2"/>
                </a:solidFill>
                <a:latin typeface="Times New Roman" pitchFamily="18" charset="0"/>
                <a:cs typeface="Times New Roman" pitchFamily="18" charset="0"/>
              </a:rPr>
              <a:t>3- تدهور الأراضي في الزراعة المروية </a:t>
            </a:r>
            <a:r>
              <a:rPr lang="en-GB" sz="3600" b="1" dirty="0" smtClean="0">
                <a:solidFill>
                  <a:schemeClr val="accent2"/>
                </a:solidFill>
                <a:latin typeface="Times New Roman" pitchFamily="18" charset="0"/>
                <a:cs typeface="Times New Roman" pitchFamily="18" charset="0"/>
              </a:rPr>
              <a:t/>
            </a:r>
            <a:br>
              <a:rPr lang="en-GB" sz="3600" b="1" dirty="0" smtClean="0">
                <a:solidFill>
                  <a:schemeClr val="accent2"/>
                </a:solidFill>
                <a:latin typeface="Times New Roman" pitchFamily="18" charset="0"/>
                <a:cs typeface="Times New Roman" pitchFamily="18" charset="0"/>
              </a:rPr>
            </a:br>
            <a:r>
              <a:rPr lang="en-GB" sz="3600" b="1" dirty="0" smtClean="0">
                <a:solidFill>
                  <a:schemeClr val="accent2"/>
                </a:solidFill>
                <a:latin typeface="Times New Roman" pitchFamily="18" charset="0"/>
                <a:cs typeface="Times New Roman" pitchFamily="18" charset="0"/>
              </a:rPr>
              <a:t>Deterioration of land in irrigated farms</a:t>
            </a:r>
            <a:endParaRPr lang="ar-SA" sz="36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323528" y="1556793"/>
            <a:ext cx="8363272" cy="2481808"/>
          </a:xfrm>
        </p:spPr>
        <p:txBody>
          <a:bodyPr>
            <a:normAutofit/>
          </a:bodyPr>
          <a:lstStyle/>
          <a:p>
            <a:pPr algn="just" rtl="1"/>
            <a:r>
              <a:rPr lang="ar-SA" sz="2800" b="1" dirty="0" smtClean="0">
                <a:latin typeface="Times New Roman" pitchFamily="18" charset="0"/>
                <a:cs typeface="Times New Roman" pitchFamily="18" charset="0"/>
              </a:rPr>
              <a:t>تودي إدخال نظام الري بالغمر في أراضي المناطق الجافة إلى تكوين ماء أرضي قريب من سطح الأرض </a:t>
            </a:r>
          </a:p>
          <a:p>
            <a:pPr algn="just" rtl="1"/>
            <a:r>
              <a:rPr lang="ar-SA" sz="2800" b="1" dirty="0" smtClean="0">
                <a:solidFill>
                  <a:schemeClr val="accent2"/>
                </a:solidFill>
                <a:latin typeface="Times New Roman" pitchFamily="18" charset="0"/>
                <a:cs typeface="Times New Roman" pitchFamily="18" charset="0"/>
              </a:rPr>
              <a:t>ومن ثم تترسب الأملاح في قطاع التربة و على سطح الارض و يتسبب </a:t>
            </a:r>
            <a:r>
              <a:rPr lang="ar-SA" sz="2800" b="1" dirty="0" err="1" smtClean="0">
                <a:solidFill>
                  <a:schemeClr val="accent2"/>
                </a:solidFill>
                <a:latin typeface="Times New Roman" pitchFamily="18" charset="0"/>
                <a:cs typeface="Times New Roman" pitchFamily="18" charset="0"/>
              </a:rPr>
              <a:t>إرتفاع</a:t>
            </a:r>
            <a:r>
              <a:rPr lang="ar-SA" sz="2800" b="1" dirty="0" smtClean="0">
                <a:solidFill>
                  <a:schemeClr val="accent2"/>
                </a:solidFill>
                <a:latin typeface="Times New Roman" pitchFamily="18" charset="0"/>
                <a:cs typeface="Times New Roman" pitchFamily="18" charset="0"/>
              </a:rPr>
              <a:t> مستوى الماء الارضي في تشبع منطقة الجذور مما تنتج عنه ظروف غير هوائية فيها تضر بنمو النبات </a:t>
            </a:r>
            <a:r>
              <a:rPr lang="ar-SA" sz="2800" b="1" dirty="0" err="1" smtClean="0">
                <a:solidFill>
                  <a:schemeClr val="accent2"/>
                </a:solidFill>
                <a:latin typeface="Times New Roman" pitchFamily="18" charset="0"/>
                <a:cs typeface="Times New Roman" pitchFamily="18" charset="0"/>
              </a:rPr>
              <a:t>فيها .</a:t>
            </a:r>
            <a:endParaRPr lang="ar-SA" sz="2800" b="1" dirty="0">
              <a:solidFill>
                <a:schemeClr val="accent2"/>
              </a:solidFill>
              <a:latin typeface="Times New Roman" pitchFamily="18" charset="0"/>
              <a:cs typeface="Times New Roman" pitchFamily="18" charset="0"/>
            </a:endParaRPr>
          </a:p>
        </p:txBody>
      </p:sp>
      <p:pic>
        <p:nvPicPr>
          <p:cNvPr id="4" name="صورة 3" descr="images (2).jpg"/>
          <p:cNvPicPr>
            <a:picLocks noChangeAspect="1"/>
          </p:cNvPicPr>
          <p:nvPr/>
        </p:nvPicPr>
        <p:blipFill>
          <a:blip r:embed="rId2" cstate="print"/>
          <a:srcRect l="35027" t="56190" r="21190"/>
          <a:stretch>
            <a:fillRect/>
          </a:stretch>
        </p:blipFill>
        <p:spPr>
          <a:xfrm>
            <a:off x="762000" y="4191000"/>
            <a:ext cx="3733800" cy="2232248"/>
          </a:xfrm>
          <a:prstGeom prst="rect">
            <a:avLst/>
          </a:prstGeom>
        </p:spPr>
      </p:pic>
      <p:pic>
        <p:nvPicPr>
          <p:cNvPr id="5" name="صورة 4" descr="Babur_dar_almanasir_atram.jpg"/>
          <p:cNvPicPr>
            <a:picLocks noChangeAspect="1"/>
          </p:cNvPicPr>
          <p:nvPr/>
        </p:nvPicPr>
        <p:blipFill>
          <a:blip r:embed="rId3" cstate="print"/>
          <a:stretch>
            <a:fillRect/>
          </a:stretch>
        </p:blipFill>
        <p:spPr>
          <a:xfrm>
            <a:off x="4953000" y="4191000"/>
            <a:ext cx="3671261" cy="2181944"/>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48680"/>
            <a:ext cx="8229600" cy="1066800"/>
          </a:xfrm>
        </p:spPr>
        <p:txBody>
          <a:bodyPr>
            <a:noAutofit/>
          </a:bodyPr>
          <a:lstStyle/>
          <a:p>
            <a:pPr algn="ctr"/>
            <a:r>
              <a:rPr lang="ar-SA" sz="3600" b="1" dirty="0" smtClean="0">
                <a:solidFill>
                  <a:schemeClr val="accent2"/>
                </a:solidFill>
                <a:latin typeface="Times New Roman" pitchFamily="18" charset="0"/>
                <a:cs typeface="Times New Roman" pitchFamily="18" charset="0"/>
              </a:rPr>
              <a:t>4- تدهور الأراضي في </a:t>
            </a:r>
            <a:r>
              <a:rPr lang="ar-SA" sz="3600" b="1" dirty="0" smtClean="0">
                <a:solidFill>
                  <a:schemeClr val="accent2"/>
                </a:solidFill>
                <a:latin typeface="Times New Roman" pitchFamily="18" charset="0"/>
                <a:cs typeface="Times New Roman" pitchFamily="18" charset="0"/>
              </a:rPr>
              <a:t>الغابات</a:t>
            </a:r>
            <a:r>
              <a:rPr lang="en-GB" sz="3600" b="1" dirty="0" smtClean="0">
                <a:solidFill>
                  <a:schemeClr val="accent2"/>
                </a:solidFill>
                <a:latin typeface="Times New Roman" pitchFamily="18" charset="0"/>
                <a:cs typeface="Times New Roman" pitchFamily="18" charset="0"/>
              </a:rPr>
              <a:t/>
            </a:r>
            <a:br>
              <a:rPr lang="en-GB" sz="3600" b="1" dirty="0" smtClean="0">
                <a:solidFill>
                  <a:schemeClr val="accent2"/>
                </a:solidFill>
                <a:latin typeface="Times New Roman" pitchFamily="18" charset="0"/>
                <a:cs typeface="Times New Roman" pitchFamily="18" charset="0"/>
              </a:rPr>
            </a:br>
            <a:r>
              <a:rPr lang="en-GB" sz="3600" b="1" dirty="0" smtClean="0">
                <a:solidFill>
                  <a:schemeClr val="accent2"/>
                </a:solidFill>
                <a:latin typeface="Times New Roman" pitchFamily="18" charset="0"/>
                <a:cs typeface="Times New Roman" pitchFamily="18" charset="0"/>
              </a:rPr>
              <a:t>Deterioration of land in forested areas</a:t>
            </a:r>
            <a:r>
              <a:rPr lang="ar-SA" sz="3600" b="1" dirty="0" smtClean="0">
                <a:solidFill>
                  <a:schemeClr val="accent2"/>
                </a:solidFill>
                <a:latin typeface="Times New Roman" pitchFamily="18" charset="0"/>
                <a:cs typeface="Times New Roman" pitchFamily="18" charset="0"/>
              </a:rPr>
              <a:t> </a:t>
            </a:r>
            <a:endParaRPr lang="ar-SA" sz="36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67544" y="1700808"/>
            <a:ext cx="8229600" cy="4685152"/>
          </a:xfrm>
        </p:spPr>
        <p:txBody>
          <a:bodyPr>
            <a:normAutofit/>
          </a:bodyPr>
          <a:lstStyle/>
          <a:p>
            <a:pPr algn="just" rtl="1"/>
            <a:r>
              <a:rPr lang="ar-SA" sz="2800" b="1" dirty="0" smtClean="0">
                <a:latin typeface="Times New Roman" pitchFamily="18" charset="0"/>
                <a:cs typeface="Times New Roman" pitchFamily="18" charset="0"/>
              </a:rPr>
              <a:t>الغابة نظام بيئي </a:t>
            </a:r>
            <a:r>
              <a:rPr lang="ar-SA" sz="2800" b="1" dirty="0" err="1" smtClean="0">
                <a:latin typeface="Times New Roman" pitchFamily="18" charset="0"/>
                <a:cs typeface="Times New Roman" pitchFamily="18" charset="0"/>
              </a:rPr>
              <a:t>متطور </a:t>
            </a:r>
            <a:r>
              <a:rPr lang="ar-SA" sz="2800" b="1" dirty="0" smtClean="0">
                <a:latin typeface="Times New Roman" pitchFamily="18" charset="0"/>
                <a:cs typeface="Times New Roman" pitchFamily="18" charset="0"/>
              </a:rPr>
              <a:t>, لا يقتصر دورها و أهميتها على إنتاج المادة الخشبية إذ إن لها أدواراً بيئية مهمة منها أن للغابة  </a:t>
            </a:r>
            <a:r>
              <a:rPr lang="ar-SA" sz="2800" b="1" dirty="0" err="1" smtClean="0">
                <a:latin typeface="Times New Roman" pitchFamily="18" charset="0"/>
                <a:cs typeface="Times New Roman" pitchFamily="18" charset="0"/>
              </a:rPr>
              <a:t>ثأثيراً</a:t>
            </a:r>
            <a:r>
              <a:rPr lang="ar-SA" sz="2800" b="1" dirty="0" smtClean="0">
                <a:latin typeface="Times New Roman" pitchFamily="18" charset="0"/>
                <a:cs typeface="Times New Roman" pitchFamily="18" charset="0"/>
              </a:rPr>
              <a:t> واضحاً في تكوين التربة و في المحافظة عليها و على خصوبتها في نفس </a:t>
            </a:r>
            <a:r>
              <a:rPr lang="ar-SA" sz="2800" b="1" dirty="0" err="1" smtClean="0">
                <a:latin typeface="Times New Roman" pitchFamily="18" charset="0"/>
                <a:cs typeface="Times New Roman" pitchFamily="18" charset="0"/>
              </a:rPr>
              <a:t>الوقت .</a:t>
            </a:r>
            <a:endParaRPr lang="ar-SA" sz="2800" b="1" dirty="0">
              <a:latin typeface="Times New Roman" pitchFamily="18" charset="0"/>
              <a:cs typeface="Times New Roman" pitchFamily="18" charset="0"/>
            </a:endParaRPr>
          </a:p>
        </p:txBody>
      </p:sp>
      <p:pic>
        <p:nvPicPr>
          <p:cNvPr id="4" name="صورة 3" descr="images (4).jpg"/>
          <p:cNvPicPr>
            <a:picLocks noChangeAspect="1"/>
          </p:cNvPicPr>
          <p:nvPr/>
        </p:nvPicPr>
        <p:blipFill>
          <a:blip r:embed="rId2" cstate="print"/>
          <a:stretch>
            <a:fillRect/>
          </a:stretch>
        </p:blipFill>
        <p:spPr>
          <a:xfrm>
            <a:off x="1066800" y="3810000"/>
            <a:ext cx="2736304" cy="226684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صورة 4" descr="images (3).jpg"/>
          <p:cNvPicPr>
            <a:picLocks noChangeAspect="1"/>
          </p:cNvPicPr>
          <p:nvPr/>
        </p:nvPicPr>
        <p:blipFill>
          <a:blip r:embed="rId3" cstate="print"/>
          <a:stretch>
            <a:fillRect/>
          </a:stretch>
        </p:blipFill>
        <p:spPr>
          <a:xfrm>
            <a:off x="4953000" y="3810000"/>
            <a:ext cx="3096344" cy="231926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1520" y="404664"/>
            <a:ext cx="8229600" cy="1066800"/>
          </a:xfrm>
        </p:spPr>
        <p:txBody>
          <a:bodyPr>
            <a:noAutofit/>
          </a:bodyPr>
          <a:lstStyle/>
          <a:p>
            <a:pPr algn="ctr"/>
            <a:r>
              <a:rPr lang="ar-SA" sz="3600" b="1" dirty="0" smtClean="0">
                <a:solidFill>
                  <a:schemeClr val="accent2"/>
                </a:solidFill>
                <a:latin typeface="Times New Roman" pitchFamily="18" charset="0"/>
                <a:cs typeface="Times New Roman" pitchFamily="18" charset="0"/>
              </a:rPr>
              <a:t>5- تدهور الأراضي نتيجة الحرائق </a:t>
            </a:r>
            <a:r>
              <a:rPr lang="en-GB" sz="3600" b="1" dirty="0" smtClean="0">
                <a:solidFill>
                  <a:schemeClr val="accent2"/>
                </a:solidFill>
                <a:latin typeface="Times New Roman" pitchFamily="18" charset="0"/>
                <a:cs typeface="Times New Roman" pitchFamily="18" charset="0"/>
              </a:rPr>
              <a:t/>
            </a:r>
            <a:br>
              <a:rPr lang="en-GB" sz="3600" b="1" dirty="0" smtClean="0">
                <a:solidFill>
                  <a:schemeClr val="accent2"/>
                </a:solidFill>
                <a:latin typeface="Times New Roman" pitchFamily="18" charset="0"/>
                <a:cs typeface="Times New Roman" pitchFamily="18" charset="0"/>
              </a:rPr>
            </a:br>
            <a:r>
              <a:rPr lang="en-GB" sz="3600" b="1" dirty="0" smtClean="0">
                <a:solidFill>
                  <a:schemeClr val="accent2"/>
                </a:solidFill>
                <a:latin typeface="Times New Roman" pitchFamily="18" charset="0"/>
                <a:cs typeface="Times New Roman" pitchFamily="18" charset="0"/>
              </a:rPr>
              <a:t>Deterioration of land as a result of fires</a:t>
            </a:r>
            <a:endParaRPr lang="ar-SA" sz="36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533400" y="1828800"/>
            <a:ext cx="7931224" cy="1524000"/>
          </a:xfrm>
        </p:spPr>
        <p:txBody>
          <a:bodyPr>
            <a:normAutofit/>
          </a:bodyPr>
          <a:lstStyle/>
          <a:p>
            <a:pPr algn="just" rtl="1"/>
            <a:r>
              <a:rPr lang="ar-SA" sz="2800" b="1" dirty="0" smtClean="0">
                <a:latin typeface="Times New Roman" pitchFamily="18" charset="0"/>
                <a:cs typeface="Times New Roman" pitchFamily="18" charset="0"/>
              </a:rPr>
              <a:t>لعبت الحرائق دوراً كبيراً في تعرية التربة من غطائها </a:t>
            </a:r>
            <a:r>
              <a:rPr lang="ar-SA" sz="2800" b="1" dirty="0" err="1" smtClean="0">
                <a:latin typeface="Times New Roman" pitchFamily="18" charset="0"/>
                <a:cs typeface="Times New Roman" pitchFamily="18" charset="0"/>
              </a:rPr>
              <a:t>النباتي </a:t>
            </a:r>
            <a:r>
              <a:rPr lang="ar-SA" sz="2800" b="1" dirty="0" smtClean="0">
                <a:latin typeface="Times New Roman" pitchFamily="18" charset="0"/>
                <a:cs typeface="Times New Roman" pitchFamily="18" charset="0"/>
              </a:rPr>
              <a:t>, فأصبحت نهباً لعوامل التعرية من رياح و مياه فتم </a:t>
            </a:r>
            <a:r>
              <a:rPr lang="ar-SA" sz="2800" b="1" dirty="0" err="1" smtClean="0">
                <a:latin typeface="Times New Roman" pitchFamily="18" charset="0"/>
                <a:cs typeface="Times New Roman" pitchFamily="18" charset="0"/>
              </a:rPr>
              <a:t>إنجرافها</a:t>
            </a:r>
            <a:r>
              <a:rPr lang="ar-SA" sz="2800" b="1" dirty="0" smtClean="0">
                <a:latin typeface="Times New Roman" pitchFamily="18" charset="0"/>
                <a:cs typeface="Times New Roman" pitchFamily="18" charset="0"/>
              </a:rPr>
              <a:t> , هذا إضافة إلى أن النار تستنفذ المواد </a:t>
            </a:r>
            <a:r>
              <a:rPr lang="ar-SA" sz="2800" b="1" dirty="0" err="1" smtClean="0">
                <a:latin typeface="Times New Roman" pitchFamily="18" charset="0"/>
                <a:cs typeface="Times New Roman" pitchFamily="18" charset="0"/>
              </a:rPr>
              <a:t>العضوية .</a:t>
            </a:r>
            <a:r>
              <a:rPr lang="ar-SA" sz="2800" b="1" dirty="0" smtClean="0">
                <a:latin typeface="Times New Roman" pitchFamily="18" charset="0"/>
                <a:cs typeface="Times New Roman" pitchFamily="18" charset="0"/>
              </a:rPr>
              <a:t> </a:t>
            </a:r>
          </a:p>
          <a:p>
            <a:pPr>
              <a:buNone/>
            </a:pPr>
            <a:endParaRPr lang="ar-SA" sz="2800" b="1" dirty="0">
              <a:solidFill>
                <a:schemeClr val="bg2">
                  <a:lumMod val="25000"/>
                </a:schemeClr>
              </a:solidFill>
              <a:latin typeface="Times New Roman" pitchFamily="18" charset="0"/>
              <a:cs typeface="Times New Roman" pitchFamily="18" charset="0"/>
            </a:endParaRPr>
          </a:p>
        </p:txBody>
      </p:sp>
      <p:pic>
        <p:nvPicPr>
          <p:cNvPr id="4" name="صورة 3" descr="download (2).jpg"/>
          <p:cNvPicPr>
            <a:picLocks noChangeAspect="1"/>
          </p:cNvPicPr>
          <p:nvPr/>
        </p:nvPicPr>
        <p:blipFill>
          <a:blip r:embed="rId2" cstate="print"/>
          <a:stretch>
            <a:fillRect/>
          </a:stretch>
        </p:blipFill>
        <p:spPr>
          <a:xfrm>
            <a:off x="683568" y="3284984"/>
            <a:ext cx="4229913" cy="3168352"/>
          </a:xfrm>
          <a:prstGeom prst="ellipse">
            <a:avLst/>
          </a:prstGeom>
          <a:ln>
            <a:noFill/>
          </a:ln>
          <a:effectLst>
            <a:softEdge rad="112500"/>
          </a:effectLst>
        </p:spPr>
      </p:pic>
      <p:pic>
        <p:nvPicPr>
          <p:cNvPr id="5" name="صورة 4" descr="images (5).jpg"/>
          <p:cNvPicPr>
            <a:picLocks noChangeAspect="1"/>
          </p:cNvPicPr>
          <p:nvPr/>
        </p:nvPicPr>
        <p:blipFill>
          <a:blip r:embed="rId3" cstate="print"/>
          <a:stretch>
            <a:fillRect/>
          </a:stretch>
        </p:blipFill>
        <p:spPr>
          <a:xfrm>
            <a:off x="5364088" y="3573016"/>
            <a:ext cx="2820849" cy="2808312"/>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457200" y="20574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عنوان 1"/>
          <p:cNvSpPr>
            <a:spLocks noGrp="1"/>
          </p:cNvSpPr>
          <p:nvPr>
            <p:ph type="title"/>
          </p:nvPr>
        </p:nvSpPr>
        <p:spPr>
          <a:xfrm>
            <a:off x="251520" y="404664"/>
            <a:ext cx="8229600" cy="1066800"/>
          </a:xfrm>
        </p:spPr>
        <p:txBody>
          <a:bodyPr>
            <a:noAutofit/>
          </a:bodyPr>
          <a:lstStyle/>
          <a:p>
            <a:pPr algn="ctr"/>
            <a:r>
              <a:rPr lang="ar-SA" sz="3600" b="1" dirty="0" smtClean="0">
                <a:solidFill>
                  <a:schemeClr val="accent2"/>
                </a:solidFill>
                <a:latin typeface="Times New Roman" pitchFamily="18" charset="0"/>
                <a:cs typeface="Times New Roman" pitchFamily="18" charset="0"/>
              </a:rPr>
              <a:t>6- المظاهر التي تدل على التصحر</a:t>
            </a:r>
            <a:r>
              <a:rPr lang="en-GB" sz="3600" b="1" dirty="0" smtClean="0">
                <a:solidFill>
                  <a:schemeClr val="accent2"/>
                </a:solidFill>
                <a:latin typeface="Times New Roman" pitchFamily="18" charset="0"/>
                <a:cs typeface="Times New Roman" pitchFamily="18" charset="0"/>
              </a:rPr>
              <a:t/>
            </a:r>
            <a:br>
              <a:rPr lang="en-GB" sz="3600" b="1" dirty="0" smtClean="0">
                <a:solidFill>
                  <a:schemeClr val="accent2"/>
                </a:solidFill>
                <a:latin typeface="Times New Roman" pitchFamily="18" charset="0"/>
                <a:cs typeface="Times New Roman" pitchFamily="18" charset="0"/>
              </a:rPr>
            </a:br>
            <a:r>
              <a:rPr lang="en-GB" sz="3600" b="1" dirty="0" smtClean="0">
                <a:solidFill>
                  <a:schemeClr val="accent2"/>
                </a:solidFill>
                <a:latin typeface="Times New Roman" pitchFamily="18" charset="0"/>
                <a:cs typeface="Times New Roman" pitchFamily="18" charset="0"/>
              </a:rPr>
              <a:t>Symptoms Indicative of Deterioration</a:t>
            </a:r>
            <a:endParaRPr lang="ar-SA" sz="3600" b="1" dirty="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1"/>
            <a:r>
              <a:rPr lang="ar-SA" b="1" dirty="0" smtClean="0">
                <a:solidFill>
                  <a:schemeClr val="accent2"/>
                </a:solidFill>
                <a:latin typeface="Times New Roman" pitchFamily="18" charset="0"/>
                <a:cs typeface="Times New Roman" pitchFamily="18" charset="0"/>
              </a:rPr>
              <a:t>1- </a:t>
            </a:r>
            <a:r>
              <a:rPr lang="ar-SA" b="1" dirty="0" smtClean="0">
                <a:solidFill>
                  <a:schemeClr val="accent2"/>
                </a:solidFill>
                <a:latin typeface="Times New Roman" pitchFamily="18" charset="0"/>
                <a:cs typeface="Times New Roman" pitchFamily="18" charset="0"/>
              </a:rPr>
              <a:t>أدلة </a:t>
            </a:r>
            <a:r>
              <a:rPr lang="ar-SA" b="1" dirty="0" smtClean="0">
                <a:solidFill>
                  <a:schemeClr val="accent2"/>
                </a:solidFill>
                <a:latin typeface="Times New Roman" pitchFamily="18" charset="0"/>
                <a:cs typeface="Times New Roman" pitchFamily="18" charset="0"/>
              </a:rPr>
              <a:t>فيزيائية </a:t>
            </a:r>
            <a:r>
              <a:rPr lang="en-GB" b="1" dirty="0" smtClean="0">
                <a:solidFill>
                  <a:srgbClr val="FF0000"/>
                </a:solidFill>
                <a:latin typeface="Times New Roman" pitchFamily="18" charset="0"/>
                <a:cs typeface="Times New Roman" pitchFamily="18" charset="0"/>
              </a:rPr>
              <a:t>Physical symptoms</a:t>
            </a:r>
            <a:endParaRPr lang="ar-SA" b="1"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682624" y="1981200"/>
            <a:ext cx="8080375" cy="4572000"/>
          </a:xfrm>
        </p:spPr>
        <p:txBody>
          <a:bodyPr>
            <a:normAutofit/>
          </a:bodyPr>
          <a:lstStyle/>
          <a:p>
            <a:pPr algn="just" rtl="1"/>
            <a:r>
              <a:rPr lang="ar-SA" sz="3200" b="1" dirty="0" smtClean="0">
                <a:solidFill>
                  <a:schemeClr val="accent2"/>
                </a:solidFill>
                <a:latin typeface="Times New Roman" pitchFamily="18" charset="0"/>
                <a:cs typeface="Times New Roman" pitchFamily="18" charset="0"/>
              </a:rPr>
              <a:t>نقص في عمق التربة نتيجة تعريتها </a:t>
            </a:r>
            <a:endParaRPr lang="en-GB" sz="3200" b="1" dirty="0" smtClean="0">
              <a:solidFill>
                <a:schemeClr val="accent2"/>
              </a:solidFill>
              <a:latin typeface="Times New Roman" pitchFamily="18" charset="0"/>
              <a:cs typeface="Times New Roman" pitchFamily="18" charset="0"/>
            </a:endParaRPr>
          </a:p>
          <a:p>
            <a:pPr algn="just" rtl="1"/>
            <a:r>
              <a:rPr lang="ar-SA" sz="3200" b="1" dirty="0" smtClean="0">
                <a:latin typeface="Times New Roman" pitchFamily="18" charset="0"/>
                <a:cs typeface="Times New Roman" pitchFamily="18" charset="0"/>
              </a:rPr>
              <a:t>نقص </a:t>
            </a:r>
            <a:r>
              <a:rPr lang="ar-SA" sz="3200" b="1" dirty="0" smtClean="0">
                <a:latin typeface="Times New Roman" pitchFamily="18" charset="0"/>
                <a:cs typeface="Times New Roman" pitchFamily="18" charset="0"/>
              </a:rPr>
              <a:t>في محتوى المادة العضوية في التربة </a:t>
            </a:r>
            <a:endParaRPr lang="en-GB" sz="3200" b="1" dirty="0" smtClean="0">
              <a:latin typeface="Times New Roman" pitchFamily="18" charset="0"/>
              <a:cs typeface="Times New Roman" pitchFamily="18" charset="0"/>
            </a:endParaRPr>
          </a:p>
          <a:p>
            <a:pPr algn="just" rtl="1"/>
            <a:r>
              <a:rPr lang="ar-SA" sz="3200" b="1" dirty="0" smtClean="0">
                <a:solidFill>
                  <a:srgbClr val="FF0000"/>
                </a:solidFill>
                <a:latin typeface="Times New Roman" pitchFamily="18" charset="0"/>
                <a:cs typeface="Times New Roman" pitchFamily="18" charset="0"/>
              </a:rPr>
              <a:t>نقص </a:t>
            </a:r>
            <a:r>
              <a:rPr lang="ar-SA" sz="3200" b="1" dirty="0" smtClean="0">
                <a:solidFill>
                  <a:srgbClr val="FF0000"/>
                </a:solidFill>
                <a:latin typeface="Times New Roman" pitchFamily="18" charset="0"/>
                <a:cs typeface="Times New Roman" pitchFamily="18" charset="0"/>
              </a:rPr>
              <a:t>في خصوبة التربة </a:t>
            </a:r>
            <a:endParaRPr lang="en-GB" sz="3200" b="1" dirty="0" smtClean="0">
              <a:solidFill>
                <a:srgbClr val="FF0000"/>
              </a:solidFill>
              <a:latin typeface="Times New Roman" pitchFamily="18" charset="0"/>
              <a:cs typeface="Times New Roman" pitchFamily="18" charset="0"/>
            </a:endParaRPr>
          </a:p>
          <a:p>
            <a:pPr algn="just" rtl="1"/>
            <a:r>
              <a:rPr lang="ar-SA" b="1" dirty="0" smtClean="0">
                <a:solidFill>
                  <a:schemeClr val="accent2"/>
                </a:solidFill>
                <a:latin typeface="Times New Roman" pitchFamily="18" charset="0"/>
                <a:cs typeface="Times New Roman" pitchFamily="18" charset="0"/>
              </a:rPr>
              <a:t>تكون </a:t>
            </a:r>
            <a:r>
              <a:rPr lang="ar-SA" b="1" dirty="0" smtClean="0">
                <a:solidFill>
                  <a:schemeClr val="accent2"/>
                </a:solidFill>
                <a:latin typeface="Times New Roman" pitchFamily="18" charset="0"/>
                <a:cs typeface="Times New Roman" pitchFamily="18" charset="0"/>
              </a:rPr>
              <a:t>قشرة صلبة على سطح </a:t>
            </a:r>
            <a:r>
              <a:rPr lang="ar-SA" b="1" dirty="0" smtClean="0">
                <a:solidFill>
                  <a:schemeClr val="accent2"/>
                </a:solidFill>
                <a:latin typeface="Times New Roman" pitchFamily="18" charset="0"/>
                <a:cs typeface="Times New Roman" pitchFamily="18" charset="0"/>
              </a:rPr>
              <a:t>التربة</a:t>
            </a:r>
            <a:endParaRPr lang="en-GB" b="1" dirty="0" smtClean="0">
              <a:solidFill>
                <a:schemeClr val="accent2"/>
              </a:solidFill>
              <a:latin typeface="Times New Roman" pitchFamily="18" charset="0"/>
              <a:cs typeface="Times New Roman" pitchFamily="18" charset="0"/>
            </a:endParaRPr>
          </a:p>
          <a:p>
            <a:pPr algn="just" rtl="1"/>
            <a:r>
              <a:rPr lang="ar-SA" b="1" dirty="0" smtClean="0">
                <a:latin typeface="Times New Roman" pitchFamily="18" charset="0"/>
                <a:cs typeface="Times New Roman" pitchFamily="18" charset="0"/>
              </a:rPr>
              <a:t> زيادة الأتربة في الهواء وزيادة العواصف الترابية.</a:t>
            </a:r>
          </a:p>
          <a:p>
            <a:pPr algn="just" rtl="1"/>
            <a:r>
              <a:rPr lang="ar-SA" sz="3200" b="1" dirty="0" smtClean="0">
                <a:solidFill>
                  <a:srgbClr val="FF0000"/>
                </a:solidFill>
                <a:latin typeface="Times New Roman" pitchFamily="18" charset="0"/>
                <a:cs typeface="Times New Roman" pitchFamily="18" charset="0"/>
              </a:rPr>
              <a:t>تملح </a:t>
            </a:r>
            <a:r>
              <a:rPr lang="ar-SA" sz="3200" b="1" dirty="0" smtClean="0">
                <a:solidFill>
                  <a:srgbClr val="FF0000"/>
                </a:solidFill>
                <a:latin typeface="Times New Roman" pitchFamily="18" charset="0"/>
                <a:cs typeface="Times New Roman" pitchFamily="18" charset="0"/>
              </a:rPr>
              <a:t>التربة أو تحولها إلى قلوية </a:t>
            </a:r>
            <a:endParaRPr lang="ar-SA" sz="3200" b="1" dirty="0" smtClean="0">
              <a:solidFill>
                <a:srgbClr val="FF0000"/>
              </a:solidFill>
              <a:latin typeface="Times New Roman" pitchFamily="18" charset="0"/>
              <a:cs typeface="Times New Roman" pitchFamily="18" charset="0"/>
            </a:endParaRPr>
          </a:p>
          <a:p>
            <a:pPr algn="just" rtl="1"/>
            <a:r>
              <a:rPr lang="ar-SA" b="1" dirty="0" smtClean="0">
                <a:solidFill>
                  <a:schemeClr val="accent2"/>
                </a:solidFill>
                <a:latin typeface="Times New Roman" pitchFamily="18" charset="0"/>
                <a:cs typeface="Times New Roman" pitchFamily="18" charset="0"/>
              </a:rPr>
              <a:t>تدني نوعية المياه الارضية ونقص كميتها.</a:t>
            </a:r>
          </a:p>
          <a:p>
            <a:pPr algn="just" rtl="1"/>
            <a:r>
              <a:rPr lang="ar-SA" sz="3200" b="1" dirty="0" smtClean="0">
                <a:latin typeface="Times New Roman" pitchFamily="18" charset="0"/>
                <a:cs typeface="Times New Roman" pitchFamily="18" charset="0"/>
              </a:rPr>
              <a:t>تغير نسبة ما ينعكس من الطاقة عن سطح الأرض.</a:t>
            </a:r>
            <a:endParaRPr lang="ar-SA" sz="32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Scale>
                                      <p:cBhvr>
                                        <p:cTn id="13"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
                                            <p:txEl>
                                              <p:pRg st="0" end="0"/>
                                            </p:txEl>
                                          </p:spTgt>
                                        </p:tgtEl>
                                        <p:attrNameLst>
                                          <p:attrName>ppt_x</p:attrName>
                                          <p:attrName>ppt_y</p:attrName>
                                        </p:attrNameLst>
                                      </p:cBhvr>
                                    </p:animMotion>
                                    <p:animEffect transition="in" filter="fade">
                                      <p:cBhvr>
                                        <p:cTn id="15" dur="1000"/>
                                        <p:tgtEl>
                                          <p:spTgt spid="3">
                                            <p:txEl>
                                              <p:pRg st="0" end="0"/>
                                            </p:txEl>
                                          </p:spTgt>
                                        </p:tgtEl>
                                      </p:cBhvr>
                                    </p:animEffect>
                                  </p:childTnLst>
                                </p:cTn>
                              </p:par>
                              <p:par>
                                <p:cTn id="16" presetID="52" presetClass="entr" presetSubtype="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Scale>
                                      <p:cBhvr>
                                        <p:cTn id="18"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
                                            <p:txEl>
                                              <p:pRg st="1" end="1"/>
                                            </p:txEl>
                                          </p:spTgt>
                                        </p:tgtEl>
                                        <p:attrNameLst>
                                          <p:attrName>ppt_x</p:attrName>
                                          <p:attrName>ppt_y</p:attrName>
                                        </p:attrNameLst>
                                      </p:cBhvr>
                                    </p:animMotion>
                                    <p:animEffect transition="in" filter="fade">
                                      <p:cBhvr>
                                        <p:cTn id="20" dur="1000"/>
                                        <p:tgtEl>
                                          <p:spTgt spid="3">
                                            <p:txEl>
                                              <p:pRg st="1" end="1"/>
                                            </p:txEl>
                                          </p:spTgt>
                                        </p:tgtEl>
                                      </p:cBhvr>
                                    </p:animEffect>
                                  </p:childTnLst>
                                </p:cTn>
                              </p:par>
                              <p:par>
                                <p:cTn id="21" presetID="52" presetClass="entr" presetSubtype="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Scale>
                                      <p:cBhvr>
                                        <p:cTn id="23"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3">
                                            <p:txEl>
                                              <p:pRg st="2" end="2"/>
                                            </p:txEl>
                                          </p:spTgt>
                                        </p:tgtEl>
                                        <p:attrNameLst>
                                          <p:attrName>ppt_x</p:attrName>
                                          <p:attrName>ppt_y</p:attrName>
                                        </p:attrNameLst>
                                      </p:cBhvr>
                                    </p:animMotion>
                                    <p:animEffect transition="in" filter="fade">
                                      <p:cBhvr>
                                        <p:cTn id="25" dur="1000"/>
                                        <p:tgtEl>
                                          <p:spTgt spid="3">
                                            <p:txEl>
                                              <p:pRg st="2" end="2"/>
                                            </p:txEl>
                                          </p:spTgt>
                                        </p:tgtEl>
                                      </p:cBhvr>
                                    </p:animEffect>
                                  </p:childTnLst>
                                </p:cTn>
                              </p:par>
                              <p:par>
                                <p:cTn id="26" presetID="52" presetClass="entr" presetSubtype="0"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Scale>
                                      <p:cBhvr>
                                        <p:cTn id="28"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3" end="3"/>
                                            </p:txEl>
                                          </p:spTgt>
                                        </p:tgtEl>
                                        <p:attrNameLst>
                                          <p:attrName>ppt_x</p:attrName>
                                          <p:attrName>ppt_y</p:attrName>
                                        </p:attrNameLst>
                                      </p:cBhvr>
                                    </p:animMotion>
                                    <p:animEffect transition="in" filter="fade">
                                      <p:cBhvr>
                                        <p:cTn id="30" dur="1000"/>
                                        <p:tgtEl>
                                          <p:spTgt spid="3">
                                            <p:txEl>
                                              <p:pRg st="3" end="3"/>
                                            </p:txEl>
                                          </p:spTgt>
                                        </p:tgtEl>
                                      </p:cBhvr>
                                    </p:animEffect>
                                  </p:childTnLst>
                                </p:cTn>
                              </p:par>
                              <p:par>
                                <p:cTn id="31" presetID="52" presetClass="entr" presetSubtype="0" fill="hold"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Scale>
                                      <p:cBhvr>
                                        <p:cTn id="33"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3">
                                            <p:txEl>
                                              <p:pRg st="4" end="4"/>
                                            </p:txEl>
                                          </p:spTgt>
                                        </p:tgtEl>
                                        <p:attrNameLst>
                                          <p:attrName>ppt_x</p:attrName>
                                          <p:attrName>ppt_y</p:attrName>
                                        </p:attrNameLst>
                                      </p:cBhvr>
                                    </p:animMotion>
                                    <p:animEffect transition="in" filter="fade">
                                      <p:cBhvr>
                                        <p:cTn id="35" dur="1000"/>
                                        <p:tgtEl>
                                          <p:spTgt spid="3">
                                            <p:txEl>
                                              <p:pRg st="4" end="4"/>
                                            </p:txEl>
                                          </p:spTgt>
                                        </p:tgtEl>
                                      </p:cBhvr>
                                    </p:animEffect>
                                  </p:childTnLst>
                                </p:cTn>
                              </p:par>
                              <p:par>
                                <p:cTn id="36" presetID="52" presetClass="entr" presetSubtype="0" fill="hold"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Scale>
                                      <p:cBhvr>
                                        <p:cTn id="38"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3">
                                            <p:txEl>
                                              <p:pRg st="5" end="5"/>
                                            </p:txEl>
                                          </p:spTgt>
                                        </p:tgtEl>
                                        <p:attrNameLst>
                                          <p:attrName>ppt_x</p:attrName>
                                          <p:attrName>ppt_y</p:attrName>
                                        </p:attrNameLst>
                                      </p:cBhvr>
                                    </p:animMotion>
                                    <p:animEffect transition="in" filter="fade">
                                      <p:cBhvr>
                                        <p:cTn id="40" dur="1000"/>
                                        <p:tgtEl>
                                          <p:spTgt spid="3">
                                            <p:txEl>
                                              <p:pRg st="5" end="5"/>
                                            </p:txEl>
                                          </p:spTgt>
                                        </p:tgtEl>
                                      </p:cBhvr>
                                    </p:animEffect>
                                  </p:childTnLst>
                                </p:cTn>
                              </p:par>
                              <p:par>
                                <p:cTn id="41" presetID="52"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Scale>
                                      <p:cBhvr>
                                        <p:cTn id="43" dur="1000" decel="50000" fill="hold">
                                          <p:stCondLst>
                                            <p:cond delay="0"/>
                                          </p:stCondLst>
                                        </p:cTn>
                                        <p:tgtEl>
                                          <p:spTgt spid="3">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3">
                                            <p:txEl>
                                              <p:pRg st="6" end="6"/>
                                            </p:txEl>
                                          </p:spTgt>
                                        </p:tgtEl>
                                        <p:attrNameLst>
                                          <p:attrName>ppt_x</p:attrName>
                                          <p:attrName>ppt_y</p:attrName>
                                        </p:attrNameLst>
                                      </p:cBhvr>
                                    </p:animMotion>
                                    <p:animEffect transition="in" filter="fade">
                                      <p:cBhvr>
                                        <p:cTn id="45" dur="1000"/>
                                        <p:tgtEl>
                                          <p:spTgt spid="3">
                                            <p:txEl>
                                              <p:pRg st="6" end="6"/>
                                            </p:txEl>
                                          </p:spTgt>
                                        </p:tgtEl>
                                      </p:cBhvr>
                                    </p:animEffect>
                                  </p:childTnLst>
                                </p:cTn>
                              </p:par>
                              <p:par>
                                <p:cTn id="46" presetID="52" presetClass="entr" presetSubtype="0" fill="hold"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Scale>
                                      <p:cBhvr>
                                        <p:cTn id="48" dur="1000" decel="50000" fill="hold">
                                          <p:stCondLst>
                                            <p:cond delay="0"/>
                                          </p:stCondLst>
                                        </p:cTn>
                                        <p:tgtEl>
                                          <p:spTgt spid="3">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1000" decel="50000" fill="hold">
                                          <p:stCondLst>
                                            <p:cond delay="0"/>
                                          </p:stCondLst>
                                        </p:cTn>
                                        <p:tgtEl>
                                          <p:spTgt spid="3">
                                            <p:txEl>
                                              <p:pRg st="7" end="7"/>
                                            </p:txEl>
                                          </p:spTgt>
                                        </p:tgtEl>
                                        <p:attrNameLst>
                                          <p:attrName>ppt_x</p:attrName>
                                          <p:attrName>ppt_y</p:attrName>
                                        </p:attrNameLst>
                                      </p:cBhvr>
                                    </p:animMotion>
                                    <p:animEffect transition="in" filter="fade">
                                      <p:cBhvr>
                                        <p:cTn id="5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304800"/>
            <a:ext cx="8610600" cy="1143000"/>
          </a:xfrm>
        </p:spPr>
        <p:txBody>
          <a:bodyPr>
            <a:noAutofit/>
          </a:bodyPr>
          <a:lstStyle/>
          <a:p>
            <a:pPr algn="ctr" rtl="1"/>
            <a:r>
              <a:rPr lang="ar-SA" b="1" dirty="0" smtClean="0">
                <a:solidFill>
                  <a:schemeClr val="accent2"/>
                </a:solidFill>
                <a:latin typeface="Times New Roman" pitchFamily="18" charset="0"/>
                <a:cs typeface="Times New Roman" pitchFamily="18" charset="0"/>
              </a:rPr>
              <a:t>2- أدلة بيولوجية </a:t>
            </a:r>
            <a:r>
              <a:rPr lang="en-GB" b="1" dirty="0" smtClean="0">
                <a:solidFill>
                  <a:srgbClr val="FF0000"/>
                </a:solidFill>
                <a:latin typeface="Times New Roman" pitchFamily="18" charset="0"/>
                <a:cs typeface="Times New Roman" pitchFamily="18" charset="0"/>
              </a:rPr>
              <a:t>Biological symptoms</a:t>
            </a:r>
            <a:endParaRPr lang="ar-SA" b="1"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609600" y="2286000"/>
            <a:ext cx="8080375" cy="3429000"/>
          </a:xfrm>
        </p:spPr>
        <p:txBody>
          <a:bodyPr>
            <a:normAutofit/>
          </a:bodyPr>
          <a:lstStyle/>
          <a:p>
            <a:pPr marL="514350" indent="-514350" algn="just" rtl="1">
              <a:buFont typeface="+mj-lt"/>
              <a:buAutoNum type="arabicPeriod"/>
            </a:pPr>
            <a:r>
              <a:rPr lang="ar-SA" b="1" dirty="0" smtClean="0">
                <a:solidFill>
                  <a:schemeClr val="accent2"/>
                </a:solidFill>
                <a:latin typeface="Times New Roman" pitchFamily="18" charset="0"/>
                <a:cs typeface="Times New Roman" pitchFamily="18" charset="0"/>
              </a:rPr>
              <a:t>الكساء النباتي </a:t>
            </a:r>
            <a:r>
              <a:rPr lang="en-GB" b="1" dirty="0" smtClean="0">
                <a:solidFill>
                  <a:srgbClr val="FF0000"/>
                </a:solidFill>
                <a:latin typeface="Times New Roman" pitchFamily="18" charset="0"/>
                <a:cs typeface="Times New Roman" pitchFamily="18" charset="0"/>
              </a:rPr>
              <a:t>Plant cover</a:t>
            </a:r>
            <a:endParaRPr lang="ar-SA" b="1" dirty="0" smtClean="0">
              <a:solidFill>
                <a:srgbClr val="FF0000"/>
              </a:solidFill>
              <a:latin typeface="Times New Roman" pitchFamily="18" charset="0"/>
              <a:cs typeface="Times New Roman" pitchFamily="18" charset="0"/>
            </a:endParaRPr>
          </a:p>
          <a:p>
            <a:pPr algn="just" rtl="1"/>
            <a:r>
              <a:rPr lang="ar-SA" b="1" dirty="0" smtClean="0">
                <a:latin typeface="Times New Roman" pitchFamily="18" charset="0"/>
                <a:cs typeface="Times New Roman" pitchFamily="18" charset="0"/>
              </a:rPr>
              <a:t>نقص الغطاء النباتي الطبيعي</a:t>
            </a:r>
            <a:endParaRPr lang="en-GB" sz="3200" b="1" dirty="0" smtClean="0">
              <a:latin typeface="Times New Roman" pitchFamily="18" charset="0"/>
              <a:cs typeface="Times New Roman" pitchFamily="18" charset="0"/>
            </a:endParaRPr>
          </a:p>
          <a:p>
            <a:pPr algn="just" rtl="1"/>
            <a:r>
              <a:rPr lang="ar-SA" sz="3200" b="1" dirty="0" smtClean="0">
                <a:solidFill>
                  <a:srgbClr val="FF0000"/>
                </a:solidFill>
                <a:latin typeface="Times New Roman" pitchFamily="18" charset="0"/>
                <a:cs typeface="Times New Roman" pitchFamily="18" charset="0"/>
              </a:rPr>
              <a:t>نقص الكتلة الحية فوق سطح الأرض</a:t>
            </a:r>
            <a:endParaRPr lang="en-GB" sz="3200" b="1" dirty="0" smtClean="0">
              <a:solidFill>
                <a:srgbClr val="FF0000"/>
              </a:solidFill>
              <a:latin typeface="Times New Roman" pitchFamily="18" charset="0"/>
              <a:cs typeface="Times New Roman" pitchFamily="18" charset="0"/>
            </a:endParaRPr>
          </a:p>
          <a:p>
            <a:pPr algn="just" rtl="1"/>
            <a:r>
              <a:rPr lang="ar-SA" b="1" dirty="0" smtClean="0">
                <a:solidFill>
                  <a:schemeClr val="accent2"/>
                </a:solidFill>
                <a:latin typeface="Times New Roman" pitchFamily="18" charset="0"/>
                <a:cs typeface="Times New Roman" pitchFamily="18" charset="0"/>
              </a:rPr>
              <a:t>نقص المحصول الزراعي</a:t>
            </a:r>
            <a:endParaRPr lang="en-GB" b="1" dirty="0" smtClean="0">
              <a:solidFill>
                <a:schemeClr val="accent2"/>
              </a:solidFill>
              <a:latin typeface="Times New Roman" pitchFamily="18" charset="0"/>
              <a:cs typeface="Times New Roman" pitchFamily="18" charset="0"/>
            </a:endParaRPr>
          </a:p>
          <a:p>
            <a:pPr algn="just" rtl="1"/>
            <a:r>
              <a:rPr lang="ar-SA" b="1" dirty="0" smtClean="0">
                <a:latin typeface="Times New Roman" pitchFamily="18" charset="0"/>
                <a:cs typeface="Times New Roman" pitchFamily="18" charset="0"/>
              </a:rPr>
              <a:t>تغير في أنواع النباتات الرئيسية وتوزيعها وكم نوعها</a:t>
            </a:r>
          </a:p>
          <a:p>
            <a:pPr algn="just" rtl="1"/>
            <a:r>
              <a:rPr lang="ar-SA" sz="3200" b="1" dirty="0" smtClean="0">
                <a:solidFill>
                  <a:srgbClr val="FF0000"/>
                </a:solidFill>
                <a:latin typeface="Times New Roman" pitchFamily="18" charset="0"/>
                <a:cs typeface="Times New Roman" pitchFamily="18" charset="0"/>
              </a:rPr>
              <a:t>فشل بعض الانواع النباتية في التكاثر</a:t>
            </a:r>
          </a:p>
          <a:p>
            <a:pPr algn="just" rtl="1"/>
            <a:endParaRPr lang="ar-SA" sz="32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52" presetClass="entr" presetSubtype="0" fill="hold"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Scale>
                                      <p:cBhvr>
                                        <p:cTn id="11"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
                                            <p:txEl>
                                              <p:pRg st="0" end="0"/>
                                            </p:txEl>
                                          </p:spTgt>
                                        </p:tgtEl>
                                        <p:attrNameLst>
                                          <p:attrName>ppt_x</p:attrName>
                                          <p:attrName>ppt_y</p:attrName>
                                        </p:attrNameLst>
                                      </p:cBhvr>
                                    </p:animMotion>
                                    <p:animEffect transition="in" filter="fade">
                                      <p:cBhvr>
                                        <p:cTn id="13" dur="1000"/>
                                        <p:tgtEl>
                                          <p:spTgt spid="3">
                                            <p:txEl>
                                              <p:pRg st="0" end="0"/>
                                            </p:txEl>
                                          </p:spTgt>
                                        </p:tgtEl>
                                      </p:cBhvr>
                                    </p:animEffect>
                                  </p:childTnLst>
                                </p:cTn>
                              </p:par>
                              <p:par>
                                <p:cTn id="14" presetID="52" presetClass="entr" presetSubtype="0" fill="hold" nodeType="with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Scale>
                                      <p:cBhvr>
                                        <p:cTn id="16"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3">
                                            <p:txEl>
                                              <p:pRg st="1" end="1"/>
                                            </p:txEl>
                                          </p:spTgt>
                                        </p:tgtEl>
                                        <p:attrNameLst>
                                          <p:attrName>ppt_x</p:attrName>
                                          <p:attrName>ppt_y</p:attrName>
                                        </p:attrNameLst>
                                      </p:cBhvr>
                                    </p:animMotion>
                                    <p:animEffect transition="in" filter="fade">
                                      <p:cBhvr>
                                        <p:cTn id="18" dur="1000"/>
                                        <p:tgtEl>
                                          <p:spTgt spid="3">
                                            <p:txEl>
                                              <p:pRg st="1" end="1"/>
                                            </p:txEl>
                                          </p:spTgt>
                                        </p:tgtEl>
                                      </p:cBhvr>
                                    </p:animEffect>
                                  </p:childTnLst>
                                </p:cTn>
                              </p:par>
                              <p:par>
                                <p:cTn id="19" presetID="52" presetClass="entr" presetSubtype="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Scale>
                                      <p:cBhvr>
                                        <p:cTn id="21"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2" end="2"/>
                                            </p:txEl>
                                          </p:spTgt>
                                        </p:tgtEl>
                                        <p:attrNameLst>
                                          <p:attrName>ppt_x</p:attrName>
                                          <p:attrName>ppt_y</p:attrName>
                                        </p:attrNameLst>
                                      </p:cBhvr>
                                    </p:animMotion>
                                    <p:animEffect transition="in" filter="fade">
                                      <p:cBhvr>
                                        <p:cTn id="23" dur="1000"/>
                                        <p:tgtEl>
                                          <p:spTgt spid="3">
                                            <p:txEl>
                                              <p:pRg st="2" end="2"/>
                                            </p:txEl>
                                          </p:spTgt>
                                        </p:tgtEl>
                                      </p:cBhvr>
                                    </p:animEffect>
                                  </p:childTnLst>
                                </p:cTn>
                              </p:par>
                              <p:par>
                                <p:cTn id="24" presetID="5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Scale>
                                      <p:cBhvr>
                                        <p:cTn id="26"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3" end="3"/>
                                            </p:txEl>
                                          </p:spTgt>
                                        </p:tgtEl>
                                        <p:attrNameLst>
                                          <p:attrName>ppt_x</p:attrName>
                                          <p:attrName>ppt_y</p:attrName>
                                        </p:attrNameLst>
                                      </p:cBhvr>
                                    </p:animMotion>
                                    <p:animEffect transition="in" filter="fade">
                                      <p:cBhvr>
                                        <p:cTn id="28" dur="1000"/>
                                        <p:tgtEl>
                                          <p:spTgt spid="3">
                                            <p:txEl>
                                              <p:pRg st="3" end="3"/>
                                            </p:txEl>
                                          </p:spTgt>
                                        </p:tgtEl>
                                      </p:cBhvr>
                                    </p:animEffect>
                                  </p:childTnLst>
                                </p:cTn>
                              </p:par>
                              <p:par>
                                <p:cTn id="29" presetID="5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Scale>
                                      <p:cBhvr>
                                        <p:cTn id="31"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3">
                                            <p:txEl>
                                              <p:pRg st="4" end="4"/>
                                            </p:txEl>
                                          </p:spTgt>
                                        </p:tgtEl>
                                        <p:attrNameLst>
                                          <p:attrName>ppt_x</p:attrName>
                                          <p:attrName>ppt_y</p:attrName>
                                        </p:attrNameLst>
                                      </p:cBhvr>
                                    </p:animMotion>
                                    <p:animEffect transition="in" filter="fade">
                                      <p:cBhvr>
                                        <p:cTn id="33" dur="1000"/>
                                        <p:tgtEl>
                                          <p:spTgt spid="3">
                                            <p:txEl>
                                              <p:pRg st="4" end="4"/>
                                            </p:txEl>
                                          </p:spTgt>
                                        </p:tgtEl>
                                      </p:cBhvr>
                                    </p:animEffect>
                                  </p:childTnLst>
                                </p:cTn>
                              </p:par>
                              <p:par>
                                <p:cTn id="34" presetID="5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Scale>
                                      <p:cBhvr>
                                        <p:cTn id="36" dur="1000" decel="50000" fill="hold">
                                          <p:stCondLst>
                                            <p:cond delay="0"/>
                                          </p:stCondLst>
                                        </p:cTn>
                                        <p:tgtEl>
                                          <p:spTgt spid="3">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
                                            <p:txEl>
                                              <p:pRg st="5" end="5"/>
                                            </p:txEl>
                                          </p:spTgt>
                                        </p:tgtEl>
                                        <p:attrNameLst>
                                          <p:attrName>ppt_x</p:attrName>
                                          <p:attrName>ppt_y</p:attrName>
                                        </p:attrNameLst>
                                      </p:cBhvr>
                                    </p:animMotion>
                                    <p:animEffect transition="in" filter="fade">
                                      <p:cBhvr>
                                        <p:cTn id="3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533400" y="685800"/>
            <a:ext cx="8080375" cy="2895600"/>
          </a:xfrm>
        </p:spPr>
        <p:txBody>
          <a:bodyPr>
            <a:normAutofit/>
          </a:bodyPr>
          <a:lstStyle/>
          <a:p>
            <a:pPr marL="514350" indent="-514350" algn="just" rtl="1">
              <a:buFont typeface="+mj-lt"/>
              <a:buAutoNum type="arabicPeriod" startAt="2"/>
            </a:pPr>
            <a:r>
              <a:rPr lang="ar-SA" b="1" dirty="0" smtClean="0">
                <a:solidFill>
                  <a:schemeClr val="accent2"/>
                </a:solidFill>
                <a:latin typeface="Times New Roman" pitchFamily="18" charset="0"/>
                <a:cs typeface="Times New Roman" pitchFamily="18" charset="0"/>
              </a:rPr>
              <a:t>حياة الحيوان </a:t>
            </a:r>
            <a:r>
              <a:rPr lang="en-GB" b="1" dirty="0" smtClean="0">
                <a:solidFill>
                  <a:schemeClr val="accent2"/>
                </a:solidFill>
                <a:latin typeface="Times New Roman" pitchFamily="18" charset="0"/>
                <a:cs typeface="Times New Roman" pitchFamily="18" charset="0"/>
              </a:rPr>
              <a:t>Animals life</a:t>
            </a:r>
            <a:endParaRPr lang="ar-SA" b="1" dirty="0" smtClean="0">
              <a:solidFill>
                <a:schemeClr val="accent2"/>
              </a:solidFill>
              <a:latin typeface="Times New Roman" pitchFamily="18" charset="0"/>
              <a:cs typeface="Times New Roman" pitchFamily="18" charset="0"/>
            </a:endParaRPr>
          </a:p>
          <a:p>
            <a:pPr algn="just" rtl="1"/>
            <a:r>
              <a:rPr lang="ar-SA" b="1" dirty="0" smtClean="0">
                <a:latin typeface="Times New Roman" pitchFamily="18" charset="0"/>
                <a:cs typeface="Times New Roman" pitchFamily="18" charset="0"/>
              </a:rPr>
              <a:t>تغير في أعداد الحيوانات الرئيسية وتوزيعها وكم نوعها.</a:t>
            </a:r>
            <a:endParaRPr lang="en-GB" sz="3200" b="1" dirty="0" smtClean="0">
              <a:latin typeface="Times New Roman" pitchFamily="18" charset="0"/>
              <a:cs typeface="Times New Roman" pitchFamily="18" charset="0"/>
            </a:endParaRPr>
          </a:p>
          <a:p>
            <a:pPr algn="just" rtl="1"/>
            <a:r>
              <a:rPr lang="ar-SA" sz="3200" b="1" dirty="0" smtClean="0">
                <a:solidFill>
                  <a:srgbClr val="FF0000"/>
                </a:solidFill>
                <a:latin typeface="Times New Roman" pitchFamily="18" charset="0"/>
                <a:cs typeface="Times New Roman" pitchFamily="18" charset="0"/>
              </a:rPr>
              <a:t>تغير في تركيب القطيع.</a:t>
            </a:r>
            <a:endParaRPr lang="en-GB" sz="3200" b="1" dirty="0" smtClean="0">
              <a:solidFill>
                <a:srgbClr val="FF0000"/>
              </a:solidFill>
              <a:latin typeface="Times New Roman" pitchFamily="18" charset="0"/>
              <a:cs typeface="Times New Roman" pitchFamily="18" charset="0"/>
            </a:endParaRPr>
          </a:p>
          <a:p>
            <a:pPr algn="just" rtl="1"/>
            <a:r>
              <a:rPr lang="ar-SA" b="1" dirty="0" smtClean="0">
                <a:solidFill>
                  <a:schemeClr val="accent2"/>
                </a:solidFill>
                <a:latin typeface="Times New Roman" pitchFamily="18" charset="0"/>
                <a:cs typeface="Times New Roman" pitchFamily="18" charset="0"/>
              </a:rPr>
              <a:t>تغير في أعداد الحيوانات المستأنسة.</a:t>
            </a:r>
            <a:endParaRPr lang="en-GB" b="1" dirty="0" smtClean="0">
              <a:solidFill>
                <a:schemeClr val="accent2"/>
              </a:solidFill>
              <a:latin typeface="Times New Roman" pitchFamily="18" charset="0"/>
              <a:cs typeface="Times New Roman" pitchFamily="18" charset="0"/>
            </a:endParaRPr>
          </a:p>
          <a:p>
            <a:pPr algn="just" rtl="1"/>
            <a:r>
              <a:rPr lang="ar-SA" b="1" dirty="0" smtClean="0">
                <a:latin typeface="Times New Roman" pitchFamily="18" charset="0"/>
                <a:cs typeface="Times New Roman" pitchFamily="18" charset="0"/>
              </a:rPr>
              <a:t>نقص في الإنتاج الحيواني.</a:t>
            </a:r>
          </a:p>
          <a:p>
            <a:pPr algn="just" rtl="1"/>
            <a:endParaRPr lang="ar-SA" sz="3200" b="1" dirty="0" smtClean="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par>
                                <p:cTn id="10" presetID="5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Scale>
                                      <p:cBhvr>
                                        <p:cTn id="12"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1" end="1"/>
                                            </p:txEl>
                                          </p:spTgt>
                                        </p:tgtEl>
                                        <p:attrNameLst>
                                          <p:attrName>ppt_x</p:attrName>
                                          <p:attrName>ppt_y</p:attrName>
                                        </p:attrNameLst>
                                      </p:cBhvr>
                                    </p:animMotion>
                                    <p:animEffect transition="in" filter="fade">
                                      <p:cBhvr>
                                        <p:cTn id="14" dur="1000"/>
                                        <p:tgtEl>
                                          <p:spTgt spid="3">
                                            <p:txEl>
                                              <p:pRg st="1" end="1"/>
                                            </p:txEl>
                                          </p:spTgt>
                                        </p:tgtEl>
                                      </p:cBhvr>
                                    </p:animEffect>
                                  </p:childTnLst>
                                </p:cTn>
                              </p:par>
                              <p:par>
                                <p:cTn id="15" presetID="5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Scale>
                                      <p:cBhvr>
                                        <p:cTn id="17"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txEl>
                                              <p:pRg st="2" end="2"/>
                                            </p:txEl>
                                          </p:spTgt>
                                        </p:tgtEl>
                                        <p:attrNameLst>
                                          <p:attrName>ppt_x</p:attrName>
                                          <p:attrName>ppt_y</p:attrName>
                                        </p:attrNameLst>
                                      </p:cBhvr>
                                    </p:animMotion>
                                    <p:animEffect transition="in" filter="fade">
                                      <p:cBhvr>
                                        <p:cTn id="19" dur="1000"/>
                                        <p:tgtEl>
                                          <p:spTgt spid="3">
                                            <p:txEl>
                                              <p:pRg st="2" end="2"/>
                                            </p:txEl>
                                          </p:spTgt>
                                        </p:tgtEl>
                                      </p:cBhvr>
                                    </p:animEffect>
                                  </p:childTnLst>
                                </p:cTn>
                              </p:par>
                              <p:par>
                                <p:cTn id="20" presetID="5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Scale>
                                      <p:cBhvr>
                                        <p:cTn id="22"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
                                            <p:txEl>
                                              <p:pRg st="3" end="3"/>
                                            </p:txEl>
                                          </p:spTgt>
                                        </p:tgtEl>
                                        <p:attrNameLst>
                                          <p:attrName>ppt_x</p:attrName>
                                          <p:attrName>ppt_y</p:attrName>
                                        </p:attrNameLst>
                                      </p:cBhvr>
                                    </p:animMotion>
                                    <p:animEffect transition="in" filter="fade">
                                      <p:cBhvr>
                                        <p:cTn id="24" dur="1000"/>
                                        <p:tgtEl>
                                          <p:spTgt spid="3">
                                            <p:txEl>
                                              <p:pRg st="3" end="3"/>
                                            </p:txEl>
                                          </p:spTgt>
                                        </p:tgtEl>
                                      </p:cBhvr>
                                    </p:animEffect>
                                  </p:childTnLst>
                                </p:cTn>
                              </p:par>
                              <p:par>
                                <p:cTn id="25" presetID="52"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Scale>
                                      <p:cBhvr>
                                        <p:cTn id="27"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
                                            <p:txEl>
                                              <p:pRg st="4" end="4"/>
                                            </p:txEl>
                                          </p:spTgt>
                                        </p:tgtEl>
                                        <p:attrNameLst>
                                          <p:attrName>ppt_x</p:attrName>
                                          <p:attrName>ppt_y</p:attrName>
                                        </p:attrNameLst>
                                      </p:cBhvr>
                                    </p:animMotion>
                                    <p:animEffect transition="in" filter="fade">
                                      <p:cBhvr>
                                        <p:cTn id="29"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Autofit/>
          </a:bodyPr>
          <a:lstStyle/>
          <a:p>
            <a:pPr algn="ctr" rtl="1"/>
            <a:r>
              <a:rPr lang="ar-SA" b="1" dirty="0" smtClean="0">
                <a:solidFill>
                  <a:schemeClr val="accent2"/>
                </a:solidFill>
                <a:latin typeface="Times New Roman" pitchFamily="18" charset="0"/>
                <a:cs typeface="Times New Roman" pitchFamily="18" charset="0"/>
              </a:rPr>
              <a:t>3- أدلة إجتماعية</a:t>
            </a:r>
            <a:r>
              <a:rPr lang="en-GB" b="1" dirty="0" smtClean="0">
                <a:solidFill>
                  <a:srgbClr val="FF0000"/>
                </a:solidFill>
                <a:latin typeface="Times New Roman" pitchFamily="18" charset="0"/>
                <a:cs typeface="Times New Roman" pitchFamily="18" charset="0"/>
              </a:rPr>
              <a:t>Social symptoms</a:t>
            </a:r>
            <a:r>
              <a:rPr lang="ar-SA" b="1" dirty="0" smtClean="0">
                <a:solidFill>
                  <a:srgbClr val="FF0000"/>
                </a:solidFill>
                <a:latin typeface="Times New Roman" pitchFamily="18" charset="0"/>
                <a:cs typeface="Times New Roman" pitchFamily="18" charset="0"/>
              </a:rPr>
              <a:t> </a:t>
            </a:r>
            <a:endParaRPr lang="ar-SA" b="1" dirty="0">
              <a:solidFill>
                <a:srgbClr val="FF0000"/>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p:txBody>
          <a:bodyPr>
            <a:normAutofit/>
          </a:bodyPr>
          <a:lstStyle/>
          <a:p>
            <a:pPr algn="r" rtl="1"/>
            <a:r>
              <a:rPr lang="ar-SA" sz="2800" b="1" dirty="0" smtClean="0">
                <a:solidFill>
                  <a:schemeClr val="accent2"/>
                </a:solidFill>
                <a:latin typeface="Times New Roman" pitchFamily="18" charset="0"/>
                <a:cs typeface="Times New Roman" pitchFamily="18" charset="0"/>
              </a:rPr>
              <a:t>تغير في الأحوال و الأوضاع الإجتماعية </a:t>
            </a:r>
            <a:endParaRPr lang="en-GB" sz="2800" b="1" dirty="0" smtClean="0">
              <a:solidFill>
                <a:schemeClr val="accent2"/>
              </a:solidFill>
              <a:latin typeface="Times New Roman" pitchFamily="18" charset="0"/>
              <a:cs typeface="Times New Roman" pitchFamily="18" charset="0"/>
            </a:endParaRPr>
          </a:p>
          <a:p>
            <a:pPr algn="r" rtl="1"/>
            <a:endParaRPr lang="ar-SA" sz="2800" b="1" dirty="0" smtClean="0">
              <a:solidFill>
                <a:schemeClr val="accent2"/>
              </a:solidFill>
              <a:latin typeface="Times New Roman" pitchFamily="18" charset="0"/>
              <a:cs typeface="Times New Roman" pitchFamily="18" charset="0"/>
            </a:endParaRPr>
          </a:p>
          <a:p>
            <a:pPr algn="r" rtl="1"/>
            <a:r>
              <a:rPr lang="ar-SA" sz="2800" b="1" dirty="0" smtClean="0">
                <a:latin typeface="Times New Roman" pitchFamily="18" charset="0"/>
                <a:cs typeface="Times New Roman" pitchFamily="18" charset="0"/>
              </a:rPr>
              <a:t>تغير في أحوال الصحة العامة </a:t>
            </a:r>
            <a:endParaRPr lang="en-GB" sz="2800" b="1" dirty="0" smtClean="0">
              <a:latin typeface="Times New Roman" pitchFamily="18" charset="0"/>
              <a:cs typeface="Times New Roman" pitchFamily="18" charset="0"/>
            </a:endParaRPr>
          </a:p>
          <a:p>
            <a:pPr algn="r" rtl="1"/>
            <a:endParaRPr lang="ar-SA" sz="2800" b="1" dirty="0" smtClean="0">
              <a:solidFill>
                <a:schemeClr val="accent2"/>
              </a:solidFill>
              <a:latin typeface="Times New Roman" pitchFamily="18" charset="0"/>
              <a:cs typeface="Times New Roman" pitchFamily="18" charset="0"/>
            </a:endParaRPr>
          </a:p>
          <a:p>
            <a:pPr algn="r" rtl="1"/>
            <a:r>
              <a:rPr lang="ar-SA" sz="2800" b="1" dirty="0" smtClean="0">
                <a:solidFill>
                  <a:schemeClr val="accent2"/>
                </a:solidFill>
                <a:latin typeface="Times New Roman" pitchFamily="18" charset="0"/>
                <a:cs typeface="Times New Roman" pitchFamily="18" charset="0"/>
              </a:rPr>
              <a:t>تزايد التوتر في العلاقات بين مجموعات السكان </a:t>
            </a:r>
            <a:endParaRPr lang="en-GB" sz="2800" b="1" dirty="0" smtClean="0">
              <a:solidFill>
                <a:schemeClr val="accent2"/>
              </a:solidFill>
              <a:latin typeface="Times New Roman" pitchFamily="18" charset="0"/>
              <a:cs typeface="Times New Roman" pitchFamily="18" charset="0"/>
            </a:endParaRPr>
          </a:p>
          <a:p>
            <a:pPr algn="r" rtl="1"/>
            <a:endParaRPr lang="ar-SA" sz="2800" b="1" dirty="0" smtClean="0">
              <a:solidFill>
                <a:schemeClr val="accent2"/>
              </a:solidFill>
              <a:latin typeface="Times New Roman" pitchFamily="18" charset="0"/>
              <a:cs typeface="Times New Roman" pitchFamily="18" charset="0"/>
            </a:endParaRPr>
          </a:p>
          <a:p>
            <a:pPr algn="r" rtl="1"/>
            <a:r>
              <a:rPr lang="ar-SA" sz="2800" b="1" dirty="0" smtClean="0">
                <a:latin typeface="Times New Roman" pitchFamily="18" charset="0"/>
                <a:cs typeface="Times New Roman" pitchFamily="18" charset="0"/>
              </a:rPr>
              <a:t>تغير في نمط </a:t>
            </a:r>
            <a:r>
              <a:rPr lang="ar-SA" sz="2800" b="1" dirty="0" err="1" smtClean="0">
                <a:latin typeface="Times New Roman" pitchFamily="18" charset="0"/>
                <a:cs typeface="Times New Roman" pitchFamily="18" charset="0"/>
              </a:rPr>
              <a:t>المستقرات </a:t>
            </a:r>
            <a:r>
              <a:rPr lang="ar-SA" sz="2800" b="1" dirty="0" smtClean="0">
                <a:latin typeface="Times New Roman" pitchFamily="18" charset="0"/>
                <a:cs typeface="Times New Roman" pitchFamily="18" charset="0"/>
              </a:rPr>
              <a:t>/ هجرة السكان </a:t>
            </a:r>
            <a:endParaRPr lang="ar-SA" sz="28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381000"/>
            <a:ext cx="8371656" cy="1066800"/>
          </a:xfrm>
        </p:spPr>
        <p:txBody>
          <a:bodyPr>
            <a:noAutofit/>
          </a:bodyPr>
          <a:lstStyle/>
          <a:p>
            <a:pPr algn="ctr" rtl="1"/>
            <a:r>
              <a:rPr lang="ar-SA" sz="4800" dirty="0" smtClean="0">
                <a:solidFill>
                  <a:schemeClr val="accent2"/>
                </a:solidFill>
                <a:latin typeface="+mn-lt"/>
                <a:cs typeface="Akhbar MT" pitchFamily="2" charset="-78"/>
              </a:rPr>
              <a:t>مكافحة </a:t>
            </a:r>
            <a:r>
              <a:rPr lang="ar-SA" sz="4800" dirty="0" smtClean="0">
                <a:solidFill>
                  <a:schemeClr val="accent2"/>
                </a:solidFill>
                <a:latin typeface="+mn-lt"/>
                <a:cs typeface="Akhbar MT" pitchFamily="2" charset="-78"/>
              </a:rPr>
              <a:t>التصحر</a:t>
            </a:r>
            <a:r>
              <a:rPr lang="en-GB" sz="4800" dirty="0" smtClean="0">
                <a:solidFill>
                  <a:schemeClr val="accent2"/>
                </a:solidFill>
                <a:latin typeface="+mn-lt"/>
                <a:cs typeface="Akhbar MT" pitchFamily="2" charset="-78"/>
              </a:rPr>
              <a:t/>
            </a:r>
            <a:br>
              <a:rPr lang="en-GB" sz="4800" dirty="0" smtClean="0">
                <a:solidFill>
                  <a:schemeClr val="accent2"/>
                </a:solidFill>
                <a:latin typeface="+mn-lt"/>
                <a:cs typeface="Akhbar MT" pitchFamily="2" charset="-78"/>
              </a:rPr>
            </a:br>
            <a:r>
              <a:rPr lang="en-GB" sz="4800" dirty="0" smtClean="0">
                <a:solidFill>
                  <a:schemeClr val="accent2"/>
                </a:solidFill>
                <a:latin typeface="+mn-lt"/>
                <a:cs typeface="Akhbar MT" pitchFamily="2" charset="-78"/>
              </a:rPr>
              <a:t> Combating Desertification </a:t>
            </a:r>
            <a:r>
              <a:rPr lang="ar-SA" sz="4800" dirty="0" smtClean="0">
                <a:solidFill>
                  <a:schemeClr val="accent2"/>
                </a:solidFill>
                <a:latin typeface="+mn-lt"/>
                <a:cs typeface="Akhbar MT" pitchFamily="2" charset="-78"/>
              </a:rPr>
              <a:t>  </a:t>
            </a:r>
            <a:endParaRPr lang="ar-SA" sz="4800" dirty="0">
              <a:solidFill>
                <a:schemeClr val="accent2"/>
              </a:solidFill>
              <a:latin typeface="+mn-lt"/>
              <a:cs typeface="Akhbar MT" pitchFamily="2" charset="-78"/>
            </a:endParaRPr>
          </a:p>
        </p:txBody>
      </p:sp>
      <p:pic>
        <p:nvPicPr>
          <p:cNvPr id="4" name="صورة 3" descr="th.jpg"/>
          <p:cNvPicPr>
            <a:picLocks noChangeAspect="1"/>
          </p:cNvPicPr>
          <p:nvPr/>
        </p:nvPicPr>
        <p:blipFill>
          <a:blip r:embed="rId2" cstate="print"/>
          <a:stretch>
            <a:fillRect/>
          </a:stretch>
        </p:blipFill>
        <p:spPr>
          <a:xfrm>
            <a:off x="2195736" y="2204864"/>
            <a:ext cx="4794448" cy="3595836"/>
          </a:xfrm>
          <a:prstGeom prst="rect">
            <a:avLst/>
          </a:prstGeom>
        </p:spPr>
      </p:pic>
      <p:sp>
        <p:nvSpPr>
          <p:cNvPr id="5" name="الرمز &quot;ممنوع&quot; 4"/>
          <p:cNvSpPr/>
          <p:nvPr/>
        </p:nvSpPr>
        <p:spPr>
          <a:xfrm>
            <a:off x="2987824" y="1772816"/>
            <a:ext cx="3600400" cy="4320480"/>
          </a:xfrm>
          <a:prstGeom prst="noSmoking">
            <a:avLst>
              <a:gd name="adj" fmla="val 9075"/>
            </a:avLst>
          </a:prstGeom>
        </p:spPr>
        <p:style>
          <a:lnRef idx="1">
            <a:schemeClr val="accent2"/>
          </a:lnRef>
          <a:fillRef idx="2">
            <a:schemeClr val="accent2"/>
          </a:fillRef>
          <a:effectRef idx="1">
            <a:schemeClr val="accent2"/>
          </a:effectRef>
          <a:fontRef idx="minor">
            <a:schemeClr val="dk1"/>
          </a:fontRef>
        </p:style>
        <p:txBody>
          <a:bodyPr rtlCol="1" anchor="ctr"/>
          <a:lstStyle/>
          <a:p>
            <a:pPr algn="ctr"/>
            <a:endParaRPr lang="ar-SA">
              <a:solidFill>
                <a:schemeClr val="tx1"/>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457200" y="836712"/>
            <a:ext cx="8153400" cy="5637240"/>
          </a:xfrm>
        </p:spPr>
        <p:txBody>
          <a:bodyPr>
            <a:normAutofit/>
          </a:bodyPr>
          <a:lstStyle/>
          <a:p>
            <a:pPr algn="just" rtl="1"/>
            <a:r>
              <a:rPr lang="ar-SA" sz="2800" b="1" dirty="0" smtClean="0">
                <a:solidFill>
                  <a:schemeClr val="accent2"/>
                </a:solidFill>
              </a:rPr>
              <a:t>ان مكافحة التصحر تعني منع تدهور للاراضي التي تنتج المحاصيل والاخشاب والاحطاب والكلاء </a:t>
            </a:r>
            <a:r>
              <a:rPr lang="ar-SA" sz="2800" b="1" dirty="0" smtClean="0">
                <a:solidFill>
                  <a:schemeClr val="accent2"/>
                </a:solidFill>
              </a:rPr>
              <a:t>.</a:t>
            </a:r>
            <a:endParaRPr lang="en-GB" sz="2800" b="1" dirty="0" smtClean="0">
              <a:solidFill>
                <a:schemeClr val="accent2"/>
              </a:solidFill>
            </a:endParaRPr>
          </a:p>
          <a:p>
            <a:pPr algn="just" rtl="1"/>
            <a:endParaRPr lang="ar-SA" sz="2800" b="1" dirty="0" smtClean="0">
              <a:solidFill>
                <a:schemeClr val="accent2"/>
              </a:solidFill>
            </a:endParaRPr>
          </a:p>
          <a:p>
            <a:pPr algn="just" rtl="1"/>
            <a:r>
              <a:rPr lang="ar-SA" sz="2800" b="1" dirty="0" smtClean="0"/>
              <a:t> هذا ويتضمن فعل الانسان ثلاث حزم من الوسائل تستكمل </a:t>
            </a:r>
            <a:r>
              <a:rPr lang="ar-SA" sz="2800" b="1" dirty="0" err="1" smtClean="0"/>
              <a:t>بها</a:t>
            </a:r>
            <a:r>
              <a:rPr lang="ar-SA" sz="2800" b="1" dirty="0" smtClean="0"/>
              <a:t> جميعا التنمية المستدامة </a:t>
            </a:r>
            <a:r>
              <a:rPr lang="ar-SA" sz="2800" b="1" dirty="0" err="1" smtClean="0"/>
              <a:t>وهي :</a:t>
            </a:r>
            <a:endParaRPr lang="ar-SA" sz="2800" b="1" dirty="0" smtClean="0"/>
          </a:p>
          <a:p>
            <a:pPr marL="514350" indent="-514350" algn="just" rtl="1">
              <a:buFont typeface="+mj-lt"/>
              <a:buAutoNum type="arabicPeriod"/>
            </a:pPr>
            <a:r>
              <a:rPr lang="ar-SA" sz="2800" b="1" dirty="0" smtClean="0">
                <a:solidFill>
                  <a:srgbClr val="FF0000"/>
                </a:solidFill>
              </a:rPr>
              <a:t>الوسائل التقنية </a:t>
            </a:r>
            <a:r>
              <a:rPr lang="en-GB" sz="2800" b="1" dirty="0" smtClean="0">
                <a:solidFill>
                  <a:schemeClr val="accent2"/>
                </a:solidFill>
              </a:rPr>
              <a:t>Technological Methods </a:t>
            </a:r>
            <a:endParaRPr lang="ar-SA" sz="2800" b="1" dirty="0" smtClean="0">
              <a:solidFill>
                <a:schemeClr val="accent2"/>
              </a:solidFill>
            </a:endParaRPr>
          </a:p>
          <a:p>
            <a:pPr marL="514350" indent="-514350" algn="just" rtl="1">
              <a:buFont typeface="+mj-lt"/>
              <a:buAutoNum type="arabicPeriod"/>
            </a:pPr>
            <a:r>
              <a:rPr lang="ar-SA" sz="2800" b="1" dirty="0" smtClean="0">
                <a:solidFill>
                  <a:srgbClr val="FF0000"/>
                </a:solidFill>
              </a:rPr>
              <a:t>الوسائل الاقتصادية </a:t>
            </a:r>
            <a:r>
              <a:rPr lang="en-GB" sz="2800" b="1" dirty="0" smtClean="0">
                <a:solidFill>
                  <a:schemeClr val="accent2"/>
                </a:solidFill>
              </a:rPr>
              <a:t>Economical Methods</a:t>
            </a:r>
            <a:endParaRPr lang="ar-SA" sz="2800" b="1" dirty="0" smtClean="0">
              <a:solidFill>
                <a:schemeClr val="accent2"/>
              </a:solidFill>
            </a:endParaRPr>
          </a:p>
          <a:p>
            <a:pPr marL="514350" indent="-514350" algn="just" rtl="1">
              <a:buFont typeface="+mj-lt"/>
              <a:buAutoNum type="arabicPeriod"/>
            </a:pPr>
            <a:r>
              <a:rPr lang="ar-SA" sz="2800" b="1" dirty="0" smtClean="0">
                <a:solidFill>
                  <a:srgbClr val="FF0000"/>
                </a:solidFill>
              </a:rPr>
              <a:t>الوسائل الاجتماعية </a:t>
            </a:r>
            <a:r>
              <a:rPr lang="en-GB" sz="2800" b="1" dirty="0" smtClean="0">
                <a:solidFill>
                  <a:schemeClr val="accent2"/>
                </a:solidFill>
              </a:rPr>
              <a:t>Social Methods</a:t>
            </a:r>
            <a:endParaRPr lang="ar-SA" sz="2800" b="1" dirty="0">
              <a:solidFill>
                <a:schemeClr val="accent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0"/>
            <a:ext cx="8229600" cy="1066800"/>
          </a:xfrm>
        </p:spPr>
        <p:txBody>
          <a:bodyPr>
            <a:normAutofit/>
          </a:bodyPr>
          <a:lstStyle/>
          <a:p>
            <a:pPr algn="r"/>
            <a:r>
              <a:rPr lang="ar-SA" sz="4000" b="1" dirty="0" smtClean="0">
                <a:solidFill>
                  <a:schemeClr val="accent2"/>
                </a:solidFill>
                <a:latin typeface="Times New Roman" pitchFamily="18" charset="0"/>
                <a:cs typeface="Times New Roman" pitchFamily="18" charset="0"/>
              </a:rPr>
              <a:t>1- الوسائل التقنية </a:t>
            </a:r>
            <a:endParaRPr lang="ar-SA" sz="40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196752"/>
            <a:ext cx="7643192" cy="5277200"/>
          </a:xfrm>
        </p:spPr>
        <p:txBody>
          <a:bodyPr>
            <a:normAutofit/>
          </a:bodyPr>
          <a:lstStyle/>
          <a:p>
            <a:pPr algn="just" rtl="1"/>
            <a:r>
              <a:rPr lang="ar-SA" sz="2800" b="1" dirty="0" smtClean="0">
                <a:solidFill>
                  <a:schemeClr val="accent2"/>
                </a:solidFill>
                <a:latin typeface="Times New Roman" pitchFamily="18" charset="0"/>
                <a:cs typeface="Times New Roman" pitchFamily="18" charset="0"/>
              </a:rPr>
              <a:t>و الوسائل التقنية الرشيدة التي تحقق التنمية المستدامة و تقي الأرض من التدهور و تحد من </a:t>
            </a:r>
            <a:r>
              <a:rPr lang="ar-SA" sz="2800" b="1" dirty="0" err="1" smtClean="0">
                <a:solidFill>
                  <a:schemeClr val="accent2"/>
                </a:solidFill>
                <a:latin typeface="Times New Roman" pitchFamily="18" charset="0"/>
                <a:cs typeface="Times New Roman" pitchFamily="18" charset="0"/>
              </a:rPr>
              <a:t>التصحر </a:t>
            </a:r>
            <a:r>
              <a:rPr lang="ar-SA" sz="2800" b="1" dirty="0" smtClean="0">
                <a:solidFill>
                  <a:schemeClr val="accent2"/>
                </a:solidFill>
                <a:latin typeface="Times New Roman" pitchFamily="18" charset="0"/>
                <a:cs typeface="Times New Roman" pitchFamily="18" charset="0"/>
              </a:rPr>
              <a:t>, و هي تلك التي تتجه إلى تصويب الوسائل غير الرشيدة التي </a:t>
            </a:r>
            <a:r>
              <a:rPr lang="ar-SA" sz="2800" b="1" dirty="0" err="1" smtClean="0">
                <a:solidFill>
                  <a:schemeClr val="accent2"/>
                </a:solidFill>
                <a:latin typeface="Times New Roman" pitchFamily="18" charset="0"/>
                <a:cs typeface="Times New Roman" pitchFamily="18" charset="0"/>
              </a:rPr>
              <a:t>إتبعها</a:t>
            </a:r>
            <a:r>
              <a:rPr lang="ar-SA" sz="2800" b="1" dirty="0" smtClean="0">
                <a:solidFill>
                  <a:schemeClr val="accent2"/>
                </a:solidFill>
                <a:latin typeface="Times New Roman" pitchFamily="18" charset="0"/>
                <a:cs typeface="Times New Roman" pitchFamily="18" charset="0"/>
              </a:rPr>
              <a:t> الإنسان في </a:t>
            </a:r>
            <a:r>
              <a:rPr lang="ar-SA" sz="2800" b="1" dirty="0" err="1" smtClean="0">
                <a:solidFill>
                  <a:schemeClr val="accent2"/>
                </a:solidFill>
                <a:latin typeface="Times New Roman" pitchFamily="18" charset="0"/>
                <a:cs typeface="Times New Roman" pitchFamily="18" charset="0"/>
              </a:rPr>
              <a:t>إستخداماته</a:t>
            </a:r>
            <a:r>
              <a:rPr lang="ar-SA" sz="2800" b="1" dirty="0" smtClean="0">
                <a:solidFill>
                  <a:schemeClr val="accent2"/>
                </a:solidFill>
                <a:latin typeface="Times New Roman" pitchFamily="18" charset="0"/>
                <a:cs typeface="Times New Roman" pitchFamily="18" charset="0"/>
              </a:rPr>
              <a:t> للأرض و لمواردها الطبيعية </a:t>
            </a:r>
            <a:endParaRPr lang="ar-SA" sz="2800" b="1" dirty="0">
              <a:solidFill>
                <a:schemeClr val="accent2"/>
              </a:solidFill>
              <a:latin typeface="Times New Roman" pitchFamily="18" charset="0"/>
              <a:cs typeface="Times New Roman" pitchFamily="18" charset="0"/>
            </a:endParaRPr>
          </a:p>
        </p:txBody>
      </p:sp>
      <p:pic>
        <p:nvPicPr>
          <p:cNvPr id="4" name="صورة 3" descr="download (1).jpg"/>
          <p:cNvPicPr>
            <a:picLocks noChangeAspect="1"/>
          </p:cNvPicPr>
          <p:nvPr/>
        </p:nvPicPr>
        <p:blipFill>
          <a:blip r:embed="rId2" cstate="print"/>
          <a:stretch>
            <a:fillRect/>
          </a:stretch>
        </p:blipFill>
        <p:spPr>
          <a:xfrm>
            <a:off x="611560" y="3789040"/>
            <a:ext cx="2466975" cy="1847850"/>
          </a:xfrm>
          <a:prstGeom prst="rect">
            <a:avLst/>
          </a:prstGeom>
          <a:ln>
            <a:noFill/>
          </a:ln>
          <a:effectLst>
            <a:outerShdw blurRad="292100" dist="139700" dir="2700000" algn="tl" rotWithShape="0">
              <a:srgbClr val="333333">
                <a:alpha val="65000"/>
              </a:srgbClr>
            </a:outerShdw>
          </a:effectLst>
        </p:spPr>
      </p:pic>
      <p:pic>
        <p:nvPicPr>
          <p:cNvPr id="5" name="صورة 4" descr="images (3).jpg"/>
          <p:cNvPicPr>
            <a:picLocks noChangeAspect="1"/>
          </p:cNvPicPr>
          <p:nvPr/>
        </p:nvPicPr>
        <p:blipFill>
          <a:blip r:embed="rId3" cstate="print"/>
          <a:stretch>
            <a:fillRect/>
          </a:stretch>
        </p:blipFill>
        <p:spPr>
          <a:xfrm>
            <a:off x="3707904" y="4005064"/>
            <a:ext cx="2466975" cy="1847850"/>
          </a:xfrm>
          <a:prstGeom prst="rect">
            <a:avLst/>
          </a:prstGeom>
          <a:ln>
            <a:noFill/>
          </a:ln>
          <a:effectLst>
            <a:outerShdw blurRad="292100" dist="139700" dir="2700000" algn="tl" rotWithShape="0">
              <a:srgbClr val="333333">
                <a:alpha val="65000"/>
              </a:srgbClr>
            </a:outerShdw>
          </a:effectLst>
        </p:spPr>
      </p:pic>
      <p:sp>
        <p:nvSpPr>
          <p:cNvPr id="6" name="ضرب 5"/>
          <p:cNvSpPr/>
          <p:nvPr/>
        </p:nvSpPr>
        <p:spPr>
          <a:xfrm>
            <a:off x="971600" y="3573016"/>
            <a:ext cx="1656184" cy="2520280"/>
          </a:xfrm>
          <a:prstGeom prst="mathMultiply">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a:p>
        </p:txBody>
      </p:sp>
      <p:sp>
        <p:nvSpPr>
          <p:cNvPr id="7" name="ضرب 6"/>
          <p:cNvSpPr/>
          <p:nvPr/>
        </p:nvSpPr>
        <p:spPr>
          <a:xfrm>
            <a:off x="4038600" y="3657600"/>
            <a:ext cx="1656184" cy="2520280"/>
          </a:xfrm>
          <a:prstGeom prst="mathMultiply">
            <a:avLst/>
          </a:prstGeom>
        </p:spPr>
        <p:style>
          <a:lnRef idx="1">
            <a:schemeClr val="accent2"/>
          </a:lnRef>
          <a:fillRef idx="3">
            <a:schemeClr val="accent2"/>
          </a:fillRef>
          <a:effectRef idx="2">
            <a:schemeClr val="accent2"/>
          </a:effectRef>
          <a:fontRef idx="minor">
            <a:schemeClr val="lt1"/>
          </a:fontRef>
        </p:style>
        <p:txBody>
          <a:bodyPr rtlCol="1" anchor="ctr"/>
          <a:lstStyle/>
          <a:p>
            <a:pPr algn="ctr"/>
            <a:endParaRPr lang="ar-SA"/>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3400" y="457200"/>
            <a:ext cx="8229600" cy="1066800"/>
          </a:xfrm>
        </p:spPr>
        <p:txBody>
          <a:bodyPr>
            <a:noAutofit/>
          </a:bodyPr>
          <a:lstStyle/>
          <a:p>
            <a:pPr marL="1143000" indent="-1143000" algn="r"/>
            <a:r>
              <a:rPr lang="ar-SA" sz="4800" b="1" dirty="0" smtClean="0">
                <a:solidFill>
                  <a:schemeClr val="accent2"/>
                </a:solidFill>
                <a:latin typeface="Times New Roman" pitchFamily="18" charset="0"/>
                <a:cs typeface="Times New Roman" pitchFamily="18" charset="0"/>
              </a:rPr>
              <a:t>أ</a:t>
            </a:r>
            <a:r>
              <a:rPr lang="ar-SA" sz="4400" b="1" dirty="0" smtClean="0">
                <a:solidFill>
                  <a:schemeClr val="accent2"/>
                </a:solidFill>
                <a:latin typeface="Times New Roman" pitchFamily="18" charset="0"/>
                <a:cs typeface="Times New Roman" pitchFamily="18" charset="0"/>
              </a:rPr>
              <a:t>- التثبيت الميكانيكي </a:t>
            </a:r>
            <a:endParaRPr lang="ar-SA" sz="48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524000"/>
            <a:ext cx="8219256" cy="2808313"/>
          </a:xfrm>
        </p:spPr>
        <p:txBody>
          <a:bodyPr>
            <a:normAutofit/>
          </a:bodyPr>
          <a:lstStyle/>
          <a:p>
            <a:pPr algn="r" rtl="1"/>
            <a:r>
              <a:rPr lang="ar-SA" sz="2800" b="1" dirty="0" smtClean="0">
                <a:latin typeface="Times New Roman" pitchFamily="18" charset="0"/>
                <a:cs typeface="Times New Roman" pitchFamily="18" charset="0"/>
              </a:rPr>
              <a:t> </a:t>
            </a:r>
            <a:r>
              <a:rPr lang="ar-SA" sz="2800" b="1" dirty="0" smtClean="0">
                <a:latin typeface="Times New Roman" pitchFamily="18" charset="0"/>
                <a:cs typeface="Times New Roman" pitchFamily="18" charset="0"/>
              </a:rPr>
              <a:t>يصبح هذا ملزما في المناطق التي لا </a:t>
            </a:r>
            <a:r>
              <a:rPr lang="ar-SA" sz="2800" b="1" dirty="0" smtClean="0">
                <a:latin typeface="Times New Roman" pitchFamily="18" charset="0"/>
                <a:cs typeface="Times New Roman" pitchFamily="18" charset="0"/>
              </a:rPr>
              <a:t>تتاح</a:t>
            </a:r>
            <a:r>
              <a:rPr lang="ar-SA" sz="2800" b="1" dirty="0" smtClean="0">
                <a:latin typeface="Times New Roman" pitchFamily="18" charset="0"/>
                <a:cs typeface="Times New Roman" pitchFamily="18" charset="0"/>
              </a:rPr>
              <a:t> فيها مصادر للمياه للتشجير و هو عبارة عن إنشاء حواجز قليلة الإرتفاع و تصنع عادة مما يتاح من المواد مثل : </a:t>
            </a:r>
          </a:p>
          <a:p>
            <a:pPr algn="r" rtl="1">
              <a:buNone/>
            </a:pPr>
            <a:r>
              <a:rPr lang="ar-SA" sz="2800" b="1" dirty="0" smtClean="0">
                <a:solidFill>
                  <a:schemeClr val="accent2"/>
                </a:solidFill>
                <a:latin typeface="Times New Roman" pitchFamily="18" charset="0"/>
                <a:cs typeface="Times New Roman" pitchFamily="18" charset="0"/>
              </a:rPr>
              <a:t>1- حواجز تصنع من مخلفات نباتية جافة تربط بعضها ببعض مثل سعف النخيل  و </a:t>
            </a:r>
            <a:r>
              <a:rPr lang="ar-SA" sz="2800" b="1" dirty="0" err="1" smtClean="0">
                <a:solidFill>
                  <a:schemeClr val="accent2"/>
                </a:solidFill>
                <a:latin typeface="Times New Roman" pitchFamily="18" charset="0"/>
                <a:cs typeface="Times New Roman" pitchFamily="18" charset="0"/>
              </a:rPr>
              <a:t>حشيشة</a:t>
            </a:r>
            <a:r>
              <a:rPr lang="ar-SA" sz="2800" b="1" dirty="0" smtClean="0">
                <a:solidFill>
                  <a:schemeClr val="accent2"/>
                </a:solidFill>
                <a:latin typeface="Times New Roman" pitchFamily="18" charset="0"/>
                <a:cs typeface="Times New Roman" pitchFamily="18" charset="0"/>
              </a:rPr>
              <a:t> </a:t>
            </a:r>
            <a:r>
              <a:rPr lang="ar-SA" sz="2800" b="1" dirty="0" err="1" smtClean="0">
                <a:solidFill>
                  <a:schemeClr val="accent2"/>
                </a:solidFill>
                <a:latin typeface="Times New Roman" pitchFamily="18" charset="0"/>
                <a:cs typeface="Times New Roman" pitchFamily="18" charset="0"/>
              </a:rPr>
              <a:t>الحلفا</a:t>
            </a:r>
            <a:r>
              <a:rPr lang="ar-SA" sz="2800" b="1" dirty="0" smtClean="0">
                <a:solidFill>
                  <a:schemeClr val="accent2"/>
                </a:solidFill>
                <a:latin typeface="Times New Roman" pitchFamily="18" charset="0"/>
                <a:cs typeface="Times New Roman" pitchFamily="18" charset="0"/>
              </a:rPr>
              <a:t> </a:t>
            </a:r>
            <a:r>
              <a:rPr lang="ar-SA" sz="2800" b="1" dirty="0" err="1" smtClean="0">
                <a:solidFill>
                  <a:schemeClr val="accent2"/>
                </a:solidFill>
                <a:latin typeface="Times New Roman" pitchFamily="18" charset="0"/>
                <a:cs typeface="Times New Roman" pitchFamily="18" charset="0"/>
              </a:rPr>
              <a:t>.</a:t>
            </a:r>
            <a:endParaRPr lang="ar-SA" sz="2800" b="1" dirty="0" smtClean="0">
              <a:solidFill>
                <a:schemeClr val="accent2"/>
              </a:solidFill>
              <a:latin typeface="Times New Roman" pitchFamily="18" charset="0"/>
              <a:cs typeface="Times New Roman" pitchFamily="18" charset="0"/>
            </a:endParaRPr>
          </a:p>
        </p:txBody>
      </p:sp>
      <p:pic>
        <p:nvPicPr>
          <p:cNvPr id="5" name="صورة 4" descr="1102515379.jpg"/>
          <p:cNvPicPr>
            <a:picLocks noChangeAspect="1"/>
          </p:cNvPicPr>
          <p:nvPr/>
        </p:nvPicPr>
        <p:blipFill>
          <a:blip r:embed="rId2" cstate="print"/>
          <a:stretch>
            <a:fillRect/>
          </a:stretch>
        </p:blipFill>
        <p:spPr>
          <a:xfrm>
            <a:off x="609600" y="4495800"/>
            <a:ext cx="2808312" cy="205942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95536" y="1196752"/>
            <a:ext cx="8229600" cy="4973184"/>
          </a:xfrm>
        </p:spPr>
        <p:txBody>
          <a:bodyPr>
            <a:normAutofit/>
          </a:bodyPr>
          <a:lstStyle/>
          <a:p>
            <a:pPr algn="just" rtl="1">
              <a:buNone/>
            </a:pPr>
            <a:r>
              <a:rPr lang="ar-SA" sz="2800" b="1" dirty="0" smtClean="0">
                <a:solidFill>
                  <a:schemeClr val="accent2"/>
                </a:solidFill>
                <a:latin typeface="Times New Roman" pitchFamily="18" charset="0"/>
                <a:cs typeface="Times New Roman" pitchFamily="18" charset="0"/>
              </a:rPr>
              <a:t>2-</a:t>
            </a:r>
            <a:r>
              <a:rPr lang="en-GB" sz="2800" b="1" dirty="0" smtClean="0">
                <a:solidFill>
                  <a:schemeClr val="accent2"/>
                </a:solidFill>
                <a:latin typeface="Times New Roman" pitchFamily="18" charset="0"/>
                <a:cs typeface="Times New Roman" pitchFamily="18" charset="0"/>
              </a:rPr>
              <a:t> </a:t>
            </a:r>
            <a:r>
              <a:rPr lang="ar-SA" sz="2800" b="1" dirty="0" smtClean="0">
                <a:solidFill>
                  <a:schemeClr val="accent2"/>
                </a:solidFill>
                <a:latin typeface="Times New Roman" pitchFamily="18" charset="0"/>
                <a:cs typeface="Times New Roman" pitchFamily="18" charset="0"/>
              </a:rPr>
              <a:t>كما </a:t>
            </a:r>
            <a:r>
              <a:rPr lang="ar-SA" sz="2800" b="1" dirty="0" smtClean="0">
                <a:solidFill>
                  <a:schemeClr val="accent2"/>
                </a:solidFill>
                <a:latin typeface="Times New Roman" pitchFamily="18" charset="0"/>
                <a:cs typeface="Times New Roman" pitchFamily="18" charset="0"/>
              </a:rPr>
              <a:t>استخدمت حواجز من بلوكات الطين و الاسمنت و كما أن هنالك طريقة أخرى شائعة لحماية الطرق الصحراوية تتمثل في استخدام براميل الأسفلت الذي استخدم في رصف الشوارع </a:t>
            </a:r>
          </a:p>
          <a:p>
            <a:endParaRPr lang="ar-SA" sz="2800" b="1" dirty="0">
              <a:solidFill>
                <a:schemeClr val="bg2">
                  <a:lumMod val="25000"/>
                </a:schemeClr>
              </a:solidFill>
              <a:latin typeface="Times New Roman" pitchFamily="18" charset="0"/>
              <a:cs typeface="Times New Roman" pitchFamily="18" charset="0"/>
            </a:endParaRPr>
          </a:p>
        </p:txBody>
      </p:sp>
      <p:pic>
        <p:nvPicPr>
          <p:cNvPr id="4" name="صورة 3" descr="1102515408.jpg"/>
          <p:cNvPicPr>
            <a:picLocks noChangeAspect="1"/>
          </p:cNvPicPr>
          <p:nvPr/>
        </p:nvPicPr>
        <p:blipFill>
          <a:blip r:embed="rId2" cstate="print"/>
          <a:stretch>
            <a:fillRect/>
          </a:stretch>
        </p:blipFill>
        <p:spPr>
          <a:xfrm>
            <a:off x="990600" y="2971800"/>
            <a:ext cx="3698709" cy="277403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332656"/>
            <a:ext cx="8229600" cy="1066800"/>
          </a:xfrm>
        </p:spPr>
        <p:txBody>
          <a:bodyPr>
            <a:noAutofit/>
          </a:bodyPr>
          <a:lstStyle/>
          <a:p>
            <a:pPr algn="r"/>
            <a:r>
              <a:rPr lang="ar-SA" sz="3200" b="1" dirty="0" smtClean="0">
                <a:solidFill>
                  <a:schemeClr val="accent2"/>
                </a:solidFill>
                <a:latin typeface="Times New Roman" pitchFamily="18" charset="0"/>
                <a:cs typeface="Times New Roman" pitchFamily="18" charset="0"/>
              </a:rPr>
              <a:t>كما استخدمت المملكة العربية السعودية الطرق الغطائية التالية </a:t>
            </a:r>
            <a:endParaRPr lang="ar-SA" sz="32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685800" y="1295400"/>
            <a:ext cx="7643192" cy="2667000"/>
          </a:xfrm>
        </p:spPr>
        <p:txBody>
          <a:bodyPr/>
          <a:lstStyle/>
          <a:p>
            <a:pPr algn="just" rtl="1">
              <a:buFont typeface="Arial" pitchFamily="34" charset="0"/>
              <a:buChar char="•"/>
            </a:pPr>
            <a:r>
              <a:rPr lang="ar-SA" sz="2800" b="1" dirty="0" smtClean="0">
                <a:solidFill>
                  <a:schemeClr val="accent2"/>
                </a:solidFill>
                <a:latin typeface="Times New Roman" pitchFamily="18" charset="0"/>
                <a:cs typeface="Times New Roman" pitchFamily="18" charset="0"/>
              </a:rPr>
              <a:t>رش الزيت الخام كثيف الشمع الذي يتم رشه بسمك لا يقل عن 4 بوصات على سطح الكثيب الرملي المواجه لاتجاه الريح </a:t>
            </a:r>
            <a:r>
              <a:rPr lang="ar-SA" sz="2800" b="1" dirty="0" smtClean="0">
                <a:solidFill>
                  <a:schemeClr val="accent2"/>
                </a:solidFill>
                <a:latin typeface="Times New Roman" pitchFamily="18" charset="0"/>
                <a:cs typeface="Times New Roman" pitchFamily="18" charset="0"/>
              </a:rPr>
              <a:t>.</a:t>
            </a:r>
            <a:endParaRPr lang="en-GB" sz="2800" b="1" dirty="0" smtClean="0">
              <a:solidFill>
                <a:schemeClr val="accent2"/>
              </a:solidFill>
              <a:latin typeface="Times New Roman" pitchFamily="18" charset="0"/>
              <a:cs typeface="Times New Roman" pitchFamily="18" charset="0"/>
            </a:endParaRPr>
          </a:p>
          <a:p>
            <a:pPr algn="just" rtl="1">
              <a:buFont typeface="Arial" pitchFamily="34" charset="0"/>
              <a:buChar char="•"/>
            </a:pPr>
            <a:endParaRPr lang="ar-SA" sz="2800" b="1" dirty="0" smtClean="0">
              <a:solidFill>
                <a:schemeClr val="accent2"/>
              </a:solidFill>
              <a:latin typeface="Times New Roman" pitchFamily="18" charset="0"/>
              <a:cs typeface="Times New Roman" pitchFamily="18" charset="0"/>
            </a:endParaRPr>
          </a:p>
          <a:p>
            <a:pPr algn="just" rtl="1">
              <a:buFont typeface="Arial" pitchFamily="34" charset="0"/>
              <a:buChar char="•"/>
            </a:pPr>
            <a:r>
              <a:rPr lang="ar-SA" sz="2800" b="1" dirty="0" smtClean="0">
                <a:latin typeface="Times New Roman" pitchFamily="18" charset="0"/>
                <a:cs typeface="Times New Roman" pitchFamily="18" charset="0"/>
              </a:rPr>
              <a:t>استخدام المواد الكيميائية و منها مادة </a:t>
            </a:r>
            <a:r>
              <a:rPr lang="ar-SA" sz="2800" b="1" dirty="0" err="1" smtClean="0">
                <a:latin typeface="Times New Roman" pitchFamily="18" charset="0"/>
                <a:cs typeface="Times New Roman" pitchFamily="18" charset="0"/>
              </a:rPr>
              <a:t>كيمكو</a:t>
            </a:r>
            <a:r>
              <a:rPr lang="ar-SA" sz="2800" b="1" dirty="0" smtClean="0">
                <a:latin typeface="Times New Roman" pitchFamily="18" charset="0"/>
                <a:cs typeface="Times New Roman" pitchFamily="18" charset="0"/>
              </a:rPr>
              <a:t> ( اسم </a:t>
            </a:r>
            <a:r>
              <a:rPr lang="ar-SA" sz="2800" b="1" dirty="0" err="1" smtClean="0">
                <a:latin typeface="Times New Roman" pitchFamily="18" charset="0"/>
                <a:cs typeface="Times New Roman" pitchFamily="18" charset="0"/>
              </a:rPr>
              <a:t>تجاري </a:t>
            </a:r>
            <a:r>
              <a:rPr lang="ar-SA" sz="2800" b="1" dirty="0" smtClean="0">
                <a:latin typeface="Times New Roman" pitchFamily="18" charset="0"/>
                <a:cs typeface="Times New Roman" pitchFamily="18" charset="0"/>
              </a:rPr>
              <a:t>) التى يتم رشها على سطح الكثيب بعد خلطها بالماء </a:t>
            </a:r>
          </a:p>
          <a:p>
            <a:pPr>
              <a:buNone/>
            </a:pPr>
            <a:endParaRPr lang="ar-SA" dirty="0">
              <a:solidFill>
                <a:schemeClr val="bg2">
                  <a:lumMod val="25000"/>
                </a:schemeClr>
              </a:solidFill>
              <a:cs typeface="Akhbar MT" pitchFamily="2" charset="-78"/>
            </a:endParaRPr>
          </a:p>
        </p:txBody>
      </p:sp>
      <p:pic>
        <p:nvPicPr>
          <p:cNvPr id="4" name="صورة 3" descr="1102515285.jpg"/>
          <p:cNvPicPr>
            <a:picLocks noChangeAspect="1"/>
          </p:cNvPicPr>
          <p:nvPr/>
        </p:nvPicPr>
        <p:blipFill>
          <a:blip r:embed="rId2" cstate="print"/>
          <a:stretch>
            <a:fillRect/>
          </a:stretch>
        </p:blipFill>
        <p:spPr>
          <a:xfrm>
            <a:off x="2743200" y="4038600"/>
            <a:ext cx="3369218" cy="247076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4400" b="1" dirty="0" smtClean="0">
                <a:solidFill>
                  <a:schemeClr val="accent2"/>
                </a:solidFill>
                <a:latin typeface="Times New Roman" pitchFamily="18" charset="0"/>
                <a:cs typeface="Times New Roman" pitchFamily="18" charset="0"/>
              </a:rPr>
              <a:t>ب- التثبيت </a:t>
            </a:r>
            <a:r>
              <a:rPr lang="ar-SA" sz="4400" b="1" dirty="0" err="1" smtClean="0">
                <a:solidFill>
                  <a:schemeClr val="accent2"/>
                </a:solidFill>
                <a:latin typeface="Times New Roman" pitchFamily="18" charset="0"/>
                <a:cs typeface="Times New Roman" pitchFamily="18" charset="0"/>
              </a:rPr>
              <a:t>الأحيائي </a:t>
            </a:r>
            <a:r>
              <a:rPr lang="ar-SA" sz="4400" b="1" dirty="0" smtClean="0">
                <a:solidFill>
                  <a:schemeClr val="accent2"/>
                </a:solidFill>
                <a:latin typeface="Times New Roman" pitchFamily="18" charset="0"/>
                <a:cs typeface="Times New Roman" pitchFamily="18" charset="0"/>
              </a:rPr>
              <a:t>( التثبيت الدائم</a:t>
            </a:r>
            <a:r>
              <a:rPr lang="ar-SA" sz="4400" b="1" dirty="0" err="1" smtClean="0">
                <a:solidFill>
                  <a:schemeClr val="accent2"/>
                </a:solidFill>
                <a:latin typeface="Times New Roman" pitchFamily="18" charset="0"/>
                <a:cs typeface="Times New Roman" pitchFamily="18" charset="0"/>
              </a:rPr>
              <a:t>)</a:t>
            </a:r>
            <a:r>
              <a:rPr lang="ar-SA" sz="4400" b="1" dirty="0" smtClean="0">
                <a:solidFill>
                  <a:schemeClr val="accent2"/>
                </a:solidFill>
                <a:latin typeface="Times New Roman" pitchFamily="18" charset="0"/>
                <a:cs typeface="Times New Roman" pitchFamily="18" charset="0"/>
              </a:rPr>
              <a:t> </a:t>
            </a:r>
            <a:endParaRPr lang="ar-SA" sz="44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p:txBody>
          <a:bodyPr>
            <a:normAutofit/>
          </a:bodyPr>
          <a:lstStyle/>
          <a:p>
            <a:pPr algn="just" rtl="1"/>
            <a:r>
              <a:rPr lang="ar-SA" sz="2800" b="1" dirty="0" smtClean="0">
                <a:latin typeface="Times New Roman" pitchFamily="18" charset="0"/>
                <a:cs typeface="Times New Roman" pitchFamily="18" charset="0"/>
              </a:rPr>
              <a:t>ويحقق التثبيت الأحيائي التثبيت الدائم للكثبان الرملية و يتم عادة في المناطق التى تتوفر فيها الموارد المائية المناسبة هذا و يعد التشجير أنجح الطرق لتحقيق التثبيت الدائم للكثبان الرملية المتحركة ووقف الزحف </a:t>
            </a:r>
            <a:r>
              <a:rPr lang="ar-SA" sz="2800" b="1" dirty="0" smtClean="0">
                <a:latin typeface="Times New Roman" pitchFamily="18" charset="0"/>
                <a:cs typeface="Times New Roman" pitchFamily="18" charset="0"/>
              </a:rPr>
              <a:t>.</a:t>
            </a:r>
            <a:endParaRPr lang="en-GB" sz="2800" b="1" dirty="0" smtClean="0">
              <a:latin typeface="Times New Roman" pitchFamily="18" charset="0"/>
              <a:cs typeface="Times New Roman" pitchFamily="18" charset="0"/>
            </a:endParaRPr>
          </a:p>
          <a:p>
            <a:pPr algn="just" rtl="1"/>
            <a:endParaRPr lang="ar-SA" sz="2800" b="1" dirty="0" smtClean="0">
              <a:solidFill>
                <a:schemeClr val="accent2"/>
              </a:solidFill>
              <a:latin typeface="Times New Roman" pitchFamily="18" charset="0"/>
              <a:cs typeface="Times New Roman" pitchFamily="18" charset="0"/>
            </a:endParaRPr>
          </a:p>
          <a:p>
            <a:pPr algn="just" rtl="1"/>
            <a:r>
              <a:rPr lang="ar-SA" sz="2800" b="1" dirty="0" smtClean="0">
                <a:solidFill>
                  <a:schemeClr val="accent2"/>
                </a:solidFill>
                <a:latin typeface="Times New Roman" pitchFamily="18" charset="0"/>
                <a:cs typeface="Times New Roman" pitchFamily="18" charset="0"/>
              </a:rPr>
              <a:t>و من انواع الشجيرات المتوطنة في الصحراء و التي استعملت بنجاح في مشروع تثبيت الرمال في الاحساء بالمملكة  </a:t>
            </a:r>
            <a:endParaRPr lang="ar-SA" sz="2800" b="1" dirty="0">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908720"/>
            <a:ext cx="4402832" cy="936104"/>
          </a:xfrm>
        </p:spPr>
        <p:style>
          <a:lnRef idx="0">
            <a:schemeClr val="accent2"/>
          </a:lnRef>
          <a:fillRef idx="3">
            <a:schemeClr val="accent2"/>
          </a:fillRef>
          <a:effectRef idx="3">
            <a:schemeClr val="accent2"/>
          </a:effectRef>
          <a:fontRef idx="minor">
            <a:schemeClr val="lt1"/>
          </a:fontRef>
        </p:style>
        <p:txBody>
          <a:bodyPr>
            <a:noAutofit/>
          </a:bodyPr>
          <a:lstStyle/>
          <a:p>
            <a:pPr algn="r"/>
            <a:r>
              <a:rPr lang="ar-SA" sz="7200" dirty="0" smtClean="0">
                <a:solidFill>
                  <a:schemeClr val="bg2">
                    <a:lumMod val="50000"/>
                  </a:schemeClr>
                </a:solidFill>
                <a:cs typeface="Akhbar MT" pitchFamily="2" charset="-78"/>
              </a:rPr>
              <a:t>الأثل </a:t>
            </a:r>
            <a:endParaRPr lang="ar-SA" sz="7200" dirty="0">
              <a:solidFill>
                <a:schemeClr val="bg2">
                  <a:lumMod val="50000"/>
                </a:schemeClr>
              </a:solidFill>
              <a:cs typeface="Akhbar MT" pitchFamily="2" charset="-78"/>
            </a:endParaRPr>
          </a:p>
        </p:txBody>
      </p:sp>
      <p:pic>
        <p:nvPicPr>
          <p:cNvPr id="4" name="عنصر نائب للمحتوى 3" descr="download (3).jpg"/>
          <p:cNvPicPr>
            <a:picLocks noGrp="1" noChangeAspect="1"/>
          </p:cNvPicPr>
          <p:nvPr>
            <p:ph sz="quarter" idx="1"/>
          </p:nvPr>
        </p:nvPicPr>
        <p:blipFill>
          <a:blip r:embed="rId2" cstate="print"/>
          <a:stretch>
            <a:fillRect/>
          </a:stretch>
        </p:blipFill>
        <p:spPr>
          <a:xfrm>
            <a:off x="1835696" y="2132856"/>
            <a:ext cx="5018290" cy="374441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43000"/>
            <a:ext cx="3970784" cy="917848"/>
          </a:xfrm>
        </p:spPr>
        <p:style>
          <a:lnRef idx="0">
            <a:schemeClr val="accent2"/>
          </a:lnRef>
          <a:fillRef idx="3">
            <a:schemeClr val="accent2"/>
          </a:fillRef>
          <a:effectRef idx="3">
            <a:schemeClr val="accent2"/>
          </a:effectRef>
          <a:fontRef idx="minor">
            <a:schemeClr val="lt1"/>
          </a:fontRef>
        </p:style>
        <p:txBody>
          <a:bodyPr>
            <a:noAutofit/>
          </a:bodyPr>
          <a:lstStyle/>
          <a:p>
            <a:pPr algn="r"/>
            <a:r>
              <a:rPr lang="ar-SA" sz="6600" dirty="0" smtClean="0">
                <a:solidFill>
                  <a:schemeClr val="bg2">
                    <a:lumMod val="50000"/>
                  </a:schemeClr>
                </a:solidFill>
                <a:cs typeface="Akhbar MT" pitchFamily="2" charset="-78"/>
              </a:rPr>
              <a:t>الطرفة </a:t>
            </a:r>
            <a:endParaRPr lang="ar-SA" sz="6600" dirty="0">
              <a:solidFill>
                <a:schemeClr val="bg2">
                  <a:lumMod val="50000"/>
                </a:schemeClr>
              </a:solidFill>
              <a:cs typeface="Akhbar MT" pitchFamily="2" charset="-78"/>
            </a:endParaRPr>
          </a:p>
        </p:txBody>
      </p:sp>
      <p:pic>
        <p:nvPicPr>
          <p:cNvPr id="4" name="عنصر نائب للمحتوى 3" descr="download (4).jpg"/>
          <p:cNvPicPr>
            <a:picLocks noGrp="1" noChangeAspect="1"/>
          </p:cNvPicPr>
          <p:nvPr>
            <p:ph sz="quarter" idx="1"/>
          </p:nvPr>
        </p:nvPicPr>
        <p:blipFill>
          <a:blip r:embed="rId2" cstate="print"/>
          <a:stretch>
            <a:fillRect/>
          </a:stretch>
        </p:blipFill>
        <p:spPr>
          <a:xfrm>
            <a:off x="2339752" y="2636912"/>
            <a:ext cx="4550618" cy="339546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282154"/>
          </a:xfrm>
        </p:spPr>
        <p:txBody>
          <a:bodyPr>
            <a:noAutofit/>
          </a:bodyPr>
          <a:lstStyle/>
          <a:p>
            <a:pPr algn="just" rtl="1"/>
            <a:r>
              <a:rPr lang="ar-SA" sz="2800" b="1" dirty="0" smtClean="0">
                <a:solidFill>
                  <a:schemeClr val="accent2"/>
                </a:solidFill>
                <a:latin typeface="Times New Roman" pitchFamily="18" charset="0"/>
                <a:cs typeface="Times New Roman" pitchFamily="18" charset="0"/>
              </a:rPr>
              <a:t>من </a:t>
            </a:r>
            <a:r>
              <a:rPr lang="ar-SA" sz="2800" b="1" dirty="0" smtClean="0">
                <a:solidFill>
                  <a:schemeClr val="accent2"/>
                </a:solidFill>
                <a:latin typeface="Times New Roman" pitchFamily="18" charset="0"/>
                <a:cs typeface="Times New Roman" pitchFamily="18" charset="0"/>
              </a:rPr>
              <a:t>انواع الحشائش التي تعمر البيئات الرملية و التي لها القدرة على تثبيت الرمال و يمكن إستعمالها في مشاريع تثبيت الرمال نذكر </a:t>
            </a:r>
            <a:endParaRPr lang="ar-SA" sz="28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p:txBody>
          <a:bodyPr>
            <a:normAutofit/>
          </a:bodyPr>
          <a:lstStyle/>
          <a:p>
            <a:pPr>
              <a:buNone/>
            </a:pPr>
            <a:r>
              <a:rPr lang="ar-SA" sz="2800" b="1" dirty="0" smtClean="0">
                <a:solidFill>
                  <a:srgbClr val="FF0000"/>
                </a:solidFill>
                <a:latin typeface="Times New Roman" pitchFamily="18" charset="0"/>
                <a:cs typeface="Times New Roman" pitchFamily="18" charset="0"/>
              </a:rPr>
              <a:t>قصب الرمال</a:t>
            </a:r>
          </a:p>
          <a:p>
            <a:pPr>
              <a:buNone/>
            </a:pPr>
            <a:endParaRPr lang="ar-SA" sz="2800" b="1" dirty="0" smtClean="0">
              <a:solidFill>
                <a:schemeClr val="bg2">
                  <a:lumMod val="25000"/>
                </a:schemeClr>
              </a:solidFill>
              <a:latin typeface="Times New Roman" pitchFamily="18" charset="0"/>
              <a:cs typeface="Times New Roman" pitchFamily="18" charset="0"/>
            </a:endParaRPr>
          </a:p>
          <a:p>
            <a:pPr>
              <a:buNone/>
            </a:pPr>
            <a:endParaRPr lang="ar-SA" sz="2800" b="1" dirty="0" smtClean="0">
              <a:solidFill>
                <a:schemeClr val="bg2">
                  <a:lumMod val="25000"/>
                </a:schemeClr>
              </a:solidFill>
              <a:latin typeface="Times New Roman" pitchFamily="18" charset="0"/>
              <a:cs typeface="Times New Roman" pitchFamily="18" charset="0"/>
            </a:endParaRPr>
          </a:p>
          <a:p>
            <a:pPr>
              <a:buNone/>
            </a:pPr>
            <a:endParaRPr lang="ar-SA" sz="2800" b="1" dirty="0" smtClean="0">
              <a:solidFill>
                <a:schemeClr val="bg2">
                  <a:lumMod val="25000"/>
                </a:schemeClr>
              </a:solidFill>
              <a:latin typeface="Times New Roman" pitchFamily="18" charset="0"/>
              <a:cs typeface="Times New Roman" pitchFamily="18" charset="0"/>
            </a:endParaRPr>
          </a:p>
          <a:p>
            <a:pPr>
              <a:buNone/>
            </a:pPr>
            <a:endParaRPr lang="ar-SA" sz="2800" b="1" dirty="0" smtClean="0">
              <a:solidFill>
                <a:schemeClr val="bg2">
                  <a:lumMod val="25000"/>
                </a:schemeClr>
              </a:solidFill>
              <a:latin typeface="Times New Roman" pitchFamily="18" charset="0"/>
              <a:cs typeface="Times New Roman" pitchFamily="18" charset="0"/>
            </a:endParaRPr>
          </a:p>
          <a:p>
            <a:pPr>
              <a:buNone/>
            </a:pPr>
            <a:r>
              <a:rPr lang="ar-SA" sz="2800" b="1" dirty="0" smtClean="0">
                <a:solidFill>
                  <a:srgbClr val="FF0000"/>
                </a:solidFill>
                <a:latin typeface="Times New Roman" pitchFamily="18" charset="0"/>
                <a:cs typeface="Times New Roman" pitchFamily="18" charset="0"/>
              </a:rPr>
              <a:t>الثمام</a:t>
            </a:r>
          </a:p>
          <a:p>
            <a:pPr>
              <a:buNone/>
            </a:pPr>
            <a:r>
              <a:rPr lang="ar-SA" sz="2800" b="1" dirty="0" smtClean="0">
                <a:solidFill>
                  <a:schemeClr val="bg2">
                    <a:lumMod val="25000"/>
                  </a:schemeClr>
                </a:solidFill>
                <a:latin typeface="Times New Roman" pitchFamily="18" charset="0"/>
                <a:cs typeface="Times New Roman" pitchFamily="18" charset="0"/>
              </a:rPr>
              <a:t> </a:t>
            </a:r>
            <a:endParaRPr lang="ar-SA" sz="2800" b="1" dirty="0">
              <a:solidFill>
                <a:schemeClr val="bg2">
                  <a:lumMod val="25000"/>
                </a:schemeClr>
              </a:solidFill>
              <a:latin typeface="Times New Roman" pitchFamily="18" charset="0"/>
              <a:cs typeface="Times New Roman" pitchFamily="18" charset="0"/>
            </a:endParaRPr>
          </a:p>
        </p:txBody>
      </p:sp>
      <p:pic>
        <p:nvPicPr>
          <p:cNvPr id="4" name="صورة 3" descr="download (5).jpg"/>
          <p:cNvPicPr>
            <a:picLocks noChangeAspect="1"/>
          </p:cNvPicPr>
          <p:nvPr/>
        </p:nvPicPr>
        <p:blipFill>
          <a:blip r:embed="rId2" cstate="print"/>
          <a:stretch>
            <a:fillRect/>
          </a:stretch>
        </p:blipFill>
        <p:spPr>
          <a:xfrm>
            <a:off x="3276600" y="1828800"/>
            <a:ext cx="2895167" cy="21602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صورة 4" descr="download (6).jpg"/>
          <p:cNvPicPr>
            <a:picLocks noChangeAspect="1"/>
          </p:cNvPicPr>
          <p:nvPr/>
        </p:nvPicPr>
        <p:blipFill>
          <a:blip r:embed="rId3" cstate="print"/>
          <a:stretch>
            <a:fillRect/>
          </a:stretch>
        </p:blipFill>
        <p:spPr>
          <a:xfrm>
            <a:off x="1524000" y="4648200"/>
            <a:ext cx="2619375" cy="17430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ctr" rtl="1"/>
            <a:r>
              <a:rPr lang="ar-SA" sz="4400" b="1" dirty="0" smtClean="0">
                <a:solidFill>
                  <a:schemeClr val="accent2"/>
                </a:solidFill>
                <a:latin typeface="Times New Roman" pitchFamily="18" charset="0"/>
                <a:cs typeface="Times New Roman" pitchFamily="18" charset="0"/>
              </a:rPr>
              <a:t>2-الوسائل الاقتصادية </a:t>
            </a:r>
            <a:r>
              <a:rPr lang="en-GB" sz="4400" b="1" dirty="0" smtClean="0">
                <a:solidFill>
                  <a:schemeClr val="accent2"/>
                </a:solidFill>
                <a:latin typeface="Times New Roman" pitchFamily="18" charset="0"/>
                <a:cs typeface="Times New Roman" pitchFamily="18" charset="0"/>
              </a:rPr>
              <a:t/>
            </a:r>
            <a:br>
              <a:rPr lang="en-GB" sz="4400" b="1" dirty="0" smtClean="0">
                <a:solidFill>
                  <a:schemeClr val="accent2"/>
                </a:solidFill>
                <a:latin typeface="Times New Roman" pitchFamily="18" charset="0"/>
                <a:cs typeface="Times New Roman" pitchFamily="18" charset="0"/>
              </a:rPr>
            </a:br>
            <a:r>
              <a:rPr lang="en-GB" b="1" dirty="0" smtClean="0">
                <a:solidFill>
                  <a:schemeClr val="accent2"/>
                </a:solidFill>
                <a:latin typeface="Times New Roman" pitchFamily="18" charset="0"/>
                <a:cs typeface="Times New Roman" pitchFamily="18" charset="0"/>
              </a:rPr>
              <a:t>Economical </a:t>
            </a:r>
            <a:r>
              <a:rPr lang="en-GB" b="1" dirty="0" err="1" smtClean="0">
                <a:solidFill>
                  <a:schemeClr val="accent2"/>
                </a:solidFill>
                <a:latin typeface="Times New Roman" pitchFamily="18" charset="0"/>
                <a:cs typeface="Times New Roman" pitchFamily="18" charset="0"/>
              </a:rPr>
              <a:t>Mehtods</a:t>
            </a:r>
            <a:r>
              <a:rPr lang="en-GB" b="1" dirty="0" smtClean="0">
                <a:solidFill>
                  <a:schemeClr val="accent2"/>
                </a:solidFill>
                <a:latin typeface="Times New Roman" pitchFamily="18" charset="0"/>
                <a:cs typeface="Times New Roman" pitchFamily="18" charset="0"/>
              </a:rPr>
              <a:t> </a:t>
            </a:r>
            <a:endParaRPr lang="ar-SA" sz="44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838200" y="2590800"/>
            <a:ext cx="7772400" cy="3200400"/>
          </a:xfrm>
        </p:spPr>
        <p:txBody>
          <a:bodyPr>
            <a:normAutofit fontScale="92500" lnSpcReduction="10000"/>
          </a:bodyPr>
          <a:lstStyle/>
          <a:p>
            <a:pPr algn="just" rtl="1">
              <a:buNone/>
            </a:pPr>
            <a:r>
              <a:rPr lang="ar-SA" b="1" dirty="0" smtClean="0">
                <a:solidFill>
                  <a:srgbClr val="FF0000"/>
                </a:solidFill>
                <a:latin typeface="Times New Roman" pitchFamily="18" charset="0"/>
                <a:cs typeface="Times New Roman" pitchFamily="18" charset="0"/>
              </a:rPr>
              <a:t>تعد مشروعات مكافحة التصحر و صون نظم الإنتاج في المراعي و الزراعات المطرية و الزراعات المروية و تثبيت الكثبان الرملية كلها مشروعات ذات مردود اقتصادي على المدى الطويل </a:t>
            </a:r>
            <a:r>
              <a:rPr lang="ar-SA" b="1" dirty="0" smtClean="0">
                <a:solidFill>
                  <a:srgbClr val="FF0000"/>
                </a:solidFill>
                <a:latin typeface="Times New Roman" pitchFamily="18" charset="0"/>
                <a:cs typeface="Times New Roman" pitchFamily="18" charset="0"/>
              </a:rPr>
              <a:t>.</a:t>
            </a:r>
          </a:p>
          <a:p>
            <a:pPr algn="just" rtl="1">
              <a:buNone/>
            </a:pPr>
            <a:r>
              <a:rPr lang="ar-SA" b="1" dirty="0" smtClean="0">
                <a:latin typeface="Times New Roman" pitchFamily="18" charset="0"/>
                <a:cs typeface="Times New Roman" pitchFamily="18" charset="0"/>
              </a:rPr>
              <a:t>يتعين على الدولة ايجاد الوسائل الناجحة لتسويق المنتجالت الزراعية والرعوية والغابية التي توفر الاربح المجزية للمنتج التي تشجعه على الأستمرار في تنمية الأرض والمحافظة عليها.</a:t>
            </a:r>
            <a:endParaRPr lang="ar-SA"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533400"/>
            <a:ext cx="8080375" cy="1447800"/>
          </a:xfrm>
        </p:spPr>
        <p:txBody>
          <a:bodyPr>
            <a:normAutofit fontScale="90000"/>
          </a:bodyPr>
          <a:lstStyle/>
          <a:p>
            <a:pPr algn="ctr" rtl="1"/>
            <a:r>
              <a:rPr lang="ar-SA" sz="4400" b="1" dirty="0" smtClean="0">
                <a:solidFill>
                  <a:schemeClr val="accent2"/>
                </a:solidFill>
                <a:latin typeface="Times New Roman" pitchFamily="18" charset="0"/>
                <a:cs typeface="Times New Roman" pitchFamily="18" charset="0"/>
              </a:rPr>
              <a:t>3-الوسائل </a:t>
            </a:r>
            <a:r>
              <a:rPr lang="ar-SA" sz="4400" b="1" dirty="0" smtClean="0">
                <a:solidFill>
                  <a:schemeClr val="accent2"/>
                </a:solidFill>
                <a:latin typeface="Times New Roman" pitchFamily="18" charset="0"/>
                <a:cs typeface="Times New Roman" pitchFamily="18" charset="0"/>
              </a:rPr>
              <a:t>الاجتماعية</a:t>
            </a:r>
            <a:r>
              <a:rPr lang="en-GB" sz="4400" b="1" dirty="0" smtClean="0">
                <a:solidFill>
                  <a:schemeClr val="accent2"/>
                </a:solidFill>
                <a:latin typeface="Times New Roman" pitchFamily="18" charset="0"/>
                <a:cs typeface="Times New Roman" pitchFamily="18" charset="0"/>
              </a:rPr>
              <a:t/>
            </a:r>
            <a:br>
              <a:rPr lang="en-GB" sz="4400" b="1" dirty="0" smtClean="0">
                <a:solidFill>
                  <a:schemeClr val="accent2"/>
                </a:solidFill>
                <a:latin typeface="Times New Roman" pitchFamily="18" charset="0"/>
                <a:cs typeface="Times New Roman" pitchFamily="18" charset="0"/>
              </a:rPr>
            </a:br>
            <a:r>
              <a:rPr lang="ar-SA" sz="4400" b="1" dirty="0" smtClean="0">
                <a:solidFill>
                  <a:schemeClr val="accent2"/>
                </a:solidFill>
                <a:latin typeface="Times New Roman" pitchFamily="18" charset="0"/>
                <a:cs typeface="Times New Roman" pitchFamily="18" charset="0"/>
              </a:rPr>
              <a:t> </a:t>
            </a:r>
            <a:r>
              <a:rPr lang="en-GB" sz="4400" b="1" dirty="0" smtClean="0">
                <a:solidFill>
                  <a:schemeClr val="accent2"/>
                </a:solidFill>
                <a:latin typeface="Times New Roman" pitchFamily="18" charset="0"/>
                <a:cs typeface="Times New Roman" pitchFamily="18" charset="0"/>
              </a:rPr>
              <a:t>Social Methods</a:t>
            </a:r>
            <a:br>
              <a:rPr lang="en-GB" sz="4400" b="1" dirty="0" smtClean="0">
                <a:solidFill>
                  <a:schemeClr val="accent2"/>
                </a:solidFill>
                <a:latin typeface="Times New Roman" pitchFamily="18" charset="0"/>
                <a:cs typeface="Times New Roman" pitchFamily="18" charset="0"/>
              </a:rPr>
            </a:br>
            <a:endParaRPr lang="ar-SA" sz="44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609600" y="2133600"/>
            <a:ext cx="7772400" cy="1752600"/>
          </a:xfrm>
        </p:spPr>
        <p:txBody>
          <a:bodyPr>
            <a:normAutofit/>
          </a:bodyPr>
          <a:lstStyle/>
          <a:p>
            <a:pPr algn="just" rtl="1"/>
            <a:r>
              <a:rPr lang="ar-SA" b="1" dirty="0" smtClean="0">
                <a:latin typeface="Times New Roman" pitchFamily="18" charset="0"/>
                <a:cs typeface="Times New Roman" pitchFamily="18" charset="0"/>
              </a:rPr>
              <a:t>توضح الدراسات أن الجزء الأكبر من الأراضي المعرضة للتصحر هي من مناطق رعي و هي مناطق هامشية من الناحية </a:t>
            </a:r>
            <a:r>
              <a:rPr lang="ar-SA" b="1" dirty="0" err="1" smtClean="0">
                <a:latin typeface="Times New Roman" pitchFamily="18" charset="0"/>
                <a:cs typeface="Times New Roman" pitchFamily="18" charset="0"/>
              </a:rPr>
              <a:t>البيئية .</a:t>
            </a:r>
            <a:endParaRPr lang="ar-SA" b="1" dirty="0">
              <a:latin typeface="Times New Roman" pitchFamily="18" charset="0"/>
              <a:cs typeface="Times New Roman" pitchFamily="18" charset="0"/>
            </a:endParaRPr>
          </a:p>
        </p:txBody>
      </p:sp>
      <p:sp>
        <p:nvSpPr>
          <p:cNvPr id="4" name="عنصر نائب للمحتوى 2"/>
          <p:cNvSpPr txBox="1">
            <a:spLocks/>
          </p:cNvSpPr>
          <p:nvPr/>
        </p:nvSpPr>
        <p:spPr bwMode="auto">
          <a:xfrm>
            <a:off x="685800" y="4572000"/>
            <a:ext cx="7772400" cy="17526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normAutofit/>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kern="0" dirty="0" smtClean="0">
                <a:latin typeface="Times New Roman" pitchFamily="18" charset="0"/>
                <a:cs typeface="Times New Roman" pitchFamily="18" charset="0"/>
              </a:rPr>
              <a:t>تستلزم نجاح مشروعات التنمية المستدامة عامة ، ومشروعات مكافحة التصحر خاصة ، مشاركة الناس في تخطيط هذه المشروعات وتنفيذها</a:t>
            </a:r>
            <a:r>
              <a:rPr kumimoji="0" lang="ar-SA" sz="3200" b="1" i="0" u="none" strike="noStrike" kern="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endParaRPr kumimoji="0" lang="ar-SA" sz="3200" b="1" i="0" u="none" strike="noStrike" kern="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sz="quarter" idx="1"/>
          </p:nvPr>
        </p:nvSpPr>
        <p:spPr/>
        <p:txBody>
          <a:bodyPr>
            <a:normAutofit/>
          </a:bodyPr>
          <a:lstStyle/>
          <a:p>
            <a:pPr algn="ctr"/>
            <a:r>
              <a:rPr lang="ar-SA" sz="5400" dirty="0" smtClean="0">
                <a:solidFill>
                  <a:schemeClr val="bg2">
                    <a:lumMod val="25000"/>
                  </a:schemeClr>
                </a:solidFill>
                <a:latin typeface="Times New Roman" pitchFamily="18" charset="0"/>
                <a:cs typeface="Times New Roman" pitchFamily="18" charset="0"/>
              </a:rPr>
              <a:t>تم بحمد الله الانتهاء من مقرر نبت 442 </a:t>
            </a:r>
          </a:p>
          <a:p>
            <a:pPr algn="ctr">
              <a:buNone/>
            </a:pPr>
            <a:r>
              <a:rPr lang="ar-SA" sz="5400" dirty="0" smtClean="0">
                <a:solidFill>
                  <a:schemeClr val="bg2">
                    <a:lumMod val="25000"/>
                  </a:schemeClr>
                </a:solidFill>
                <a:latin typeface="Times New Roman" pitchFamily="18" charset="0"/>
                <a:cs typeface="Times New Roman" pitchFamily="18" charset="0"/>
              </a:rPr>
              <a:t>اتمنى التوفيق للجميع </a:t>
            </a:r>
            <a:endParaRPr lang="ar-SA" sz="5400" dirty="0">
              <a:solidFill>
                <a:schemeClr val="bg2">
                  <a:lumMod val="2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080375" cy="5638800"/>
          </a:xfrm>
        </p:spPr>
        <p:txBody>
          <a:bodyPr/>
          <a:lstStyle/>
          <a:p>
            <a:pPr algn="ctr" rtl="1"/>
            <a:r>
              <a:rPr lang="ar-SA" sz="8000" b="1" dirty="0" smtClean="0">
                <a:solidFill>
                  <a:srgbClr val="FFFF00"/>
                </a:solidFill>
              </a:rPr>
              <a:t> </a:t>
            </a:r>
            <a:r>
              <a:rPr lang="ar-SA" sz="7200" b="1" dirty="0" smtClean="0">
                <a:solidFill>
                  <a:srgbClr val="FFFF00"/>
                </a:solidFill>
              </a:rPr>
              <a:t>التصحر</a:t>
            </a:r>
            <a:r>
              <a:rPr lang="en-GB" sz="7200" b="1" dirty="0" smtClean="0">
                <a:solidFill>
                  <a:srgbClr val="FFFF00"/>
                </a:solidFill>
              </a:rPr>
              <a:t/>
            </a:r>
            <a:br>
              <a:rPr lang="en-GB" sz="7200" b="1" dirty="0" smtClean="0">
                <a:solidFill>
                  <a:srgbClr val="FFFF00"/>
                </a:solidFill>
              </a:rPr>
            </a:br>
            <a:r>
              <a:rPr lang="en-GB" sz="7200" b="1" dirty="0" smtClean="0">
                <a:solidFill>
                  <a:schemeClr val="tx1"/>
                </a:solidFill>
              </a:rPr>
              <a:t>Desertification</a:t>
            </a:r>
            <a:endParaRPr lang="en-GB" sz="8000" b="1" dirty="0" smtClean="0">
              <a:solidFill>
                <a:schemeClr val="tx1"/>
              </a:solidFill>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1" nodeType="clickEffect">
                                  <p:stCondLst>
                                    <p:cond delay="0"/>
                                  </p:stCondLst>
                                  <p:iterate type="lt">
                                    <p:tmPct val="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476672"/>
            <a:ext cx="8229600" cy="1066800"/>
          </a:xfrm>
        </p:spPr>
        <p:txBody>
          <a:bodyPr>
            <a:noAutofit/>
          </a:bodyPr>
          <a:lstStyle/>
          <a:p>
            <a:pPr algn="r"/>
            <a:r>
              <a:rPr lang="ar-SA" sz="7200" b="1" dirty="0" smtClean="0">
                <a:solidFill>
                  <a:schemeClr val="accent2"/>
                </a:solidFill>
                <a:latin typeface="Times New Roman" pitchFamily="18" charset="0"/>
                <a:cs typeface="Times New Roman" pitchFamily="18" charset="0"/>
              </a:rPr>
              <a:t>مفهوم التصحر </a:t>
            </a:r>
            <a:endParaRPr lang="ar-SA" sz="7200" b="1" dirty="0">
              <a:solidFill>
                <a:schemeClr val="accent2"/>
              </a:solidFill>
              <a:latin typeface="Times New Roman" pitchFamily="18" charset="0"/>
              <a:cs typeface="Times New Roman" pitchFamily="18" charset="0"/>
            </a:endParaRPr>
          </a:p>
        </p:txBody>
      </p:sp>
      <p:sp>
        <p:nvSpPr>
          <p:cNvPr id="3" name="عنصر نائب للمحتوى 2"/>
          <p:cNvSpPr>
            <a:spLocks noGrp="1"/>
          </p:cNvSpPr>
          <p:nvPr>
            <p:ph sz="quarter" idx="1"/>
          </p:nvPr>
        </p:nvSpPr>
        <p:spPr>
          <a:xfrm>
            <a:off x="457200" y="1600200"/>
            <a:ext cx="7859216" cy="4873752"/>
          </a:xfrm>
        </p:spPr>
        <p:txBody>
          <a:bodyPr>
            <a:normAutofit/>
          </a:bodyPr>
          <a:lstStyle/>
          <a:p>
            <a:pPr algn="just" rtl="1">
              <a:lnSpc>
                <a:spcPct val="150000"/>
              </a:lnSpc>
            </a:pPr>
            <a:r>
              <a:rPr lang="ar-SA" sz="2800" b="1" dirty="0" smtClean="0">
                <a:solidFill>
                  <a:schemeClr val="accent2"/>
                </a:solidFill>
                <a:latin typeface="Times New Roman" pitchFamily="18" charset="0"/>
                <a:cs typeface="Times New Roman" pitchFamily="18" charset="0"/>
              </a:rPr>
              <a:t>لقد استعمل مصطلح ”</a:t>
            </a:r>
            <a:r>
              <a:rPr lang="ar-SA" sz="2800" b="1" dirty="0" smtClean="0">
                <a:solidFill>
                  <a:srgbClr val="FF0000"/>
                </a:solidFill>
                <a:latin typeface="Times New Roman" pitchFamily="18" charset="0"/>
                <a:cs typeface="Times New Roman" pitchFamily="18" charset="0"/>
              </a:rPr>
              <a:t>التصحر</a:t>
            </a:r>
            <a:r>
              <a:rPr lang="ar-SA" sz="2800" b="1" dirty="0" smtClean="0">
                <a:solidFill>
                  <a:schemeClr val="accent2"/>
                </a:solidFill>
                <a:latin typeface="Times New Roman" pitchFamily="18" charset="0"/>
                <a:cs typeface="Times New Roman" pitchFamily="18" charset="0"/>
              </a:rPr>
              <a:t>“ في بداية الأمر بديلاً لمصطلح ”</a:t>
            </a:r>
            <a:r>
              <a:rPr lang="ar-SA" sz="2800" b="1" dirty="0" smtClean="0">
                <a:solidFill>
                  <a:srgbClr val="FF0000"/>
                </a:solidFill>
                <a:latin typeface="Times New Roman" pitchFamily="18" charset="0"/>
                <a:cs typeface="Times New Roman" pitchFamily="18" charset="0"/>
              </a:rPr>
              <a:t>زحف الصحراء</a:t>
            </a:r>
            <a:r>
              <a:rPr lang="ar-SA" sz="2800" b="1" dirty="0" smtClean="0">
                <a:solidFill>
                  <a:schemeClr val="accent2"/>
                </a:solidFill>
                <a:latin typeface="Times New Roman" pitchFamily="18" charset="0"/>
                <a:cs typeface="Times New Roman" pitchFamily="18" charset="0"/>
              </a:rPr>
              <a:t>“ الذي يشير الى أن الصحراء تزحف عابرة حدودها الطبيعية لتحتل مناطق مجاورة لها تكون أقل جفافاً منها </a:t>
            </a:r>
            <a:r>
              <a:rPr lang="ar-SA" sz="2800" b="1" dirty="0" smtClean="0">
                <a:solidFill>
                  <a:schemeClr val="accent2"/>
                </a:solidFill>
                <a:latin typeface="Times New Roman" pitchFamily="18" charset="0"/>
                <a:cs typeface="Times New Roman" pitchFamily="18" charset="0"/>
              </a:rPr>
              <a:t> </a:t>
            </a:r>
            <a:r>
              <a:rPr lang="ar-SA" sz="2800" b="1" dirty="0" smtClean="0">
                <a:solidFill>
                  <a:schemeClr val="accent2"/>
                </a:solidFill>
                <a:latin typeface="Times New Roman" pitchFamily="18" charset="0"/>
                <a:cs typeface="Times New Roman" pitchFamily="18" charset="0"/>
              </a:rPr>
              <a:t>مثل </a:t>
            </a:r>
            <a:r>
              <a:rPr lang="en-GB" sz="2800" b="1" dirty="0" smtClean="0">
                <a:solidFill>
                  <a:schemeClr val="accent2"/>
                </a:solidFill>
                <a:latin typeface="Times New Roman" pitchFamily="18" charset="0"/>
                <a:cs typeface="Times New Roman" pitchFamily="18" charset="0"/>
              </a:rPr>
              <a:t>:</a:t>
            </a:r>
            <a:endParaRPr lang="ar-SA" sz="2800" b="1" dirty="0" smtClean="0">
              <a:solidFill>
                <a:schemeClr val="accent2"/>
              </a:solidFill>
              <a:latin typeface="Times New Roman" pitchFamily="18" charset="0"/>
              <a:cs typeface="Times New Roman" pitchFamily="18" charset="0"/>
            </a:endParaRPr>
          </a:p>
          <a:p>
            <a:pPr algn="just" rtl="1">
              <a:lnSpc>
                <a:spcPct val="150000"/>
              </a:lnSpc>
            </a:pPr>
            <a:r>
              <a:rPr lang="ar-SA" sz="2800" b="1" dirty="0" smtClean="0">
                <a:solidFill>
                  <a:schemeClr val="accent2"/>
                </a:solidFill>
                <a:latin typeface="Times New Roman" pitchFamily="18" charset="0"/>
                <a:cs typeface="Times New Roman" pitchFamily="18" charset="0"/>
              </a:rPr>
              <a:t> </a:t>
            </a:r>
            <a:r>
              <a:rPr lang="ar-SA" sz="2800" b="1" dirty="0" smtClean="0">
                <a:solidFill>
                  <a:srgbClr val="FF0000"/>
                </a:solidFill>
                <a:latin typeface="Times New Roman" pitchFamily="18" charset="0"/>
                <a:cs typeface="Times New Roman" pitchFamily="18" charset="0"/>
              </a:rPr>
              <a:t>مناطق </a:t>
            </a:r>
            <a:r>
              <a:rPr lang="ar-SA" sz="2800" b="1" u="sng" dirty="0" smtClean="0">
                <a:solidFill>
                  <a:srgbClr val="FF0000"/>
                </a:solidFill>
                <a:latin typeface="Times New Roman" pitchFamily="18" charset="0"/>
                <a:cs typeface="Times New Roman" pitchFamily="18" charset="0"/>
              </a:rPr>
              <a:t>الأحراش</a:t>
            </a:r>
            <a:r>
              <a:rPr lang="ar-SA" sz="2800" b="1" dirty="0" smtClean="0">
                <a:solidFill>
                  <a:srgbClr val="FF0000"/>
                </a:solidFill>
                <a:latin typeface="Times New Roman" pitchFamily="18" charset="0"/>
                <a:cs typeface="Times New Roman" pitchFamily="18" charset="0"/>
              </a:rPr>
              <a:t> و </a:t>
            </a:r>
            <a:r>
              <a:rPr lang="ar-SA" sz="2800" b="1" u="sng" dirty="0" smtClean="0">
                <a:solidFill>
                  <a:srgbClr val="FF0000"/>
                </a:solidFill>
                <a:latin typeface="Times New Roman" pitchFamily="18" charset="0"/>
                <a:cs typeface="Times New Roman" pitchFamily="18" charset="0"/>
              </a:rPr>
              <a:t>حشائش</a:t>
            </a:r>
            <a:r>
              <a:rPr lang="ar-SA" sz="2800" b="1" dirty="0" smtClean="0">
                <a:solidFill>
                  <a:srgbClr val="FF0000"/>
                </a:solidFill>
                <a:latin typeface="Times New Roman" pitchFamily="18" charset="0"/>
                <a:cs typeface="Times New Roman" pitchFamily="18" charset="0"/>
              </a:rPr>
              <a:t> السافانا في النطاقات الجنوبية للصحراء الأفريقية الكبرى .</a:t>
            </a:r>
            <a:endParaRPr lang="ar-SA"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634082"/>
          </a:xfrm>
        </p:spPr>
        <p:txBody>
          <a:bodyPr/>
          <a:lstStyle/>
          <a:p>
            <a:r>
              <a:rPr lang="ar-SA" b="1" dirty="0" smtClean="0"/>
              <a:t>صور لزحف الرمال </a:t>
            </a:r>
            <a:endParaRPr lang="ar-SA" b="1" dirty="0"/>
          </a:p>
        </p:txBody>
      </p:sp>
      <p:pic>
        <p:nvPicPr>
          <p:cNvPr id="9" name="عنصر نائب للمحتوى 8" descr="download (15).jpg"/>
          <p:cNvPicPr>
            <a:picLocks noGrp="1" noChangeAspect="1"/>
          </p:cNvPicPr>
          <p:nvPr>
            <p:ph sz="quarter" idx="1"/>
          </p:nvPr>
        </p:nvPicPr>
        <p:blipFill>
          <a:blip r:embed="rId2" cstate="print"/>
          <a:stretch>
            <a:fillRect/>
          </a:stretch>
        </p:blipFill>
        <p:spPr>
          <a:xfrm>
            <a:off x="323528" y="1340768"/>
            <a:ext cx="4159378" cy="25922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42" name="AutoShape 2" descr="data:image/jpeg;base64,/9j/4AAQSkZJRgABAQAAAQABAAD/2wCEAAkGBxQSEhUUExQVFRUVGBcVFRcUFxcUFxUUGBQWGBgUFxgYHCggGBolHBQUITEhJSkrLi4uFx8zODMsNygtLisBCgoKDg0OFxAQGSwcHBwsLCwsLCwsLCwsLCwsLCwsLCwsLCwsLCwsLCwsNywrLCwsLDcsLCwsLCwsKzcsKywrK//AABEIALEBHAMBIgACEQEDEQH/xAAbAAACAwEBAQAAAAAAAAAAAAACAwABBAUGB//EAEIQAAEDAgMECAMFBwMDBQAAAAEAAhEDIRIxQQRRYXEFIjKBkaGx8BPB0QZCcoLxFDNSYrLC4XOz0hUjkiRDU4Oi/8QAGQEBAQEBAQEAAAAAAAAAAAAAAQACAwQF/8QAJREBAAIBAwUBAQADAQAAAAAAAAERAgMSMQQTFEFRIWEyQpFx/9oADAMBAAIRAxEAPwD66UJRFCV6ofOssoCjcEBXSBYCqVlCVqFaiqlWUK1AtFShUSLWqKqVUqVrKElQoSUxCtCUJKhKqVpWhKkqlRKVa5UlCpKjY5UQypKjYgVEIUBUhqBBKuUGxSpKFSVGxKShlRRFKqVUqpURyrlLlSVGDMSmJKxKi9VF3igKIlLJXkhxQoCrJQkrUAJQI0BK3CpUIVcqitQFFUoUJK0FyhJUlCSlLJQkqiVUpNIShUJVSpUhKkqiVUpVCVSqlUSg0LEpiQEqSq1Q5UxIJVSs21RmJTElypKrNGypKXKvEq1Q8SuUAKkqtqhEqFDiUlFmkJUlCSqlVmhFyGVRKirVPQEoCVZKAlcIc6QlCVZKArcKklCVaArUKkKElVKElI2rJQkqpVEptbUlUSqJQkqs7VkoZVEqiVWdqSqlVKolW47VlyqUJcqxK3LaKVWJBKhcq1GI8ShKXiUxI3HaZKkpWJSUWdpuJTEl4lA5G47TMSmJLlTEic1tMxK5WerVIBIEwCdyOd6N52myrlKxqYlne1tMlQlBKpW87REqpQyrBVvOx3ajkAcsX7W7cPE/RCNqdOTfE/RebycPrMaOXx0MSHEuc7aX6YfA/VUdof8Ay+B+qvKw+nsZfHQLkBcuNtJruECoxmVwyTyu75Kqfxh2q0//AFgehV5WH0+Pl8dcuQFywOe7+I+A+iTVLz98gjgCO8WlXl4Hx8nSL1RcvP1tiqO7W0VvyFrB5BKpdFMYZ+NVtvqEeizPWYmOmyejLkJcuVgER8R//m6fFC+m02xvtnFV8990ebi3HS5Oq56rEuG7YKMy7ETvc95kDmU1lOm2IbEZdrJXmw1HSZOsXqi5crEzPDlw+qovbuHfF+V0ebHw+JLpPqgZkBCa7f4h4hcwkH7gO7sqz+EeRR5v8Pi/1vO0N3jxQ/tLd48Vz3uMWgc8lnftP84nhEpjq5n0vGiPbr/tTd6WdtH6An0XHmsRDGl3FzhHqSs9XYdrf98NG4GPkmOp+0Ox8uXfO2CDEnuOcImbVa8+ELhbP0TXb/7ng4rp0KVQCHEO5zPvuWM+qriYlrHp75hqO1/yny+qXQ20YWCNBN22tzVYBuHqg+CL2Am9pzXHzMnWOlhp/ahwHeqO2N1IWcUgPf1TSeq0QOqDcg9YkzJwkTAJA3WOio6nKeZoToRAa+3NwuhwmDHOCozpAaub771CeoG2sQcR6xIAiDM219lLFIcOWFv0WcupyifyTGhHs2ptZPZe1vdPzsrbtJ1dPGEstHDwCqIGYJ0yHdZYnqc/rXZxObtgGbp98AoduG/1SGgkach9VBS4n3zWO/l9ajSx+GHbefgUP7Vz8CrjmluI/jI4S0fJHcya2Y/HQpdMU3Tgl8Z4YOnBVsvTAcQHMcwkxf8AynbSXkdVgJi2IwEihs9QgYwxsHJgLhHO0HPJc7c6bxVV4+BS6dOBAsjAO9VyVF3ApTif4fEpuGbSgJG9NmmHaGVDkxn5iSq2dr5ONlMDe0me8EfNbpCrP3mqzRZgaBDI0AKj6Qdm0HmAfVQMAsAByhFtUEkzk0eaH3kAmELPULZguJO4XPgPVPJC+rz9Er4+cmdRpAjzSNo6Rot+95z/AEyR3gINl234h6jXxeTYfX5LpGE80zvjhqNfOxnmAgq7W1okwOJNvFahs4iC3xJJHI5+CE7NTmcDSdSWgk2jM3Wbx9tVPpyK3TjBZoxG+QJjzAvzWN/SlZ/ZpxaDALo5GAvS5ZQOQhR3v9VuNXCOMWJ085/2eUds+0uvhfff1fKwWqjs21zMj8z5jzXoA3ep6LU9TPFQI0I+y5baW1wJqUxyBPyTW7NXmDXaOTJ77lb8WqqVynUmfUf8dO3DG3ZKmtd3c1o+RTRsp/8Akf8A/j/inzorpFG+VtgptGPvOPOPkEbWRx53VOkKB6JmzSYEDqY4nvI9Cmz3IC4jNZUhbSGg9UWEK5lTEoBdRBzE88lVfEB1GBx3F2AeMH0R4lA9SLpyQMTcJ1EhwBjKf8IwyP1lWSqKEWNnbJdF98lLf0bScZc2Tvkp6sjkm07Tnqi4q3uCU594Hv3dUOSyTvUy1Sy7j6W4KqlZrcyBzvx+S1SsQeMgffNSOax1ekmiSL2ncI3y6B5rn1+ngNb27PXPjZvmtRpzPECdSIdsBKq1mjNwndNzyXmqvS73GGtc68jETluwsj1KS4bQ+3WH8rRh8Q2PNdY6efbE6/x36/SDW5kC33ob5HrHuB3rm1+n2wYk6dURz6xgj/xWbZfs683dDR4nw3rqUegqTO1LjxsPAXTWlhzNqJ1cv44tbpao6wAA4y48BB6p8L6pdHY61a3WcONm/RetY1rR1WtAyyAREq8jGP8AHFqNGZ/ylxdi6CDTLiJGgAI8811yCBDTh3QBbkFHP7+SEtJzsFxy1csuXbHTxx4KFPe5zjxPyCM29yqxbv8AKgbFz4LEzbpEUJRAXSjcQ3mg0siM/BBUKAO1KXUfKkZjlWXWSA6O9W56kfUKAVLoarrLP8S6Q3VSklWypiCS8wiEcFReRndKaTvRc1RAHY5FTERmghoU+NvSzJzXSrSgAbhUCi0bMqIBG9XKEKVcckCuEpudt7Mh1vwjFJ1FrCOaybR0qBMw2LgPdc3ywtkry9fbajpGIwcw2GtPMCAVnw+9V7cem+vDOtPp3KvTYO8nh1ByBu5Yn9JvmW4Wm9wJMHQueSUvZNmxGA0uPAkfLku/sHQoA/7hPFrTbvI+q1l29PkRvyedwueQSSTkJOIrr7H0SSL0+95I78IXeoUGU+yAOVz3lGau5ccuoviKdcdD6y0Ojg0RbfuE8tU4NAy8rKnP70BqLhOUy7xjEGE7ygskPrbv8JYJcbmfRZaaHVRpf3vVSTnYeSS54bxPkEpzi6/nopqIaDXAy8T9EAJOaWPAbyqFS8N98eamjH1YNvFK+JKB5j671VPyCWohqZYSUgvxGT7Cp9TFyCTiLuA1QTDVsdwsEu9uPkqzP8oUe+6kay99yEm6n3eaUTdQa3GQszimU3WSnKgSOjUum1t6xgrSx0hSCXJjHA80l4Q44SydCsHko12JC5qhI2uRipoVnlXN7omA0EbiqxJQMJnxAVlCBVgFKhQ1CtJk2PoaoYJaABniMeQuuwzoqlHWY2ebojkSuO3ppjR1GF241HTfleD7lJd06STiDzfssho8TnovVljq5vHjOGL01JrGdkAchHorfUOVvouHsvTDIMiDwkk/m+p0T6HSWMwxs8SQABxXDLTzv9dozxdN3HyySy/TP0WU7W3IuaTuB+WqPFGd+HvJc6mG4mBOqd/p/lKe/vPkFCd/VG7UqTA/hGh1/wAJaUePggfWmwVG+WXvxTGENEnPRVIPw4u7wVPM55aAe7qsR1OfmpWynKdPmqmokDnTYeCNojmhe6LDPU/JW0YROuiTEqr5wO/cluOIwMvd0BzTKjsAgZlTUSraHZNGQ9VVS1vFSicz4IKecn2UE1xgQltElDUeps+apRr0klHEg8ElSaqJsgJS6T9yY6NNFQJKcUVCpdDUKBrrpoNdQJBankJRVAlVN11pdfVYpTadVUgz1QlG/fmhJtKzaTEiS9FGuUjWvRjuSYUlAeca/wBYtvOmSoPQvdoeX6aZ/NUXZcogi0fNfVt8yjDVAy872hGK3fnqT3RyHkswHuO73kiqHhJic9eBkDyR+NQ6lDpBrZ6otoyGiN5cJc7xXSbt9IDEHtblOIi87gD5ryzDrGe7hoDpNsvoga6LmJ3TJ+fvhdcstKMnSNSYend0vRuZ9TvuSeRTv25hbic4cG5eS8nUrwSW34kSO+RwKW3bHW+7wgDRHjx6a70vXs2trrjL+IiGjgOKOntDTJnL7x9J7l4747733+Vzfw8lVbaCZvNhGIkW3AXEzzR4/wDV33r9n2llyXCBqcieG9SjtIe63WvFt+gXkdlpOe9rGAuqOgAC+JxEW0zM+trj659kPsqzZm/Gr4TWAJmwbTGG8cc5cf1fG/p78/HBo9F1nuJbSdGZLxgaOPWiQsFV2B0ucDx05pf24+0gr1i3Z3QwdVzhimoZvA/htHFecbTkF7ngEH70yT/LnPFZy0IhrHXl6OkLznqOPEJe0uAuSFyW9MFjQB1nmIkQALWEa53yseCxVHVHnESSbxhzEZmwPDdms46Mz/46Trw9V92BmVWQhYOh6xcwhxJiCC7O+i2VXLlljtmnXHO4sslO2cXWcuWugYCxLVqqZ270iooalyfcJTr2ULPo2+XFEXyFKohoS6L5sqzaFDMIqghKJ971WGsP6qB7vA6oKD9ERMIhBf75ISVCffvRU5NhomwIRU33WelUiya9qyRVARcKYpyUpvmxQOZF0WhNOiKOaprp5qYT7CrTzggR1ePWPajOYIgWiBdCKoJJLRn3CTxOgPkjq3IjCNTEdnISCeSW1hiG5zMW00HhK+p6fMoD3i5vrEGNDGfIxmoamlyOMGBfO1rK6ufWM946ugmSQBlbzukvbzmJ0yjPw9ExCRzhMzaOW7/B9lKxbu/eO8a31V1IiT93iBaRc23TrohYS7Joymc7C+mUDP5LUQFzM8NDp1bzaR9ShqugmQQfC30y104q/iQYPARvjlnoIQmXXJzBiQZvvt3d6UJ5OYi+WWg9fondHbC+vUFKi0ve7Ru6bk6NGXWtpmhZTNR7WMsX4W3MgSc3GIDbSd0FfWvsv0dsexsltelLgC+oKrRjiYAE2pjEbb00qZOiPsjtGx3pVNnDiAalarTfVeDmWsAwhrBvm/CAFx/t/wDbT4v/AKfZ3TTI/wC49sgVP5QRk3fOfLMftf8AbV9YOpbM57GNnHUloNQQBDYNmX75Gmfg21CMsQyuTJHEfRKEYNphtjOmgJN5v9FZc297RG83OE2J0k+zKDAbmQLaEThI3gyJjzHfYm2EQZAzEkCBbwlZUGOqxEAi5+7pAtuiYF8lr2d7miBbEABhFw2w4xcHO6zNqvETdsNgEAiY7I0NidFr6L6PBJmQARugakAtOcyO4rnnUR+umN3+Ot0dsvw5JzOm7dzzN+adUchr7S1syQCOOi5tfpVomLkcCL24byF5NuWc/kPTuxxjl0m3T61TCIz3rL0TtOOZABGgvoDn3o6rpK5zjMTUtxlE/sCey0pQMFan9kLMTdFNWeRiGf6pJBCa12ETqckmZKIVnEYhyS3tRE4MkDzInxVSSkLp73a+iVsmcoTUgqpGZ5XVQpUZqP0Vh0+7qaAtVJ8hZXeKJh3ZrMo17YVsq6FEx0hKKyB1GKNqb1KTlHNSXnXYjOEYnGxgXJnzyB8bQEuIkEgjTz1mO68xrdMiGnQ3GU3vN5gR9VRFsuPAkTAsMuS+rD5tFPABAO+0YYndM349yptIycznzJ0tNxbKIuVZaJvAEwL2JuM4mATcZmQrewFsiJvOKDfPdwGm83SaJeDpOgFoud0DMTG9QkjIkA3i5uII5Hhw0Cj9qIBgxYz4XkxcC+7U6oHU4yM2tE6i1840y+qRKjdpkagnMYrwG2ExIyHmqqvvcG8GCRAsetYWGfC2qoU+WQN7CSDbcDYhXgEWmbC02B9Tp8kgombxnmDuPZHHII8QBFoAJEETxjK6hcZOQkC8nKxEmJIkHwsrYwiIIubAkCJAuZy3TyWlSEDF1hBkycgMzkM+SDtSOGgvA4AhundwROZLg1t5gRnkJ0OgA8chCF2c4rfxCTBvqdMvFX4hiBrOnVyJ5zA8dxRV6rY6thyMOkCZzvx1SqznMBInLCQbbrG5mLeWaU+Cc8wZAOGANNZy/VVJoZUAAs3PIiTIsSRAmflaBYtpVyGBmIi4OFsiMW8xoY3rM4Bo6hLszis06kgtEgCTAucjkrIyc5zgNMJERN7aZmx4rMxEmPxG1iCXAECwJku5SXTckE68EVKswAwCYF55AGDOeUd10ku6xZMwRMhpcDfqgHQb+KU1wxSwO6t+tBJz0IiMrX1WoiJU27FHpX4bSGNF8iTcXyA01KTU25zgTiM2kAwYvkN1t65pdczEkmCBAOWVsN4y8JV/FJBaOGsbrxv+gKO1jzQ3zw9FQ6XaxgaMbiRNwctwJgd+S5tXpdxIvhFtxJ7zbzXPw6uMZ6Exbuk6LHUqjU8OOse/rYjRw5lru5VT0n/XyWhuGXCb74E5DgVld0o4z13MI0DQW+Mgg6arj1ukcQmOWecDOdbTrfwVDbwSIMYu1i0zsd6o0sI9KdTKfb0h6ddAaBiyxOcQ25MZZRPHRZ6231CThdAtlHrBIN8ly2bU11g6IuZAOl4Gok2vuVHamgiCCTc6Azn1R2RncRqjtYRN0p1MpdvozpAtd16nVMmCJMC2+e+Fsf0q13YBM5CRc5LzjHggREiw8p192VuB3wRYiIA3ARn2dVnLRxmbajVyiKd7/qTmuzExJZF51EG857vNdLo/b2VWkixbE655QvGEmOZxQ02BtlMxktlDaHNIALyTMQQZFuzoDGc5RmuefT4zH43jrzE/r1tIzPn4ZoHED6rgbD0m5oIECczUmQBOZGYPKyDaNofUksaC0CcyQYzFhfXwK4djK6du9jVu9S21g++OU6b43cVsbUD7heIoNaBBtvi7dbZg2k31tuvspvc04mmDGIkCCYAsALb8o17nLpvksxr/AF6mCFDtLRmRPEwuUPtCzCAZcdSGx5GFzdt6UJd1ZIgZO9brlGhnPp0nVxgf3ByHonP0/CPkoovc8WJu2/uz/qD/AGwuezsN/L/QFFE4tZJtP7x3L6JdDsdw/paooumTnHCq+bvwn+5Mrdr85/tUUWPaKHbfz/4qbT8x/W9RRPpKHYr9/wDW1Btn3PwN9SoomOFLNtOX5neiJvbd/pn5qKLcMr6NyPJ39QUr9h3If3KKLPtonpXss5Uv6Auj0h2/yN/22qKLUcD25rMqn4neoWo9s/gHqookB2rKl+A/7jlx9o/5eqtRX+qjks5N/N6JZydzZ6KKLm3C2/u/z/IID2xy+iiip4Ucn0uwzk70C61L96fwu/3XqKIhF7V2G/jqf2rTV/eVPwuUUTHoH7Rk/mP7EWwdl/P5FRRcsuHTEij2qn+m75Idoy/OPR6ii18YT755Kq2fcPRRRMciX//Z"/>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10" name="صورة 9" descr="download.jpg"/>
          <p:cNvPicPr>
            <a:picLocks noChangeAspect="1"/>
          </p:cNvPicPr>
          <p:nvPr/>
        </p:nvPicPr>
        <p:blipFill>
          <a:blip r:embed="rId3" cstate="print"/>
          <a:stretch>
            <a:fillRect/>
          </a:stretch>
        </p:blipFill>
        <p:spPr>
          <a:xfrm>
            <a:off x="4695703" y="1196752"/>
            <a:ext cx="3985207" cy="27363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صورة 10" descr="images.jpg"/>
          <p:cNvPicPr>
            <a:picLocks noChangeAspect="1"/>
          </p:cNvPicPr>
          <p:nvPr/>
        </p:nvPicPr>
        <p:blipFill>
          <a:blip r:embed="rId4" cstate="print"/>
          <a:srcRect r="16667"/>
          <a:stretch>
            <a:fillRect/>
          </a:stretch>
        </p:blipFill>
        <p:spPr>
          <a:xfrm>
            <a:off x="2555776" y="4005064"/>
            <a:ext cx="3888432" cy="263910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Scale>
                                      <p:cBhvr>
                                        <p:cTn id="14"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
                                        </p:tgtEl>
                                        <p:attrNameLst>
                                          <p:attrName>ppt_x</p:attrName>
                                          <p:attrName>ppt_y</p:attrName>
                                        </p:attrNameLst>
                                      </p:cBhvr>
                                    </p:animMotion>
                                    <p:animEffect transition="in" filter="fade">
                                      <p:cBhvr>
                                        <p:cTn id="16" dur="10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Scale>
                                      <p:cBhvr>
                                        <p:cTn id="21"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10"/>
                                        </p:tgtEl>
                                        <p:attrNameLst>
                                          <p:attrName>ppt_x</p:attrName>
                                          <p:attrName>ppt_y</p:attrName>
                                        </p:attrNameLst>
                                      </p:cBhvr>
                                    </p:animMotion>
                                    <p:animEffect transition="in" filter="fade">
                                      <p:cBhvr>
                                        <p:cTn id="23" dur="1000"/>
                                        <p:tgtEl>
                                          <p:spTgt spid="10"/>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Scale>
                                      <p:cBhvr>
                                        <p:cTn id="28"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1"/>
                                        </p:tgtEl>
                                        <p:attrNameLst>
                                          <p:attrName>ppt_x</p:attrName>
                                          <p:attrName>ppt_y</p:attrName>
                                        </p:attrNameLst>
                                      </p:cBhvr>
                                    </p:animMotion>
                                    <p:animEffect transition="in" filter="fade">
                                      <p:cBhvr>
                                        <p:cTn id="3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sz="quarter" idx="1"/>
          </p:nvPr>
        </p:nvSpPr>
        <p:spPr>
          <a:xfrm>
            <a:off x="381000" y="609600"/>
            <a:ext cx="8229600" cy="3581400"/>
          </a:xfrm>
        </p:spPr>
        <p:txBody>
          <a:bodyPr>
            <a:normAutofit/>
          </a:bodyPr>
          <a:lstStyle/>
          <a:p>
            <a:pPr algn="r" rtl="1"/>
            <a:r>
              <a:rPr lang="ar-SA" sz="3200" b="1" dirty="0" smtClean="0">
                <a:solidFill>
                  <a:schemeClr val="accent2"/>
                </a:solidFill>
                <a:latin typeface="Times New Roman" pitchFamily="18" charset="0"/>
                <a:cs typeface="Times New Roman" pitchFamily="18" charset="0"/>
              </a:rPr>
              <a:t>ولقد جاء تعريف التصحر وفق الإتفاقية الدولية لمكافحة التصحر 1994م ,  بأنه </a:t>
            </a:r>
            <a:r>
              <a:rPr lang="ar-SA" sz="3200" b="1" dirty="0" smtClean="0">
                <a:solidFill>
                  <a:schemeClr val="accent2"/>
                </a:solidFill>
                <a:latin typeface="Times New Roman" pitchFamily="18" charset="0"/>
                <a:cs typeface="Times New Roman" pitchFamily="18" charset="0"/>
              </a:rPr>
              <a:t>:</a:t>
            </a:r>
            <a:endParaRPr lang="ar-SA" sz="3200" b="1" dirty="0" smtClean="0">
              <a:solidFill>
                <a:schemeClr val="accent2"/>
              </a:solidFill>
              <a:latin typeface="Times New Roman" pitchFamily="18" charset="0"/>
              <a:cs typeface="Times New Roman" pitchFamily="18" charset="0"/>
            </a:endParaRPr>
          </a:p>
          <a:p>
            <a:pPr algn="r" rtl="1">
              <a:buNone/>
            </a:pPr>
            <a:r>
              <a:rPr lang="ar-SA" sz="3200" b="1" dirty="0" smtClean="0">
                <a:solidFill>
                  <a:schemeClr val="accent2"/>
                </a:solidFill>
                <a:latin typeface="Times New Roman" pitchFamily="18" charset="0"/>
                <a:cs typeface="Times New Roman" pitchFamily="18" charset="0"/>
              </a:rPr>
              <a:t>” </a:t>
            </a:r>
            <a:r>
              <a:rPr lang="ar-SA" sz="3200" b="1" dirty="0" smtClean="0">
                <a:solidFill>
                  <a:srgbClr val="FF0000"/>
                </a:solidFill>
                <a:latin typeface="Times New Roman" pitchFamily="18" charset="0"/>
                <a:cs typeface="Times New Roman" pitchFamily="18" charset="0"/>
              </a:rPr>
              <a:t>تدهور الأرض في المناطق الجافة و شبة الجافة و تحت </a:t>
            </a:r>
            <a:r>
              <a:rPr lang="ar-SA" sz="3200" b="1" dirty="0" err="1" smtClean="0">
                <a:solidFill>
                  <a:srgbClr val="FF0000"/>
                </a:solidFill>
                <a:latin typeface="Times New Roman" pitchFamily="18" charset="0"/>
                <a:cs typeface="Times New Roman" pitchFamily="18" charset="0"/>
              </a:rPr>
              <a:t>الرطبة </a:t>
            </a:r>
            <a:r>
              <a:rPr lang="ar-SA" sz="3200" b="1" dirty="0" smtClean="0">
                <a:solidFill>
                  <a:srgbClr val="FF0000"/>
                </a:solidFill>
                <a:latin typeface="Times New Roman" pitchFamily="18" charset="0"/>
                <a:cs typeface="Times New Roman" pitchFamily="18" charset="0"/>
              </a:rPr>
              <a:t>, و ينتج عن عوامل عدة منها تغيرات المناخ و نشاط </a:t>
            </a:r>
            <a:r>
              <a:rPr lang="ar-SA" sz="3200" b="1" dirty="0" err="1" smtClean="0">
                <a:solidFill>
                  <a:srgbClr val="FF0000"/>
                </a:solidFill>
                <a:latin typeface="Times New Roman" pitchFamily="18" charset="0"/>
                <a:cs typeface="Times New Roman" pitchFamily="18" charset="0"/>
              </a:rPr>
              <a:t>الانسان ” </a:t>
            </a:r>
            <a:r>
              <a:rPr lang="ar-SA" sz="3200" dirty="0" err="1" smtClean="0">
                <a:solidFill>
                  <a:schemeClr val="accent2"/>
                </a:solidFill>
                <a:cs typeface="Akhbar MT" pitchFamily="2" charset="-78"/>
              </a:rPr>
              <a:t>.</a:t>
            </a:r>
            <a:endParaRPr lang="ar-SA" sz="3200" dirty="0" smtClean="0">
              <a:solidFill>
                <a:schemeClr val="accent2"/>
              </a:solidFill>
              <a:cs typeface="Akhbar MT" pitchFamily="2" charset="-78"/>
            </a:endParaRPr>
          </a:p>
          <a:p>
            <a:pPr>
              <a:buNone/>
            </a:pPr>
            <a:endParaRPr lang="ar-SA" sz="3600" dirty="0">
              <a:solidFill>
                <a:schemeClr val="bg2">
                  <a:lumMod val="25000"/>
                </a:schemeClr>
              </a:solidFill>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صورة 3" descr="400px-Desertification_map.png"/>
          <p:cNvPicPr>
            <a:picLocks noGrp="1" noChangeAspect="1"/>
          </p:cNvPicPr>
          <p:nvPr>
            <p:ph idx="1"/>
          </p:nvPr>
        </p:nvPicPr>
        <p:blipFill>
          <a:blip r:embed="rId2" cstate="print"/>
          <a:stretch>
            <a:fillRect/>
          </a:stretch>
        </p:blipFill>
        <p:spPr>
          <a:xfrm>
            <a:off x="685800" y="685800"/>
            <a:ext cx="8120154" cy="59436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4755</TotalTime>
  <Words>1293</Words>
  <Application>Microsoft Office PowerPoint</Application>
  <PresentationFormat>On-screen Show (4:3)</PresentationFormat>
  <Paragraphs>125</Paragraphs>
  <Slides>36</Slides>
  <Notes>0</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 التصحر Desertification</vt:lpstr>
      <vt:lpstr>مفهوم التصحر </vt:lpstr>
      <vt:lpstr>صور لزحف الرمال </vt:lpstr>
      <vt:lpstr>Slide 8</vt:lpstr>
      <vt:lpstr>Slide 9</vt:lpstr>
      <vt:lpstr>أسباب التصحر Causes of Desertification </vt:lpstr>
      <vt:lpstr>أسباب التصحر Causes of Desertification </vt:lpstr>
      <vt:lpstr>Slide 12</vt:lpstr>
      <vt:lpstr> ممارسات الإنسان التى أدت إلى التصحر .</vt:lpstr>
      <vt:lpstr>1-تدهور الأرضي في مناطق الزراعة المطرية أو الجافة : Deterioration of land in areas with rain-dependent agriculture</vt:lpstr>
      <vt:lpstr>2- تدهور الاراضي في المراعي Deterioration of pasture land </vt:lpstr>
      <vt:lpstr>3- تدهور الأراضي في الزراعة المروية  Deterioration of land in irrigated farms</vt:lpstr>
      <vt:lpstr>4- تدهور الأراضي في الغابات Deterioration of land in forested areas </vt:lpstr>
      <vt:lpstr>5- تدهور الأراضي نتيجة الحرائق  Deterioration of land as a result of fires</vt:lpstr>
      <vt:lpstr>6- المظاهر التي تدل على التصحر Symptoms Indicative of Deterioration</vt:lpstr>
      <vt:lpstr>1- أدلة فيزيائية Physical symptoms</vt:lpstr>
      <vt:lpstr>2- أدلة بيولوجية Biological symptoms</vt:lpstr>
      <vt:lpstr>Slide 22</vt:lpstr>
      <vt:lpstr>3- أدلة إجتماعيةSocial symptoms </vt:lpstr>
      <vt:lpstr>مكافحة التصحر  Combating Desertification   </vt:lpstr>
      <vt:lpstr>Slide 25</vt:lpstr>
      <vt:lpstr>1- الوسائل التقنية </vt:lpstr>
      <vt:lpstr>أ- التثبيت الميكانيكي </vt:lpstr>
      <vt:lpstr>Slide 28</vt:lpstr>
      <vt:lpstr>كما استخدمت المملكة العربية السعودية الطرق الغطائية التالية </vt:lpstr>
      <vt:lpstr>ب- التثبيت الأحيائي ( التثبيت الدائم) </vt:lpstr>
      <vt:lpstr>الأثل </vt:lpstr>
      <vt:lpstr>الطرفة </vt:lpstr>
      <vt:lpstr>من انواع الحشائش التي تعمر البيئات الرملية و التي لها القدرة على تثبيت الرمال و يمكن إستعمالها في مشاريع تثبيت الرمال نذكر </vt:lpstr>
      <vt:lpstr>2-الوسائل الاقتصادية  Economical Mehtods </vt:lpstr>
      <vt:lpstr>3-الوسائل الاجتماعية  Social Methods </vt:lpstr>
      <vt:lpstr>Slide 36</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62</cp:revision>
  <cp:lastPrinted>1601-01-01T00:00:00Z</cp:lastPrinted>
  <dcterms:created xsi:type="dcterms:W3CDTF">2010-09-20T06:54:39Z</dcterms:created>
  <dcterms:modified xsi:type="dcterms:W3CDTF">2015-12-01T02:17:29Z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