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56" r:id="rId2"/>
    <p:sldId id="270" r:id="rId3"/>
    <p:sldId id="281" r:id="rId4"/>
    <p:sldId id="274" r:id="rId5"/>
    <p:sldId id="257" r:id="rId6"/>
    <p:sldId id="277" r:id="rId7"/>
    <p:sldId id="271" r:id="rId8"/>
    <p:sldId id="258" r:id="rId9"/>
    <p:sldId id="259" r:id="rId10"/>
    <p:sldId id="260" r:id="rId11"/>
    <p:sldId id="261" r:id="rId12"/>
    <p:sldId id="272" r:id="rId13"/>
    <p:sldId id="262" r:id="rId14"/>
    <p:sldId id="278" r:id="rId15"/>
    <p:sldId id="263" r:id="rId16"/>
    <p:sldId id="273" r:id="rId17"/>
    <p:sldId id="282" r:id="rId18"/>
    <p:sldId id="279" r:id="rId19"/>
    <p:sldId id="265" r:id="rId20"/>
    <p:sldId id="264" r:id="rId21"/>
    <p:sldId id="266" r:id="rId22"/>
    <p:sldId id="267" r:id="rId23"/>
    <p:sldId id="268" r:id="rId24"/>
    <p:sldId id="269" r:id="rId25"/>
    <p:sldId id="276" r:id="rId26"/>
    <p:sldId id="275" r:id="rId27"/>
    <p:sldId id="280" r:id="rId28"/>
  </p:sldIdLst>
  <p:sldSz cx="9144000" cy="6858000" type="screen4x3"/>
  <p:notesSz cx="6858000" cy="9525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7790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7790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279238C-4FDA-4173-B35A-D147339101B7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9047097"/>
            <a:ext cx="2971800" cy="47790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9047097"/>
            <a:ext cx="2971800" cy="47790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B3DA08E-0396-430A-9E9C-1EA177B30DD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305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Ka7RkLyQeTo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ogrCJBmqv0k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/>
              <a:t>أ</a:t>
            </a:r>
            <a:r>
              <a:rPr lang="ar-SA" b="1" dirty="0" smtClean="0"/>
              <a:t>هميه </a:t>
            </a:r>
            <a:r>
              <a:rPr lang="ar-SA" b="1" dirty="0"/>
              <a:t>التربية الحركية لطفل ما قبل المدرسة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الثانية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901" y="2339063"/>
            <a:ext cx="5676720" cy="321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تابع.. </a:t>
            </a:r>
            <a:r>
              <a:rPr lang="ar-SA" b="1" dirty="0"/>
              <a:t>أهمية التربية الحركية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4736" y="2243138"/>
            <a:ext cx="8733514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تساعد </a:t>
            </a:r>
            <a:r>
              <a:rPr lang="ar-SA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الأطفال في معرفة </a:t>
            </a:r>
            <a:r>
              <a:rPr lang="ar-SA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كيف </a:t>
            </a:r>
            <a:r>
              <a:rPr lang="ar-SA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تعمل أجسامهم</a:t>
            </a:r>
            <a:r>
              <a:rPr lang="ar-SA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ar-SA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/>
              <a:t>تعمل على </a:t>
            </a:r>
            <a:r>
              <a:rPr lang="ar-SA" sz="2400" b="1" dirty="0" smtClean="0"/>
              <a:t>تنمية </a:t>
            </a:r>
            <a:r>
              <a:rPr lang="ar-SA" sz="2400" b="1" dirty="0"/>
              <a:t>الاستكشاف الحركي فهي تستعين بأفكار حديثه كالتعلم الاستكشافي </a:t>
            </a:r>
            <a:endParaRPr lang="ar-SA" sz="2400" b="1" dirty="0"/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ar-SA" sz="2400" b="1" dirty="0"/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595959"/>
                </a:solidFill>
              </a:rPr>
              <a:t>تسهم في عمليه التعميم الحركي٬ فالتعليم الحركي هو استخدام الطفل </a:t>
            </a:r>
            <a:r>
              <a:rPr lang="ar-SA" sz="2400" b="1" dirty="0" smtClean="0">
                <a:solidFill>
                  <a:srgbClr val="595959"/>
                </a:solidFill>
              </a:rPr>
              <a:t>الخبرات </a:t>
            </a:r>
            <a:r>
              <a:rPr lang="ar-SA" sz="2400" b="1" dirty="0">
                <a:solidFill>
                  <a:srgbClr val="595959"/>
                </a:solidFill>
              </a:rPr>
              <a:t>السابقة </a:t>
            </a:r>
            <a:r>
              <a:rPr lang="ar-SA" sz="2400" b="1" dirty="0" smtClean="0">
                <a:solidFill>
                  <a:srgbClr val="595959"/>
                </a:solidFill>
              </a:rPr>
              <a:t>في مواقف </a:t>
            </a:r>
            <a:r>
              <a:rPr lang="ar-SA" sz="2400" b="1" dirty="0">
                <a:solidFill>
                  <a:srgbClr val="595959"/>
                </a:solidFill>
              </a:rPr>
              <a:t>حياته الجديدة . </a:t>
            </a:r>
            <a:endParaRPr lang="ar-SA" sz="2400" b="1" dirty="0" smtClean="0">
              <a:solidFill>
                <a:srgbClr val="595959"/>
              </a:solidFill>
            </a:endParaRPr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ar-SA" sz="2400" b="1" dirty="0">
              <a:solidFill>
                <a:srgbClr val="595959"/>
              </a:solidFill>
            </a:endParaRPr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/>
              <a:t>مشاركة الأطفال الآخرين في أداء قصص حركية أو تمثيليات او ألعاب جماعية.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2226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قيم </a:t>
            </a:r>
            <a:r>
              <a:rPr lang="ar-SA" dirty="0" smtClean="0"/>
              <a:t>وأغراض </a:t>
            </a:r>
            <a:r>
              <a:rPr lang="ar-SA" dirty="0"/>
              <a:t>التربية الحركية 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19511" y="2104059"/>
            <a:ext cx="6633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ar-SA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/>
            <a:r>
              <a:rPr lang="ar-SA" sz="3200" b="1" dirty="0" smtClean="0">
                <a:solidFill>
                  <a:srgbClr val="FF9E40"/>
                </a:solidFill>
              </a:rPr>
              <a:t>وترى (اليزابيث لودرينج)</a:t>
            </a:r>
            <a:r>
              <a:rPr lang="ar-SA" sz="3200" b="1" dirty="0">
                <a:solidFill>
                  <a:srgbClr val="FF9E40"/>
                </a:solidFill>
              </a:rPr>
              <a:t>أ</a:t>
            </a:r>
            <a:r>
              <a:rPr lang="ar-SA" sz="3200" b="1" dirty="0" smtClean="0">
                <a:solidFill>
                  <a:srgbClr val="FF9E40"/>
                </a:solidFill>
              </a:rPr>
              <a:t>ن قيم التربية الحركية يمكن </a:t>
            </a:r>
            <a:r>
              <a:rPr lang="ar-SA" sz="3200" b="1" dirty="0">
                <a:solidFill>
                  <a:srgbClr val="FF9E40"/>
                </a:solidFill>
              </a:rPr>
              <a:t>إ</a:t>
            </a:r>
            <a:r>
              <a:rPr lang="ar-SA" sz="3200" b="1" dirty="0" smtClean="0">
                <a:solidFill>
                  <a:srgbClr val="FF9E40"/>
                </a:solidFill>
              </a:rPr>
              <a:t>جمالها فيما يلي :</a:t>
            </a:r>
            <a:endParaRPr lang="ar-SA" sz="3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043" y="3673719"/>
            <a:ext cx="3839450" cy="267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3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قيم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التربية 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الحركية :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5643" y="1746466"/>
            <a:ext cx="81531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/>
              <a:t>١ـ </a:t>
            </a:r>
            <a:r>
              <a:rPr lang="ar-SA" sz="2400" b="1" dirty="0">
                <a:solidFill>
                  <a:srgbClr val="595959"/>
                </a:solidFill>
              </a:rPr>
              <a:t>خبره النجاح متاحه لكل الاطفال </a:t>
            </a:r>
            <a:r>
              <a:rPr lang="ar-SA" sz="2400" b="1" dirty="0"/>
              <a:t>,لان الاهداف شخصيه وتختلف من طفل لآخر.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ar-SA" sz="2400" b="1" dirty="0"/>
              <a:t>٢ـ </a:t>
            </a:r>
            <a:r>
              <a:rPr lang="ar-SA" sz="2400" b="1" dirty="0">
                <a:solidFill>
                  <a:srgbClr val="595959"/>
                </a:solidFill>
              </a:rPr>
              <a:t>الموقف الاجتماعي التعليمي: </a:t>
            </a:r>
            <a:r>
              <a:rPr lang="ar-SA" sz="2400" b="1" dirty="0"/>
              <a:t>يخلق </a:t>
            </a:r>
            <a:r>
              <a:rPr lang="ar-SA" sz="2400" b="1" dirty="0" smtClean="0"/>
              <a:t>الحريه والابتكار من </a:t>
            </a:r>
            <a:r>
              <a:rPr lang="ar-SA" sz="2400" b="1" dirty="0"/>
              <a:t>خلال محاوله الطفل تقديم البدائل والحلول الذاتية بدون خوف من الفشل , كذلك التفاعل الاجتماعي مع </a:t>
            </a:r>
            <a:r>
              <a:rPr lang="ar-SA" sz="2400" b="1" dirty="0" smtClean="0"/>
              <a:t>الاخرين </a:t>
            </a:r>
            <a:r>
              <a:rPr lang="ar-SA" sz="2400" b="1" dirty="0"/>
              <a:t>من  خلال مشاركته الفعالة معهم في المواقف اللعب المختلفة . 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ar-SA" sz="2400" b="1" dirty="0"/>
              <a:t>٣ـ </a:t>
            </a:r>
            <a:r>
              <a:rPr lang="ar-SA" sz="2400" b="1" dirty="0">
                <a:solidFill>
                  <a:srgbClr val="595959"/>
                </a:solidFill>
              </a:rPr>
              <a:t>الانضباط الفردي: </a:t>
            </a:r>
            <a:r>
              <a:rPr lang="ar-SA" sz="2400" b="1" dirty="0"/>
              <a:t>حيث يستطيع الطفل اتخاذ القرارات بشكل منفرد ويتعود على تحمل المسئولية كامله عن سلوكه , ويتبع التعليمات المعطاة له </a:t>
            </a:r>
            <a:r>
              <a:rPr lang="ar-SA" sz="2400" b="1" dirty="0" smtClean="0"/>
              <a:t>.</a:t>
            </a:r>
            <a:endParaRPr lang="ar-SA" sz="2400" b="1" dirty="0"/>
          </a:p>
          <a:p>
            <a:pPr algn="r">
              <a:lnSpc>
                <a:spcPct val="150000"/>
              </a:lnSpc>
            </a:pPr>
            <a:r>
              <a:rPr lang="ar-SA" sz="2400" b="1" dirty="0"/>
              <a:t>٤ـ </a:t>
            </a:r>
            <a:r>
              <a:rPr lang="ar-SA" sz="2400" b="1" dirty="0">
                <a:solidFill>
                  <a:srgbClr val="595959"/>
                </a:solidFill>
              </a:rPr>
              <a:t>الرضا والنتائج السارة: </a:t>
            </a:r>
            <a:r>
              <a:rPr lang="ar-SA" sz="2400" b="1" dirty="0"/>
              <a:t>من خلال اندماج الأطفال في عمليات التعلم والأداء الحركي المناسب.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7259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1335"/>
            <a:ext cx="8574087" cy="967840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الاغراض التي يمكن أن تشتق من قيم التربية الحركية 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2087" y="1719175"/>
            <a:ext cx="81507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600" dirty="0"/>
              <a:t>1\</a:t>
            </a:r>
            <a:r>
              <a:rPr lang="ar-SA" sz="2600" dirty="0" smtClean="0"/>
              <a:t>خبرة التمتع بالحركة</a:t>
            </a:r>
            <a:r>
              <a:rPr lang="ar-SA" sz="2600" dirty="0"/>
              <a:t>. </a:t>
            </a:r>
          </a:p>
          <a:p>
            <a:pPr algn="r"/>
            <a:r>
              <a:rPr lang="ar-SA" sz="2600" dirty="0"/>
              <a:t>2\حل المشكلات.</a:t>
            </a:r>
          </a:p>
          <a:p>
            <a:pPr algn="r"/>
            <a:r>
              <a:rPr lang="ar-SA" sz="2600" dirty="0"/>
              <a:t>3\ تنمية فهم الحركة. </a:t>
            </a:r>
          </a:p>
          <a:p>
            <a:pPr algn="r"/>
            <a:r>
              <a:rPr lang="ar-SA" sz="2600" dirty="0"/>
              <a:t>4\الخبرة الحركية في حد ذاتها تضيف الكثير الى الطفل ( م</a:t>
            </a:r>
            <a:r>
              <a:rPr lang="ar-SA" sz="2600" dirty="0" smtClean="0"/>
              <a:t>عارف </a:t>
            </a:r>
            <a:r>
              <a:rPr lang="ar-SA" sz="2600" dirty="0"/>
              <a:t>, معلومات </a:t>
            </a:r>
            <a:r>
              <a:rPr lang="ar-SA" sz="2600" dirty="0" smtClean="0"/>
              <a:t>خبرات </a:t>
            </a:r>
            <a:r>
              <a:rPr lang="ar-SA" sz="2600" dirty="0"/>
              <a:t>حيه من خلال التفاعل </a:t>
            </a:r>
            <a:r>
              <a:rPr lang="ar-SA" sz="2600" dirty="0" smtClean="0"/>
              <a:t>الجماعي)</a:t>
            </a:r>
            <a:r>
              <a:rPr lang="ar-SA" sz="2600" dirty="0"/>
              <a:t>.</a:t>
            </a:r>
          </a:p>
          <a:p>
            <a:pPr algn="r"/>
            <a:r>
              <a:rPr lang="ar-SA" sz="2600" dirty="0"/>
              <a:t>5\ فهم مفردات العمل الحركي .</a:t>
            </a:r>
          </a:p>
          <a:p>
            <a:pPr algn="r"/>
            <a:r>
              <a:rPr lang="ar-SA" sz="2600" dirty="0" smtClean="0"/>
              <a:t>6\معرفة </a:t>
            </a:r>
            <a:r>
              <a:rPr lang="ar-SA" sz="2600" dirty="0"/>
              <a:t>عناصر </a:t>
            </a:r>
            <a:r>
              <a:rPr lang="ar-SA" sz="2600" dirty="0" smtClean="0"/>
              <a:t>المهارات الحركية </a:t>
            </a:r>
            <a:r>
              <a:rPr lang="ar-SA" sz="2600" dirty="0"/>
              <a:t>مثل </a:t>
            </a:r>
            <a:r>
              <a:rPr lang="ar-SA" sz="2600" dirty="0">
                <a:solidFill>
                  <a:srgbClr val="BF4D00"/>
                </a:solidFill>
              </a:rPr>
              <a:t>( الفراغ –الزمن – القوه – الانسيابية في </a:t>
            </a:r>
            <a:r>
              <a:rPr lang="ar-SA" sz="2600" dirty="0" smtClean="0">
                <a:solidFill>
                  <a:srgbClr val="BF4D00"/>
                </a:solidFill>
              </a:rPr>
              <a:t>أداء </a:t>
            </a:r>
            <a:r>
              <a:rPr lang="ar-SA" sz="2600" dirty="0">
                <a:solidFill>
                  <a:srgbClr val="BF4D00"/>
                </a:solidFill>
              </a:rPr>
              <a:t>الحركة </a:t>
            </a:r>
            <a:r>
              <a:rPr lang="ar-SA" sz="2600" dirty="0" smtClean="0">
                <a:solidFill>
                  <a:srgbClr val="BF4D00"/>
                </a:solidFill>
              </a:rPr>
              <a:t>)</a:t>
            </a:r>
            <a:r>
              <a:rPr lang="ar-SA" sz="2600" dirty="0" smtClean="0"/>
              <a:t>.</a:t>
            </a:r>
            <a:endParaRPr lang="en-US" sz="2600" dirty="0" smtClean="0"/>
          </a:p>
          <a:p>
            <a:pPr algn="r"/>
            <a:endParaRPr lang="ar-SA" sz="2600" dirty="0"/>
          </a:p>
          <a:p>
            <a:pPr algn="r"/>
            <a:r>
              <a:rPr lang="ar-SA" sz="2400" b="1" dirty="0" smtClean="0">
                <a:solidFill>
                  <a:srgbClr val="739900"/>
                </a:solidFill>
              </a:rPr>
              <a:t>.</a:t>
            </a:r>
            <a:endParaRPr lang="en-US" sz="2400" b="1" dirty="0">
              <a:solidFill>
                <a:srgbClr val="73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3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كيف تتحقق هذه الأغراض؟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sz="36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تتحقق </a:t>
            </a:r>
            <a:r>
              <a:rPr lang="ar-SA" sz="3600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أغراض التربية الحركية كما تقول لوثر </a:t>
            </a:r>
            <a:endParaRPr lang="ar-SA" sz="3600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ar-SA" sz="4000" dirty="0" smtClean="0"/>
              <a:t>من </a:t>
            </a:r>
            <a:r>
              <a:rPr lang="ar-SA" sz="4000" dirty="0"/>
              <a:t>خلال إثارة الأطفال في مواقف بيئية مليئة بالتعليمات والإرشادات معتمداً على فكرة الاندفاع او الرغبة الوقتية</a:t>
            </a:r>
          </a:p>
        </p:txBody>
      </p:sp>
    </p:spTree>
    <p:extLst>
      <p:ext uri="{BB962C8B-B14F-4D97-AF65-F5344CB8AC3E}">
        <p14:creationId xmlns:p14="http://schemas.microsoft.com/office/powerpoint/2010/main" val="955565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علاقة </a:t>
            </a:r>
            <a:r>
              <a:rPr lang="ar-SA" b="1" dirty="0">
                <a:solidFill>
                  <a:schemeClr val="accent4">
                    <a:lumMod val="75000"/>
                  </a:schemeClr>
                </a:solidFill>
              </a:rPr>
              <a:t>التربية الحركية بالعلوم 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الأخرى </a:t>
            </a:r>
            <a:r>
              <a:rPr lang="ar-SA" b="1" dirty="0">
                <a:solidFill>
                  <a:schemeClr val="accent4">
                    <a:lumMod val="75000"/>
                  </a:schemeClr>
                </a:solidFill>
              </a:rPr>
              <a:t>: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904" y="1781738"/>
            <a:ext cx="8236857" cy="4758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rgbClr val="800000"/>
                </a:solidFill>
              </a:rPr>
              <a:t>التربية الحركية مدخل فعال ذات </a:t>
            </a:r>
            <a:r>
              <a:rPr lang="ar-SA" sz="2800" b="1" dirty="0" smtClean="0">
                <a:solidFill>
                  <a:srgbClr val="800000"/>
                </a:solidFill>
              </a:rPr>
              <a:t>صلة قوية </a:t>
            </a:r>
            <a:r>
              <a:rPr lang="ar-SA" sz="2800" b="1" dirty="0">
                <a:solidFill>
                  <a:srgbClr val="800000"/>
                </a:solidFill>
              </a:rPr>
              <a:t>بالعلوم التربوية الاخرى </a:t>
            </a:r>
            <a:r>
              <a:rPr lang="ar-SA" sz="2800" b="1" dirty="0" smtClean="0">
                <a:solidFill>
                  <a:srgbClr val="800000"/>
                </a:solidFill>
              </a:rPr>
              <a:t>..</a:t>
            </a:r>
            <a:endParaRPr lang="ar-SA" sz="2800" b="1" dirty="0">
              <a:solidFill>
                <a:srgbClr val="800000"/>
              </a:solidFill>
            </a:endParaRPr>
          </a:p>
          <a:p>
            <a:pPr algn="r"/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لماذا؟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r">
              <a:lnSpc>
                <a:spcPct val="120000"/>
              </a:lnSpc>
            </a:pPr>
            <a:r>
              <a:rPr lang="ar-SA" sz="2800" b="1" dirty="0" smtClean="0"/>
              <a:t>نظراً </a:t>
            </a:r>
            <a:r>
              <a:rPr lang="ar-SA" sz="2800" b="1" dirty="0"/>
              <a:t>لما تحدثه انشطتها المختلفة من </a:t>
            </a:r>
            <a:r>
              <a:rPr lang="ar-SA" sz="2800" b="1" dirty="0" smtClean="0"/>
              <a:t>متعة وجاذبية للطفل.</a:t>
            </a:r>
          </a:p>
          <a:p>
            <a:pPr algn="r">
              <a:lnSpc>
                <a:spcPct val="120000"/>
              </a:lnSpc>
            </a:pPr>
            <a:endParaRPr lang="ar-SA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20000"/>
              </a:lnSpc>
            </a:pP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لذلك فإن </a:t>
            </a:r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استغلال هذه الطاقة المبدعة 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يكمن في </a:t>
            </a:r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تعلم نشاط هادف 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٬قائم </a:t>
            </a:r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على 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تخطيط تربوي منظم.</a:t>
            </a:r>
          </a:p>
          <a:p>
            <a:pPr algn="r">
              <a:lnSpc>
                <a:spcPct val="120000"/>
              </a:lnSpc>
            </a:pPr>
            <a:r>
              <a:rPr lang="ar-SA" sz="2800" b="1" dirty="0" smtClean="0"/>
              <a:t> لأن </a:t>
            </a:r>
            <a:r>
              <a:rPr lang="ar-SA" sz="2800" b="1" dirty="0"/>
              <a:t>التربية الحركية </a:t>
            </a:r>
            <a:r>
              <a:rPr lang="ar-SA" sz="2800" b="1" dirty="0" smtClean="0"/>
              <a:t>يمكن </a:t>
            </a:r>
            <a:r>
              <a:rPr lang="ar-SA" sz="2800" b="1" dirty="0"/>
              <a:t>استخدامها </a:t>
            </a:r>
            <a:r>
              <a:rPr lang="ar-SA" sz="2800" b="1" dirty="0" smtClean="0"/>
              <a:t>بصورة كلية </a:t>
            </a:r>
            <a:r>
              <a:rPr lang="ar-SA" sz="2800" b="1" dirty="0"/>
              <a:t>في تعلم العلوم التربوية </a:t>
            </a:r>
            <a:r>
              <a:rPr lang="ar-SA" sz="2800" b="1" dirty="0" smtClean="0"/>
              <a:t>الأخرى </a:t>
            </a:r>
            <a:r>
              <a:rPr lang="ar-SA" sz="2800" b="1" dirty="0"/>
              <a:t>, </a:t>
            </a:r>
            <a:r>
              <a:rPr lang="ar-SA" sz="2800" b="1" dirty="0" smtClean="0"/>
              <a:t>وإخراج </a:t>
            </a:r>
            <a:r>
              <a:rPr lang="ar-SA" sz="2800" b="1" dirty="0"/>
              <a:t>هذه العلوم من حيز </a:t>
            </a:r>
            <a:r>
              <a:rPr lang="ar-SA" sz="2800" b="1" dirty="0" smtClean="0"/>
              <a:t>الجمود </a:t>
            </a:r>
            <a:r>
              <a:rPr lang="ar-SA" sz="2800" b="1" dirty="0"/>
              <a:t>إ</a:t>
            </a:r>
            <a:r>
              <a:rPr lang="ar-SA" sz="2800" b="1" dirty="0" smtClean="0"/>
              <a:t>لى </a:t>
            </a:r>
            <a:r>
              <a:rPr lang="ar-SA" sz="2800" b="1" dirty="0"/>
              <a:t>حيز الحركة </a:t>
            </a:r>
            <a:r>
              <a:rPr lang="ar-SA" sz="2800" b="1" dirty="0" smtClean="0"/>
              <a:t>الطبيعية </a:t>
            </a:r>
            <a:r>
              <a:rPr lang="ar-SA" sz="2800" b="1" dirty="0"/>
              <a:t>الشيقة والممتعة للطفل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417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0311" y="320628"/>
            <a:ext cx="8360242" cy="1379553"/>
          </a:xfrm>
        </p:spPr>
        <p:txBody>
          <a:bodyPr>
            <a:noAutofit/>
          </a:bodyPr>
          <a:lstStyle/>
          <a:p>
            <a:pPr algn="ctr"/>
            <a:r>
              <a:rPr lang="ar-SA" sz="4000" dirty="0" smtClean="0"/>
              <a:t>ما هي العلوم التي من الممكن تعلمها من خلال الألعاب الحركية؟ 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1723020" y="4656268"/>
            <a:ext cx="577482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SA" sz="3600" b="1" dirty="0" smtClean="0"/>
              <a:t>نشاط.. </a:t>
            </a:r>
          </a:p>
          <a:p>
            <a:pPr algn="ctr"/>
            <a:r>
              <a:rPr lang="ar-SA" sz="3600" b="1" dirty="0" smtClean="0"/>
              <a:t>فكري مع زميلتك في لعبة حركية ؟</a:t>
            </a:r>
          </a:p>
          <a:p>
            <a:pPr algn="ctr"/>
            <a:r>
              <a:rPr lang="ar-SA" sz="3600" b="1" dirty="0" smtClean="0"/>
              <a:t> وماهي العلوم التي يستفيدها الطفل منها؟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537"/>
          <a:stretch/>
        </p:blipFill>
        <p:spPr>
          <a:xfrm>
            <a:off x="2904359" y="1700181"/>
            <a:ext cx="2732166" cy="2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0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52808" y="2175765"/>
            <a:ext cx="3238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عرض مشهد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2464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مشهد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64275" y="348989"/>
            <a:ext cx="4572000" cy="276998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>
                <a:hlinkClick r:id="rId2"/>
              </a:rPr>
              <a:t>https://</a:t>
            </a:r>
            <a:r>
              <a:rPr lang="en-US" sz="4000" dirty="0" smtClean="0">
                <a:hlinkClick r:id="rId2"/>
              </a:rPr>
              <a:t>www.youtube.com/watch?v=Ka7RkLyQeTo</a:t>
            </a:r>
            <a:endParaRPr lang="en-US" sz="4000" dirty="0" smtClean="0"/>
          </a:p>
          <a:p>
            <a:endParaRPr lang="en-US" dirty="0"/>
          </a:p>
          <a:p>
            <a:endParaRPr lang="ar-SA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551" y="2065828"/>
            <a:ext cx="4755292" cy="263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66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6530" y="2056410"/>
            <a:ext cx="777240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b="1" dirty="0">
                <a:solidFill>
                  <a:srgbClr val="BF4D00"/>
                </a:solidFill>
              </a:rPr>
              <a:t>وفيما يأتي عرض نماذج من الأنشطة التي يمكن تنفيذها من خلال برامج التربية </a:t>
            </a:r>
            <a:r>
              <a:rPr lang="ar-SA" sz="4400" b="1" dirty="0" smtClean="0">
                <a:solidFill>
                  <a:srgbClr val="BF4D00"/>
                </a:solidFill>
              </a:rPr>
              <a:t>الحركية</a:t>
            </a:r>
            <a:endParaRPr lang="en-US" b="1" dirty="0">
              <a:solidFill>
                <a:srgbClr val="BF4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محاور المحاضرة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6381" y="2527905"/>
            <a:ext cx="66281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200" b="1" dirty="0" smtClean="0">
                <a:solidFill>
                  <a:srgbClr val="BF4D00"/>
                </a:solidFill>
              </a:rPr>
              <a:t>١- مفهوم التربية الحركية.</a:t>
            </a:r>
          </a:p>
          <a:p>
            <a:pPr algn="r"/>
            <a:endParaRPr lang="ar-SA" sz="3200" b="1" dirty="0">
              <a:solidFill>
                <a:srgbClr val="BF4D00"/>
              </a:solidFill>
            </a:endParaRPr>
          </a:p>
          <a:p>
            <a:pPr algn="r"/>
            <a:r>
              <a:rPr lang="ar-SA" sz="3200" b="1" dirty="0" smtClean="0">
                <a:solidFill>
                  <a:srgbClr val="BF4D00"/>
                </a:solidFill>
              </a:rPr>
              <a:t>٢- أهمية التربية الحركية.</a:t>
            </a:r>
          </a:p>
          <a:p>
            <a:pPr algn="r"/>
            <a:endParaRPr lang="ar-SA" sz="3200" b="1" dirty="0">
              <a:solidFill>
                <a:srgbClr val="BF4D00"/>
              </a:solidFill>
            </a:endParaRPr>
          </a:p>
          <a:p>
            <a:pPr algn="r"/>
            <a:r>
              <a:rPr lang="ar-SA" sz="3200" b="1" dirty="0" smtClean="0">
                <a:solidFill>
                  <a:srgbClr val="BF4D00"/>
                </a:solidFill>
              </a:rPr>
              <a:t>٣- قيم التربية الحركية.</a:t>
            </a:r>
            <a:endParaRPr lang="en-US" sz="3200" b="1" dirty="0">
              <a:solidFill>
                <a:srgbClr val="BF4D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6043" y="2682150"/>
            <a:ext cx="28575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65" y="668319"/>
            <a:ext cx="8574087" cy="967840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rgbClr val="BF4D00"/>
                </a:solidFill>
              </a:rPr>
              <a:t>١ـ٥ تعليم مبادئ </a:t>
            </a:r>
            <a:r>
              <a:rPr lang="ar-SA" sz="3600" dirty="0">
                <a:solidFill>
                  <a:srgbClr val="BF4D00"/>
                </a:solidFill>
              </a:rPr>
              <a:t>اللغة العربية من خلال الحركة </a:t>
            </a:r>
            <a:r>
              <a:rPr lang="ar-SA" sz="3600" dirty="0" smtClean="0">
                <a:solidFill>
                  <a:srgbClr val="BF4D00"/>
                </a:solidFill>
              </a:rPr>
              <a:t>: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495905" y="1997839"/>
            <a:ext cx="8261047" cy="4212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ar-SA" sz="3200" dirty="0" smtClean="0"/>
              <a:t>1</a:t>
            </a:r>
            <a:r>
              <a:rPr lang="ar-SA" sz="3200" dirty="0"/>
              <a:t>\ تنطق كلمات تعبر عن الاتجاهات من خلال الحركة </a:t>
            </a:r>
            <a:r>
              <a:rPr lang="ar-SA" sz="3200" dirty="0" smtClean="0"/>
              <a:t>:</a:t>
            </a:r>
          </a:p>
          <a:p>
            <a:pPr algn="r">
              <a:lnSpc>
                <a:spcPct val="120000"/>
              </a:lnSpc>
            </a:pPr>
            <a:r>
              <a:rPr lang="ar-SA" sz="32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ar-SA" sz="3200" dirty="0">
                <a:solidFill>
                  <a:schemeClr val="accent4">
                    <a:lumMod val="75000"/>
                  </a:schemeClr>
                </a:solidFill>
              </a:rPr>
              <a:t>شمال ,جنوب , شرق , غرب , فوق , تحت ’امام , خلف...)</a:t>
            </a:r>
          </a:p>
          <a:p>
            <a:pPr algn="r">
              <a:lnSpc>
                <a:spcPct val="120000"/>
              </a:lnSpc>
            </a:pPr>
            <a:r>
              <a:rPr lang="ar-SA" sz="3200" dirty="0"/>
              <a:t>2\رسم </a:t>
            </a:r>
            <a:r>
              <a:rPr lang="ar-SA" sz="3200" dirty="0" smtClean="0"/>
              <a:t>الأحرف </a:t>
            </a:r>
            <a:r>
              <a:rPr lang="ar-SA" sz="3200" dirty="0"/>
              <a:t>على </a:t>
            </a:r>
            <a:r>
              <a:rPr lang="ar-SA" sz="3200" dirty="0" smtClean="0"/>
              <a:t>الأرض </a:t>
            </a:r>
            <a:r>
              <a:rPr lang="ar-SA" sz="3200" dirty="0"/>
              <a:t>والتعبير عنها  بمهارات </a:t>
            </a:r>
            <a:r>
              <a:rPr lang="ar-SA" sz="3200" dirty="0" smtClean="0"/>
              <a:t>الانتقال.</a:t>
            </a:r>
            <a:endParaRPr lang="ar-SA" sz="3200" dirty="0"/>
          </a:p>
          <a:p>
            <a:pPr algn="r">
              <a:lnSpc>
                <a:spcPct val="120000"/>
              </a:lnSpc>
            </a:pPr>
            <a:r>
              <a:rPr lang="ar-SA" sz="3200" dirty="0"/>
              <a:t>3\نطق الحركات </a:t>
            </a:r>
            <a:r>
              <a:rPr lang="ar-SA" sz="3200" dirty="0" smtClean="0"/>
              <a:t>المؤدّاة</a:t>
            </a:r>
            <a:r>
              <a:rPr lang="ar-SA" sz="3200" dirty="0"/>
              <a:t>. </a:t>
            </a:r>
          </a:p>
          <a:p>
            <a:pPr algn="r">
              <a:lnSpc>
                <a:spcPct val="120000"/>
              </a:lnSpc>
            </a:pPr>
            <a:r>
              <a:rPr lang="ar-SA" sz="3200" dirty="0"/>
              <a:t>4\ تمثيل الكلمات المكتوبة بالحركة </a:t>
            </a:r>
            <a:r>
              <a:rPr lang="ar-SA" sz="3200" dirty="0">
                <a:solidFill>
                  <a:srgbClr val="739900"/>
                </a:solidFill>
              </a:rPr>
              <a:t>(طيران الطيور ,سير الحيوانات ...)</a:t>
            </a:r>
          </a:p>
          <a:p>
            <a:pPr algn="r">
              <a:lnSpc>
                <a:spcPct val="120000"/>
              </a:lnSpc>
            </a:pPr>
            <a:r>
              <a:rPr lang="ar-SA" sz="3200" dirty="0"/>
              <a:t>5</a:t>
            </a:r>
            <a:r>
              <a:rPr lang="ar-SA" sz="3200" dirty="0" smtClean="0"/>
              <a:t>\أداء حركات </a:t>
            </a:r>
            <a:r>
              <a:rPr lang="ar-SA" sz="3200" dirty="0"/>
              <a:t>تصف </a:t>
            </a:r>
            <a:r>
              <a:rPr lang="ar-SA" sz="3200" dirty="0" smtClean="0"/>
              <a:t>أفعال </a:t>
            </a:r>
            <a:r>
              <a:rPr lang="ar-SA" sz="3200" dirty="0"/>
              <a:t>أ</a:t>
            </a:r>
            <a:r>
              <a:rPr lang="ar-SA" sz="3200" dirty="0" smtClean="0"/>
              <a:t>و </a:t>
            </a:r>
            <a:r>
              <a:rPr lang="ar-SA" sz="3200" dirty="0"/>
              <a:t>سلوك معين </a:t>
            </a:r>
            <a:r>
              <a:rPr lang="ar-SA" sz="3200" dirty="0" smtClean="0"/>
              <a:t>:</a:t>
            </a:r>
          </a:p>
          <a:p>
            <a:pPr algn="r">
              <a:lnSpc>
                <a:spcPct val="120000"/>
              </a:lnSpc>
            </a:pPr>
            <a:r>
              <a:rPr lang="ar-SA" sz="3200" dirty="0" smtClean="0">
                <a:solidFill>
                  <a:srgbClr val="739900"/>
                </a:solidFill>
              </a:rPr>
              <a:t>(</a:t>
            </a:r>
            <a:r>
              <a:rPr lang="ar-SA" sz="3200" dirty="0">
                <a:solidFill>
                  <a:srgbClr val="739900"/>
                </a:solidFill>
              </a:rPr>
              <a:t>يمشي , يجري ,يجلس </a:t>
            </a:r>
            <a:r>
              <a:rPr lang="ar-SA" sz="3200" dirty="0" smtClean="0">
                <a:solidFill>
                  <a:srgbClr val="739900"/>
                </a:solidFill>
              </a:rPr>
              <a:t>...</a:t>
            </a:r>
            <a:r>
              <a:rPr lang="ar-SA" sz="3200" dirty="0">
                <a:solidFill>
                  <a:srgbClr val="739900"/>
                </a:solidFill>
              </a:rPr>
              <a:t>)</a:t>
            </a:r>
            <a:endParaRPr lang="en-US" sz="3200" dirty="0">
              <a:solidFill>
                <a:srgbClr val="73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2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533619"/>
            <a:ext cx="8574087" cy="967840"/>
          </a:xfrm>
        </p:spPr>
        <p:txBody>
          <a:bodyPr>
            <a:normAutofit/>
          </a:bodyPr>
          <a:lstStyle/>
          <a:p>
            <a:r>
              <a:rPr lang="ar-SA" dirty="0" smtClean="0"/>
              <a:t>٢ـ ٥ </a:t>
            </a:r>
            <a:r>
              <a:rPr lang="ar-SA" dirty="0"/>
              <a:t>تعلم مبادئ الحساب من خلال الحركة 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9714" y="1862408"/>
            <a:ext cx="752323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\أداء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الرقم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بالحركة:</a:t>
            </a:r>
          </a:p>
          <a:p>
            <a:pPr algn="r">
              <a:lnSpc>
                <a:spcPct val="130000"/>
              </a:lnSpc>
            </a:pPr>
            <a:r>
              <a:rPr lang="ar-SA" sz="2800" b="1" dirty="0" smtClean="0"/>
              <a:t> </a:t>
            </a:r>
            <a:r>
              <a:rPr lang="ar-SA" sz="2800" b="1" dirty="0"/>
              <a:t>مثل </a:t>
            </a:r>
            <a:r>
              <a:rPr lang="ar-SA" sz="2800" b="1" dirty="0" smtClean="0"/>
              <a:t>(مشي </a:t>
            </a:r>
            <a:r>
              <a:rPr lang="ar-SA" sz="2800" b="1" dirty="0"/>
              <a:t>4 خطوات </a:t>
            </a:r>
            <a:r>
              <a:rPr lang="ar-SA" sz="2800" b="1" dirty="0" smtClean="0"/>
              <a:t>أو جري </a:t>
            </a:r>
            <a:r>
              <a:rPr lang="ar-SA" sz="2800" b="1" dirty="0"/>
              <a:t>3 خطوات  </a:t>
            </a:r>
            <a:r>
              <a:rPr lang="ar-SA" sz="2800" b="1" dirty="0" smtClean="0"/>
              <a:t>أو </a:t>
            </a:r>
            <a:r>
              <a:rPr lang="ar-SA" sz="2800" b="1" dirty="0"/>
              <a:t>القفز </a:t>
            </a:r>
            <a:r>
              <a:rPr lang="ar-SA" sz="2800" b="1" dirty="0" smtClean="0"/>
              <a:t>خطوتين)</a:t>
            </a:r>
          </a:p>
          <a:p>
            <a:pPr algn="r">
              <a:lnSpc>
                <a:spcPct val="130000"/>
              </a:lnSpc>
            </a:pPr>
            <a:endParaRPr lang="ar-SA" sz="2800" dirty="0"/>
          </a:p>
          <a:p>
            <a:pPr algn="r">
              <a:lnSpc>
                <a:spcPct val="130000"/>
              </a:lnSpc>
            </a:pPr>
            <a:r>
              <a:rPr lang="ar-SA" sz="2800" b="1" dirty="0">
                <a:solidFill>
                  <a:srgbClr val="730000"/>
                </a:solidFill>
              </a:rPr>
              <a:t>2\رسم </a:t>
            </a:r>
            <a:r>
              <a:rPr lang="ar-SA" sz="2800" b="1" dirty="0" smtClean="0">
                <a:solidFill>
                  <a:srgbClr val="730000"/>
                </a:solidFill>
              </a:rPr>
              <a:t>الأرقام </a:t>
            </a:r>
            <a:r>
              <a:rPr lang="ar-SA" sz="2800" b="1" dirty="0">
                <a:solidFill>
                  <a:srgbClr val="730000"/>
                </a:solidFill>
              </a:rPr>
              <a:t>بأجزاء الجسم </a:t>
            </a:r>
            <a:r>
              <a:rPr lang="ar-SA" sz="2800" b="1" dirty="0" smtClean="0">
                <a:solidFill>
                  <a:srgbClr val="730000"/>
                </a:solidFill>
              </a:rPr>
              <a:t>:</a:t>
            </a:r>
          </a:p>
          <a:p>
            <a:pPr algn="r">
              <a:lnSpc>
                <a:spcPct val="130000"/>
              </a:lnSpc>
            </a:pPr>
            <a:r>
              <a:rPr lang="ar-SA" sz="2800" b="1" dirty="0"/>
              <a:t>مثل</a:t>
            </a:r>
            <a:r>
              <a:rPr lang="ar-SA" sz="2800" b="1" dirty="0" smtClean="0"/>
              <a:t>(الأصابع </a:t>
            </a:r>
            <a:r>
              <a:rPr lang="ar-SA" sz="2800" b="1" dirty="0"/>
              <a:t>او </a:t>
            </a:r>
            <a:r>
              <a:rPr lang="ar-SA" sz="2800" b="1" dirty="0" smtClean="0"/>
              <a:t>الأذرع </a:t>
            </a:r>
            <a:r>
              <a:rPr lang="ar-SA" sz="2800" b="1" dirty="0"/>
              <a:t>او </a:t>
            </a:r>
            <a:r>
              <a:rPr lang="ar-SA" sz="2800" b="1" dirty="0" smtClean="0"/>
              <a:t>الأقدام )</a:t>
            </a:r>
          </a:p>
          <a:p>
            <a:pPr algn="r">
              <a:lnSpc>
                <a:spcPct val="130000"/>
              </a:lnSpc>
            </a:pPr>
            <a:endParaRPr lang="ar-SA" sz="2800" dirty="0"/>
          </a:p>
          <a:p>
            <a:pPr algn="r">
              <a:lnSpc>
                <a:spcPct val="130000"/>
              </a:lnSpc>
            </a:pPr>
            <a:r>
              <a:rPr lang="ar-SA" sz="2800" b="1" dirty="0">
                <a:solidFill>
                  <a:srgbClr val="730000"/>
                </a:solidFill>
              </a:rPr>
              <a:t>3</a:t>
            </a:r>
            <a:r>
              <a:rPr lang="ar-SA" sz="2800" b="1" dirty="0" smtClean="0">
                <a:solidFill>
                  <a:srgbClr val="730000"/>
                </a:solidFill>
              </a:rPr>
              <a:t>\أداء </a:t>
            </a:r>
            <a:r>
              <a:rPr lang="ar-SA" sz="2800" b="1" dirty="0">
                <a:solidFill>
                  <a:srgbClr val="730000"/>
                </a:solidFill>
              </a:rPr>
              <a:t>تعبيرات </a:t>
            </a:r>
            <a:r>
              <a:rPr lang="ar-SA" sz="2800" b="1" dirty="0" smtClean="0">
                <a:solidFill>
                  <a:srgbClr val="730000"/>
                </a:solidFill>
              </a:rPr>
              <a:t>حركية </a:t>
            </a:r>
            <a:r>
              <a:rPr lang="ar-SA" sz="2800" b="1" dirty="0">
                <a:solidFill>
                  <a:srgbClr val="730000"/>
                </a:solidFill>
              </a:rPr>
              <a:t>تدل على </a:t>
            </a:r>
            <a:r>
              <a:rPr lang="ar-SA" sz="2800" b="1" dirty="0" smtClean="0">
                <a:solidFill>
                  <a:srgbClr val="730000"/>
                </a:solidFill>
              </a:rPr>
              <a:t>المقياس:</a:t>
            </a:r>
          </a:p>
          <a:p>
            <a:pPr algn="r">
              <a:lnSpc>
                <a:spcPct val="130000"/>
              </a:lnSpc>
            </a:pPr>
            <a:r>
              <a:rPr lang="ar-SA" sz="2800" b="1" dirty="0" smtClean="0"/>
              <a:t> </a:t>
            </a:r>
            <a:r>
              <a:rPr lang="ar-SA" sz="2800" b="1" dirty="0"/>
              <a:t>مثل </a:t>
            </a:r>
            <a:r>
              <a:rPr lang="ar-SA" sz="2800" b="1" dirty="0" smtClean="0"/>
              <a:t>(طويل </a:t>
            </a:r>
            <a:r>
              <a:rPr lang="ar-SA" sz="2800" b="1" dirty="0"/>
              <a:t>, قصير , </a:t>
            </a:r>
            <a:r>
              <a:rPr lang="ar-SA" sz="2800" b="1" dirty="0" smtClean="0"/>
              <a:t>أطول </a:t>
            </a:r>
            <a:r>
              <a:rPr lang="ar-SA" sz="2800" b="1" dirty="0"/>
              <a:t>, </a:t>
            </a:r>
            <a:r>
              <a:rPr lang="ar-SA" sz="2800" b="1" dirty="0" smtClean="0"/>
              <a:t>اقصر)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614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43974"/>
            <a:ext cx="8574087" cy="967840"/>
          </a:xfrm>
        </p:spPr>
        <p:txBody>
          <a:bodyPr>
            <a:normAutofit/>
          </a:bodyPr>
          <a:lstStyle/>
          <a:p>
            <a:r>
              <a:rPr lang="ar-SA" dirty="0"/>
              <a:t> </a:t>
            </a:r>
            <a:r>
              <a:rPr lang="ar-SA" dirty="0" smtClean="0"/>
              <a:t>٣ ـ ٥تعلم </a:t>
            </a:r>
            <a:r>
              <a:rPr lang="ar-SA" dirty="0"/>
              <a:t>مبادئ العلوم الطبيعية من خلال </a:t>
            </a:r>
            <a:r>
              <a:rPr lang="ar-SA" dirty="0" smtClean="0"/>
              <a:t>الحركة: 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3333" y="1711814"/>
            <a:ext cx="8418285" cy="4286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40000"/>
              </a:lnSpc>
            </a:pPr>
            <a:r>
              <a:rPr lang="ar-SA" sz="2800" b="1" dirty="0"/>
              <a:t>1\ وضع اليد على الصدر اتجاه اليسار لعد ضربات القلب .</a:t>
            </a:r>
            <a:endParaRPr lang="ar-SA" sz="2800" dirty="0"/>
          </a:p>
          <a:p>
            <a:pPr algn="r">
              <a:lnSpc>
                <a:spcPct val="140000"/>
              </a:lnSpc>
            </a:pPr>
            <a:r>
              <a:rPr lang="ar-SA" sz="2800" b="1" dirty="0"/>
              <a:t>2\ </a:t>
            </a:r>
            <a:r>
              <a:rPr lang="ar-SA" sz="2800" b="1" dirty="0" smtClean="0"/>
              <a:t>عدّ مرات </a:t>
            </a:r>
            <a:r>
              <a:rPr lang="ar-SA" sz="2800" b="1" dirty="0"/>
              <a:t>الشهيق والزفير أ</a:t>
            </a:r>
            <a:r>
              <a:rPr lang="ar-SA" sz="2800" b="1" dirty="0" smtClean="0"/>
              <a:t>ثناء </a:t>
            </a:r>
            <a:r>
              <a:rPr lang="ar-SA" sz="2800" b="1" dirty="0"/>
              <a:t>الجري والمشي السريع .</a:t>
            </a:r>
            <a:endParaRPr lang="ar-SA" sz="2800" dirty="0"/>
          </a:p>
          <a:p>
            <a:pPr algn="r">
              <a:lnSpc>
                <a:spcPct val="140000"/>
              </a:lnSpc>
            </a:pPr>
            <a:r>
              <a:rPr lang="ar-SA" sz="2800" b="1" dirty="0"/>
              <a:t>3\الحركات الإيقاعية لتقليد سير الحيوانات  </a:t>
            </a:r>
            <a:r>
              <a:rPr lang="ar-SA" sz="2800" b="1" dirty="0" smtClean="0"/>
              <a:t>وأصواتها: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rgbClr val="730000"/>
                </a:solidFill>
              </a:rPr>
              <a:t>(صوت ومشي الحصان ,صوت ومشي الجمل </a:t>
            </a:r>
            <a:r>
              <a:rPr lang="ar-SA" sz="2800" b="1" dirty="0">
                <a:solidFill>
                  <a:srgbClr val="730000"/>
                </a:solidFill>
              </a:rPr>
              <a:t>,</a:t>
            </a:r>
            <a:r>
              <a:rPr lang="ar-SA" sz="2800" b="1" dirty="0" smtClean="0">
                <a:solidFill>
                  <a:srgbClr val="730000"/>
                </a:solidFill>
              </a:rPr>
              <a:t>القرود)</a:t>
            </a:r>
            <a:endParaRPr lang="ar-SA" sz="2800" dirty="0">
              <a:solidFill>
                <a:srgbClr val="730000"/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/>
              <a:t>4\التقليد الحركي لبعض الحشرات والطيور  ولأسماك </a:t>
            </a:r>
            <a:r>
              <a:rPr lang="ar-SA" sz="2800" b="1" dirty="0" smtClean="0"/>
              <a:t>.</a:t>
            </a:r>
            <a:r>
              <a:rPr lang="ar-SA" sz="2800" b="1" dirty="0" smtClean="0">
                <a:solidFill>
                  <a:srgbClr val="730000"/>
                </a:solidFill>
              </a:rPr>
              <a:t>(</a:t>
            </a:r>
            <a:r>
              <a:rPr lang="ar-SA" sz="2800" b="1" dirty="0">
                <a:solidFill>
                  <a:srgbClr val="730000"/>
                </a:solidFill>
              </a:rPr>
              <a:t>الدودة ,الارنب ,السلحفاة ..)</a:t>
            </a:r>
            <a:endParaRPr lang="ar-SA" sz="2800" dirty="0">
              <a:solidFill>
                <a:srgbClr val="730000"/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/>
              <a:t>5\الأنشطة الحركية الخاصة </a:t>
            </a:r>
            <a:r>
              <a:rPr lang="ar-SA" sz="2800" b="1" dirty="0" smtClean="0"/>
              <a:t>بـ </a:t>
            </a:r>
            <a:r>
              <a:rPr lang="ar-SA" sz="2800" b="1" dirty="0" smtClean="0">
                <a:solidFill>
                  <a:srgbClr val="730000"/>
                </a:solidFill>
              </a:rPr>
              <a:t>(</a:t>
            </a:r>
            <a:r>
              <a:rPr lang="ar-SA" sz="2800" b="1" dirty="0">
                <a:solidFill>
                  <a:srgbClr val="730000"/>
                </a:solidFill>
              </a:rPr>
              <a:t>الوقت ,</a:t>
            </a:r>
            <a:r>
              <a:rPr lang="ar-SA" sz="2800" b="1" dirty="0" smtClean="0">
                <a:solidFill>
                  <a:srgbClr val="730000"/>
                </a:solidFill>
              </a:rPr>
              <a:t>القوة, </a:t>
            </a:r>
            <a:r>
              <a:rPr lang="ar-SA" sz="2800" b="1" dirty="0">
                <a:solidFill>
                  <a:srgbClr val="730000"/>
                </a:solidFill>
              </a:rPr>
              <a:t>الطفو ,</a:t>
            </a:r>
            <a:r>
              <a:rPr lang="ar-SA" sz="2800" b="1" dirty="0" smtClean="0">
                <a:solidFill>
                  <a:srgbClr val="730000"/>
                </a:solidFill>
              </a:rPr>
              <a:t>الغطس)</a:t>
            </a:r>
            <a:endParaRPr lang="en-US" sz="2800" dirty="0">
              <a:solidFill>
                <a:srgbClr val="73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64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٤ ـ ٥ </a:t>
            </a:r>
            <a:r>
              <a:rPr lang="ar-SA" b="1" dirty="0"/>
              <a:t>تعلم مبادئ العلوم الاجتماعية من خلال </a:t>
            </a:r>
            <a:r>
              <a:rPr lang="ar-SA" b="1" dirty="0" smtClean="0"/>
              <a:t>الحركة: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7047" y="1778932"/>
            <a:ext cx="8350250" cy="4286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40000"/>
              </a:lnSpc>
            </a:pPr>
            <a:r>
              <a:rPr lang="ar-SA" sz="2400" b="1" dirty="0"/>
              <a:t>1</a:t>
            </a:r>
            <a:r>
              <a:rPr lang="ar-SA" sz="2800" b="1" dirty="0"/>
              <a:t>\ تحيه الوطن لزرع الحب والانتماء في نفوس </a:t>
            </a:r>
            <a:r>
              <a:rPr lang="ar-SA" sz="2800" b="1" dirty="0" smtClean="0"/>
              <a:t>الاطفال.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مثل : ( </a:t>
            </a:r>
            <a:r>
              <a:rPr lang="ar-SA" sz="2800" b="1" dirty="0">
                <a:solidFill>
                  <a:schemeClr val="accent4">
                    <a:lumMod val="50000"/>
                  </a:schemeClr>
                </a:solidFill>
              </a:rPr>
              <a:t>رفع العلم </a:t>
            </a: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بالحركة)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/>
              <a:t>2\ تعلم بعض المهن </a:t>
            </a:r>
            <a:r>
              <a:rPr lang="ar-SA" sz="2800" b="1" dirty="0" smtClean="0"/>
              <a:t>الهامة </a:t>
            </a:r>
            <a:r>
              <a:rPr lang="ar-SA" sz="2800" b="1" dirty="0"/>
              <a:t>في المجتمع والتعبير عنها </a:t>
            </a:r>
            <a:r>
              <a:rPr lang="ar-SA" sz="2800" b="1" dirty="0" smtClean="0"/>
              <a:t>بالحركة.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rgbClr val="4D6600"/>
                </a:solidFill>
              </a:rPr>
              <a:t>مثل: ( </a:t>
            </a:r>
            <a:r>
              <a:rPr lang="ar-SA" sz="2800" b="1" dirty="0">
                <a:solidFill>
                  <a:srgbClr val="4D6600"/>
                </a:solidFill>
              </a:rPr>
              <a:t>إ</a:t>
            </a:r>
            <a:r>
              <a:rPr lang="ar-SA" sz="2800" b="1" dirty="0" smtClean="0">
                <a:solidFill>
                  <a:srgbClr val="4D6600"/>
                </a:solidFill>
              </a:rPr>
              <a:t>شاره </a:t>
            </a:r>
            <a:r>
              <a:rPr lang="ar-SA" sz="2800" b="1" dirty="0">
                <a:solidFill>
                  <a:srgbClr val="4D6600"/>
                </a:solidFill>
              </a:rPr>
              <a:t>المرور , الشرطي ,الطبيب , السائق , صانع </a:t>
            </a:r>
            <a:r>
              <a:rPr lang="ar-SA" sz="2800" b="1" dirty="0" smtClean="0">
                <a:solidFill>
                  <a:srgbClr val="4D6600"/>
                </a:solidFill>
              </a:rPr>
              <a:t>الخبز)</a:t>
            </a:r>
            <a:endParaRPr lang="ar-SA" sz="2800" dirty="0">
              <a:solidFill>
                <a:srgbClr val="4D6600"/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/>
              <a:t>3\تعلم </a:t>
            </a:r>
            <a:r>
              <a:rPr lang="ar-SA" sz="2800" b="1" dirty="0" smtClean="0"/>
              <a:t>مواقف الحياة </a:t>
            </a:r>
            <a:r>
              <a:rPr lang="ar-SA" sz="2800" b="1" dirty="0"/>
              <a:t>والسلوك الصحيح لها </a:t>
            </a:r>
            <a:endParaRPr lang="ar-SA" sz="2800" b="1" dirty="0" smtClean="0"/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rgbClr val="4D6600"/>
                </a:solidFill>
              </a:rPr>
              <a:t>مثل: (الاستئذان </a:t>
            </a:r>
            <a:r>
              <a:rPr lang="ar-SA" sz="2800" b="1" dirty="0">
                <a:solidFill>
                  <a:srgbClr val="4D6600"/>
                </a:solidFill>
              </a:rPr>
              <a:t>قبل الخروج و الدخول , </a:t>
            </a:r>
            <a:r>
              <a:rPr lang="ar-SA" sz="2800" b="1" dirty="0" smtClean="0">
                <a:solidFill>
                  <a:srgbClr val="4D6600"/>
                </a:solidFill>
              </a:rPr>
              <a:t>إلقاء </a:t>
            </a:r>
            <a:r>
              <a:rPr lang="ar-SA" sz="2800" b="1" dirty="0">
                <a:solidFill>
                  <a:srgbClr val="4D6600"/>
                </a:solidFill>
              </a:rPr>
              <a:t>التحية , المساعدة </a:t>
            </a:r>
            <a:r>
              <a:rPr lang="ar-SA" sz="2800" b="1" dirty="0" smtClean="0">
                <a:solidFill>
                  <a:srgbClr val="4D6600"/>
                </a:solidFill>
              </a:rPr>
              <a:t>أثناء الحريق)</a:t>
            </a:r>
            <a:endParaRPr lang="ar-SA" sz="2800" dirty="0">
              <a:solidFill>
                <a:srgbClr val="4D6600"/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/>
              <a:t>4\تعلم  </a:t>
            </a:r>
            <a:r>
              <a:rPr lang="ar-SA" sz="2800" b="1" dirty="0" smtClean="0"/>
              <a:t>ثقافة </a:t>
            </a:r>
            <a:r>
              <a:rPr lang="ar-SA" sz="2800" b="1" dirty="0"/>
              <a:t>المجتمع مع الجماعة من خلال القصة الحركية </a:t>
            </a:r>
            <a:r>
              <a:rPr lang="ar-SA" sz="2800" b="1" dirty="0" smtClean="0"/>
              <a:t>والأنشطة الإيقاعية.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634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٥ ـ ٥ </a:t>
            </a:r>
            <a:r>
              <a:rPr lang="ar-SA" b="1" dirty="0"/>
              <a:t>تعلم الفنون والرسم من خلال </a:t>
            </a:r>
            <a:r>
              <a:rPr lang="ar-SA" b="1" dirty="0" smtClean="0"/>
              <a:t>الحركة: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5905" y="2000907"/>
            <a:ext cx="8362345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40000"/>
              </a:lnSpc>
            </a:pPr>
            <a:r>
              <a:rPr lang="ar-SA" sz="2800" b="1" dirty="0" smtClean="0"/>
              <a:t>١ـ  </a:t>
            </a:r>
            <a:r>
              <a:rPr lang="ar-SA" sz="2800" b="1" dirty="0"/>
              <a:t>التعبير عن الفراغ الشخصي والعام من خلال الرسم .</a:t>
            </a:r>
            <a:endParaRPr lang="ar-SA" sz="2800" dirty="0"/>
          </a:p>
          <a:p>
            <a:pPr algn="r">
              <a:lnSpc>
                <a:spcPct val="140000"/>
              </a:lnSpc>
            </a:pPr>
            <a:r>
              <a:rPr lang="ar-SA" sz="2800" b="1" dirty="0" smtClean="0"/>
              <a:t>٢ـ رسم </a:t>
            </a:r>
            <a:r>
              <a:rPr lang="ar-SA" sz="2800" b="1" dirty="0"/>
              <a:t>بعض التعبيرات </a:t>
            </a:r>
            <a:r>
              <a:rPr lang="ar-SA" sz="2800" b="1" dirty="0" smtClean="0"/>
              <a:t>الحركية.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مثل: </a:t>
            </a:r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(خط مستقيم ومنحنى, 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دائرة)</a:t>
            </a:r>
            <a:endParaRPr lang="ar-SA" sz="2800" dirty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40000"/>
              </a:lnSpc>
            </a:pPr>
            <a:r>
              <a:rPr lang="ar-SA" sz="2800" b="1" dirty="0" smtClean="0"/>
              <a:t>٣ـ تعلم </a:t>
            </a:r>
            <a:r>
              <a:rPr lang="ar-SA" sz="2800" b="1" dirty="0"/>
              <a:t>ايقاعات موسيقية من خلال الربط بين نغمه </a:t>
            </a:r>
            <a:r>
              <a:rPr lang="ar-SA" sz="2800" b="1" dirty="0" smtClean="0"/>
              <a:t>والحركة. 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>
                <a:solidFill>
                  <a:srgbClr val="BF4D00"/>
                </a:solidFill>
              </a:rPr>
              <a:t>مثل: ( </a:t>
            </a:r>
            <a:r>
              <a:rPr lang="ar-SA" sz="2800" b="1" dirty="0">
                <a:solidFill>
                  <a:srgbClr val="BF4D00"/>
                </a:solidFill>
              </a:rPr>
              <a:t>التصفيق, الدبدبة ,الوثب </a:t>
            </a:r>
            <a:r>
              <a:rPr lang="ar-SA" sz="2800" b="1" dirty="0" smtClean="0">
                <a:solidFill>
                  <a:srgbClr val="BF4D00"/>
                </a:solidFill>
              </a:rPr>
              <a:t>٬ </a:t>
            </a:r>
            <a:r>
              <a:rPr lang="ar-SA" sz="2800" b="1" dirty="0">
                <a:solidFill>
                  <a:srgbClr val="BF4D00"/>
                </a:solidFill>
              </a:rPr>
              <a:t>القفز </a:t>
            </a:r>
            <a:r>
              <a:rPr lang="ar-SA" sz="2800" b="1" dirty="0" smtClean="0">
                <a:solidFill>
                  <a:srgbClr val="BF4D00"/>
                </a:solidFill>
              </a:rPr>
              <a:t>)</a:t>
            </a:r>
          </a:p>
          <a:p>
            <a:pPr algn="r">
              <a:lnSpc>
                <a:spcPct val="140000"/>
              </a:lnSpc>
            </a:pPr>
            <a:r>
              <a:rPr lang="ar-SA" sz="2800" b="1" dirty="0" smtClean="0"/>
              <a:t>٤ـ سماع أناشيد وأشعار والتعبير بالحركة والنغمة.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26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 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130" y="2935322"/>
            <a:ext cx="5186152" cy="38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22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 5 طالبات لكل مجموعة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87583" y="1834572"/>
            <a:ext cx="79816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يتعلم الطفل مبادئ متخلفة من خلال </a:t>
            </a:r>
          </a:p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الحركة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2867" y="3472302"/>
            <a:ext cx="796884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قومي مع مجموعتك بتخطيط وتمثيل</a:t>
            </a:r>
          </a:p>
          <a:p>
            <a:pPr algn="ctr"/>
            <a:r>
              <a:rPr lang="ar-SA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نشاط حركي يتعمد على المبادئ </a:t>
            </a:r>
          </a:p>
          <a:p>
            <a:pPr algn="ctr"/>
            <a:r>
              <a:rPr lang="ar-SA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التي تم التحدث عنها في المحاضرة 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388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اشكر لكم استماعكم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/>
              <a:t>أسئلة للمناقشة؟؟؟؟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419658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ملاحظة الطفل 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2131475" y="23166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www.youtube.com/watch?v=ogrCJBmqv0k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829" y="3354630"/>
            <a:ext cx="4755292" cy="263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75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التربية الحركية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7825" y="1994942"/>
            <a:ext cx="84504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تعريفها: </a:t>
            </a:r>
          </a:p>
          <a:p>
            <a:pPr algn="r"/>
            <a:r>
              <a:rPr lang="ar-SA" sz="2400" b="1" dirty="0" smtClean="0">
                <a:solidFill>
                  <a:srgbClr val="739900"/>
                </a:solidFill>
              </a:rPr>
              <a:t>“ نظام تربوي مبني على المهارات الطبيعية الأساسية الحركية التي يحتاجها الطفل في هذه المرحلة</a:t>
            </a:r>
            <a:r>
              <a:rPr lang="ar-SA" sz="2400" b="1" dirty="0" smtClean="0">
                <a:solidFill>
                  <a:srgbClr val="739900"/>
                </a:solidFill>
              </a:rPr>
              <a:t>”</a:t>
            </a:r>
            <a:endParaRPr lang="ar-SA" sz="2400" b="1" dirty="0"/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التربية الحركية ليست مجرد إكساب الطفل مهارات حركية أو أنماط حركية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* هي إطار معرفي متكامل يضم شتى الخبرات الإدراكية والمعرفية</a:t>
            </a:r>
          </a:p>
          <a:p>
            <a:pPr algn="r">
              <a:lnSpc>
                <a:spcPct val="150000"/>
              </a:lnSpc>
            </a:pPr>
            <a:r>
              <a:rPr lang="ar-SA" sz="2400" b="1" dirty="0" smtClean="0"/>
              <a:t>*</a:t>
            </a:r>
            <a:r>
              <a:rPr lang="ar-SA" sz="2400" b="1" dirty="0" smtClean="0"/>
              <a:t>عن طريق الحركة تنمو مفاهيم الأطفال حول بيئتهم وتساعدهم في إكساب الاتجاهات الطيبة نحو أنفسهم والمجتمع</a:t>
            </a:r>
            <a:endParaRPr lang="ar-S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90136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أهمية </a:t>
            </a:r>
            <a:r>
              <a:rPr lang="ar-SA" b="1" dirty="0"/>
              <a:t>التربية الحركية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096" y="1815714"/>
            <a:ext cx="7620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dirty="0"/>
              <a:t>تعتبر </a:t>
            </a:r>
            <a:r>
              <a:rPr lang="ar-SA" sz="2800" dirty="0" smtClean="0"/>
              <a:t>فترة </a:t>
            </a:r>
            <a:r>
              <a:rPr lang="ar-SA" sz="2800" dirty="0"/>
              <a:t>ما قبل المدرسة من </a:t>
            </a:r>
            <a:r>
              <a:rPr lang="ar-SA" sz="2800" dirty="0" smtClean="0"/>
              <a:t>أهم </a:t>
            </a:r>
            <a:r>
              <a:rPr lang="ar-SA" sz="2800" dirty="0"/>
              <a:t>الفترات </a:t>
            </a:r>
            <a:r>
              <a:rPr lang="ar-SA" sz="2800" dirty="0" smtClean="0"/>
              <a:t>حساسية </a:t>
            </a:r>
            <a:r>
              <a:rPr lang="ar-SA" sz="2800" dirty="0"/>
              <a:t>في </a:t>
            </a:r>
            <a:r>
              <a:rPr lang="ar-SA" sz="2800" dirty="0" smtClean="0"/>
              <a:t>حياة </a:t>
            </a:r>
            <a:r>
              <a:rPr lang="ar-SA" sz="2800" dirty="0"/>
              <a:t>الطفل ولا ينبغي </a:t>
            </a:r>
            <a:r>
              <a:rPr lang="ar-SA" sz="2800" dirty="0" smtClean="0"/>
              <a:t>أن </a:t>
            </a:r>
            <a:r>
              <a:rPr lang="ar-SA" sz="2800" dirty="0"/>
              <a:t>نهملها </a:t>
            </a:r>
            <a:r>
              <a:rPr lang="ar-SA" sz="2800" dirty="0" smtClean="0"/>
              <a:t>أو </a:t>
            </a:r>
            <a:r>
              <a:rPr lang="ar-SA" sz="2800" dirty="0"/>
              <a:t>نتعامل معها بمثل هذا التقصير الموجود على الساحة اليوم </a:t>
            </a:r>
            <a:r>
              <a:rPr lang="ar-SA" sz="2800" dirty="0" smtClean="0"/>
              <a:t>.</a:t>
            </a:r>
          </a:p>
          <a:p>
            <a:pPr algn="r"/>
            <a:endParaRPr lang="ar-SA" sz="2800" dirty="0" smtClean="0"/>
          </a:p>
          <a:p>
            <a:pPr algn="r"/>
            <a:endParaRPr lang="ar-SA" sz="2800" dirty="0" smtClean="0"/>
          </a:p>
          <a:p>
            <a:pPr algn="r"/>
            <a:endParaRPr lang="ar-SA" sz="2800" dirty="0" smtClean="0"/>
          </a:p>
          <a:p>
            <a:pPr algn="r"/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ar-SA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69" y="3078110"/>
            <a:ext cx="3660573" cy="326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لماذا يجب التبكير في تقديم التربية الحركية؟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049" y="2133600"/>
            <a:ext cx="7930202" cy="3992563"/>
          </a:xfrm>
        </p:spPr>
        <p:txBody>
          <a:bodyPr/>
          <a:lstStyle/>
          <a:p>
            <a:pPr algn="r"/>
            <a:r>
              <a:rPr lang="ar-SA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من المهم أن تبدأ التربية الحركية للطفل مبكراً ما أمكن</a:t>
            </a:r>
            <a:r>
              <a:rPr lang="ar-SA" sz="3200" dirty="0"/>
              <a:t>٬</a:t>
            </a:r>
          </a:p>
          <a:p>
            <a:pPr algn="r"/>
            <a:endParaRPr lang="en-US" sz="3200" dirty="0"/>
          </a:p>
          <a:p>
            <a:pPr algn="r"/>
            <a:r>
              <a:rPr lang="ar-SA" sz="3200" dirty="0" smtClean="0"/>
              <a:t>فالتربية </a:t>
            </a:r>
            <a:r>
              <a:rPr lang="ar-SA" sz="3200" dirty="0"/>
              <a:t>الحركية تساعد في تنشيط النمو</a:t>
            </a:r>
            <a:r>
              <a:rPr lang="ar-SA" sz="3200" dirty="0" smtClean="0"/>
              <a:t>.</a:t>
            </a:r>
            <a:endParaRPr lang="ar-SA" sz="3200" dirty="0"/>
          </a:p>
          <a:p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375" y="3026675"/>
            <a:ext cx="3205353" cy="36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72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تابع.. </a:t>
            </a:r>
            <a:r>
              <a:rPr lang="ar-SA" b="1" dirty="0"/>
              <a:t>أهمية التربية الحركية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8952" y="1830382"/>
            <a:ext cx="783015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dirty="0"/>
              <a:t>وتبدو خطورة إهمال هذه الفترة من الناحية التربوية الحركية في أن:</a:t>
            </a:r>
          </a:p>
          <a:p>
            <a:pPr algn="r"/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الطفل كثيراً ما يصاب بالعيوب ,وانحرافات  القوام وضعف في القدرات .</a:t>
            </a:r>
          </a:p>
          <a:p>
            <a:pPr algn="r"/>
            <a:endParaRPr lang="ar-SA" sz="2800" dirty="0" smtClean="0"/>
          </a:p>
          <a:p>
            <a:pPr algn="r"/>
            <a:r>
              <a:rPr lang="ar-SA" sz="2800" dirty="0" smtClean="0"/>
              <a:t>بناءً </a:t>
            </a:r>
            <a:r>
              <a:rPr lang="ar-SA" sz="2800" dirty="0"/>
              <a:t>على ذلك </a:t>
            </a:r>
            <a:r>
              <a:rPr lang="ar-SA" sz="2800" dirty="0" smtClean="0"/>
              <a:t>..</a:t>
            </a:r>
          </a:p>
          <a:p>
            <a:pPr algn="r"/>
            <a:r>
              <a:rPr lang="ar-SA" sz="2800" dirty="0" smtClean="0"/>
              <a:t>توجب </a:t>
            </a:r>
            <a:r>
              <a:rPr lang="ar-SA" sz="2800" dirty="0"/>
              <a:t>وجود برامج </a:t>
            </a:r>
            <a:r>
              <a:rPr lang="ar-SA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التربية الرياضية </a:t>
            </a:r>
            <a:r>
              <a:rPr lang="ar-SA" sz="2800" dirty="0"/>
              <a:t>لإصلاح ما فسد </a:t>
            </a:r>
            <a:r>
              <a:rPr lang="ar-SA" sz="2800" dirty="0" smtClean="0"/>
              <a:t>ويجب </a:t>
            </a:r>
            <a:r>
              <a:rPr lang="ar-SA" sz="2800" dirty="0"/>
              <a:t>على هذه البرامج </a:t>
            </a:r>
            <a:r>
              <a:rPr lang="ar-SA" sz="2800" dirty="0" smtClean="0"/>
              <a:t>أن </a:t>
            </a:r>
            <a:r>
              <a:rPr lang="ar-SA" sz="2800" dirty="0"/>
              <a:t>تركز على تحقيق </a:t>
            </a:r>
            <a:r>
              <a:rPr lang="ar-SA" sz="2800" dirty="0" smtClean="0"/>
              <a:t>أهدافها </a:t>
            </a:r>
            <a:r>
              <a:rPr lang="ar-SA" sz="2800" dirty="0"/>
              <a:t>المعروفة في </a:t>
            </a:r>
            <a:r>
              <a:rPr lang="ar-SA" sz="2800" dirty="0" smtClean="0"/>
              <a:t>إكساب </a:t>
            </a:r>
            <a:r>
              <a:rPr lang="ar-SA" sz="2800" dirty="0"/>
              <a:t>الطفل المهارات واللياقة البدنية </a:t>
            </a:r>
            <a:r>
              <a:rPr lang="ar-SA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691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تابع.. </a:t>
            </a:r>
            <a:r>
              <a:rPr lang="ar-SA" b="1" dirty="0"/>
              <a:t>أهمية التربية الحركية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4163" y="1830382"/>
            <a:ext cx="85740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تعتبر أنشطة </a:t>
            </a:r>
            <a:r>
              <a:rPr lang="ar-SA" sz="3200" b="1" dirty="0"/>
              <a:t>التربية </a:t>
            </a:r>
            <a:r>
              <a:rPr lang="ar-SA" sz="3200" b="1" dirty="0" smtClean="0"/>
              <a:t>الحركية لتهيئة </a:t>
            </a:r>
            <a:r>
              <a:rPr lang="ar-SA" sz="3200" b="1" dirty="0"/>
              <a:t>ظروف </a:t>
            </a:r>
            <a:r>
              <a:rPr lang="ar-SA" sz="3200" b="1" dirty="0" smtClean="0"/>
              <a:t>اللعب</a:t>
            </a:r>
            <a:r>
              <a:rPr lang="ar-SA" sz="3200" dirty="0"/>
              <a:t> </a:t>
            </a:r>
            <a:r>
              <a:rPr lang="ar-SA" sz="3200" b="1" dirty="0" smtClean="0"/>
              <a:t>للطفل من </a:t>
            </a:r>
            <a:r>
              <a:rPr lang="ar-SA" sz="3200" b="1" dirty="0"/>
              <a:t>خلال تواجده </a:t>
            </a:r>
            <a:r>
              <a:rPr lang="ar-SA" sz="3200" b="1" dirty="0" smtClean="0"/>
              <a:t>مع جماعة </a:t>
            </a:r>
            <a:r>
              <a:rPr lang="ar-SA" sz="3200" b="1" dirty="0"/>
              <a:t>الاصدقاء </a:t>
            </a:r>
            <a:r>
              <a:rPr lang="ar-SA" sz="3200" b="1" dirty="0" smtClean="0"/>
              <a:t>مجالاً خصباً </a:t>
            </a:r>
            <a:r>
              <a:rPr lang="ar-SA" sz="3200" b="1" dirty="0"/>
              <a:t>لإكسابه الخصائص والصفات الاجتماعية </a:t>
            </a:r>
            <a:r>
              <a:rPr lang="ar-SA" sz="3200" b="1" dirty="0" smtClean="0"/>
              <a:t>المرغوبة٬ </a:t>
            </a:r>
            <a:r>
              <a:rPr lang="ar-SA" sz="3200" b="1" dirty="0"/>
              <a:t>والتي تسهم في تقدير الطفل </a:t>
            </a:r>
            <a:r>
              <a:rPr lang="ar-SA" sz="3200" b="1" dirty="0" smtClean="0"/>
              <a:t>لذاته وإكسابه الصفات الطيبة.</a:t>
            </a:r>
          </a:p>
          <a:p>
            <a:pPr algn="r"/>
            <a:endParaRPr lang="ar-SA" sz="3200" dirty="0"/>
          </a:p>
          <a:p>
            <a:pPr algn="r"/>
            <a:r>
              <a:rPr lang="ar-SA" sz="3200" b="1" dirty="0">
                <a:solidFill>
                  <a:schemeClr val="accent2">
                    <a:lumMod val="50000"/>
                  </a:schemeClr>
                </a:solidFill>
              </a:rPr>
              <a:t>لذا يجب الاهتمام والتبكير بأنشطة التربية </a:t>
            </a:r>
            <a:r>
              <a:rPr lang="ar-SA" sz="3200" b="1" dirty="0" smtClean="0">
                <a:solidFill>
                  <a:schemeClr val="accent2">
                    <a:lumMod val="50000"/>
                  </a:schemeClr>
                </a:solidFill>
              </a:rPr>
              <a:t>الحركية لتلبية متطلبات النمو الجسمي والحركي للطفل.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3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665235"/>
            <a:ext cx="8574087" cy="123371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600" b="1" dirty="0">
                <a:solidFill>
                  <a:schemeClr val="accent4">
                    <a:lumMod val="75000"/>
                  </a:schemeClr>
                </a:solidFill>
              </a:rPr>
              <a:t>من هذا المنطق تبدو أهميه التربية الحركية لطفل 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مرحلة ما </a:t>
            </a:r>
            <a:r>
              <a:rPr lang="ar-SA" sz="3600" b="1" dirty="0">
                <a:solidFill>
                  <a:schemeClr val="accent4">
                    <a:lumMod val="75000"/>
                  </a:schemeClr>
                </a:solidFill>
              </a:rPr>
              <a:t>قبل المدرسة 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فيما </a:t>
            </a:r>
            <a:r>
              <a:rPr lang="ar-SA" sz="3600" b="1" dirty="0">
                <a:solidFill>
                  <a:schemeClr val="accent4">
                    <a:lumMod val="75000"/>
                  </a:schemeClr>
                </a:solidFill>
              </a:rPr>
              <a:t>يأتي :</a:t>
            </a:r>
            <a:r>
              <a:rPr lang="ar-SA" sz="3600" dirty="0"/>
              <a:t/>
            </a:r>
            <a:br>
              <a:rPr lang="ar-SA" sz="3600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0413" y="1933070"/>
            <a:ext cx="809783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 smtClean="0"/>
              <a:t>تنمية قدرة الطفل على التوازن الجسمي والنفسي</a:t>
            </a:r>
            <a:r>
              <a:rPr lang="ar-SA" sz="2400" b="1" dirty="0" smtClean="0"/>
              <a:t>.</a:t>
            </a:r>
            <a:endParaRPr lang="ar-SA" sz="2400" dirty="0" smtClean="0"/>
          </a:p>
          <a:p>
            <a:pPr marL="514350" indent="-51435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rgbClr val="595959"/>
                </a:solidFill>
              </a:rPr>
              <a:t>تطوير عنصر الرشاقة لدى الطفل من خلال أداء الحركات وفق التعليمات.</a:t>
            </a:r>
          </a:p>
          <a:p>
            <a:pPr marL="514350" indent="-51435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/>
              <a:t>تساعد على نمو الحس التعاوني لدى الطفل وتعزيز ثقته بنفسه من خلال </a:t>
            </a:r>
            <a:r>
              <a:rPr lang="ar-SA" sz="2400" b="1" dirty="0" smtClean="0"/>
              <a:t>التعبير </a:t>
            </a:r>
            <a:r>
              <a:rPr lang="ar-SA" sz="2400" b="1" dirty="0"/>
              <a:t>بالحركات </a:t>
            </a:r>
            <a:r>
              <a:rPr lang="ar-SA" sz="2400" b="1" dirty="0" smtClean="0"/>
              <a:t>المناسبة</a:t>
            </a:r>
            <a:r>
              <a:rPr lang="ar-SA" sz="2400" b="1" dirty="0" smtClean="0"/>
              <a:t>.</a:t>
            </a:r>
            <a:endParaRPr lang="ar-SA" sz="2400" b="1" dirty="0"/>
          </a:p>
          <a:p>
            <a:pPr marL="514350" indent="-51435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rgbClr val="595959"/>
                </a:solidFill>
              </a:rPr>
              <a:t>تساعدهم </a:t>
            </a:r>
            <a:r>
              <a:rPr lang="ar-SA" sz="2400" b="1" dirty="0">
                <a:solidFill>
                  <a:srgbClr val="595959"/>
                </a:solidFill>
              </a:rPr>
              <a:t>على فهم </a:t>
            </a:r>
            <a:r>
              <a:rPr lang="ar-SA" sz="2400" b="1" dirty="0" smtClean="0">
                <a:solidFill>
                  <a:srgbClr val="595959"/>
                </a:solidFill>
              </a:rPr>
              <a:t>أفكارهم </a:t>
            </a:r>
            <a:r>
              <a:rPr lang="ar-SA" sz="2400" b="1" dirty="0">
                <a:solidFill>
                  <a:srgbClr val="595959"/>
                </a:solidFill>
              </a:rPr>
              <a:t>ومشاعرهم والتعبير عنها </a:t>
            </a:r>
            <a:r>
              <a:rPr lang="ar-SA" sz="2400" b="1" dirty="0" smtClean="0">
                <a:solidFill>
                  <a:srgbClr val="595959"/>
                </a:solidFill>
              </a:rPr>
              <a:t>بطريقة صحيحة.</a:t>
            </a:r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/>
              <a:t>تنمية فهمهم اتجاه </a:t>
            </a:r>
            <a:r>
              <a:rPr lang="ar-SA" sz="2400" b="1" dirty="0" smtClean="0"/>
              <a:t>الآخرين </a:t>
            </a:r>
            <a:r>
              <a:rPr lang="ar-SA" sz="2400" b="1" dirty="0"/>
              <a:t>والعالم </a:t>
            </a:r>
            <a:r>
              <a:rPr lang="ar-SA" sz="2400" b="1" dirty="0" smtClean="0"/>
              <a:t>ومن </a:t>
            </a:r>
            <a:r>
              <a:rPr lang="ar-SA" sz="2400" b="1" dirty="0"/>
              <a:t>حولهم </a:t>
            </a:r>
            <a:r>
              <a:rPr lang="ar-SA" sz="2400" b="1" dirty="0" smtClean="0"/>
              <a:t>.</a:t>
            </a:r>
            <a:endParaRPr lang="ar-SA" sz="2400" b="1" dirty="0" smtClean="0"/>
          </a:p>
          <a:p>
            <a:pPr marL="342900" indent="-342900" algn="r" rtl="1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595959"/>
                </a:solidFill>
              </a:rPr>
              <a:t>تسهم التربية الحركية في تنميه التفاعل الاجتماعي للطفل وإثراء القيم و العادات الاجتماعية.</a:t>
            </a:r>
            <a:endParaRPr lang="ar-SA" sz="2400" dirty="0">
              <a:solidFill>
                <a:srgbClr val="595959"/>
              </a:solidFill>
            </a:endParaRPr>
          </a:p>
          <a:p>
            <a:pPr marL="342900" indent="-342900" algn="r">
              <a:lnSpc>
                <a:spcPct val="140000"/>
              </a:lnSpc>
              <a:buFont typeface="+mj-lt"/>
              <a:buAutoNum type="arabicPeriod"/>
            </a:pPr>
            <a:endParaRPr lang="ar-SA" sz="2800" dirty="0"/>
          </a:p>
          <a:p>
            <a:pPr marL="514350" indent="-514350" algn="r">
              <a:buFont typeface="+mj-lt"/>
              <a:buAutoNum type="arabicPeriod"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596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1099</TotalTime>
  <Words>1128</Words>
  <Application>Microsoft Office PowerPoint</Application>
  <PresentationFormat>On-screen Show (4:3)</PresentationFormat>
  <Paragraphs>134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Corbel</vt:lpstr>
      <vt:lpstr>Wingdings</vt:lpstr>
      <vt:lpstr>Spectrum</vt:lpstr>
      <vt:lpstr>أهميه التربية الحركية لطفل ما قبل المدرسة</vt:lpstr>
      <vt:lpstr>محاور المحاضرة</vt:lpstr>
      <vt:lpstr>ملاحظة الطفل </vt:lpstr>
      <vt:lpstr>مفهوم التربية الحركية</vt:lpstr>
      <vt:lpstr>أهمية التربية الحركية </vt:lpstr>
      <vt:lpstr>لماذا يجب التبكير في تقديم التربية الحركية؟ </vt:lpstr>
      <vt:lpstr>تابع.. أهمية التربية الحركية </vt:lpstr>
      <vt:lpstr>تابع.. أهمية التربية الحركية </vt:lpstr>
      <vt:lpstr>من هذا المنطق تبدو أهميه التربية الحركية لطفل مرحلة ما قبل المدرسة فيما يأتي : </vt:lpstr>
      <vt:lpstr>تابع.. أهمية التربية الحركية </vt:lpstr>
      <vt:lpstr>قيم وأغراض التربية الحركية :</vt:lpstr>
      <vt:lpstr>قيم التربية الحركية :</vt:lpstr>
      <vt:lpstr>الاغراض التي يمكن أن تشتق من قيم التربية الحركية </vt:lpstr>
      <vt:lpstr>كيف تتحقق هذه الأغراض؟ </vt:lpstr>
      <vt:lpstr>علاقة التربية الحركية بالعلوم الأخرى :</vt:lpstr>
      <vt:lpstr>ما هي العلوم التي من الممكن تعلمها من خلال الألعاب الحركية؟ </vt:lpstr>
      <vt:lpstr>PowerPoint Presentation</vt:lpstr>
      <vt:lpstr>مشهد </vt:lpstr>
      <vt:lpstr>وفيما يأتي عرض نماذج من الأنشطة التي يمكن تنفيذها من خلال برامج التربية الحركية</vt:lpstr>
      <vt:lpstr>١ـ٥ تعليم مبادئ اللغة العربية من خلال الحركة :</vt:lpstr>
      <vt:lpstr>٢ـ ٥ تعلم مبادئ الحساب من خلال الحركة :</vt:lpstr>
      <vt:lpstr> ٣ ـ ٥تعلم مبادئ العلوم الطبيعية من خلال الحركة: </vt:lpstr>
      <vt:lpstr>٤ ـ ٥ تعلم مبادئ العلوم الاجتماعية من خلال الحركة:</vt:lpstr>
      <vt:lpstr>٥ ـ ٥ تعلم الفنون والرسم من خلال الحركة:</vt:lpstr>
      <vt:lpstr>نشاط جماعي </vt:lpstr>
      <vt:lpstr>نشاط جماعي 5 طالبات لكل مجموعة </vt:lpstr>
      <vt:lpstr>اشكر لكم استماعكم 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اهميه التربية الحركية لطفل ما قبل المدرسة</dc:title>
  <dc:creator>Maha Alhagabani</dc:creator>
  <cp:lastModifiedBy>Lena Alkhuraiji</cp:lastModifiedBy>
  <cp:revision>81</cp:revision>
  <cp:lastPrinted>2016-10-10T18:30:57Z</cp:lastPrinted>
  <dcterms:created xsi:type="dcterms:W3CDTF">2013-09-29T14:02:16Z</dcterms:created>
  <dcterms:modified xsi:type="dcterms:W3CDTF">2016-10-10T21:50:05Z</dcterms:modified>
</cp:coreProperties>
</file>