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9" r:id="rId29"/>
    <p:sldId id="284" r:id="rId30"/>
    <p:sldId id="285" r:id="rId31"/>
    <p:sldId id="286" r:id="rId32"/>
    <p:sldId id="287" r:id="rId33"/>
    <p:sldId id="288" r:id="rId34"/>
    <p:sldId id="283" r:id="rId35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534239"/>
        </a:solidFill>
        <a:effectLst/>
        <a:uFillTx/>
        <a:latin typeface="Garamond"/>
        <a:ea typeface="Garamond"/>
        <a:cs typeface="Garamond"/>
        <a:sym typeface="Garamond"/>
      </a:defRPr>
    </a:lvl1pPr>
    <a:lvl2pPr marL="0" marR="0" indent="457200" algn="l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534239"/>
        </a:solidFill>
        <a:effectLst/>
        <a:uFillTx/>
        <a:latin typeface="Garamond"/>
        <a:ea typeface="Garamond"/>
        <a:cs typeface="Garamond"/>
        <a:sym typeface="Garamond"/>
      </a:defRPr>
    </a:lvl2pPr>
    <a:lvl3pPr marL="0" marR="0" indent="914400" algn="l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534239"/>
        </a:solidFill>
        <a:effectLst/>
        <a:uFillTx/>
        <a:latin typeface="Garamond"/>
        <a:ea typeface="Garamond"/>
        <a:cs typeface="Garamond"/>
        <a:sym typeface="Garamond"/>
      </a:defRPr>
    </a:lvl3pPr>
    <a:lvl4pPr marL="0" marR="0" indent="1371600" algn="l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534239"/>
        </a:solidFill>
        <a:effectLst/>
        <a:uFillTx/>
        <a:latin typeface="Garamond"/>
        <a:ea typeface="Garamond"/>
        <a:cs typeface="Garamond"/>
        <a:sym typeface="Garamond"/>
      </a:defRPr>
    </a:lvl4pPr>
    <a:lvl5pPr marL="0" marR="0" indent="1828800" algn="l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534239"/>
        </a:solidFill>
        <a:effectLst/>
        <a:uFillTx/>
        <a:latin typeface="Garamond"/>
        <a:ea typeface="Garamond"/>
        <a:cs typeface="Garamond"/>
        <a:sym typeface="Garamond"/>
      </a:defRPr>
    </a:lvl5pPr>
    <a:lvl6pPr marL="0" marR="0" indent="0" algn="l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534239"/>
        </a:solidFill>
        <a:effectLst/>
        <a:uFillTx/>
        <a:latin typeface="Garamond"/>
        <a:ea typeface="Garamond"/>
        <a:cs typeface="Garamond"/>
        <a:sym typeface="Garamond"/>
      </a:defRPr>
    </a:lvl6pPr>
    <a:lvl7pPr marL="0" marR="0" indent="0" algn="l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534239"/>
        </a:solidFill>
        <a:effectLst/>
        <a:uFillTx/>
        <a:latin typeface="Garamond"/>
        <a:ea typeface="Garamond"/>
        <a:cs typeface="Garamond"/>
        <a:sym typeface="Garamond"/>
      </a:defRPr>
    </a:lvl7pPr>
    <a:lvl8pPr marL="0" marR="0" indent="0" algn="l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534239"/>
        </a:solidFill>
        <a:effectLst/>
        <a:uFillTx/>
        <a:latin typeface="Garamond"/>
        <a:ea typeface="Garamond"/>
        <a:cs typeface="Garamond"/>
        <a:sym typeface="Garamond"/>
      </a:defRPr>
    </a:lvl8pPr>
    <a:lvl9pPr marL="0" marR="0" indent="0" algn="l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534239"/>
        </a:solidFill>
        <a:effectLst/>
        <a:uFillTx/>
        <a:latin typeface="Garamond"/>
        <a:ea typeface="Garamond"/>
        <a:cs typeface="Garamond"/>
        <a:sym typeface="Garamond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Garamond"/>
          <a:ea typeface="Garamond"/>
          <a:cs typeface="Garamond"/>
        </a:font>
        <a:srgbClr val="534239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BD7D5"/>
          </a:solidFill>
        </a:fill>
      </a:tcStyle>
    </a:wholeTbl>
    <a:band2H>
      <a:tcTxStyle/>
      <a:tcStyle>
        <a:tcBdr/>
        <a:fill>
          <a:solidFill>
            <a:srgbClr val="EEECEB"/>
          </a:solidFill>
        </a:fill>
      </a:tcStyle>
    </a:band2H>
    <a:firstCol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Garamond"/>
          <a:ea typeface="Garamond"/>
          <a:cs typeface="Garamond"/>
        </a:font>
        <a:srgbClr val="534239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aramond"/>
          <a:ea typeface="Garamond"/>
          <a:cs typeface="Garamond"/>
        </a:font>
        <a:srgbClr val="534239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aramond"/>
          <a:ea typeface="Garamond"/>
          <a:cs typeface="Garamond"/>
        </a:font>
        <a:srgbClr val="53423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8E7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Garamond"/>
          <a:ea typeface="Garamond"/>
          <a:cs typeface="Garamond"/>
        </a:font>
        <a:srgbClr val="53423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34239"/>
              </a:solidFill>
              <a:prstDash val="solid"/>
              <a:round/>
            </a:ln>
          </a:top>
          <a:bottom>
            <a:ln w="25400" cap="flat">
              <a:solidFill>
                <a:srgbClr val="534239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34239"/>
              </a:solidFill>
              <a:prstDash val="solid"/>
              <a:round/>
            </a:ln>
          </a:top>
          <a:bottom>
            <a:ln w="25400" cap="flat">
              <a:solidFill>
                <a:srgbClr val="534239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aramond"/>
          <a:ea typeface="Garamond"/>
          <a:cs typeface="Garamond"/>
        </a:font>
        <a:srgbClr val="534239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CDCC"/>
          </a:solidFill>
        </a:fill>
      </a:tcStyle>
    </a:wholeTbl>
    <a:band2H>
      <a:tcTxStyle/>
      <a:tcStyle>
        <a:tcBdr/>
        <a:fill>
          <a:solidFill>
            <a:srgbClr val="E9E8E7"/>
          </a:solidFill>
        </a:fill>
      </a:tcStyle>
    </a:band2H>
    <a:firstCol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34239"/>
          </a:solidFill>
        </a:fill>
      </a:tcStyle>
    </a:firstCol>
    <a:lastRow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34239"/>
          </a:solidFill>
        </a:fill>
      </a:tcStyle>
    </a:lastRow>
    <a:firstRow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3423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aramond"/>
          <a:ea typeface="Garamond"/>
          <a:cs typeface="Garamond"/>
        </a:font>
        <a:srgbClr val="534239"/>
      </a:tcTxStyle>
      <a:tcStyle>
        <a:tcBdr>
          <a:left>
            <a:ln w="12700" cap="flat">
              <a:solidFill>
                <a:srgbClr val="534239"/>
              </a:solidFill>
              <a:prstDash val="solid"/>
              <a:round/>
            </a:ln>
          </a:left>
          <a:right>
            <a:ln w="12700" cap="flat">
              <a:solidFill>
                <a:srgbClr val="534239"/>
              </a:solidFill>
              <a:prstDash val="solid"/>
              <a:round/>
            </a:ln>
          </a:right>
          <a:top>
            <a:ln w="12700" cap="flat">
              <a:solidFill>
                <a:srgbClr val="534239"/>
              </a:solidFill>
              <a:prstDash val="solid"/>
              <a:round/>
            </a:ln>
          </a:top>
          <a:bottom>
            <a:ln w="12700" cap="flat">
              <a:solidFill>
                <a:srgbClr val="534239"/>
              </a:solidFill>
              <a:prstDash val="solid"/>
              <a:round/>
            </a:ln>
          </a:bottom>
          <a:insideH>
            <a:ln w="12700" cap="flat">
              <a:solidFill>
                <a:srgbClr val="534239"/>
              </a:solidFill>
              <a:prstDash val="solid"/>
              <a:round/>
            </a:ln>
          </a:insideH>
          <a:insideV>
            <a:ln w="12700" cap="flat">
              <a:solidFill>
                <a:srgbClr val="534239"/>
              </a:solidFill>
              <a:prstDash val="solid"/>
              <a:round/>
            </a:ln>
          </a:insideV>
        </a:tcBdr>
        <a:fill>
          <a:solidFill>
            <a:srgbClr val="534239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Garamond"/>
          <a:ea typeface="Garamond"/>
          <a:cs typeface="Garamond"/>
        </a:font>
        <a:srgbClr val="534239"/>
      </a:tcTxStyle>
      <a:tcStyle>
        <a:tcBdr>
          <a:left>
            <a:ln w="12700" cap="flat">
              <a:solidFill>
                <a:srgbClr val="534239"/>
              </a:solidFill>
              <a:prstDash val="solid"/>
              <a:round/>
            </a:ln>
          </a:left>
          <a:right>
            <a:ln w="12700" cap="flat">
              <a:solidFill>
                <a:srgbClr val="534239"/>
              </a:solidFill>
              <a:prstDash val="solid"/>
              <a:round/>
            </a:ln>
          </a:right>
          <a:top>
            <a:ln w="12700" cap="flat">
              <a:solidFill>
                <a:srgbClr val="534239"/>
              </a:solidFill>
              <a:prstDash val="solid"/>
              <a:round/>
            </a:ln>
          </a:top>
          <a:bottom>
            <a:ln w="12700" cap="flat">
              <a:solidFill>
                <a:srgbClr val="534239"/>
              </a:solidFill>
              <a:prstDash val="solid"/>
              <a:round/>
            </a:ln>
          </a:bottom>
          <a:insideH>
            <a:ln w="12700" cap="flat">
              <a:solidFill>
                <a:srgbClr val="534239"/>
              </a:solidFill>
              <a:prstDash val="solid"/>
              <a:round/>
            </a:ln>
          </a:insideH>
          <a:insideV>
            <a:ln w="12700" cap="flat">
              <a:solidFill>
                <a:srgbClr val="534239"/>
              </a:solidFill>
              <a:prstDash val="solid"/>
              <a:round/>
            </a:ln>
          </a:insideV>
        </a:tcBdr>
        <a:fill>
          <a:solidFill>
            <a:srgbClr val="534239">
              <a:alpha val="20000"/>
            </a:srgbClr>
          </a:solidFill>
        </a:fill>
      </a:tcStyle>
    </a:firstCol>
    <a:lastRow>
      <a:tcTxStyle b="on" i="off">
        <a:font>
          <a:latin typeface="Garamond"/>
          <a:ea typeface="Garamond"/>
          <a:cs typeface="Garamond"/>
        </a:font>
        <a:srgbClr val="534239"/>
      </a:tcTxStyle>
      <a:tcStyle>
        <a:tcBdr>
          <a:left>
            <a:ln w="12700" cap="flat">
              <a:solidFill>
                <a:srgbClr val="534239"/>
              </a:solidFill>
              <a:prstDash val="solid"/>
              <a:round/>
            </a:ln>
          </a:left>
          <a:right>
            <a:ln w="12700" cap="flat">
              <a:solidFill>
                <a:srgbClr val="534239"/>
              </a:solidFill>
              <a:prstDash val="solid"/>
              <a:round/>
            </a:ln>
          </a:right>
          <a:top>
            <a:ln w="50800" cap="flat">
              <a:solidFill>
                <a:srgbClr val="534239"/>
              </a:solidFill>
              <a:prstDash val="solid"/>
              <a:round/>
            </a:ln>
          </a:top>
          <a:bottom>
            <a:ln w="12700" cap="flat">
              <a:solidFill>
                <a:srgbClr val="534239"/>
              </a:solidFill>
              <a:prstDash val="solid"/>
              <a:round/>
            </a:ln>
          </a:bottom>
          <a:insideH>
            <a:ln w="12700" cap="flat">
              <a:solidFill>
                <a:srgbClr val="534239"/>
              </a:solidFill>
              <a:prstDash val="solid"/>
              <a:round/>
            </a:ln>
          </a:insideH>
          <a:insideV>
            <a:ln w="12700" cap="flat">
              <a:solidFill>
                <a:srgbClr val="534239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Garamond"/>
          <a:ea typeface="Garamond"/>
          <a:cs typeface="Garamond"/>
        </a:font>
        <a:srgbClr val="534239"/>
      </a:tcTxStyle>
      <a:tcStyle>
        <a:tcBdr>
          <a:left>
            <a:ln w="12700" cap="flat">
              <a:solidFill>
                <a:srgbClr val="534239"/>
              </a:solidFill>
              <a:prstDash val="solid"/>
              <a:round/>
            </a:ln>
          </a:left>
          <a:right>
            <a:ln w="12700" cap="flat">
              <a:solidFill>
                <a:srgbClr val="534239"/>
              </a:solidFill>
              <a:prstDash val="solid"/>
              <a:round/>
            </a:ln>
          </a:right>
          <a:top>
            <a:ln w="12700" cap="flat">
              <a:solidFill>
                <a:srgbClr val="534239"/>
              </a:solidFill>
              <a:prstDash val="solid"/>
              <a:round/>
            </a:ln>
          </a:top>
          <a:bottom>
            <a:ln w="25400" cap="flat">
              <a:solidFill>
                <a:srgbClr val="534239"/>
              </a:solidFill>
              <a:prstDash val="solid"/>
              <a:round/>
            </a:ln>
          </a:bottom>
          <a:insideH>
            <a:ln w="12700" cap="flat">
              <a:solidFill>
                <a:srgbClr val="534239"/>
              </a:solidFill>
              <a:prstDash val="solid"/>
              <a:round/>
            </a:ln>
          </a:insideH>
          <a:insideV>
            <a:ln w="12700" cap="flat">
              <a:solidFill>
                <a:srgbClr val="534239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3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5" name="Shape 15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898389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1pPr>
    <a:lvl2pPr indent="2286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2pPr>
    <a:lvl3pPr indent="4572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3pPr>
    <a:lvl4pPr indent="6858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4pPr>
    <a:lvl5pPr indent="9144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5pPr>
    <a:lvl6pPr indent="11430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6pPr>
    <a:lvl7pPr indent="13716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7pPr>
    <a:lvl8pPr indent="16002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8pPr>
    <a:lvl9pPr indent="18288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scrollwork-Top.png" descr="scrollwork-To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54562" y="673100"/>
            <a:ext cx="742951" cy="361950"/>
          </a:xfrm>
          <a:prstGeom prst="rect">
            <a:avLst/>
          </a:prstGeom>
          <a:ln w="12700">
            <a:miter lim="400000"/>
          </a:ln>
        </p:spPr>
      </p:pic>
      <p:pic>
        <p:nvPicPr>
          <p:cNvPr id="96" name="scrollwork-Bottom.png" descr="scrollwork-Botto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754562" y="5637212"/>
            <a:ext cx="742951" cy="361951"/>
          </a:xfrm>
          <a:prstGeom prst="rect">
            <a:avLst/>
          </a:prstGeom>
          <a:ln w="12700">
            <a:miter lim="400000"/>
          </a:ln>
        </p:spPr>
      </p:pic>
      <p:pic>
        <p:nvPicPr>
          <p:cNvPr id="97" name="scrollwork-Bottom.png" descr="scrollwork-Bottom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773987" y="5637212"/>
            <a:ext cx="742951" cy="361951"/>
          </a:xfrm>
          <a:prstGeom prst="rect">
            <a:avLst/>
          </a:prstGeom>
          <a:ln w="12700">
            <a:miter lim="400000"/>
          </a:ln>
        </p:spPr>
      </p:pic>
      <p:pic>
        <p:nvPicPr>
          <p:cNvPr id="98" name="scrollwork-Top.png" descr="scrollwork-Top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773987" y="673100"/>
            <a:ext cx="742951" cy="361950"/>
          </a:xfrm>
          <a:prstGeom prst="rect">
            <a:avLst/>
          </a:prstGeom>
          <a:ln w="12700">
            <a:miter lim="400000"/>
          </a:ln>
        </p:spPr>
      </p:pic>
      <p:pic>
        <p:nvPicPr>
          <p:cNvPr id="99" name="captionAccent.png" descr="captionAccent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838200" y="2325687"/>
            <a:ext cx="3429000" cy="241301"/>
          </a:xfrm>
          <a:prstGeom prst="rect">
            <a:avLst/>
          </a:prstGeom>
          <a:ln w="12700">
            <a:miter lim="400000"/>
          </a:ln>
        </p:spPr>
      </p:pic>
      <p:sp>
        <p:nvSpPr>
          <p:cNvPr id="100" name="Shape 10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scrollwork-Top.png" descr="scrollwork-To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52600" y="565150"/>
            <a:ext cx="742950" cy="3619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scrollwork-Bottom.png" descr="scrollwork-Botto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52600" y="4127500"/>
            <a:ext cx="742950" cy="3619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scrollwork-Bottom.png" descr="scrollwork-Bottom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648450" y="4127500"/>
            <a:ext cx="742950" cy="3619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0" name="scrollwork-Top.png" descr="scrollwork-Top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648450" y="565150"/>
            <a:ext cx="742950" cy="3619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1" name="captionLongAccent.png" descr="captionLongAccent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390650" y="5203825"/>
            <a:ext cx="6362700" cy="247650"/>
          </a:xfrm>
          <a:prstGeom prst="rect">
            <a:avLst/>
          </a:prstGeom>
          <a:ln w="12700">
            <a:miter lim="400000"/>
          </a:ln>
        </p:spPr>
      </p:pic>
      <p:sp>
        <p:nvSpPr>
          <p:cNvPr id="112" name="Shape 112"/>
          <p:cNvSpPr>
            <a:spLocks noGrp="1"/>
          </p:cNvSpPr>
          <p:nvPr>
            <p:ph type="title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r>
              <a:t>Click to edit Master title style</a:t>
            </a:r>
          </a:p>
        </p:txBody>
      </p:sp>
      <p:sp>
        <p:nvSpPr>
          <p:cNvPr id="113" name="Shape 113"/>
          <p:cNvSpPr>
            <a:spLocks noGrp="1"/>
          </p:cNvSpPr>
          <p:nvPr>
            <p:ph type="body" idx="1"/>
          </p:nvPr>
        </p:nvSpPr>
        <p:spPr>
          <a:xfrm>
            <a:off x="1096962" y="2084387"/>
            <a:ext cx="6950076" cy="36401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14" name="Shape 11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scrollwork-Bottom.png" descr="scrollwork-Botto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93775" y="4127500"/>
            <a:ext cx="742950" cy="3619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2" name="scrollwork-Bottom.png" descr="scrollwork-Botto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407275" y="4127500"/>
            <a:ext cx="742950" cy="3619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3" name="scrollwork-Top.png" descr="scrollwork-Top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93775" y="565150"/>
            <a:ext cx="742950" cy="3619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" name="scrollwork-Top.png" descr="scrollwork-Top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407275" y="565150"/>
            <a:ext cx="742950" cy="3619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5" name="captionLongAccent.png" descr="captionLongAccent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390650" y="5203825"/>
            <a:ext cx="6362700" cy="247650"/>
          </a:xfrm>
          <a:prstGeom prst="rect">
            <a:avLst/>
          </a:prstGeom>
          <a:ln w="12700">
            <a:miter lim="400000"/>
          </a:ln>
        </p:spPr>
      </p:pic>
      <p:sp>
        <p:nvSpPr>
          <p:cNvPr id="126" name="Shape 126"/>
          <p:cNvSpPr>
            <a:spLocks noGrp="1"/>
          </p:cNvSpPr>
          <p:nvPr>
            <p:ph type="title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r>
              <a:t>Click to edit Master title style</a:t>
            </a:r>
          </a:p>
        </p:txBody>
      </p:sp>
      <p:sp>
        <p:nvSpPr>
          <p:cNvPr id="127" name="Shape 127"/>
          <p:cNvSpPr>
            <a:spLocks noGrp="1"/>
          </p:cNvSpPr>
          <p:nvPr>
            <p:ph type="body" idx="1"/>
          </p:nvPr>
        </p:nvSpPr>
        <p:spPr>
          <a:xfrm>
            <a:off x="1096962" y="2084387"/>
            <a:ext cx="6950076" cy="36401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28" name="Shape 12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pageAccent-Full.png" descr="pageAccent-Full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95312" y="1689100"/>
            <a:ext cx="7953376" cy="304800"/>
          </a:xfrm>
          <a:prstGeom prst="rect">
            <a:avLst/>
          </a:prstGeom>
          <a:ln w="12700">
            <a:miter lim="400000"/>
          </a:ln>
        </p:spPr>
      </p:pic>
      <p:sp>
        <p:nvSpPr>
          <p:cNvPr id="136" name="Shape 136"/>
          <p:cNvSpPr>
            <a:spLocks noGrp="1"/>
          </p:cNvSpPr>
          <p:nvPr>
            <p:ph type="title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r>
              <a:t>Click to edit Master title style</a:t>
            </a:r>
          </a:p>
        </p:txBody>
      </p:sp>
      <p:sp>
        <p:nvSpPr>
          <p:cNvPr id="137" name="Shape 137"/>
          <p:cNvSpPr>
            <a:spLocks noGrp="1"/>
          </p:cNvSpPr>
          <p:nvPr>
            <p:ph type="body" idx="1"/>
          </p:nvPr>
        </p:nvSpPr>
        <p:spPr>
          <a:xfrm>
            <a:off x="1096962" y="2084387"/>
            <a:ext cx="6950076" cy="36401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38" name="Shape 1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verticalAccent.png" descr="verticalAccen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626225" y="860425"/>
            <a:ext cx="247650" cy="4938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Shape 146"/>
          <p:cNvSpPr>
            <a:spLocks noGrp="1"/>
          </p:cNvSpPr>
          <p:nvPr>
            <p:ph type="title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r>
              <a:t>Click to edit Master title style</a:t>
            </a:r>
          </a:p>
        </p:txBody>
      </p:sp>
      <p:sp>
        <p:nvSpPr>
          <p:cNvPr id="147" name="Shape 147"/>
          <p:cNvSpPr>
            <a:spLocks noGrp="1"/>
          </p:cNvSpPr>
          <p:nvPr>
            <p:ph type="body" idx="1"/>
          </p:nvPr>
        </p:nvSpPr>
        <p:spPr>
          <a:xfrm>
            <a:off x="1096962" y="2084387"/>
            <a:ext cx="6950076" cy="36401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48" name="Shape 14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coverEmboss.png" descr="coverEmboss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0" name="coverAccentBottom.png" descr="coverAccentBottom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14400" y="4686300"/>
            <a:ext cx="7315200" cy="401638"/>
          </a:xfrm>
          <a:prstGeom prst="rect">
            <a:avLst/>
          </a:prstGeom>
          <a:ln w="12700">
            <a:miter lim="400000"/>
          </a:ln>
        </p:spPr>
      </p:pic>
      <p:pic>
        <p:nvPicPr>
          <p:cNvPr id="21" name="coverAccentTop.png" descr="coverAccentTop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14400" y="1619250"/>
            <a:ext cx="7315200" cy="390525"/>
          </a:xfrm>
          <a:prstGeom prst="rect">
            <a:avLst/>
          </a:prstGeom>
          <a:ln w="12700">
            <a:miter lim="400000"/>
          </a:ln>
        </p:spPr>
      </p:pic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xfrm>
            <a:off x="4439871" y="5709776"/>
            <a:ext cx="264258" cy="28667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6819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ageAccent-Full.png" descr="pageAccent-Full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95312" y="1689100"/>
            <a:ext cx="7953376" cy="304800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coverEmboss.png" descr="coverEmboss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8" name="coverAccentBottom.png" descr="coverAccentBottom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14400" y="3916362"/>
            <a:ext cx="7315200" cy="400051"/>
          </a:xfrm>
          <a:prstGeom prst="rect">
            <a:avLst/>
          </a:prstGeom>
          <a:ln w="12700">
            <a:miter lim="400000"/>
          </a:ln>
        </p:spPr>
      </p:pic>
      <p:sp>
        <p:nvSpPr>
          <p:cNvPr id="39" name="Shape 39"/>
          <p:cNvSpPr>
            <a:spLocks noGrp="1"/>
          </p:cNvSpPr>
          <p:nvPr>
            <p:ph type="sldNum" sz="quarter" idx="2"/>
          </p:nvPr>
        </p:nvSpPr>
        <p:spPr>
          <a:xfrm>
            <a:off x="4439871" y="6209045"/>
            <a:ext cx="264258" cy="28667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6819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SectionAccentTop.png" descr="SectionAccentTo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14400" y="1619250"/>
            <a:ext cx="7315200" cy="3556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7" name="SectionAccentBottom.png" descr="SectionAccentBotto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14400" y="4691062"/>
            <a:ext cx="7315200" cy="355601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Shape 4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ageAccent-Full.png" descr="pageAccent-Full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95312" y="1689100"/>
            <a:ext cx="7953376" cy="304800"/>
          </a:xfrm>
          <a:prstGeom prst="rect">
            <a:avLst/>
          </a:prstGeom>
          <a:ln w="12700">
            <a:miter lim="400000"/>
          </a:ln>
        </p:spPr>
      </p:pic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r>
              <a:t>Click to edit Master title style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xfrm>
            <a:off x="1096962" y="2084387"/>
            <a:ext cx="6950076" cy="36401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pageAccent-Full.png" descr="pageAccent-Full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95312" y="1689100"/>
            <a:ext cx="7953376" cy="304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6" name="comparisonRule.png" descr="comparisonRul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47775" y="2686050"/>
            <a:ext cx="2609850" cy="133350"/>
          </a:xfrm>
          <a:prstGeom prst="rect">
            <a:avLst/>
          </a:prstGeom>
          <a:ln w="12700">
            <a:miter lim="400000"/>
          </a:ln>
        </p:spPr>
      </p:pic>
      <p:pic>
        <p:nvPicPr>
          <p:cNvPr id="67" name="comparisonRule.png" descr="comparisonRul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335587" y="2686050"/>
            <a:ext cx="2609851" cy="133350"/>
          </a:xfrm>
          <a:prstGeom prst="rect">
            <a:avLst/>
          </a:prstGeom>
          <a:ln w="12700">
            <a:miter lim="400000"/>
          </a:ln>
        </p:spPr>
      </p:pic>
      <p:sp>
        <p:nvSpPr>
          <p:cNvPr id="68" name="Shape 68"/>
          <p:cNvSpPr>
            <a:spLocks noGrp="1"/>
          </p:cNvSpPr>
          <p:nvPr>
            <p:ph type="title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r>
              <a:t>Click to edit Master title style</a:t>
            </a:r>
          </a:p>
        </p:txBody>
      </p:sp>
      <p:sp>
        <p:nvSpPr>
          <p:cNvPr id="69" name="Shape 69"/>
          <p:cNvSpPr>
            <a:spLocks noGrp="1"/>
          </p:cNvSpPr>
          <p:nvPr>
            <p:ph type="body" idx="1"/>
          </p:nvPr>
        </p:nvSpPr>
        <p:spPr>
          <a:xfrm>
            <a:off x="1096962" y="2084387"/>
            <a:ext cx="6950076" cy="36401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70" name="Shape 7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pageAccent-Full.png" descr="pageAccent-Full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95312" y="1689100"/>
            <a:ext cx="7953376" cy="304800"/>
          </a:xfrm>
          <a:prstGeom prst="rect">
            <a:avLst/>
          </a:prstGeom>
          <a:ln w="12700">
            <a:miter lim="400000"/>
          </a:ln>
        </p:spPr>
      </p:pic>
      <p:sp>
        <p:nvSpPr>
          <p:cNvPr id="78" name="Shape 78"/>
          <p:cNvSpPr>
            <a:spLocks noGrp="1"/>
          </p:cNvSpPr>
          <p:nvPr>
            <p:ph type="title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r>
              <a:t>Click to edit Master title style</a:t>
            </a:r>
          </a:p>
        </p:txBody>
      </p:sp>
      <p:sp>
        <p:nvSpPr>
          <p:cNvPr id="79" name="Shape 79"/>
          <p:cNvSpPr>
            <a:spLocks noGrp="1"/>
          </p:cNvSpPr>
          <p:nvPr>
            <p:ph type="body" idx="1"/>
          </p:nvPr>
        </p:nvSpPr>
        <p:spPr>
          <a:xfrm>
            <a:off x="1096962" y="2084387"/>
            <a:ext cx="6950076" cy="36401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80" name="Shape 8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captionAccent.png" descr="captionAccen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38200" y="2325687"/>
            <a:ext cx="3429000" cy="241301"/>
          </a:xfrm>
          <a:prstGeom prst="rect">
            <a:avLst/>
          </a:prstGeom>
          <a:ln w="12700">
            <a:miter lim="400000"/>
          </a:ln>
        </p:spPr>
      </p:pic>
      <p:sp>
        <p:nvSpPr>
          <p:cNvPr id="88" name="Shape 8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teriorEdging.png" descr="interiorEdging.png"/>
          <p:cNvPicPr>
            <a:picLocks noChangeAspect="1"/>
          </p:cNvPicPr>
          <p:nvPr/>
        </p:nvPicPr>
        <p:blipFill>
          <a:blip r:embed="rId17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>
            <a:spLocks noGrp="1"/>
          </p:cNvSpPr>
          <p:nvPr>
            <p:ph type="title"/>
          </p:nvPr>
        </p:nvSpPr>
        <p:spPr>
          <a:xfrm>
            <a:off x="457200" y="92074"/>
            <a:ext cx="8229600" cy="1508127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" name="Shape 5"/>
          <p:cNvSpPr>
            <a:spLocks noGrp="1"/>
          </p:cNvSpPr>
          <p:nvPr>
            <p:ph type="sldNum" sz="quarter" idx="2"/>
          </p:nvPr>
        </p:nvSpPr>
        <p:spPr>
          <a:xfrm>
            <a:off x="4439871" y="6113001"/>
            <a:ext cx="264258" cy="286673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ct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med"/>
  <p:txStyles>
    <p:titleStyle>
      <a:lvl1pPr marL="0" marR="0" indent="0" algn="ct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534239"/>
          </a:solidFill>
          <a:uFillTx/>
          <a:latin typeface="Garamond"/>
          <a:ea typeface="Garamond"/>
          <a:cs typeface="Garamond"/>
          <a:sym typeface="Garamond"/>
        </a:defRPr>
      </a:lvl1pPr>
      <a:lvl2pPr marL="0" marR="0" indent="0" algn="ct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534239"/>
          </a:solidFill>
          <a:uFillTx/>
          <a:latin typeface="Garamond"/>
          <a:ea typeface="Garamond"/>
          <a:cs typeface="Garamond"/>
          <a:sym typeface="Garamond"/>
        </a:defRPr>
      </a:lvl2pPr>
      <a:lvl3pPr marL="0" marR="0" indent="0" algn="ct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534239"/>
          </a:solidFill>
          <a:uFillTx/>
          <a:latin typeface="Garamond"/>
          <a:ea typeface="Garamond"/>
          <a:cs typeface="Garamond"/>
          <a:sym typeface="Garamond"/>
        </a:defRPr>
      </a:lvl3pPr>
      <a:lvl4pPr marL="0" marR="0" indent="0" algn="ct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534239"/>
          </a:solidFill>
          <a:uFillTx/>
          <a:latin typeface="Garamond"/>
          <a:ea typeface="Garamond"/>
          <a:cs typeface="Garamond"/>
          <a:sym typeface="Garamond"/>
        </a:defRPr>
      </a:lvl4pPr>
      <a:lvl5pPr marL="0" marR="0" indent="0" algn="ct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534239"/>
          </a:solidFill>
          <a:uFillTx/>
          <a:latin typeface="Garamond"/>
          <a:ea typeface="Garamond"/>
          <a:cs typeface="Garamond"/>
          <a:sym typeface="Garamond"/>
        </a:defRPr>
      </a:lvl5pPr>
      <a:lvl6pPr marL="0" marR="0" indent="457200" algn="ct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534239"/>
          </a:solidFill>
          <a:uFillTx/>
          <a:latin typeface="Garamond"/>
          <a:ea typeface="Garamond"/>
          <a:cs typeface="Garamond"/>
          <a:sym typeface="Garamond"/>
        </a:defRPr>
      </a:lvl6pPr>
      <a:lvl7pPr marL="0" marR="0" indent="914400" algn="ct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534239"/>
          </a:solidFill>
          <a:uFillTx/>
          <a:latin typeface="Garamond"/>
          <a:ea typeface="Garamond"/>
          <a:cs typeface="Garamond"/>
          <a:sym typeface="Garamond"/>
        </a:defRPr>
      </a:lvl7pPr>
      <a:lvl8pPr marL="0" marR="0" indent="1371600" algn="ct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534239"/>
          </a:solidFill>
          <a:uFillTx/>
          <a:latin typeface="Garamond"/>
          <a:ea typeface="Garamond"/>
          <a:cs typeface="Garamond"/>
          <a:sym typeface="Garamond"/>
        </a:defRPr>
      </a:lvl8pPr>
      <a:lvl9pPr marL="0" marR="0" indent="1828800" algn="ct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534239"/>
          </a:solidFill>
          <a:uFillTx/>
          <a:latin typeface="Garamond"/>
          <a:ea typeface="Garamond"/>
          <a:cs typeface="Garamond"/>
          <a:sym typeface="Garamond"/>
        </a:defRPr>
      </a:lvl9pPr>
    </p:titleStyle>
    <p:bodyStyle>
      <a:lvl1pPr marL="457200" marR="0" indent="-457200" algn="l" defTabSz="914400" rtl="1" latinLnBrk="0">
        <a:lnSpc>
          <a:spcPct val="100000"/>
        </a:lnSpc>
        <a:spcBef>
          <a:spcPts val="2000"/>
        </a:spcBef>
        <a:spcAft>
          <a:spcPts val="0"/>
        </a:spcAft>
        <a:buClrTx/>
        <a:buSzPct val="100000"/>
        <a:buFont typeface="Wingdings"/>
        <a:buChar char=""/>
        <a:tabLst/>
        <a:defRPr sz="2200" b="0" i="0" u="none" strike="noStrike" cap="none" spc="0" baseline="0">
          <a:ln>
            <a:noFill/>
          </a:ln>
          <a:solidFill>
            <a:srgbClr val="534239"/>
          </a:solidFill>
          <a:uFillTx/>
          <a:latin typeface="Garamond"/>
          <a:ea typeface="Garamond"/>
          <a:cs typeface="Garamond"/>
          <a:sym typeface="Garamond"/>
        </a:defRPr>
      </a:lvl1pPr>
      <a:lvl2pPr marL="960119" marR="0" indent="-502919" algn="l" defTabSz="914400" rtl="1" latinLnBrk="0">
        <a:lnSpc>
          <a:spcPct val="100000"/>
        </a:lnSpc>
        <a:spcBef>
          <a:spcPts val="2000"/>
        </a:spcBef>
        <a:spcAft>
          <a:spcPts val="0"/>
        </a:spcAft>
        <a:buClrTx/>
        <a:buSzPct val="100000"/>
        <a:buFont typeface="Wingdings"/>
        <a:buChar char=""/>
        <a:tabLst/>
        <a:defRPr sz="2200" b="0" i="0" u="none" strike="noStrike" cap="none" spc="0" baseline="0">
          <a:ln>
            <a:noFill/>
          </a:ln>
          <a:solidFill>
            <a:srgbClr val="534239"/>
          </a:solidFill>
          <a:uFillTx/>
          <a:latin typeface="Garamond"/>
          <a:ea typeface="Garamond"/>
          <a:cs typeface="Garamond"/>
          <a:sym typeface="Garamond"/>
        </a:defRPr>
      </a:lvl2pPr>
      <a:lvl3pPr marL="1473200" marR="0" indent="-558800" algn="l" defTabSz="914400" rtl="1" latinLnBrk="0">
        <a:lnSpc>
          <a:spcPct val="100000"/>
        </a:lnSpc>
        <a:spcBef>
          <a:spcPts val="2000"/>
        </a:spcBef>
        <a:spcAft>
          <a:spcPts val="0"/>
        </a:spcAft>
        <a:buClrTx/>
        <a:buSzPct val="100000"/>
        <a:buFont typeface="Wingdings"/>
        <a:buChar char=""/>
        <a:tabLst/>
        <a:defRPr sz="2200" b="0" i="0" u="none" strike="noStrike" cap="none" spc="0" baseline="0">
          <a:ln>
            <a:noFill/>
          </a:ln>
          <a:solidFill>
            <a:srgbClr val="534239"/>
          </a:solidFill>
          <a:uFillTx/>
          <a:latin typeface="Garamond"/>
          <a:ea typeface="Garamond"/>
          <a:cs typeface="Garamond"/>
          <a:sym typeface="Garamond"/>
        </a:defRPr>
      </a:lvl3pPr>
      <a:lvl4pPr marL="1930400" marR="0" indent="-558800" algn="l" defTabSz="914400" rtl="1" latinLnBrk="0">
        <a:lnSpc>
          <a:spcPct val="100000"/>
        </a:lnSpc>
        <a:spcBef>
          <a:spcPts val="2000"/>
        </a:spcBef>
        <a:spcAft>
          <a:spcPts val="0"/>
        </a:spcAft>
        <a:buClrTx/>
        <a:buSzPct val="100000"/>
        <a:buFont typeface="Wingdings"/>
        <a:buChar char=""/>
        <a:tabLst/>
        <a:defRPr sz="2200" b="0" i="0" u="none" strike="noStrike" cap="none" spc="0" baseline="0">
          <a:ln>
            <a:noFill/>
          </a:ln>
          <a:solidFill>
            <a:srgbClr val="534239"/>
          </a:solidFill>
          <a:uFillTx/>
          <a:latin typeface="Garamond"/>
          <a:ea typeface="Garamond"/>
          <a:cs typeface="Garamond"/>
          <a:sym typeface="Garamond"/>
        </a:defRPr>
      </a:lvl4pPr>
      <a:lvl5pPr marL="2387600" marR="0" indent="-558800" algn="l" defTabSz="914400" rtl="1" latinLnBrk="0">
        <a:lnSpc>
          <a:spcPct val="100000"/>
        </a:lnSpc>
        <a:spcBef>
          <a:spcPts val="2000"/>
        </a:spcBef>
        <a:spcAft>
          <a:spcPts val="0"/>
        </a:spcAft>
        <a:buClrTx/>
        <a:buSzPct val="100000"/>
        <a:buFont typeface="Wingdings"/>
        <a:buChar char=""/>
        <a:tabLst/>
        <a:defRPr sz="2200" b="0" i="0" u="none" strike="noStrike" cap="none" spc="0" baseline="0">
          <a:ln>
            <a:noFill/>
          </a:ln>
          <a:solidFill>
            <a:srgbClr val="534239"/>
          </a:solidFill>
          <a:uFillTx/>
          <a:latin typeface="Garamond"/>
          <a:ea typeface="Garamond"/>
          <a:cs typeface="Garamond"/>
          <a:sym typeface="Garamond"/>
        </a:defRPr>
      </a:lvl5pPr>
      <a:lvl6pPr marL="2844800" marR="0" indent="-558800" algn="l" defTabSz="914400" rtl="1" latinLnBrk="0">
        <a:lnSpc>
          <a:spcPct val="100000"/>
        </a:lnSpc>
        <a:spcBef>
          <a:spcPts val="2000"/>
        </a:spcBef>
        <a:spcAft>
          <a:spcPts val="0"/>
        </a:spcAft>
        <a:buClrTx/>
        <a:buSzPct val="100000"/>
        <a:buFont typeface="Wingdings"/>
        <a:buChar char="•"/>
        <a:tabLst/>
        <a:defRPr sz="2200" b="0" i="0" u="none" strike="noStrike" cap="none" spc="0" baseline="0">
          <a:ln>
            <a:noFill/>
          </a:ln>
          <a:solidFill>
            <a:srgbClr val="534239"/>
          </a:solidFill>
          <a:uFillTx/>
          <a:latin typeface="Garamond"/>
          <a:ea typeface="Garamond"/>
          <a:cs typeface="Garamond"/>
          <a:sym typeface="Garamond"/>
        </a:defRPr>
      </a:lvl6pPr>
      <a:lvl7pPr marL="3302000" marR="0" indent="-558800" algn="l" defTabSz="914400" rtl="1" latinLnBrk="0">
        <a:lnSpc>
          <a:spcPct val="100000"/>
        </a:lnSpc>
        <a:spcBef>
          <a:spcPts val="2000"/>
        </a:spcBef>
        <a:spcAft>
          <a:spcPts val="0"/>
        </a:spcAft>
        <a:buClrTx/>
        <a:buSzPct val="100000"/>
        <a:buFont typeface="Wingdings"/>
        <a:buChar char="•"/>
        <a:tabLst/>
        <a:defRPr sz="2200" b="0" i="0" u="none" strike="noStrike" cap="none" spc="0" baseline="0">
          <a:ln>
            <a:noFill/>
          </a:ln>
          <a:solidFill>
            <a:srgbClr val="534239"/>
          </a:solidFill>
          <a:uFillTx/>
          <a:latin typeface="Garamond"/>
          <a:ea typeface="Garamond"/>
          <a:cs typeface="Garamond"/>
          <a:sym typeface="Garamond"/>
        </a:defRPr>
      </a:lvl7pPr>
      <a:lvl8pPr marL="3759200" marR="0" indent="-558800" algn="l" defTabSz="914400" rtl="1" latinLnBrk="0">
        <a:lnSpc>
          <a:spcPct val="100000"/>
        </a:lnSpc>
        <a:spcBef>
          <a:spcPts val="2000"/>
        </a:spcBef>
        <a:spcAft>
          <a:spcPts val="0"/>
        </a:spcAft>
        <a:buClrTx/>
        <a:buSzPct val="100000"/>
        <a:buFont typeface="Wingdings"/>
        <a:buChar char="•"/>
        <a:tabLst/>
        <a:defRPr sz="2200" b="0" i="0" u="none" strike="noStrike" cap="none" spc="0" baseline="0">
          <a:ln>
            <a:noFill/>
          </a:ln>
          <a:solidFill>
            <a:srgbClr val="534239"/>
          </a:solidFill>
          <a:uFillTx/>
          <a:latin typeface="Garamond"/>
          <a:ea typeface="Garamond"/>
          <a:cs typeface="Garamond"/>
          <a:sym typeface="Garamond"/>
        </a:defRPr>
      </a:lvl8pPr>
      <a:lvl9pPr marL="4216400" marR="0" indent="-558800" algn="l" defTabSz="914400" rtl="1" latinLnBrk="0">
        <a:lnSpc>
          <a:spcPct val="100000"/>
        </a:lnSpc>
        <a:spcBef>
          <a:spcPts val="2000"/>
        </a:spcBef>
        <a:spcAft>
          <a:spcPts val="0"/>
        </a:spcAft>
        <a:buClrTx/>
        <a:buSzPct val="100000"/>
        <a:buFont typeface="Wingdings"/>
        <a:buChar char="•"/>
        <a:tabLst/>
        <a:defRPr sz="2200" b="0" i="0" u="none" strike="noStrike" cap="none" spc="0" baseline="0">
          <a:ln>
            <a:noFill/>
          </a:ln>
          <a:solidFill>
            <a:srgbClr val="534239"/>
          </a:solidFill>
          <a:uFillTx/>
          <a:latin typeface="Garamond"/>
          <a:ea typeface="Garamond"/>
          <a:cs typeface="Garamond"/>
          <a:sym typeface="Garamond"/>
        </a:defRPr>
      </a:lvl9pPr>
    </p:bodyStyle>
    <p:otherStyle>
      <a:lvl1pPr marL="0" marR="0" indent="0" algn="ct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aramond"/>
        </a:defRPr>
      </a:lvl1pPr>
      <a:lvl2pPr marL="0" marR="0" indent="457200" algn="ct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aramond"/>
        </a:defRPr>
      </a:lvl2pPr>
      <a:lvl3pPr marL="0" marR="0" indent="914400" algn="ct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aramond"/>
        </a:defRPr>
      </a:lvl3pPr>
      <a:lvl4pPr marL="0" marR="0" indent="1371600" algn="ct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aramond"/>
        </a:defRPr>
      </a:lvl4pPr>
      <a:lvl5pPr marL="0" marR="0" indent="1828800" algn="ct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aramond"/>
        </a:defRPr>
      </a:lvl5pPr>
      <a:lvl6pPr marL="0" marR="0" indent="0" algn="ct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aramond"/>
        </a:defRPr>
      </a:lvl6pPr>
      <a:lvl7pPr marL="0" marR="0" indent="0" algn="ct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aramond"/>
        </a:defRPr>
      </a:lvl7pPr>
      <a:lvl8pPr marL="0" marR="0" indent="0" algn="ct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aramond"/>
        </a:defRPr>
      </a:lvl8pPr>
      <a:lvl9pPr marL="0" marR="0" indent="0" algn="ct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aramond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>
            <a:spLocks noGrp="1"/>
          </p:cNvSpPr>
          <p:nvPr>
            <p:ph type="title" idx="4294967295"/>
          </p:nvPr>
        </p:nvSpPr>
        <p:spPr>
          <a:xfrm>
            <a:off x="1116012" y="2914650"/>
            <a:ext cx="6938963" cy="158115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anchor="b">
            <a:normAutofit/>
          </a:bodyPr>
          <a:lstStyle>
            <a:lvl1pPr defTabSz="786384">
              <a:lnSpc>
                <a:spcPct val="95000"/>
              </a:lnSpc>
              <a:defRPr sz="4128">
                <a:solidFill>
                  <a:srgbClr val="FFFFFF"/>
                </a:solidFill>
              </a:defRPr>
            </a:lvl1pPr>
          </a:lstStyle>
          <a:p>
            <a:pPr rtl="0">
              <a:defRPr/>
            </a:pPr>
            <a:r>
              <a:t>برنامج النشاط الحركي وتعلم المهارات الحركية الأساسية لطفل ما قبل المدرسة</a:t>
            </a:r>
          </a:p>
        </p:txBody>
      </p:sp>
      <p:sp>
        <p:nvSpPr>
          <p:cNvPr id="158" name="Shape 158"/>
          <p:cNvSpPr>
            <a:spLocks noGrp="1"/>
          </p:cNvSpPr>
          <p:nvPr>
            <p:ph type="body" sz="quarter" idx="4294967295"/>
          </p:nvPr>
        </p:nvSpPr>
        <p:spPr>
          <a:xfrm>
            <a:off x="1116012" y="4965699"/>
            <a:ext cx="6938963" cy="1143002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indent="0" algn="ctr" rtl="0">
              <a:spcBef>
                <a:spcPts val="300"/>
              </a:spcBef>
              <a:buSzTx/>
              <a:buNone/>
              <a:defRPr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>
            <a:spLocks noGrp="1"/>
          </p:cNvSpPr>
          <p:nvPr>
            <p:ph type="title" idx="4294967295"/>
          </p:nvPr>
        </p:nvSpPr>
        <p:spPr>
          <a:xfrm>
            <a:off x="838200" y="914400"/>
            <a:ext cx="34290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>
            <a:lvl1pPr>
              <a:defRPr sz="3600"/>
            </a:lvl1pPr>
          </a:lstStyle>
          <a:p>
            <a:pPr rtl="0">
              <a:defRPr/>
            </a:pPr>
            <a:r>
              <a:t>مهارة القفز أو الوثب</a:t>
            </a:r>
          </a:p>
        </p:txBody>
      </p:sp>
      <p:sp>
        <p:nvSpPr>
          <p:cNvPr id="195" name="Shape 195"/>
          <p:cNvSpPr>
            <a:spLocks noGrp="1"/>
          </p:cNvSpPr>
          <p:nvPr>
            <p:ph type="body" sz="half" idx="4294967295"/>
          </p:nvPr>
        </p:nvSpPr>
        <p:spPr>
          <a:xfrm>
            <a:off x="4926012" y="914400"/>
            <a:ext cx="3429001" cy="481647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anchor="ctr">
            <a:normAutofit/>
          </a:bodyPr>
          <a:lstStyle/>
          <a:p>
            <a:pPr marL="0" indent="0" algn="r" defTabSz="850391" rtl="0">
              <a:spcBef>
                <a:spcPts val="1800"/>
              </a:spcBef>
              <a:buSzTx/>
              <a:buNone/>
              <a:defRPr sz="2046" b="1">
                <a:solidFill>
                  <a:srgbClr val="523323"/>
                </a:solidFill>
              </a:defRPr>
            </a:pPr>
            <a:r>
              <a:rPr dirty="0" smtClean="0"/>
              <a:t>- </a:t>
            </a:r>
            <a:r>
              <a:rPr dirty="0" err="1"/>
              <a:t>القفز</a:t>
            </a:r>
            <a:r>
              <a:rPr dirty="0"/>
              <a:t> </a:t>
            </a:r>
            <a:r>
              <a:rPr dirty="0" err="1"/>
              <a:t>في</a:t>
            </a:r>
            <a:r>
              <a:rPr dirty="0"/>
              <a:t> </a:t>
            </a:r>
            <a:r>
              <a:rPr dirty="0" err="1"/>
              <a:t>مساحة</a:t>
            </a:r>
            <a:r>
              <a:rPr dirty="0"/>
              <a:t> </a:t>
            </a:r>
            <a:r>
              <a:rPr dirty="0" err="1"/>
              <a:t>محدودة</a:t>
            </a:r>
            <a:r>
              <a:rPr dirty="0"/>
              <a:t> </a:t>
            </a:r>
            <a:r>
              <a:rPr dirty="0" err="1"/>
              <a:t>على</a:t>
            </a:r>
            <a:r>
              <a:rPr dirty="0"/>
              <a:t> </a:t>
            </a:r>
            <a:r>
              <a:rPr dirty="0" err="1"/>
              <a:t>الأرض</a:t>
            </a:r>
            <a:r>
              <a:rPr dirty="0"/>
              <a:t> ( </a:t>
            </a:r>
            <a:r>
              <a:rPr dirty="0" err="1"/>
              <a:t>أماماً</a:t>
            </a:r>
            <a:r>
              <a:rPr dirty="0"/>
              <a:t>- </a:t>
            </a:r>
            <a:r>
              <a:rPr dirty="0" err="1"/>
              <a:t>خلفاً</a:t>
            </a:r>
            <a:r>
              <a:rPr dirty="0"/>
              <a:t>- </a:t>
            </a:r>
            <a:r>
              <a:rPr dirty="0" err="1"/>
              <a:t>جانباً</a:t>
            </a:r>
            <a:r>
              <a:rPr dirty="0"/>
              <a:t>).</a:t>
            </a:r>
          </a:p>
          <a:p>
            <a:pPr marL="0" indent="0" algn="r" defTabSz="850391" rtl="0">
              <a:spcBef>
                <a:spcPts val="1800"/>
              </a:spcBef>
              <a:buSzTx/>
              <a:buNone/>
              <a:defRPr sz="2046" b="1">
                <a:solidFill>
                  <a:srgbClr val="523323"/>
                </a:solidFill>
              </a:defRPr>
            </a:pPr>
            <a:r>
              <a:rPr dirty="0" smtClean="0"/>
              <a:t>- </a:t>
            </a:r>
            <a:r>
              <a:rPr dirty="0" err="1"/>
              <a:t>القفز</a:t>
            </a:r>
            <a:r>
              <a:rPr dirty="0"/>
              <a:t> </a:t>
            </a:r>
            <a:r>
              <a:rPr dirty="0" err="1"/>
              <a:t>أماماً</a:t>
            </a:r>
            <a:r>
              <a:rPr dirty="0"/>
              <a:t> </a:t>
            </a:r>
            <a:r>
              <a:rPr dirty="0" err="1"/>
              <a:t>مرتين</a:t>
            </a:r>
            <a:r>
              <a:rPr dirty="0"/>
              <a:t> </a:t>
            </a:r>
            <a:r>
              <a:rPr dirty="0" err="1"/>
              <a:t>وخلفاً</a:t>
            </a:r>
            <a:r>
              <a:rPr dirty="0"/>
              <a:t> </a:t>
            </a:r>
            <a:r>
              <a:rPr dirty="0" err="1"/>
              <a:t>مرتين</a:t>
            </a:r>
            <a:r>
              <a:rPr dirty="0"/>
              <a:t>.</a:t>
            </a:r>
          </a:p>
          <a:p>
            <a:pPr marL="0" indent="0" algn="r" defTabSz="850391" rtl="0">
              <a:spcBef>
                <a:spcPts val="1800"/>
              </a:spcBef>
              <a:buSzTx/>
              <a:buNone/>
              <a:defRPr sz="2046" b="1">
                <a:solidFill>
                  <a:srgbClr val="523323"/>
                </a:solidFill>
              </a:defRPr>
            </a:pPr>
            <a:r>
              <a:rPr dirty="0" err="1" smtClean="0"/>
              <a:t>القفز</a:t>
            </a:r>
            <a:r>
              <a:rPr dirty="0" smtClean="0"/>
              <a:t> </a:t>
            </a:r>
            <a:r>
              <a:rPr dirty="0" err="1"/>
              <a:t>عالياً</a:t>
            </a:r>
            <a:r>
              <a:rPr dirty="0"/>
              <a:t> </a:t>
            </a:r>
            <a:r>
              <a:rPr dirty="0" err="1"/>
              <a:t>مع</a:t>
            </a:r>
            <a:r>
              <a:rPr dirty="0"/>
              <a:t> </a:t>
            </a:r>
            <a:r>
              <a:rPr dirty="0" err="1"/>
              <a:t>تنوع</a:t>
            </a:r>
            <a:r>
              <a:rPr dirty="0"/>
              <a:t> </a:t>
            </a:r>
            <a:r>
              <a:rPr dirty="0" err="1"/>
              <a:t>التصفيق</a:t>
            </a:r>
            <a:r>
              <a:rPr dirty="0"/>
              <a:t> </a:t>
            </a:r>
            <a:r>
              <a:rPr dirty="0" err="1"/>
              <a:t>باليدين</a:t>
            </a:r>
            <a:r>
              <a:rPr dirty="0"/>
              <a:t> ( </a:t>
            </a:r>
            <a:r>
              <a:rPr dirty="0" err="1"/>
              <a:t>أماماً</a:t>
            </a:r>
            <a:r>
              <a:rPr dirty="0"/>
              <a:t> – </a:t>
            </a:r>
            <a:r>
              <a:rPr dirty="0" err="1"/>
              <a:t>خلفاً</a:t>
            </a:r>
            <a:r>
              <a:rPr dirty="0"/>
              <a:t> ).</a:t>
            </a:r>
          </a:p>
          <a:p>
            <a:pPr marL="0" indent="0" algn="r" defTabSz="850391" rtl="0">
              <a:spcBef>
                <a:spcPts val="1800"/>
              </a:spcBef>
              <a:buSzTx/>
              <a:buNone/>
              <a:defRPr sz="2046" b="1">
                <a:solidFill>
                  <a:srgbClr val="523323"/>
                </a:solidFill>
              </a:defRPr>
            </a:pPr>
            <a:r>
              <a:rPr dirty="0" err="1" smtClean="0"/>
              <a:t>القفز</a:t>
            </a:r>
            <a:r>
              <a:rPr dirty="0" smtClean="0"/>
              <a:t> </a:t>
            </a:r>
            <a:r>
              <a:rPr dirty="0" err="1"/>
              <a:t>مع</a:t>
            </a:r>
            <a:r>
              <a:rPr dirty="0"/>
              <a:t> </a:t>
            </a:r>
            <a:r>
              <a:rPr dirty="0" err="1"/>
              <a:t>تغيير</a:t>
            </a:r>
            <a:r>
              <a:rPr dirty="0"/>
              <a:t> </a:t>
            </a:r>
            <a:r>
              <a:rPr dirty="0" err="1"/>
              <a:t>الاتجاه</a:t>
            </a:r>
            <a:r>
              <a:rPr dirty="0"/>
              <a:t> </a:t>
            </a:r>
            <a:r>
              <a:rPr dirty="0" err="1"/>
              <a:t>خلال</a:t>
            </a:r>
            <a:r>
              <a:rPr dirty="0"/>
              <a:t> </a:t>
            </a:r>
            <a:r>
              <a:rPr dirty="0" err="1"/>
              <a:t>مرحلة</a:t>
            </a:r>
            <a:r>
              <a:rPr dirty="0"/>
              <a:t> </a:t>
            </a:r>
            <a:r>
              <a:rPr dirty="0" err="1"/>
              <a:t>الطيران</a:t>
            </a:r>
            <a:r>
              <a:rPr dirty="0"/>
              <a:t> </a:t>
            </a:r>
            <a:r>
              <a:rPr dirty="0" err="1"/>
              <a:t>في</a:t>
            </a:r>
            <a:r>
              <a:rPr dirty="0"/>
              <a:t> </a:t>
            </a:r>
            <a:r>
              <a:rPr dirty="0" err="1"/>
              <a:t>الهواء</a:t>
            </a:r>
            <a:r>
              <a:rPr dirty="0" smtClean="0"/>
              <a:t>..</a:t>
            </a:r>
            <a:endParaRPr dirty="0"/>
          </a:p>
          <a:p>
            <a:pPr marL="0" indent="0" algn="r" defTabSz="850391" rtl="0">
              <a:spcBef>
                <a:spcPts val="1800"/>
              </a:spcBef>
              <a:buSzTx/>
              <a:buNone/>
              <a:defRPr sz="2046" b="1">
                <a:solidFill>
                  <a:srgbClr val="523323"/>
                </a:solidFill>
              </a:defRPr>
            </a:pPr>
            <a:r>
              <a:rPr dirty="0" smtClean="0"/>
              <a:t>- </a:t>
            </a:r>
            <a:r>
              <a:rPr dirty="0" err="1"/>
              <a:t>القفز</a:t>
            </a:r>
            <a:r>
              <a:rPr dirty="0"/>
              <a:t> </a:t>
            </a:r>
            <a:r>
              <a:rPr dirty="0" err="1"/>
              <a:t>باستخدام</a:t>
            </a:r>
            <a:r>
              <a:rPr dirty="0"/>
              <a:t> </a:t>
            </a:r>
            <a:r>
              <a:rPr dirty="0" err="1"/>
              <a:t>العصا</a:t>
            </a:r>
            <a:r>
              <a:rPr dirty="0"/>
              <a:t>.</a:t>
            </a:r>
          </a:p>
        </p:txBody>
      </p:sp>
      <p:pic>
        <p:nvPicPr>
          <p:cNvPr id="196" name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38200" y="2286000"/>
            <a:ext cx="3556000" cy="228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>
            <a:spLocks noGrp="1"/>
          </p:cNvSpPr>
          <p:nvPr>
            <p:ph type="title" idx="4294967295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pPr rtl="0">
              <a:defRPr/>
            </a:pPr>
            <a:r>
              <a:t>تعريف البرنامج الحركي</a:t>
            </a:r>
          </a:p>
        </p:txBody>
      </p:sp>
      <p:sp>
        <p:nvSpPr>
          <p:cNvPr id="199" name="Shape 199"/>
          <p:cNvSpPr>
            <a:spLocks noGrp="1"/>
          </p:cNvSpPr>
          <p:nvPr>
            <p:ph type="body" idx="4294967295"/>
          </p:nvPr>
        </p:nvSpPr>
        <p:spPr>
          <a:xfrm>
            <a:off x="1096962" y="2084387"/>
            <a:ext cx="6950076" cy="36401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pPr marL="0" indent="0" algn="ctr" defTabSz="859536" rtl="0">
              <a:lnSpc>
                <a:spcPct val="120000"/>
              </a:lnSpc>
              <a:spcBef>
                <a:spcPts val="1800"/>
              </a:spcBef>
              <a:buSzTx/>
              <a:buNone/>
              <a:defRPr sz="3008" b="1">
                <a:solidFill>
                  <a:srgbClr val="FF0000"/>
                </a:solidFill>
              </a:defRPr>
            </a:pPr>
            <a:r>
              <a:t>هو : </a:t>
            </a:r>
            <a:r>
              <a:rPr>
                <a:solidFill>
                  <a:srgbClr val="56285A"/>
                </a:solidFill>
              </a:rPr>
              <a:t>مجموعة الحركات الأساسية أو التي يطلق عليها البعض المهارات الحركية الأصلية٬ </a:t>
            </a:r>
            <a:r>
              <a:rPr>
                <a:solidFill>
                  <a:srgbClr val="409FC1"/>
                </a:solidFill>
              </a:rPr>
              <a:t>كالوقوف٬ المشي٬ الجري٬ الحجل٬ القفز٬ التسلق٬ والتزحلق </a:t>
            </a:r>
            <a:r>
              <a:rPr>
                <a:solidFill>
                  <a:srgbClr val="56285A"/>
                </a:solidFill>
              </a:rPr>
              <a:t>... الخ من نوع الحركات البنائية والتي تنقسم بدورها إلى حركات انتقالية وغير انتقالية٬ ومعالجة وتبادل.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>
            <a:spLocks noGrp="1"/>
          </p:cNvSpPr>
          <p:nvPr>
            <p:ph type="title" idx="4294967295"/>
          </p:nvPr>
        </p:nvSpPr>
        <p:spPr>
          <a:xfrm>
            <a:off x="1103312" y="4038600"/>
            <a:ext cx="6938963" cy="117475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anchor="b">
            <a:normAutofit/>
          </a:bodyPr>
          <a:lstStyle>
            <a:lvl1pPr>
              <a:lnSpc>
                <a:spcPct val="95000"/>
              </a:lnSpc>
              <a:defRPr sz="4800">
                <a:solidFill>
                  <a:srgbClr val="FFFFFF"/>
                </a:solidFill>
              </a:defRPr>
            </a:lvl1pPr>
          </a:lstStyle>
          <a:p>
            <a:pPr rtl="0">
              <a:defRPr/>
            </a:pPr>
            <a:r>
              <a:t>أهداف برنامج النشاط الحركي</a:t>
            </a:r>
          </a:p>
        </p:txBody>
      </p:sp>
      <p:sp>
        <p:nvSpPr>
          <p:cNvPr id="202" name="Shape 202"/>
          <p:cNvSpPr>
            <a:spLocks noGrp="1"/>
          </p:cNvSpPr>
          <p:nvPr>
            <p:ph type="body" sz="quarter" idx="4294967295"/>
          </p:nvPr>
        </p:nvSpPr>
        <p:spPr>
          <a:xfrm>
            <a:off x="1103312" y="5213350"/>
            <a:ext cx="6937376" cy="7747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SzTx/>
              <a:buNone/>
              <a:defRPr sz="3600" b="1">
                <a:solidFill>
                  <a:srgbClr val="BB74C0"/>
                </a:solidFill>
              </a:defRPr>
            </a:lvl1pPr>
          </a:lstStyle>
          <a:p>
            <a:pPr rtl="0">
              <a:defRPr/>
            </a:pPr>
            <a:r>
              <a:t>ماذا تتوقعون أن تكون هذه الأهداف ؟</a:t>
            </a:r>
          </a:p>
        </p:txBody>
      </p:sp>
      <p:grpSp>
        <p:nvGrpSpPr>
          <p:cNvPr id="205" name="Group 205" descr="790039415_4_93439-Nepal-Chitwan-National-Park.jpg"/>
          <p:cNvGrpSpPr/>
          <p:nvPr/>
        </p:nvGrpSpPr>
        <p:grpSpPr>
          <a:xfrm>
            <a:off x="1189037" y="1004887"/>
            <a:ext cx="6765926" cy="2728913"/>
            <a:chOff x="0" y="0"/>
            <a:chExt cx="6765925" cy="2728912"/>
          </a:xfrm>
        </p:grpSpPr>
        <p:sp>
          <p:nvSpPr>
            <p:cNvPr id="203" name="Shape 203"/>
            <p:cNvSpPr/>
            <p:nvPr/>
          </p:nvSpPr>
          <p:spPr>
            <a:xfrm>
              <a:off x="0" y="0"/>
              <a:ext cx="6765925" cy="2728913"/>
            </a:xfrm>
            <a:prstGeom prst="rect">
              <a:avLst/>
            </a:prstGeom>
            <a:solidFill>
              <a:srgbClr val="3D3A4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pic>
          <p:nvPicPr>
            <p:cNvPr id="204" name="790039415_4_93439-Nepal-Chitwan-National-Park.jpg"/>
            <p:cNvPicPr>
              <a:picLocks noChangeAspect="1"/>
            </p:cNvPicPr>
            <p:nvPr/>
          </p:nvPicPr>
          <p:blipFill>
            <a:blip r:embed="rId2">
              <a:extLst/>
            </a:blip>
            <a:srcRect t="19749" b="19749"/>
            <a:stretch>
              <a:fillRect/>
            </a:stretch>
          </p:blipFill>
          <p:spPr>
            <a:xfrm>
              <a:off x="0" y="-1"/>
              <a:ext cx="6765925" cy="2728914"/>
            </a:xfrm>
            <a:prstGeom prst="rect">
              <a:avLst/>
            </a:prstGeom>
            <a:ln w="127000" cap="flat">
              <a:solidFill>
                <a:srgbClr val="FFFFFF"/>
              </a:solidFill>
              <a:prstDash val="solid"/>
              <a:round/>
            </a:ln>
            <a:effectLst>
              <a:outerShdw blurRad="63500" dist="38100" dir="5400000" rotWithShape="0">
                <a:srgbClr val="000000">
                  <a:alpha val="25000"/>
                </a:srgbClr>
              </a:outerShdw>
            </a:effectLst>
          </p:spPr>
        </p:pic>
      </p:grp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1" animBg="1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>
            <a:spLocks noGrp="1"/>
          </p:cNvSpPr>
          <p:nvPr>
            <p:ph type="title" idx="4294967295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>
            <a:lvl1pPr>
              <a:defRPr sz="5400"/>
            </a:lvl1pPr>
          </a:lstStyle>
          <a:p>
            <a:pPr rtl="0">
              <a:defRPr/>
            </a:pPr>
            <a:r>
              <a:t>أهداف برنامج النشاط الحركي</a:t>
            </a:r>
          </a:p>
        </p:txBody>
      </p:sp>
      <p:sp>
        <p:nvSpPr>
          <p:cNvPr id="208" name="Shape 208"/>
          <p:cNvSpPr>
            <a:spLocks noGrp="1"/>
          </p:cNvSpPr>
          <p:nvPr>
            <p:ph type="body" idx="4294967295"/>
          </p:nvPr>
        </p:nvSpPr>
        <p:spPr>
          <a:xfrm>
            <a:off x="800100" y="2381250"/>
            <a:ext cx="7662863" cy="436086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pPr marL="0" indent="0" algn="ctr" defTabSz="868680" rtl="0">
              <a:spcBef>
                <a:spcPts val="1900"/>
              </a:spcBef>
              <a:buSzTx/>
              <a:buNone/>
              <a:defRPr sz="3420" b="1">
                <a:solidFill>
                  <a:srgbClr val="8A3235"/>
                </a:solidFill>
              </a:defRPr>
            </a:pPr>
            <a:r>
              <a:t>١- </a:t>
            </a:r>
            <a:r>
              <a:rPr sz="3040"/>
              <a:t>تفريغ الطاقات والشحنات المكبوتة داخل الطفل مما يتيح له صحة نفسية وجسدية عالية.</a:t>
            </a:r>
          </a:p>
          <a:p>
            <a:pPr marL="0" indent="0" algn="ctr" defTabSz="868680" rtl="0">
              <a:spcBef>
                <a:spcPts val="1900"/>
              </a:spcBef>
              <a:buSzTx/>
              <a:buNone/>
              <a:defRPr sz="3040" b="1">
                <a:solidFill>
                  <a:srgbClr val="72933E"/>
                </a:solidFill>
              </a:defRPr>
            </a:pPr>
            <a:r>
              <a:t>٢ـ تنمية الوعي لدى الأطفال بأجسامهم وبأبعادها.</a:t>
            </a:r>
          </a:p>
          <a:p>
            <a:pPr marL="0" indent="0" algn="ctr" defTabSz="868680" rtl="0">
              <a:spcBef>
                <a:spcPts val="1900"/>
              </a:spcBef>
              <a:buSzTx/>
              <a:buNone/>
              <a:defRPr sz="3040" b="1">
                <a:solidFill>
                  <a:srgbClr val="8A3235"/>
                </a:solidFill>
              </a:defRPr>
            </a:pPr>
            <a:r>
              <a:t>٣ـ توضيح المفاهيم المرتبطة بوعي الجسم.</a:t>
            </a:r>
          </a:p>
          <a:p>
            <a:pPr marL="0" indent="0" algn="ctr" defTabSz="868680" rtl="0">
              <a:spcBef>
                <a:spcPts val="1900"/>
              </a:spcBef>
              <a:buSzTx/>
              <a:buNone/>
              <a:defRPr sz="3040" b="1">
                <a:solidFill>
                  <a:srgbClr val="72933E"/>
                </a:solidFill>
              </a:defRPr>
            </a:pPr>
            <a:r>
              <a:t>٤ـ تنمية قدرة الطفل على التميز بين السرعات المختلفة.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" grpId="1" build="p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>
            <a:spLocks noGrp="1"/>
          </p:cNvSpPr>
          <p:nvPr>
            <p:ph type="title" idx="4294967295"/>
          </p:nvPr>
        </p:nvSpPr>
        <p:spPr>
          <a:xfrm>
            <a:off x="260350" y="381000"/>
            <a:ext cx="8416925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>
            <a:lvl1pPr>
              <a:defRPr sz="4800"/>
            </a:lvl1pPr>
          </a:lstStyle>
          <a:p>
            <a:pPr rtl="0">
              <a:defRPr/>
            </a:pPr>
            <a:r>
              <a:t>تابع..أهداف برنامج النشاط الحركي</a:t>
            </a:r>
          </a:p>
        </p:txBody>
      </p:sp>
      <p:sp>
        <p:nvSpPr>
          <p:cNvPr id="211" name="Shape 211"/>
          <p:cNvSpPr>
            <a:spLocks noGrp="1"/>
          </p:cNvSpPr>
          <p:nvPr>
            <p:ph type="body" idx="4294967295"/>
          </p:nvPr>
        </p:nvSpPr>
        <p:spPr>
          <a:xfrm>
            <a:off x="511175" y="2084387"/>
            <a:ext cx="8166100" cy="4368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pPr marL="0" indent="0" algn="ctr" defTabSz="804672" rtl="0">
              <a:spcBef>
                <a:spcPts val="1700"/>
              </a:spcBef>
              <a:buSzTx/>
              <a:buNone/>
              <a:defRPr sz="2904" b="1">
                <a:solidFill>
                  <a:srgbClr val="8A3235"/>
                </a:solidFill>
              </a:defRPr>
            </a:pPr>
            <a:r>
              <a:t>٥ـ </a:t>
            </a:r>
            <a:r>
              <a:rPr sz="2816"/>
              <a:t>تعويد الطفل على الأداء بسرعة منظمة والإحساس بالتوقيت.</a:t>
            </a:r>
          </a:p>
          <a:p>
            <a:pPr marL="0" indent="0" algn="ctr" defTabSz="804672" rtl="0">
              <a:spcBef>
                <a:spcPts val="1700"/>
              </a:spcBef>
              <a:buSzTx/>
              <a:buNone/>
              <a:defRPr sz="2816" b="1">
                <a:solidFill>
                  <a:srgbClr val="72933E"/>
                </a:solidFill>
              </a:defRPr>
            </a:pPr>
            <a:r>
              <a:t>٦ـ تنمية قدرة الطفل على التحكم في سرعة أدائه بالزيادة أو النقصان.</a:t>
            </a:r>
          </a:p>
          <a:p>
            <a:pPr marL="0" indent="0" algn="ctr" defTabSz="804672" rtl="0">
              <a:spcBef>
                <a:spcPts val="1700"/>
              </a:spcBef>
              <a:buSzTx/>
              <a:buNone/>
              <a:defRPr sz="2816" b="1">
                <a:solidFill>
                  <a:srgbClr val="8A3235"/>
                </a:solidFill>
              </a:defRPr>
            </a:pPr>
            <a:r>
              <a:t>٧ـ تعليم الطفل التمييز بين القوة والسرعة من حيث الدرجة.</a:t>
            </a:r>
          </a:p>
          <a:p>
            <a:pPr marL="0" indent="0" algn="ctr" defTabSz="804672" rtl="0">
              <a:spcBef>
                <a:spcPts val="1700"/>
              </a:spcBef>
              <a:buSzTx/>
              <a:buNone/>
              <a:defRPr sz="2816" b="1">
                <a:solidFill>
                  <a:srgbClr val="72933E"/>
                </a:solidFill>
              </a:defRPr>
            </a:pPr>
            <a:r>
              <a:t>٨ـ تربية انفعالات الطفل وتحقيق الاتزان النفسي والعصبي لديه.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" grpId="1" build="p" animBg="1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>
            <a:spLocks noGrp="1"/>
          </p:cNvSpPr>
          <p:nvPr>
            <p:ph type="title" idx="4294967295"/>
          </p:nvPr>
        </p:nvSpPr>
        <p:spPr>
          <a:xfrm>
            <a:off x="368300" y="381000"/>
            <a:ext cx="83566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>
            <a:lvl1pPr>
              <a:defRPr sz="4800"/>
            </a:lvl1pPr>
          </a:lstStyle>
          <a:p>
            <a:pPr rtl="0">
              <a:defRPr/>
            </a:pPr>
            <a:r>
              <a:t>تابع..أهداف برنامج النشاط الحركي</a:t>
            </a:r>
          </a:p>
        </p:txBody>
      </p:sp>
      <p:sp>
        <p:nvSpPr>
          <p:cNvPr id="214" name="Shape 214"/>
          <p:cNvSpPr>
            <a:spLocks noGrp="1"/>
          </p:cNvSpPr>
          <p:nvPr>
            <p:ph type="body" idx="4294967295"/>
          </p:nvPr>
        </p:nvSpPr>
        <p:spPr>
          <a:xfrm>
            <a:off x="800100" y="2084387"/>
            <a:ext cx="7742238" cy="4368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pPr marL="0" indent="0" algn="ctr" defTabSz="749808" rtl="0">
              <a:spcBef>
                <a:spcPts val="1600"/>
              </a:spcBef>
              <a:buSzTx/>
              <a:buNone/>
              <a:defRPr sz="2624" b="1">
                <a:solidFill>
                  <a:srgbClr val="8A3235"/>
                </a:solidFill>
              </a:defRPr>
            </a:pPr>
            <a:r>
              <a:t>٩ـ تنمية قدرة الطفل على الربط بين الزمن ودرجة القوة في الواجب الحركي.</a:t>
            </a:r>
          </a:p>
          <a:p>
            <a:pPr marL="0" indent="0" algn="ctr" defTabSz="749808" rtl="0">
              <a:spcBef>
                <a:spcPts val="1600"/>
              </a:spcBef>
              <a:buSzTx/>
              <a:buNone/>
              <a:defRPr sz="2624" b="1">
                <a:solidFill>
                  <a:srgbClr val="72933E"/>
                </a:solidFill>
              </a:defRPr>
            </a:pPr>
            <a:r>
              <a:t>١٠ـ مساعدة الطفل على الاسترخاء العقلي العصبي.</a:t>
            </a:r>
          </a:p>
          <a:p>
            <a:pPr marL="0" indent="0" algn="ctr" defTabSz="749808" rtl="0">
              <a:spcBef>
                <a:spcPts val="1600"/>
              </a:spcBef>
              <a:buSzTx/>
              <a:buNone/>
              <a:defRPr sz="2624" b="1">
                <a:solidFill>
                  <a:srgbClr val="8A3235"/>
                </a:solidFill>
              </a:defRPr>
            </a:pPr>
            <a:r>
              <a:t>١١- تنمية القدرة على أداء الحركات مع التوقف المفاجئ والثبات التام.</a:t>
            </a:r>
          </a:p>
          <a:p>
            <a:pPr marL="0" indent="0" algn="ctr" defTabSz="749808" rtl="0">
              <a:spcBef>
                <a:spcPts val="1600"/>
              </a:spcBef>
              <a:buSzTx/>
              <a:buNone/>
              <a:defRPr sz="2624" b="1">
                <a:solidFill>
                  <a:srgbClr val="72933E"/>
                </a:solidFill>
              </a:defRPr>
            </a:pPr>
            <a:r>
              <a:t>١٢- إكساب الطفل القدرة على الملاحظة٬ والتصور٬ والتخيل٬ والإبداع٫ والابتكار٬ وتحليل وتفسير المواقف واتاخذ القرار.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" grpId="1" build="p" animBg="1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>
            <a:spLocks noGrp="1"/>
          </p:cNvSpPr>
          <p:nvPr>
            <p:ph type="title" idx="4294967295"/>
          </p:nvPr>
        </p:nvSpPr>
        <p:spPr>
          <a:xfrm>
            <a:off x="1103312" y="4038600"/>
            <a:ext cx="6938963" cy="117475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anchor="b">
            <a:normAutofit/>
          </a:bodyPr>
          <a:lstStyle>
            <a:lvl1pPr>
              <a:lnSpc>
                <a:spcPct val="95000"/>
              </a:lnSpc>
              <a:defRPr sz="5200">
                <a:solidFill>
                  <a:srgbClr val="FFFFFF"/>
                </a:solidFill>
              </a:defRPr>
            </a:lvl1pPr>
          </a:lstStyle>
          <a:p>
            <a:pPr rtl="0">
              <a:defRPr/>
            </a:pPr>
            <a:r>
              <a:t>أسس البرنامج الحركي</a:t>
            </a:r>
          </a:p>
        </p:txBody>
      </p:sp>
      <p:sp>
        <p:nvSpPr>
          <p:cNvPr id="217" name="Shape 217"/>
          <p:cNvSpPr>
            <a:spLocks noGrp="1"/>
          </p:cNvSpPr>
          <p:nvPr>
            <p:ph type="body" sz="quarter" idx="4294967295"/>
          </p:nvPr>
        </p:nvSpPr>
        <p:spPr>
          <a:xfrm>
            <a:off x="1103312" y="5410200"/>
            <a:ext cx="6937376" cy="57785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SzTx/>
              <a:buNone/>
              <a:defRPr sz="2000" b="1">
                <a:solidFill>
                  <a:srgbClr val="E1C491"/>
                </a:solidFill>
              </a:defRPr>
            </a:lvl1pPr>
          </a:lstStyle>
          <a:p>
            <a:pPr rtl="0">
              <a:defRPr/>
            </a:pPr>
            <a:r>
              <a:t>بنود أساسية عند تطبيق الأعمال للأطفال</a:t>
            </a:r>
          </a:p>
        </p:txBody>
      </p:sp>
      <p:grpSp>
        <p:nvGrpSpPr>
          <p:cNvPr id="220" name="Group 220" descr="13440972-kids-playing-over-a-rainbow-background.jpg"/>
          <p:cNvGrpSpPr/>
          <p:nvPr/>
        </p:nvGrpSpPr>
        <p:grpSpPr>
          <a:xfrm>
            <a:off x="1189037" y="1004887"/>
            <a:ext cx="6765926" cy="2728914"/>
            <a:chOff x="0" y="0"/>
            <a:chExt cx="6765925" cy="2728912"/>
          </a:xfrm>
        </p:grpSpPr>
        <p:sp>
          <p:nvSpPr>
            <p:cNvPr id="218" name="Shape 218"/>
            <p:cNvSpPr/>
            <p:nvPr/>
          </p:nvSpPr>
          <p:spPr>
            <a:xfrm>
              <a:off x="0" y="0"/>
              <a:ext cx="6765925" cy="2728913"/>
            </a:xfrm>
            <a:prstGeom prst="rect">
              <a:avLst/>
            </a:prstGeom>
            <a:solidFill>
              <a:srgbClr val="3D3A4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pic>
          <p:nvPicPr>
            <p:cNvPr id="219" name="13440972-kids-playing-over-a-rainbow-background.jpg"/>
            <p:cNvPicPr>
              <a:picLocks noChangeAspect="1"/>
            </p:cNvPicPr>
            <p:nvPr/>
          </p:nvPicPr>
          <p:blipFill>
            <a:blip r:embed="rId2">
              <a:extLst/>
            </a:blip>
            <a:srcRect t="29832" b="29832"/>
            <a:stretch>
              <a:fillRect/>
            </a:stretch>
          </p:blipFill>
          <p:spPr>
            <a:xfrm>
              <a:off x="0" y="-1"/>
              <a:ext cx="6765925" cy="2728914"/>
            </a:xfrm>
            <a:prstGeom prst="rect">
              <a:avLst/>
            </a:prstGeom>
            <a:ln w="127000" cap="flat">
              <a:solidFill>
                <a:srgbClr val="FFFFFF"/>
              </a:solidFill>
              <a:prstDash val="solid"/>
              <a:round/>
            </a:ln>
            <a:effectLst>
              <a:outerShdw blurRad="63500" dist="38100" dir="5400000" rotWithShape="0">
                <a:srgbClr val="000000">
                  <a:alpha val="25000"/>
                </a:srgbClr>
              </a:outerShdw>
            </a:effectLst>
          </p:spPr>
        </p:pic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>
            <a:spLocks noGrp="1"/>
          </p:cNvSpPr>
          <p:nvPr>
            <p:ph type="title" idx="4294967295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>
            <a:lvl1pPr>
              <a:defRPr>
                <a:solidFill>
                  <a:srgbClr val="FF6600"/>
                </a:solidFill>
              </a:defRPr>
            </a:lvl1pPr>
          </a:lstStyle>
          <a:p>
            <a:pPr rtl="0">
              <a:defRPr/>
            </a:pPr>
            <a:r>
              <a:t>أسس البرنامج الحركي</a:t>
            </a:r>
          </a:p>
        </p:txBody>
      </p:sp>
      <p:sp>
        <p:nvSpPr>
          <p:cNvPr id="223" name="Shape 223"/>
          <p:cNvSpPr>
            <a:spLocks noGrp="1"/>
          </p:cNvSpPr>
          <p:nvPr>
            <p:ph type="body" idx="4294967295"/>
          </p:nvPr>
        </p:nvSpPr>
        <p:spPr>
          <a:xfrm>
            <a:off x="800100" y="2084387"/>
            <a:ext cx="7543800" cy="40211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pPr marL="0" indent="0" algn="r" defTabSz="822959" rtl="0">
              <a:spcBef>
                <a:spcPts val="1800"/>
              </a:spcBef>
              <a:buSzTx/>
              <a:buNone/>
              <a:defRPr sz="2880"/>
            </a:pPr>
            <a:r>
              <a:t>١- الطفل محور النشاط ( مناسبة الأنشطة لسن ٤ـ٦ سنوات). </a:t>
            </a:r>
          </a:p>
          <a:p>
            <a:pPr marL="0" indent="0" algn="r" defTabSz="822959" rtl="0">
              <a:spcBef>
                <a:spcPts val="1800"/>
              </a:spcBef>
              <a:buSzTx/>
              <a:buNone/>
              <a:defRPr sz="2880"/>
            </a:pPr>
            <a:r>
              <a:t>٢ـ يقوم البرنامج على اهتمامات الطفل وحاجاته في مرحلة ما قبل المدرسة.</a:t>
            </a:r>
          </a:p>
          <a:p>
            <a:pPr marL="0" indent="0" algn="r" defTabSz="822959" rtl="0">
              <a:spcBef>
                <a:spcPts val="1800"/>
              </a:spcBef>
              <a:buSzTx/>
              <a:buNone/>
              <a:defRPr sz="2880"/>
            </a:pPr>
            <a:r>
              <a:t>٣ـ مراعاة خصائص النمو الحركي ومتطلباته.</a:t>
            </a:r>
          </a:p>
          <a:p>
            <a:pPr marL="0" indent="0" algn="r" defTabSz="822959" rtl="0">
              <a:spcBef>
                <a:spcPts val="1800"/>
              </a:spcBef>
              <a:buSzTx/>
              <a:buNone/>
              <a:defRPr sz="2880"/>
            </a:pPr>
            <a:r>
              <a:t>٤ـ استخدام أنشطة اللعب الهادفة لمساعدة الطفل على التكيف السليم.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" grpId="1" build="p" animBg="1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/>
          </p:cNvSpPr>
          <p:nvPr>
            <p:ph type="title" idx="4294967295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>
            <a:lvl1pPr>
              <a:defRPr>
                <a:solidFill>
                  <a:srgbClr val="FF6600"/>
                </a:solidFill>
              </a:defRPr>
            </a:lvl1pPr>
          </a:lstStyle>
          <a:p>
            <a:pPr rtl="0">
              <a:defRPr/>
            </a:pPr>
            <a:r>
              <a:t>تابع.. أسس البرنامج الحركي</a:t>
            </a:r>
          </a:p>
        </p:txBody>
      </p:sp>
      <p:sp>
        <p:nvSpPr>
          <p:cNvPr id="226" name="Shape 226"/>
          <p:cNvSpPr>
            <a:spLocks noGrp="1"/>
          </p:cNvSpPr>
          <p:nvPr>
            <p:ph type="body" idx="4294967295"/>
          </p:nvPr>
        </p:nvSpPr>
        <p:spPr>
          <a:xfrm>
            <a:off x="800100" y="2084387"/>
            <a:ext cx="7543800" cy="40211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pPr marL="0" indent="0" algn="r" rtl="0">
              <a:buSzTx/>
              <a:buNone/>
              <a:defRPr sz="3200"/>
            </a:pPr>
            <a:r>
              <a:t>٥ـ مناسبة الأدوات والأجهزة المستخدمة.</a:t>
            </a:r>
          </a:p>
          <a:p>
            <a:pPr marL="0" indent="0" algn="r" rtl="0">
              <a:buSzTx/>
              <a:buNone/>
              <a:defRPr sz="3200"/>
            </a:pPr>
            <a:r>
              <a:t>٦ـ تنوع الأنشطة ٬ والإكثار من فترات الراحة.</a:t>
            </a:r>
          </a:p>
          <a:p>
            <a:pPr marL="0" indent="0" algn="r" rtl="0">
              <a:buSzTx/>
              <a:buNone/>
              <a:defRPr sz="3200"/>
            </a:pPr>
            <a:r>
              <a:t>٧ـ مراعاة الفروق الفردية للبرنامج.</a:t>
            </a:r>
          </a:p>
          <a:p>
            <a:pPr marL="0" indent="0" algn="r" rtl="0">
              <a:buSzTx/>
              <a:buNone/>
              <a:defRPr sz="3200"/>
            </a:pPr>
            <a:r>
              <a:t>٨ـ تجنب عمل مقارنات بين الأطفال.</a:t>
            </a:r>
          </a:p>
          <a:p>
            <a:pPr marL="0" indent="0" algn="r" rtl="0">
              <a:buSzTx/>
              <a:buNone/>
              <a:defRPr sz="3200"/>
            </a:pPr>
            <a:r>
              <a:t>٩ـ توافر عوامل الأمن والسلامة.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" grpId="1" build="p" animBg="1" advAuto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>
            <a:spLocks noGrp="1"/>
          </p:cNvSpPr>
          <p:nvPr>
            <p:ph type="title" idx="4294967295"/>
          </p:nvPr>
        </p:nvSpPr>
        <p:spPr>
          <a:xfrm>
            <a:off x="1103312" y="4038600"/>
            <a:ext cx="6938963" cy="117475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anchor="b">
            <a:normAutofit/>
          </a:bodyPr>
          <a:lstStyle>
            <a:lvl1pPr>
              <a:lnSpc>
                <a:spcPct val="95000"/>
              </a:lnSpc>
              <a:defRPr sz="5200">
                <a:solidFill>
                  <a:srgbClr val="FFFFFF"/>
                </a:solidFill>
              </a:defRPr>
            </a:lvl1pPr>
          </a:lstStyle>
          <a:p>
            <a:pPr rtl="0">
              <a:defRPr/>
            </a:pPr>
            <a:r>
              <a:t>صياغة أهداف البرنامج</a:t>
            </a:r>
          </a:p>
        </p:txBody>
      </p:sp>
      <p:grpSp>
        <p:nvGrpSpPr>
          <p:cNvPr id="231" name="Group 231" descr="happy-kids-thumb4240894.jpg"/>
          <p:cNvGrpSpPr/>
          <p:nvPr/>
        </p:nvGrpSpPr>
        <p:grpSpPr>
          <a:xfrm>
            <a:off x="1189037" y="922337"/>
            <a:ext cx="6765926" cy="2916239"/>
            <a:chOff x="0" y="0"/>
            <a:chExt cx="6765925" cy="2916237"/>
          </a:xfrm>
        </p:grpSpPr>
        <p:sp>
          <p:nvSpPr>
            <p:cNvPr id="229" name="Shape 229"/>
            <p:cNvSpPr/>
            <p:nvPr/>
          </p:nvSpPr>
          <p:spPr>
            <a:xfrm>
              <a:off x="0" y="0"/>
              <a:ext cx="6765925" cy="2916238"/>
            </a:xfrm>
            <a:prstGeom prst="rect">
              <a:avLst/>
            </a:prstGeom>
            <a:solidFill>
              <a:srgbClr val="3D3A4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pic>
          <p:nvPicPr>
            <p:cNvPr id="230" name="happy-kids-thumb4240894.jpg"/>
            <p:cNvPicPr>
              <a:picLocks noChangeAspect="1"/>
            </p:cNvPicPr>
            <p:nvPr/>
          </p:nvPicPr>
          <p:blipFill>
            <a:blip r:embed="rId2">
              <a:extLst/>
            </a:blip>
            <a:srcRect t="34753" b="34753"/>
            <a:stretch>
              <a:fillRect/>
            </a:stretch>
          </p:blipFill>
          <p:spPr>
            <a:xfrm>
              <a:off x="0" y="-1"/>
              <a:ext cx="6765925" cy="2916239"/>
            </a:xfrm>
            <a:prstGeom prst="rect">
              <a:avLst/>
            </a:prstGeom>
            <a:ln w="127000" cap="flat">
              <a:solidFill>
                <a:srgbClr val="FFFFFF"/>
              </a:solidFill>
              <a:prstDash val="solid"/>
              <a:round/>
            </a:ln>
            <a:effectLst>
              <a:outerShdw blurRad="63500" dist="38100" dir="5400000" rotWithShape="0">
                <a:srgbClr val="000000">
                  <a:alpha val="25000"/>
                </a:srgbClr>
              </a:outerShdw>
            </a:effectLst>
          </p:spPr>
        </p:pic>
      </p:grpSp>
      <p:grpSp>
        <p:nvGrpSpPr>
          <p:cNvPr id="234" name="Group 234"/>
          <p:cNvGrpSpPr/>
          <p:nvPr/>
        </p:nvGrpSpPr>
        <p:grpSpPr>
          <a:xfrm>
            <a:off x="1189037" y="1004887"/>
            <a:ext cx="6765926" cy="2728913"/>
            <a:chOff x="0" y="0"/>
            <a:chExt cx="6765925" cy="2728912"/>
          </a:xfrm>
        </p:grpSpPr>
        <p:sp>
          <p:nvSpPr>
            <p:cNvPr id="232" name="Shape 232"/>
            <p:cNvSpPr/>
            <p:nvPr/>
          </p:nvSpPr>
          <p:spPr>
            <a:xfrm>
              <a:off x="0" y="0"/>
              <a:ext cx="6765925" cy="2728913"/>
            </a:xfrm>
            <a:prstGeom prst="rect">
              <a:avLst/>
            </a:prstGeom>
            <a:solidFill>
              <a:srgbClr val="3D3A4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pic>
          <p:nvPicPr>
            <p:cNvPr id="233" name="image.png"/>
            <p:cNvPicPr>
              <a:picLocks noChangeAspect="1"/>
            </p:cNvPicPr>
            <p:nvPr/>
          </p:nvPicPr>
          <p:blipFill>
            <a:blip r:embed="rId3">
              <a:extLst/>
            </a:blip>
            <a:srcRect t="1681" b="1681"/>
            <a:stretch>
              <a:fillRect/>
            </a:stretch>
          </p:blipFill>
          <p:spPr>
            <a:xfrm>
              <a:off x="0" y="-1"/>
              <a:ext cx="6765925" cy="2728914"/>
            </a:xfrm>
            <a:prstGeom prst="rect">
              <a:avLst/>
            </a:prstGeom>
            <a:ln w="127000" cap="flat">
              <a:solidFill>
                <a:srgbClr val="FFFFFF"/>
              </a:solidFill>
              <a:prstDash val="solid"/>
              <a:round/>
            </a:ln>
            <a:effectLst>
              <a:outerShdw blurRad="63500" dist="38100" dir="5400000" rotWithShape="0">
                <a:srgbClr val="808080">
                  <a:alpha val="25000"/>
                </a:srgbClr>
              </a:outerShdw>
            </a:effectLst>
          </p:spPr>
        </p:pic>
      </p:grp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>
            <a:spLocks noGrp="1"/>
          </p:cNvSpPr>
          <p:nvPr>
            <p:ph type="title" idx="4294967295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pPr rtl="0">
              <a:defRPr/>
            </a:pPr>
            <a:r>
              <a:t>محاور المحاضرة</a:t>
            </a:r>
          </a:p>
        </p:txBody>
      </p:sp>
      <p:sp>
        <p:nvSpPr>
          <p:cNvPr id="161" name="Shape 161"/>
          <p:cNvSpPr>
            <a:spLocks noGrp="1"/>
          </p:cNvSpPr>
          <p:nvPr>
            <p:ph type="body" idx="4294967295"/>
          </p:nvPr>
        </p:nvSpPr>
        <p:spPr>
          <a:xfrm>
            <a:off x="1096962" y="2084387"/>
            <a:ext cx="6950076" cy="36401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pPr marL="438911" indent="-438911" algn="r" defTabSz="877823" rtl="0">
              <a:spcBef>
                <a:spcPts val="1900"/>
              </a:spcBef>
              <a:defRPr sz="3072"/>
            </a:pPr>
            <a:r>
              <a:t>تعريف البرنامج الحركي</a:t>
            </a:r>
          </a:p>
          <a:p>
            <a:pPr marL="438911" indent="-438911" algn="r" defTabSz="877823" rtl="0">
              <a:spcBef>
                <a:spcPts val="1900"/>
              </a:spcBef>
              <a:defRPr sz="3072"/>
            </a:pPr>
            <a:r>
              <a:t>أهداف برنامج النشاط الحركي</a:t>
            </a:r>
          </a:p>
          <a:p>
            <a:pPr marL="438911" indent="-438911" algn="r" defTabSz="877823" rtl="0">
              <a:spcBef>
                <a:spcPts val="1900"/>
              </a:spcBef>
              <a:defRPr sz="3072"/>
            </a:pPr>
            <a:r>
              <a:t>أسس برنامج النشاط الحركي</a:t>
            </a:r>
          </a:p>
          <a:p>
            <a:pPr marL="438911" indent="-438911" algn="r" defTabSz="877823" rtl="0">
              <a:spcBef>
                <a:spcPts val="1900"/>
              </a:spcBef>
              <a:defRPr sz="3072"/>
            </a:pPr>
            <a:r>
              <a:t>صياغة أهداف البرنامج</a:t>
            </a:r>
          </a:p>
          <a:p>
            <a:pPr marL="438911" indent="-438911" algn="r" defTabSz="877823" rtl="0">
              <a:spcBef>
                <a:spcPts val="1900"/>
              </a:spcBef>
              <a:defRPr sz="3072"/>
            </a:pPr>
            <a:r>
              <a:t>فن تدريس التربية الحركية وخطواتها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>
            <a:spLocks noGrp="1"/>
          </p:cNvSpPr>
          <p:nvPr>
            <p:ph type="title" idx="4294967295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pPr rtl="0">
              <a:defRPr/>
            </a:pPr>
            <a:r>
              <a:t>صياغة الأهداف</a:t>
            </a:r>
          </a:p>
        </p:txBody>
      </p:sp>
      <p:sp>
        <p:nvSpPr>
          <p:cNvPr id="237" name="Shape 237"/>
          <p:cNvSpPr>
            <a:spLocks noGrp="1"/>
          </p:cNvSpPr>
          <p:nvPr>
            <p:ph type="body" idx="4294967295"/>
          </p:nvPr>
        </p:nvSpPr>
        <p:spPr>
          <a:xfrm>
            <a:off x="642937" y="1752600"/>
            <a:ext cx="7967663" cy="4787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pPr marL="0" indent="0" algn="ctr" defTabSz="868680" rtl="0">
              <a:lnSpc>
                <a:spcPct val="90000"/>
              </a:lnSpc>
              <a:spcBef>
                <a:spcPts val="1900"/>
              </a:spcBef>
              <a:buSzTx/>
              <a:buNone/>
              <a:defRPr sz="2470"/>
            </a:pPr>
            <a:r>
              <a:t>أنسب طريقة لصياغة الأهداف اتعليمية في التربية الحركية هي :</a:t>
            </a:r>
          </a:p>
          <a:p>
            <a:pPr marL="0" indent="0" algn="ctr" defTabSz="868680" rtl="0">
              <a:lnSpc>
                <a:spcPct val="90000"/>
              </a:lnSpc>
              <a:spcBef>
                <a:spcPts val="1900"/>
              </a:spcBef>
              <a:buSzTx/>
              <a:buNone/>
              <a:defRPr sz="3135" b="1">
                <a:solidFill>
                  <a:srgbClr val="FF6600"/>
                </a:solidFill>
              </a:defRPr>
            </a:pPr>
            <a:r>
              <a:t>الطريقة السلوكية الإجرائية </a:t>
            </a:r>
            <a:endParaRPr sz="1900"/>
          </a:p>
          <a:p>
            <a:pPr marL="0" indent="0" algn="r" defTabSz="868680" rtl="0">
              <a:lnSpc>
                <a:spcPct val="90000"/>
              </a:lnSpc>
              <a:spcBef>
                <a:spcPts val="1900"/>
              </a:spcBef>
              <a:buSzTx/>
              <a:buNone/>
              <a:defRPr sz="2850" b="1">
                <a:solidFill>
                  <a:srgbClr val="FF6600"/>
                </a:solidFill>
              </a:defRPr>
            </a:pPr>
            <a:r>
              <a:t>ما المقصود بالهدف التعليمي؟</a:t>
            </a:r>
          </a:p>
          <a:p>
            <a:pPr marL="0" indent="0" algn="r" defTabSz="868680" rtl="0">
              <a:lnSpc>
                <a:spcPct val="90000"/>
              </a:lnSpc>
              <a:spcBef>
                <a:spcPts val="1900"/>
              </a:spcBef>
              <a:buSzTx/>
              <a:buNone/>
              <a:defRPr sz="2470" b="1">
                <a:solidFill>
                  <a:srgbClr val="3A1B3C"/>
                </a:solidFill>
              </a:defRPr>
            </a:pPr>
            <a:r>
              <a:t>مجموعة الكلمات أو الرموز التي تصف سلوك المتعلم لا سلوك المعلم أو تصف هدف معين. </a:t>
            </a:r>
          </a:p>
          <a:p>
            <a:pPr marL="0" indent="0" algn="r" defTabSz="868680" rtl="0">
              <a:lnSpc>
                <a:spcPct val="90000"/>
              </a:lnSpc>
              <a:spcBef>
                <a:spcPts val="1900"/>
              </a:spcBef>
              <a:buSzTx/>
              <a:buNone/>
              <a:defRPr sz="2470" b="1" u="sng">
                <a:solidFill>
                  <a:srgbClr val="3A1B3C"/>
                </a:solidFill>
              </a:defRPr>
            </a:pPr>
            <a:r>
              <a:t>ويترتب على ذلكـــ :</a:t>
            </a:r>
          </a:p>
          <a:p>
            <a:pPr marL="0" indent="0" algn="ctr" defTabSz="868680" rtl="0">
              <a:lnSpc>
                <a:spcPct val="90000"/>
              </a:lnSpc>
              <a:spcBef>
                <a:spcPts val="1900"/>
              </a:spcBef>
              <a:buSzTx/>
              <a:buNone/>
              <a:defRPr sz="2470" b="1">
                <a:solidFill>
                  <a:srgbClr val="3A1B3C"/>
                </a:solidFill>
              </a:defRPr>
            </a:pPr>
            <a:r>
              <a:t>١ـ وصف نوع السلوك المراد تعلمه ( </a:t>
            </a:r>
            <a:r>
              <a:rPr>
                <a:solidFill>
                  <a:srgbClr val="FF6600"/>
                </a:solidFill>
              </a:rPr>
              <a:t>نتاج التعلم)</a:t>
            </a:r>
            <a:r>
              <a:t>.</a:t>
            </a:r>
          </a:p>
          <a:p>
            <a:pPr marL="0" indent="0" algn="ctr" defTabSz="868680" rtl="0">
              <a:lnSpc>
                <a:spcPct val="90000"/>
              </a:lnSpc>
              <a:spcBef>
                <a:spcPts val="1900"/>
              </a:spcBef>
              <a:buSzTx/>
              <a:buNone/>
              <a:defRPr sz="2470" b="1">
                <a:solidFill>
                  <a:srgbClr val="3A1B3C"/>
                </a:solidFill>
              </a:defRPr>
            </a:pPr>
            <a:r>
              <a:t>٢ـ وصف السلوك النهائي ( </a:t>
            </a:r>
            <a:r>
              <a:rPr>
                <a:solidFill>
                  <a:srgbClr val="FF6600"/>
                </a:solidFill>
              </a:rPr>
              <a:t>نتاج أداء الطفل</a:t>
            </a:r>
            <a:r>
              <a:t>).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" grpId="1" build="p" bldLvl="5" animBg="1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>
            <a:spLocks noGrp="1"/>
          </p:cNvSpPr>
          <p:nvPr>
            <p:ph type="title" idx="4294967295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pPr rtl="0">
              <a:defRPr/>
            </a:pPr>
            <a:r>
              <a:t>صياغة الأهداف</a:t>
            </a:r>
          </a:p>
        </p:txBody>
      </p:sp>
      <p:sp>
        <p:nvSpPr>
          <p:cNvPr id="240" name="Shape 240"/>
          <p:cNvSpPr>
            <a:spLocks noGrp="1"/>
          </p:cNvSpPr>
          <p:nvPr>
            <p:ph type="body" idx="4294967295"/>
          </p:nvPr>
        </p:nvSpPr>
        <p:spPr>
          <a:xfrm>
            <a:off x="258762" y="1782762"/>
            <a:ext cx="8542338" cy="465137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pPr marL="0" indent="0" algn="r" defTabSz="868680" rtl="0">
              <a:lnSpc>
                <a:spcPct val="80000"/>
              </a:lnSpc>
              <a:spcBef>
                <a:spcPts val="1900"/>
              </a:spcBef>
              <a:buSzTx/>
              <a:buNone/>
              <a:defRPr sz="2470" b="1" u="sng">
                <a:solidFill>
                  <a:srgbClr val="FF6600"/>
                </a:solidFill>
              </a:defRPr>
            </a:pPr>
            <a:r>
              <a:t>وهذا يتطلب:</a:t>
            </a:r>
          </a:p>
          <a:p>
            <a:pPr marL="0" indent="0" algn="ctr" defTabSz="868680" rtl="0">
              <a:lnSpc>
                <a:spcPct val="80000"/>
              </a:lnSpc>
              <a:spcBef>
                <a:spcPts val="1900"/>
              </a:spcBef>
              <a:buSzTx/>
              <a:buNone/>
              <a:defRPr sz="2470" b="1">
                <a:solidFill>
                  <a:srgbClr val="3A1B3C"/>
                </a:solidFill>
              </a:defRPr>
            </a:pPr>
            <a:r>
              <a:t>١ـ تسمية السلوك الكلي للطفل الذي يظهر أثناء التعلم</a:t>
            </a:r>
          </a:p>
          <a:p>
            <a:pPr marL="0" indent="0" algn="ctr" defTabSz="868680" rtl="0">
              <a:lnSpc>
                <a:spcPct val="80000"/>
              </a:lnSpc>
              <a:spcBef>
                <a:spcPts val="1900"/>
              </a:spcBef>
              <a:buSzTx/>
              <a:buNone/>
              <a:defRPr sz="2470" b="1">
                <a:solidFill>
                  <a:srgbClr val="3A1B3C"/>
                </a:solidFill>
              </a:defRPr>
            </a:pPr>
            <a:r>
              <a:t> </a:t>
            </a:r>
            <a:r>
              <a:rPr>
                <a:solidFill>
                  <a:srgbClr val="409FC1"/>
                </a:solidFill>
              </a:rPr>
              <a:t>( مشي٬ جري٬ رمي٬ قفز٬... الخ)</a:t>
            </a:r>
          </a:p>
          <a:p>
            <a:pPr marL="0" indent="0" algn="ctr" defTabSz="868680" rtl="0">
              <a:lnSpc>
                <a:spcPct val="80000"/>
              </a:lnSpc>
              <a:spcBef>
                <a:spcPts val="1900"/>
              </a:spcBef>
              <a:buSzTx/>
              <a:buNone/>
              <a:defRPr sz="2470" b="1">
                <a:solidFill>
                  <a:srgbClr val="3A1B3C"/>
                </a:solidFill>
              </a:defRPr>
            </a:pPr>
            <a:r>
              <a:t>٢ـ تحديد أهم ظروف حدوث السلوك. </a:t>
            </a:r>
          </a:p>
          <a:p>
            <a:pPr marL="0" indent="0" algn="ctr" defTabSz="868680" rtl="0">
              <a:lnSpc>
                <a:spcPct val="80000"/>
              </a:lnSpc>
              <a:spcBef>
                <a:spcPts val="1900"/>
              </a:spcBef>
              <a:buSzTx/>
              <a:buNone/>
              <a:defRPr sz="2470" b="1">
                <a:solidFill>
                  <a:srgbClr val="409FC1"/>
                </a:solidFill>
              </a:defRPr>
            </a:pPr>
            <a:r>
              <a:t>(الرمي بيد واحدة ـ السقوط ـ أمام أو خلف).</a:t>
            </a:r>
          </a:p>
          <a:p>
            <a:pPr marL="0" indent="0" algn="ctr" defTabSz="868680" rtl="0">
              <a:lnSpc>
                <a:spcPct val="80000"/>
              </a:lnSpc>
              <a:spcBef>
                <a:spcPts val="1900"/>
              </a:spcBef>
              <a:buSzTx/>
              <a:buNone/>
              <a:defRPr sz="2470" b="1">
                <a:solidFill>
                  <a:srgbClr val="3A1B3C"/>
                </a:solidFill>
              </a:defRPr>
            </a:pPr>
            <a:r>
              <a:t>٣ـ تحديد مستوى الأداء المقبول.</a:t>
            </a:r>
          </a:p>
          <a:p>
            <a:pPr marL="0" indent="0" algn="ctr" defTabSz="868680" rtl="0">
              <a:lnSpc>
                <a:spcPct val="80000"/>
              </a:lnSpc>
              <a:spcBef>
                <a:spcPts val="1900"/>
              </a:spcBef>
              <a:buSzTx/>
              <a:buNone/>
              <a:defRPr sz="2470" b="1">
                <a:solidFill>
                  <a:srgbClr val="409FC1"/>
                </a:solidFill>
              </a:defRPr>
            </a:pPr>
            <a:r>
              <a:t>( جري ٥ م في ٧ ثوان) </a:t>
            </a:r>
            <a:r>
              <a:rPr>
                <a:solidFill>
                  <a:srgbClr val="3A1B3C"/>
                </a:solidFill>
              </a:rPr>
              <a:t>أي الوقت المطلوب للأداء الحركي.</a:t>
            </a:r>
          </a:p>
          <a:p>
            <a:pPr marL="0" indent="0" algn="ctr" defTabSz="868680" rtl="0">
              <a:lnSpc>
                <a:spcPct val="80000"/>
              </a:lnSpc>
              <a:spcBef>
                <a:spcPts val="1900"/>
              </a:spcBef>
              <a:buSzTx/>
              <a:buNone/>
              <a:defRPr sz="2470" b="1">
                <a:solidFill>
                  <a:srgbClr val="3A1B3C"/>
                </a:solidFill>
              </a:defRPr>
            </a:pPr>
            <a:r>
              <a:t>٤ـ كتابة عبارة منفصلة لكل هدف تعليمي في التربية الحركية.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2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2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0" grpId="1" build="p" animBg="1" advAuto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title" idx="4294967295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>
            <a:lvl1pPr>
              <a:defRPr sz="4800"/>
            </a:lvl1pPr>
          </a:lstStyle>
          <a:p>
            <a:pPr rtl="0">
              <a:defRPr/>
            </a:pPr>
            <a:r>
              <a:t>أمثلة على هدف تعليمي حركي:</a:t>
            </a:r>
          </a:p>
        </p:txBody>
      </p:sp>
      <p:sp>
        <p:nvSpPr>
          <p:cNvPr id="243" name="Shape 243"/>
          <p:cNvSpPr>
            <a:spLocks noGrp="1"/>
          </p:cNvSpPr>
          <p:nvPr>
            <p:ph type="body" idx="4294967295"/>
          </p:nvPr>
        </p:nvSpPr>
        <p:spPr>
          <a:xfrm>
            <a:off x="800100" y="2084387"/>
            <a:ext cx="7543800" cy="428148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pPr marL="0" indent="0" algn="ctr" defTabSz="813816" rtl="0">
              <a:spcBef>
                <a:spcPts val="1700"/>
              </a:spcBef>
              <a:buSzTx/>
              <a:buNone/>
              <a:defRPr sz="2492" b="1"/>
            </a:pPr>
            <a:r>
              <a:t>- أن ينط الطفل الحبل لمسافة ١٠ سم.</a:t>
            </a:r>
          </a:p>
          <a:p>
            <a:pPr marL="0" indent="0" algn="ctr" defTabSz="813816" rtl="0">
              <a:spcBef>
                <a:spcPts val="1700"/>
              </a:spcBef>
              <a:buSzTx/>
              <a:buNone/>
              <a:defRPr sz="2492" b="1"/>
            </a:pPr>
            <a:r>
              <a:t>- أن يجري الطفل لمسافة ٢ متر في دقيقة واحدة. </a:t>
            </a:r>
          </a:p>
          <a:p>
            <a:pPr marL="0" indent="0" algn="ctr" defTabSz="813816" rtl="0">
              <a:spcBef>
                <a:spcPts val="1700"/>
              </a:spcBef>
              <a:buSzTx/>
              <a:buNone/>
              <a:defRPr sz="2492" b="1" u="sng"/>
            </a:pPr>
            <a:r>
              <a:t>أفعال حركية قابلة للقياس:</a:t>
            </a:r>
          </a:p>
          <a:p>
            <a:pPr marL="0" indent="0" algn="ctr" defTabSz="813816" rtl="0">
              <a:spcBef>
                <a:spcPts val="1700"/>
              </a:spcBef>
              <a:buSzTx/>
              <a:buNone/>
              <a:defRPr sz="2492" b="1">
                <a:solidFill>
                  <a:srgbClr val="5C9093"/>
                </a:solidFill>
              </a:defRPr>
            </a:pPr>
            <a:r>
              <a:t>ينحني – يضرب – يقبض يديه – ينط – يدور – يجمع – يرمي ... الخ</a:t>
            </a:r>
          </a:p>
          <a:p>
            <a:pPr marL="0" indent="0" algn="ctr" defTabSz="813816" rtl="0">
              <a:spcBef>
                <a:spcPts val="1700"/>
              </a:spcBef>
              <a:buSzTx/>
              <a:buNone/>
              <a:defRPr sz="2848" b="1">
                <a:solidFill>
                  <a:srgbClr val="FF6600"/>
                </a:solidFill>
              </a:defRPr>
            </a:pPr>
            <a:r>
              <a:t>والآن دوركم ..</a:t>
            </a:r>
          </a:p>
          <a:p>
            <a:pPr marL="0" indent="0" algn="ctr" defTabSz="813816" rtl="0">
              <a:spcBef>
                <a:spcPts val="1700"/>
              </a:spcBef>
              <a:buSzTx/>
              <a:buNone/>
              <a:defRPr sz="2848" b="1">
                <a:solidFill>
                  <a:srgbClr val="FF6600"/>
                </a:solidFill>
              </a:defRPr>
            </a:pPr>
            <a:r>
              <a:t>أعطوني أمثلة على أهداف إجرائية سلوكية حركية ..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3" grpId="1" build="p" animBg="1" advAuto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>
            <a:spLocks noGrp="1"/>
          </p:cNvSpPr>
          <p:nvPr>
            <p:ph type="title" idx="4294967295"/>
          </p:nvPr>
        </p:nvSpPr>
        <p:spPr>
          <a:xfrm>
            <a:off x="838200" y="914400"/>
            <a:ext cx="34290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pPr rtl="0">
              <a:defRPr/>
            </a:pPr>
            <a:r>
              <a:t>تحضير النشاط الحركي</a:t>
            </a:r>
          </a:p>
        </p:txBody>
      </p:sp>
      <p:grpSp>
        <p:nvGrpSpPr>
          <p:cNvPr id="248" name="Group 248" descr="تحضير النشاط الحركي.png"/>
          <p:cNvGrpSpPr/>
          <p:nvPr/>
        </p:nvGrpSpPr>
        <p:grpSpPr>
          <a:xfrm>
            <a:off x="4267200" y="419100"/>
            <a:ext cx="4292600" cy="5764213"/>
            <a:chOff x="0" y="0"/>
            <a:chExt cx="4292600" cy="5764212"/>
          </a:xfrm>
        </p:grpSpPr>
        <p:sp>
          <p:nvSpPr>
            <p:cNvPr id="246" name="Shape 246"/>
            <p:cNvSpPr/>
            <p:nvPr/>
          </p:nvSpPr>
          <p:spPr>
            <a:xfrm>
              <a:off x="0" y="0"/>
              <a:ext cx="4292600" cy="5764213"/>
            </a:xfrm>
            <a:prstGeom prst="rect">
              <a:avLst/>
            </a:prstGeom>
            <a:solidFill>
              <a:srgbClr val="E1DFD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pic>
          <p:nvPicPr>
            <p:cNvPr id="247" name="تحضير النشاط الحركي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0589" r="6153" b="3488"/>
            <a:stretch>
              <a:fillRect/>
            </a:stretch>
          </p:blipFill>
          <p:spPr>
            <a:xfrm>
              <a:off x="0" y="-1"/>
              <a:ext cx="4292600" cy="5764214"/>
            </a:xfrm>
            <a:prstGeom prst="rect">
              <a:avLst/>
            </a:prstGeom>
            <a:ln w="127000" cap="flat">
              <a:solidFill>
                <a:srgbClr val="FFFFFF"/>
              </a:solidFill>
              <a:prstDash val="solid"/>
              <a:round/>
            </a:ln>
            <a:effectLst>
              <a:outerShdw blurRad="63500" dist="38100" dir="5400000" rotWithShape="0">
                <a:srgbClr val="000000">
                  <a:alpha val="25000"/>
                </a:srgbClr>
              </a:outerShdw>
            </a:effectLst>
          </p:spPr>
        </p:pic>
      </p:grpSp>
      <p:sp>
        <p:nvSpPr>
          <p:cNvPr id="249" name="Shape 249"/>
          <p:cNvSpPr>
            <a:spLocks noGrp="1"/>
          </p:cNvSpPr>
          <p:nvPr>
            <p:ph type="body" sz="quarter" idx="4294967295"/>
          </p:nvPr>
        </p:nvSpPr>
        <p:spPr>
          <a:xfrm>
            <a:off x="838200" y="2667000"/>
            <a:ext cx="3429000" cy="2895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>
            <a:lvl1pPr marL="0" indent="0" algn="ctr">
              <a:spcBef>
                <a:spcPts val="500"/>
              </a:spcBef>
              <a:buSzTx/>
              <a:buNone/>
              <a:defRPr sz="1800"/>
            </a:lvl1pPr>
          </a:lstStyle>
          <a:p>
            <a:pPr rtl="0">
              <a:defRPr/>
            </a:pPr>
            <a:r>
              <a:t>يسلم مع كل نشاط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>
            <a:spLocks noGrp="1"/>
          </p:cNvSpPr>
          <p:nvPr>
            <p:ph type="title" idx="4294967295"/>
          </p:nvPr>
        </p:nvSpPr>
        <p:spPr>
          <a:xfrm>
            <a:off x="1103312" y="4608512"/>
            <a:ext cx="6938963" cy="117475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anchor="b">
            <a:normAutofit/>
          </a:bodyPr>
          <a:lstStyle>
            <a:lvl1pPr defTabSz="850391">
              <a:lnSpc>
                <a:spcPct val="95000"/>
              </a:lnSpc>
              <a:defRPr sz="4464">
                <a:solidFill>
                  <a:srgbClr val="FFFFFF"/>
                </a:solidFill>
              </a:defRPr>
            </a:lvl1pPr>
          </a:lstStyle>
          <a:p>
            <a:pPr rtl="0">
              <a:defRPr/>
            </a:pPr>
            <a:r>
              <a:t>فن تدريس التربية الحركية وخطواتها</a:t>
            </a:r>
          </a:p>
        </p:txBody>
      </p:sp>
      <p:grpSp>
        <p:nvGrpSpPr>
          <p:cNvPr id="254" name="Group 254" descr="6187257-happy-little-children-at-play-illustration.jpg"/>
          <p:cNvGrpSpPr/>
          <p:nvPr/>
        </p:nvGrpSpPr>
        <p:grpSpPr>
          <a:xfrm>
            <a:off x="1189037" y="976312"/>
            <a:ext cx="6765926" cy="2730501"/>
            <a:chOff x="0" y="0"/>
            <a:chExt cx="6765925" cy="2730500"/>
          </a:xfrm>
        </p:grpSpPr>
        <p:sp>
          <p:nvSpPr>
            <p:cNvPr id="252" name="Shape 252"/>
            <p:cNvSpPr/>
            <p:nvPr/>
          </p:nvSpPr>
          <p:spPr>
            <a:xfrm>
              <a:off x="0" y="0"/>
              <a:ext cx="6765925" cy="2730500"/>
            </a:xfrm>
            <a:prstGeom prst="rect">
              <a:avLst/>
            </a:prstGeom>
            <a:solidFill>
              <a:srgbClr val="3D3A4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pic>
          <p:nvPicPr>
            <p:cNvPr id="253" name="6187257-happy-little-children-at-play-illustration.jpg"/>
            <p:cNvPicPr>
              <a:picLocks noChangeAspect="1"/>
            </p:cNvPicPr>
            <p:nvPr/>
          </p:nvPicPr>
          <p:blipFill>
            <a:blip r:embed="rId2">
              <a:extLst/>
            </a:blip>
            <a:srcRect t="29832" b="29832"/>
            <a:stretch>
              <a:fillRect/>
            </a:stretch>
          </p:blipFill>
          <p:spPr>
            <a:xfrm>
              <a:off x="0" y="-1"/>
              <a:ext cx="6765925" cy="2730502"/>
            </a:xfrm>
            <a:prstGeom prst="rect">
              <a:avLst/>
            </a:prstGeom>
            <a:ln w="127000" cap="flat">
              <a:solidFill>
                <a:srgbClr val="FFFFFF"/>
              </a:solidFill>
              <a:prstDash val="solid"/>
              <a:round/>
            </a:ln>
            <a:effectLst>
              <a:outerShdw blurRad="63500" dist="38100" dir="5400000" rotWithShape="0">
                <a:srgbClr val="000000">
                  <a:alpha val="25000"/>
                </a:srgbClr>
              </a:outerShdw>
            </a:effectLst>
          </p:spPr>
        </p:pic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>
            <a:spLocks noGrp="1"/>
          </p:cNvSpPr>
          <p:nvPr>
            <p:ph type="title" idx="4294967295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>
            <a:lvl1pPr>
              <a:defRPr sz="4400">
                <a:solidFill>
                  <a:srgbClr val="34A844"/>
                </a:solidFill>
              </a:defRPr>
            </a:lvl1pPr>
          </a:lstStyle>
          <a:p>
            <a:pPr rtl="0">
              <a:defRPr/>
            </a:pPr>
            <a:r>
              <a:t>شروط واعتبارات التربية الحركية</a:t>
            </a:r>
          </a:p>
        </p:txBody>
      </p:sp>
      <p:sp>
        <p:nvSpPr>
          <p:cNvPr id="257" name="Shape 257"/>
          <p:cNvSpPr>
            <a:spLocks noGrp="1"/>
          </p:cNvSpPr>
          <p:nvPr>
            <p:ph type="body" idx="4294967295"/>
          </p:nvPr>
        </p:nvSpPr>
        <p:spPr>
          <a:xfrm>
            <a:off x="439737" y="2084387"/>
            <a:ext cx="8237538" cy="459898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pPr marL="0" indent="0" algn="r" rtl="0">
              <a:buSzTx/>
              <a:buNone/>
              <a:defRPr/>
            </a:pPr>
            <a:r>
              <a:t>١ـ أن تكون الخبرة الحركية ذات معنى بالنسبة للطفل ومشتقه من اهتماماته.</a:t>
            </a:r>
          </a:p>
          <a:p>
            <a:pPr marL="0" indent="0" algn="r" rtl="0">
              <a:buSzTx/>
              <a:buNone/>
              <a:defRPr/>
            </a:pPr>
            <a:r>
              <a:t>٢ـ تنويع الأنشطة لتلائم كافة المستويات ( البدء باالحركية لسهل ثم الصعب).</a:t>
            </a:r>
          </a:p>
          <a:p>
            <a:pPr marL="0" indent="0" algn="r" rtl="0">
              <a:buSzTx/>
              <a:buNone/>
              <a:defRPr/>
            </a:pPr>
            <a:r>
              <a:t>٣ـ إشراك جميع الأطفال وعدم عزل أي طفل.</a:t>
            </a:r>
          </a:p>
          <a:p>
            <a:pPr marL="0" indent="0" algn="r" rtl="0">
              <a:buSzTx/>
              <a:buNone/>
              <a:defRPr/>
            </a:pPr>
            <a:r>
              <a:t>٤ـ ربط الخبرة الحركية بالأنشطة المقدمة حتى يتكيف مع البيئة.</a:t>
            </a:r>
          </a:p>
          <a:p>
            <a:pPr marL="0" indent="0" algn="r" rtl="0">
              <a:buSzTx/>
              <a:buNone/>
              <a:defRPr/>
            </a:pPr>
            <a:r>
              <a:t>٥ـ تقديم نموذج للأداء من قبل المعلمة.</a:t>
            </a:r>
          </a:p>
          <a:p>
            <a:pPr marL="0" indent="0" algn="r" rtl="0">
              <a:buSzTx/>
              <a:buNone/>
              <a:defRPr/>
            </a:pPr>
            <a:r>
              <a:t>٦ـ توفير الإمكانات والتسهيلات ( أجهزة ـ أدوات ـ مساخات متاحة ...).</a:t>
            </a:r>
          </a:p>
          <a:p>
            <a:pPr marL="0" indent="0" algn="r" rtl="0">
              <a:buSzTx/>
              <a:buNone/>
              <a:defRPr/>
            </a:pPr>
            <a:r>
              <a:t>٧ـ عدم عمل مقارنات بين مستويات الأطفال نظراً للفروق الفردية.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2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2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" grpId="1" build="p" animBg="1" advAuto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>
            <a:spLocks noGrp="1"/>
          </p:cNvSpPr>
          <p:nvPr>
            <p:ph type="title" idx="4294967295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>
            <a:lvl1pPr>
              <a:defRPr sz="4400">
                <a:solidFill>
                  <a:srgbClr val="409FC1"/>
                </a:solidFill>
              </a:defRPr>
            </a:lvl1pPr>
          </a:lstStyle>
          <a:p>
            <a:pPr rtl="0">
              <a:defRPr/>
            </a:pPr>
            <a:r>
              <a:t>خطوات تدريس الأنشطة الحركية</a:t>
            </a:r>
          </a:p>
        </p:txBody>
      </p:sp>
      <p:sp>
        <p:nvSpPr>
          <p:cNvPr id="260" name="Shape 260"/>
          <p:cNvSpPr>
            <a:spLocks noGrp="1"/>
          </p:cNvSpPr>
          <p:nvPr>
            <p:ph type="body" idx="4294967295"/>
          </p:nvPr>
        </p:nvSpPr>
        <p:spPr>
          <a:xfrm>
            <a:off x="439737" y="2084387"/>
            <a:ext cx="8237538" cy="459898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pPr marL="0" indent="0" algn="r" rtl="0">
              <a:buSzTx/>
              <a:buNone/>
              <a:defRPr/>
            </a:pPr>
            <a:r>
              <a:t>١ـ شرح الهدف من الأداء المطلوب.</a:t>
            </a:r>
          </a:p>
          <a:p>
            <a:pPr marL="0" indent="0" algn="r" rtl="0">
              <a:buSzTx/>
              <a:buNone/>
              <a:defRPr/>
            </a:pPr>
            <a:r>
              <a:t>٢ـ إعطاء نماذج توضيحية وأمثلة للواجب الحركي المطلوب.</a:t>
            </a:r>
          </a:p>
          <a:p>
            <a:pPr marL="0" indent="0" algn="r" rtl="0">
              <a:buSzTx/>
              <a:buNone/>
              <a:defRPr/>
            </a:pPr>
            <a:r>
              <a:t>٣ـ شرح النواحي الفنية للأداء ( رمي كرة السلة في قوس لزيادة المسافة).</a:t>
            </a:r>
          </a:p>
          <a:p>
            <a:pPr marL="0" indent="0" algn="r" rtl="0">
              <a:buSzTx/>
              <a:buNone/>
              <a:defRPr/>
            </a:pPr>
            <a:r>
              <a:t>٤ـ التعلم عن طريق المحاولة والخطأ في المرات الأولى. مرتبط بأي نظرية ؟؟</a:t>
            </a:r>
          </a:p>
          <a:p>
            <a:pPr marL="0" indent="0" algn="r" rtl="0">
              <a:buSzTx/>
              <a:buNone/>
              <a:defRPr/>
            </a:pPr>
            <a:r>
              <a:t>٥ـ إتاحة فترة كافية للطفل للممارسة والتجريب.</a:t>
            </a:r>
          </a:p>
          <a:p>
            <a:pPr marL="0" indent="0" algn="r" rtl="0">
              <a:buSzTx/>
              <a:buNone/>
              <a:defRPr/>
            </a:pPr>
            <a:r>
              <a:t>٦ـ الأداء يكون غير دقيق ولكن مع الاستمرار والممارسة يصبح مقبولاً.</a:t>
            </a:r>
          </a:p>
          <a:p>
            <a:pPr marL="0" indent="0" algn="r" rtl="0">
              <a:buSzTx/>
              <a:buNone/>
              <a:defRPr/>
            </a:pPr>
            <a:r>
              <a:t>٧ـ تنظيم الممارسات على فترات زمنية للحفاظ على المهارة المكتسبة وحدوث التقدم.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2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2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" grpId="1" build="p" animBg="1" advAuto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2" name="Table 262"/>
          <p:cNvGraphicFramePr/>
          <p:nvPr>
            <p:extLst>
              <p:ext uri="{D42A27DB-BD31-4B8C-83A1-F6EECF244321}">
                <p14:modId xmlns:p14="http://schemas.microsoft.com/office/powerpoint/2010/main" val="3837746320"/>
              </p:ext>
            </p:extLst>
          </p:nvPr>
        </p:nvGraphicFramePr>
        <p:xfrm>
          <a:off x="585787" y="1357312"/>
          <a:ext cx="7998654" cy="4238270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534520"/>
                <a:gridCol w="596748"/>
                <a:gridCol w="598343"/>
                <a:gridCol w="598343"/>
                <a:gridCol w="598343"/>
                <a:gridCol w="598343"/>
                <a:gridCol w="598343"/>
                <a:gridCol w="599939"/>
                <a:gridCol w="598343"/>
                <a:gridCol w="1432834"/>
                <a:gridCol w="1244555"/>
              </a:tblGrid>
              <a:tr h="1659756"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dirty="0" err="1"/>
                        <a:t>المجموع</a:t>
                      </a:r>
                      <a:endParaRPr sz="800" dirty="0"/>
                    </a:p>
                    <a:p>
                      <a:pPr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dirty="0"/>
                        <a:t>١٠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dirty="0" err="1"/>
                        <a:t>إشراك</a:t>
                      </a:r>
                      <a:r>
                        <a:rPr dirty="0"/>
                        <a:t> </a:t>
                      </a:r>
                      <a:r>
                        <a:rPr dirty="0" err="1"/>
                        <a:t>جميع</a:t>
                      </a:r>
                      <a:r>
                        <a:rPr dirty="0"/>
                        <a:t> </a:t>
                      </a:r>
                      <a:r>
                        <a:rPr dirty="0" err="1"/>
                        <a:t>الأطفال</a:t>
                      </a:r>
                      <a:endParaRPr sz="800" dirty="0"/>
                    </a:p>
                    <a:p>
                      <a:pPr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dirty="0"/>
                        <a:t>١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dirty="0" err="1"/>
                        <a:t>مواصفات</a:t>
                      </a:r>
                      <a:r>
                        <a:rPr dirty="0"/>
                        <a:t> </a:t>
                      </a:r>
                      <a:r>
                        <a:rPr dirty="0" err="1"/>
                        <a:t>السلامة</a:t>
                      </a:r>
                      <a:endParaRPr sz="800" dirty="0"/>
                    </a:p>
                    <a:p>
                      <a:pPr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dirty="0"/>
                        <a:t>١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dirty="0" err="1"/>
                        <a:t>ملاءمتها</a:t>
                      </a:r>
                      <a:r>
                        <a:rPr dirty="0"/>
                        <a:t> </a:t>
                      </a:r>
                      <a:r>
                        <a:rPr dirty="0" err="1"/>
                        <a:t>للمهارات</a:t>
                      </a:r>
                      <a:r>
                        <a:rPr dirty="0"/>
                        <a:t> </a:t>
                      </a:r>
                      <a:r>
                        <a:rPr dirty="0" err="1"/>
                        <a:t>المطلوبة</a:t>
                      </a:r>
                      <a:endParaRPr sz="800" dirty="0"/>
                    </a:p>
                    <a:p>
                      <a:pPr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dirty="0"/>
                        <a:t>١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dirty="0" err="1"/>
                        <a:t>الجودة</a:t>
                      </a:r>
                      <a:r>
                        <a:rPr dirty="0"/>
                        <a:t> </a:t>
                      </a:r>
                      <a:r>
                        <a:rPr dirty="0" err="1"/>
                        <a:t>في</a:t>
                      </a:r>
                      <a:r>
                        <a:rPr dirty="0"/>
                        <a:t> </a:t>
                      </a:r>
                      <a:r>
                        <a:rPr dirty="0" err="1"/>
                        <a:t>الوسائل</a:t>
                      </a:r>
                      <a:r>
                        <a:rPr dirty="0"/>
                        <a:t> </a:t>
                      </a:r>
                      <a:r>
                        <a:rPr dirty="0" err="1"/>
                        <a:t>واللعبة</a:t>
                      </a:r>
                      <a:endParaRPr sz="800" dirty="0"/>
                    </a:p>
                    <a:p>
                      <a:pPr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dirty="0"/>
                        <a:t>١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dirty="0" err="1"/>
                        <a:t>أسلوب</a:t>
                      </a:r>
                      <a:r>
                        <a:rPr dirty="0"/>
                        <a:t> </a:t>
                      </a:r>
                      <a:r>
                        <a:rPr dirty="0" err="1"/>
                        <a:t>الإلقاء</a:t>
                      </a:r>
                      <a:r>
                        <a:rPr dirty="0"/>
                        <a:t> </a:t>
                      </a:r>
                      <a:r>
                        <a:rPr dirty="0" err="1"/>
                        <a:t>والعرض</a:t>
                      </a:r>
                      <a:endParaRPr sz="800" dirty="0"/>
                    </a:p>
                    <a:p>
                      <a:pPr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dirty="0"/>
                        <a:t>٢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dirty="0" err="1"/>
                        <a:t>الابتكارية</a:t>
                      </a:r>
                      <a:endParaRPr sz="800" dirty="0"/>
                    </a:p>
                    <a:p>
                      <a:pPr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dirty="0" err="1"/>
                        <a:t>في</a:t>
                      </a:r>
                      <a:r>
                        <a:rPr dirty="0"/>
                        <a:t> </a:t>
                      </a:r>
                      <a:r>
                        <a:rPr dirty="0" err="1"/>
                        <a:t>الفكرة</a:t>
                      </a:r>
                      <a:r>
                        <a:rPr dirty="0"/>
                        <a:t> </a:t>
                      </a:r>
                      <a:r>
                        <a:rPr dirty="0" err="1"/>
                        <a:t>والعرض</a:t>
                      </a:r>
                      <a:endParaRPr sz="800" dirty="0"/>
                    </a:p>
                    <a:p>
                      <a:pPr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dirty="0"/>
                        <a:t>١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dirty="0" err="1"/>
                        <a:t>المعلمة</a:t>
                      </a:r>
                      <a:r>
                        <a:rPr dirty="0"/>
                        <a:t> </a:t>
                      </a:r>
                      <a:r>
                        <a:rPr dirty="0" err="1"/>
                        <a:t>النموذج</a:t>
                      </a:r>
                      <a:endParaRPr sz="800" dirty="0"/>
                    </a:p>
                    <a:p>
                      <a:pPr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dirty="0" err="1"/>
                        <a:t>ووضوح</a:t>
                      </a:r>
                      <a:r>
                        <a:rPr dirty="0"/>
                        <a:t> </a:t>
                      </a:r>
                      <a:r>
                        <a:rPr dirty="0" err="1"/>
                        <a:t>القوانين</a:t>
                      </a:r>
                      <a:endParaRPr sz="800" dirty="0"/>
                    </a:p>
                    <a:p>
                      <a:pPr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dirty="0"/>
                        <a:t>٢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dirty="0" err="1"/>
                        <a:t>تكامل</a:t>
                      </a:r>
                      <a:r>
                        <a:rPr dirty="0"/>
                        <a:t> </a:t>
                      </a:r>
                      <a:r>
                        <a:rPr dirty="0" err="1"/>
                        <a:t>التحضير</a:t>
                      </a:r>
                      <a:endParaRPr sz="800" dirty="0"/>
                    </a:p>
                    <a:p>
                      <a:pPr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dirty="0"/>
                        <a:t>١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700" dirty="0" err="1">
                          <a:solidFill>
                            <a:srgbClr val="53423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فكرة</a:t>
                      </a:r>
                      <a:r>
                        <a:rPr sz="700" dirty="0">
                          <a:solidFill>
                            <a:srgbClr val="53423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r>
                        <a:rPr sz="700" dirty="0" err="1">
                          <a:solidFill>
                            <a:srgbClr val="53423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العمل</a:t>
                      </a:r>
                      <a:r>
                        <a:rPr sz="700" dirty="0">
                          <a:solidFill>
                            <a:srgbClr val="53423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r>
                        <a:rPr sz="700" dirty="0" err="1">
                          <a:solidFill>
                            <a:srgbClr val="53423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واسم</a:t>
                      </a:r>
                      <a:r>
                        <a:rPr sz="700" dirty="0">
                          <a:solidFill>
                            <a:srgbClr val="53423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r>
                        <a:rPr sz="700" dirty="0" err="1">
                          <a:solidFill>
                            <a:srgbClr val="53423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اللعبة</a:t>
                      </a:r>
                      <a:endParaRPr sz="700" dirty="0">
                        <a:solidFill>
                          <a:srgbClr val="53423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700" dirty="0" err="1">
                          <a:solidFill>
                            <a:srgbClr val="53423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الطالبة</a:t>
                      </a:r>
                      <a:endParaRPr sz="700" dirty="0">
                        <a:solidFill>
                          <a:srgbClr val="53423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</a:tr>
              <a:tr h="858839"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1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1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858839"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dirty="0"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1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1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860836"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dirty="0"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1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1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dirty="0"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63" name="Shape 263"/>
          <p:cNvSpPr/>
          <p:nvPr/>
        </p:nvSpPr>
        <p:spPr>
          <a:xfrm>
            <a:off x="-1" y="892492"/>
            <a:ext cx="7857293" cy="472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 anchor="ctr">
            <a:spAutoFit/>
          </a:bodyPr>
          <a:lstStyle>
            <a:lvl1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rtl="0">
              <a:defRPr/>
            </a:pPr>
            <a:r>
              <a:t>تقييم الأعمال لمقرر تنمية المهارات الحركية ـ العمل المطلوب: .........................................................</a:t>
            </a:r>
            <a:endParaRPr sz="80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65529" y="2435072"/>
            <a:ext cx="37538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نشاط جماعي 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251887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150" y="453629"/>
            <a:ext cx="7547212" cy="5653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4636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/>
          </p:cNvSpPr>
          <p:nvPr>
            <p:ph type="title" idx="4294967295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pPr rtl="0">
              <a:defRPr/>
            </a:pPr>
            <a:r>
              <a:t>أنواع المهارات الحركية</a:t>
            </a:r>
          </a:p>
        </p:txBody>
      </p:sp>
      <p:sp>
        <p:nvSpPr>
          <p:cNvPr id="164" name="Shape 164"/>
          <p:cNvSpPr>
            <a:spLocks noGrp="1"/>
          </p:cNvSpPr>
          <p:nvPr>
            <p:ph type="body" idx="4294967295"/>
          </p:nvPr>
        </p:nvSpPr>
        <p:spPr>
          <a:xfrm>
            <a:off x="546100" y="2271712"/>
            <a:ext cx="7951788" cy="41021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pPr marL="0" indent="0" algn="r" defTabSz="886968" rtl="0">
              <a:spcBef>
                <a:spcPts val="1900"/>
              </a:spcBef>
              <a:buSzTx/>
              <a:buNone/>
              <a:defRPr sz="2716" u="sng"/>
            </a:pPr>
            <a:r>
              <a:t>قسم شميدت وماجيل وآخرون المهارات الحركية لثلاثة مستويات:</a:t>
            </a:r>
          </a:p>
          <a:p>
            <a:pPr marL="0" indent="0" algn="r" defTabSz="886968" rtl="0">
              <a:spcBef>
                <a:spcPts val="1900"/>
              </a:spcBef>
              <a:buSzTx/>
              <a:buNone/>
              <a:defRPr sz="3104" b="1" u="sng">
                <a:solidFill>
                  <a:srgbClr val="5E4A74"/>
                </a:solidFill>
              </a:defRPr>
            </a:pPr>
            <a:r>
              <a:t>١ـ مستوى الدقة في الأداء:</a:t>
            </a:r>
          </a:p>
          <a:p>
            <a:pPr marL="0" indent="0" algn="r" defTabSz="886968" rtl="0">
              <a:spcBef>
                <a:spcPts val="1900"/>
              </a:spcBef>
              <a:buSzTx/>
              <a:buNone/>
              <a:defRPr sz="2716"/>
            </a:pPr>
            <a:r>
              <a:t>يشمل مهارات العضلات الكبيرة كالمشي ٬ الجري٬ القفز٬ الركل٬ الرمي وغيرها.</a:t>
            </a:r>
          </a:p>
          <a:p>
            <a:pPr marL="0" indent="0" algn="r" defTabSz="886968" rtl="0">
              <a:spcBef>
                <a:spcPts val="1900"/>
              </a:spcBef>
              <a:buSzTx/>
              <a:buNone/>
              <a:defRPr sz="2716"/>
            </a:pPr>
            <a:r>
              <a:t>ويشمل المهارات الأساسية للألعاب الرياضية كالتصويب والتمرير في كرة القدم والسلة ويتطلب درجة كبيرة من التوافق العضلي والعصبي.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4084" y="229605"/>
            <a:ext cx="5895832" cy="6398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62592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331" y="542498"/>
            <a:ext cx="7697338" cy="5773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2446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3015" y="290015"/>
            <a:ext cx="6277970" cy="6277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6904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5779" y="375575"/>
            <a:ext cx="4012442" cy="610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77760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>
            <a:spLocks noGrp="1"/>
          </p:cNvSpPr>
          <p:nvPr>
            <p:ph type="title" idx="4294967295"/>
          </p:nvPr>
        </p:nvSpPr>
        <p:spPr>
          <a:xfrm>
            <a:off x="1116012" y="1905000"/>
            <a:ext cx="6938963" cy="15827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anchor="b">
            <a:normAutofit/>
          </a:bodyPr>
          <a:lstStyle>
            <a:lvl1pPr>
              <a:lnSpc>
                <a:spcPct val="95000"/>
              </a:lnSpc>
              <a:defRPr sz="6600">
                <a:solidFill>
                  <a:srgbClr val="FFFFFF"/>
                </a:solidFill>
              </a:defRPr>
            </a:lvl1pPr>
          </a:lstStyle>
          <a:p>
            <a:pPr rtl="0">
              <a:defRPr/>
            </a:pPr>
            <a:r>
              <a:t>تم بحمد الله</a:t>
            </a:r>
          </a:p>
        </p:txBody>
      </p:sp>
      <p:sp>
        <p:nvSpPr>
          <p:cNvPr id="266" name="Shape 266"/>
          <p:cNvSpPr>
            <a:spLocks noGrp="1"/>
          </p:cNvSpPr>
          <p:nvPr>
            <p:ph type="body" sz="quarter" idx="4294967295"/>
          </p:nvPr>
        </p:nvSpPr>
        <p:spPr>
          <a:xfrm>
            <a:off x="1116012" y="3487737"/>
            <a:ext cx="6938963" cy="114300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 rtl="0">
              <a:spcBef>
                <a:spcPts val="300"/>
              </a:spcBef>
              <a:buSzTx/>
              <a:buNone/>
              <a:defRPr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/>
          </p:cNvSpPr>
          <p:nvPr>
            <p:ph type="title" idx="4294967295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pPr rtl="0">
              <a:defRPr/>
            </a:pPr>
            <a:r>
              <a:t>تابع.. أنواع المهارات الحركية</a:t>
            </a:r>
          </a:p>
        </p:txBody>
      </p:sp>
      <p:sp>
        <p:nvSpPr>
          <p:cNvPr id="167" name="Shape 167"/>
          <p:cNvSpPr>
            <a:spLocks noGrp="1"/>
          </p:cNvSpPr>
          <p:nvPr>
            <p:ph type="body" idx="4294967295"/>
          </p:nvPr>
        </p:nvSpPr>
        <p:spPr>
          <a:xfrm>
            <a:off x="546100" y="2271712"/>
            <a:ext cx="8140700" cy="41862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pPr marL="0" indent="0" algn="r" defTabSz="841247" rtl="0">
              <a:lnSpc>
                <a:spcPct val="90000"/>
              </a:lnSpc>
              <a:spcBef>
                <a:spcPts val="1800"/>
              </a:spcBef>
              <a:buSzTx/>
              <a:buNone/>
              <a:defRPr sz="2944" b="1" u="sng">
                <a:solidFill>
                  <a:srgbClr val="5E4A74"/>
                </a:solidFill>
              </a:defRPr>
            </a:pPr>
            <a:r>
              <a:t>٢ـ مستوى طبيعة أداء المهارة الحركية من حيث البداية والنهاية:</a:t>
            </a:r>
          </a:p>
          <a:p>
            <a:pPr marL="0" indent="0" algn="r" defTabSz="841247" rtl="0">
              <a:lnSpc>
                <a:spcPct val="90000"/>
              </a:lnSpc>
              <a:spcBef>
                <a:spcPts val="1800"/>
              </a:spcBef>
              <a:buFont typeface="Arial"/>
              <a:buChar char="•"/>
              <a:defRPr sz="2576" b="1"/>
            </a:pPr>
            <a:r>
              <a:t>المهارة المتقطعة</a:t>
            </a:r>
            <a:r>
              <a:rPr b="0"/>
              <a:t>: المهارة التي تتكون من حركة لها بداية ونهاية واضحة٬ كما هو الحال في مهارة الرمي والتصويب في كرة القدم.</a:t>
            </a:r>
          </a:p>
          <a:p>
            <a:pPr marL="0" indent="0" algn="r" defTabSz="841247" rtl="0">
              <a:lnSpc>
                <a:spcPct val="90000"/>
              </a:lnSpc>
              <a:spcBef>
                <a:spcPts val="1800"/>
              </a:spcBef>
              <a:buFont typeface="Arial"/>
              <a:buChar char="•"/>
              <a:defRPr sz="2576" b="1"/>
            </a:pPr>
            <a:r>
              <a:t>المهارات المستمرة: </a:t>
            </a:r>
            <a:r>
              <a:rPr b="0"/>
              <a:t>تتكرر فيها الحركات بشكل متشابه مثل الجري والسباحة.</a:t>
            </a:r>
          </a:p>
          <a:p>
            <a:pPr marL="0" indent="0" algn="r" defTabSz="841247" rtl="0">
              <a:lnSpc>
                <a:spcPct val="90000"/>
              </a:lnSpc>
              <a:spcBef>
                <a:spcPts val="1800"/>
              </a:spcBef>
              <a:buFont typeface="Arial"/>
              <a:buChar char="•"/>
              <a:defRPr sz="2576" b="1"/>
            </a:pPr>
            <a:r>
              <a:t>المهارات المتماسكة:</a:t>
            </a:r>
            <a:r>
              <a:rPr b="0"/>
              <a:t> تجمع بين المهارات المتقطعة والمستمرة وتعتمد على الحركات الواحدة تلو الأخرى مثل الغطس والجمباز.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/>
          </p:cNvSpPr>
          <p:nvPr>
            <p:ph type="title" idx="4294967295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pPr rtl="0">
              <a:defRPr/>
            </a:pPr>
            <a:r>
              <a:t>تابع.. أنواع المهارات الحركية</a:t>
            </a:r>
          </a:p>
        </p:txBody>
      </p:sp>
      <p:sp>
        <p:nvSpPr>
          <p:cNvPr id="170" name="Shape 170"/>
          <p:cNvSpPr>
            <a:spLocks noGrp="1"/>
          </p:cNvSpPr>
          <p:nvPr>
            <p:ph type="body" idx="4294967295"/>
          </p:nvPr>
        </p:nvSpPr>
        <p:spPr>
          <a:xfrm>
            <a:off x="546100" y="2271712"/>
            <a:ext cx="8140700" cy="41862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pPr marL="0" indent="0" algn="r" defTabSz="841247" rtl="0">
              <a:spcBef>
                <a:spcPts val="1800"/>
              </a:spcBef>
              <a:buSzTx/>
              <a:buNone/>
              <a:defRPr sz="2944" b="1" u="sng">
                <a:solidFill>
                  <a:srgbClr val="5E4A74"/>
                </a:solidFill>
              </a:defRPr>
            </a:pPr>
            <a:r>
              <a:t>٣ـ مستوى ثبات الهدف:</a:t>
            </a:r>
          </a:p>
          <a:p>
            <a:pPr marL="0" indent="0" algn="r" defTabSz="841247" rtl="0">
              <a:spcBef>
                <a:spcPts val="1800"/>
              </a:spcBef>
              <a:buSzTx/>
              <a:buNone/>
              <a:defRPr sz="2208" b="1"/>
            </a:pPr>
            <a:r>
              <a:t>تم تقسيم المهارات الحركية إلى أربعة أنواع حسب حركة الفرد والهدف وهم:</a:t>
            </a:r>
          </a:p>
          <a:p>
            <a:pPr marL="0" indent="0" algn="r" defTabSz="841247" rtl="0">
              <a:spcBef>
                <a:spcPts val="1800"/>
              </a:spcBef>
              <a:buSzTx/>
              <a:buNone/>
              <a:defRPr sz="2576" b="1"/>
            </a:pPr>
            <a:r>
              <a:t>١ـ الفرد والهدف الثابت </a:t>
            </a:r>
            <a:r>
              <a:rPr>
                <a:solidFill>
                  <a:srgbClr val="9A92CD"/>
                </a:solidFill>
              </a:rPr>
              <a:t>( الرماية كما في سهم).</a:t>
            </a:r>
          </a:p>
          <a:p>
            <a:pPr marL="0" indent="0" algn="r" defTabSz="841247" rtl="0">
              <a:spcBef>
                <a:spcPts val="1800"/>
              </a:spcBef>
              <a:buSzTx/>
              <a:buNone/>
              <a:defRPr sz="2576" b="1"/>
            </a:pPr>
            <a:r>
              <a:t>٢ـ الفرد ثابت والهدف متحرك </a:t>
            </a:r>
            <a:r>
              <a:rPr>
                <a:solidFill>
                  <a:srgbClr val="35ACA2"/>
                </a:solidFill>
              </a:rPr>
              <a:t>( ضرب الكرة بالمضرب).</a:t>
            </a:r>
          </a:p>
          <a:p>
            <a:pPr marL="0" indent="0" algn="r" defTabSz="841247" rtl="0">
              <a:spcBef>
                <a:spcPts val="1800"/>
              </a:spcBef>
              <a:buSzTx/>
              <a:buNone/>
              <a:defRPr sz="2576" b="1"/>
            </a:pPr>
            <a:r>
              <a:t>٣ـ الفرد متحرك والهدف ثابت </a:t>
            </a:r>
            <a:r>
              <a:rPr>
                <a:solidFill>
                  <a:srgbClr val="35ACA2"/>
                </a:solidFill>
              </a:rPr>
              <a:t>( كرة القدم والسلة واليد).</a:t>
            </a:r>
          </a:p>
          <a:p>
            <a:pPr marL="0" indent="0" algn="r" defTabSz="841247" rtl="0">
              <a:spcBef>
                <a:spcPts val="1800"/>
              </a:spcBef>
              <a:buSzTx/>
              <a:buNone/>
              <a:defRPr sz="2576" b="1"/>
            </a:pPr>
            <a:r>
              <a:t>٤ـ الفرد والهدف متحركان </a:t>
            </a:r>
            <a:r>
              <a:rPr>
                <a:solidFill>
                  <a:srgbClr val="35ACA2"/>
                </a:solidFill>
              </a:rPr>
              <a:t>( قذف الكرة في الألعاب الجماعية).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/>
          </p:cNvSpPr>
          <p:nvPr>
            <p:ph type="title" idx="4294967295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>
            <a:lvl1pPr defTabSz="822959">
              <a:defRPr sz="3959"/>
            </a:lvl1pPr>
          </a:lstStyle>
          <a:p>
            <a:pPr rtl="0">
              <a:defRPr/>
            </a:pPr>
            <a:r>
              <a:rPr lang="ar-SA" dirty="0" smtClean="0"/>
              <a:t>قسم (مفتي حماد)</a:t>
            </a:r>
            <a:r>
              <a:rPr dirty="0" err="1" smtClean="0"/>
              <a:t>المهارات</a:t>
            </a:r>
            <a:r>
              <a:rPr dirty="0" smtClean="0"/>
              <a:t> </a:t>
            </a:r>
            <a:r>
              <a:rPr dirty="0" err="1"/>
              <a:t>الأساسية</a:t>
            </a:r>
            <a:r>
              <a:rPr dirty="0"/>
              <a:t> </a:t>
            </a:r>
            <a:r>
              <a:rPr dirty="0" err="1"/>
              <a:t>التي</a:t>
            </a:r>
            <a:r>
              <a:rPr dirty="0"/>
              <a:t> </a:t>
            </a:r>
            <a:r>
              <a:rPr dirty="0" err="1"/>
              <a:t>يجب</a:t>
            </a:r>
            <a:r>
              <a:rPr dirty="0"/>
              <a:t> </a:t>
            </a:r>
            <a:r>
              <a:rPr dirty="0" err="1"/>
              <a:t>أن</a:t>
            </a:r>
            <a:r>
              <a:rPr dirty="0"/>
              <a:t> </a:t>
            </a:r>
            <a:r>
              <a:rPr dirty="0" err="1"/>
              <a:t>يتعلمها</a:t>
            </a:r>
            <a:r>
              <a:rPr dirty="0"/>
              <a:t> </a:t>
            </a:r>
            <a:r>
              <a:rPr dirty="0" err="1"/>
              <a:t>الطفل</a:t>
            </a:r>
            <a:r>
              <a:rPr dirty="0"/>
              <a:t> </a:t>
            </a:r>
            <a:r>
              <a:rPr dirty="0" err="1"/>
              <a:t>إلى</a:t>
            </a:r>
            <a:r>
              <a:rPr dirty="0"/>
              <a:t>:</a:t>
            </a:r>
          </a:p>
        </p:txBody>
      </p:sp>
      <p:grpSp>
        <p:nvGrpSpPr>
          <p:cNvPr id="175" name="Group 175"/>
          <p:cNvGrpSpPr/>
          <p:nvPr/>
        </p:nvGrpSpPr>
        <p:grpSpPr>
          <a:xfrm>
            <a:off x="4627562" y="2773362"/>
            <a:ext cx="3790951" cy="1795306"/>
            <a:chOff x="0" y="0"/>
            <a:chExt cx="3790950" cy="1795305"/>
          </a:xfrm>
        </p:grpSpPr>
        <p:pic>
          <p:nvPicPr>
            <p:cNvPr id="173" name="image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3790950" cy="15795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74" name="Shape 174"/>
            <p:cNvSpPr/>
            <p:nvPr/>
          </p:nvSpPr>
          <p:spPr>
            <a:xfrm>
              <a:off x="7937" y="11112"/>
              <a:ext cx="3767138" cy="17841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 algn="r" rtl="0">
                <a:spcBef>
                  <a:spcPts val="2000"/>
                </a:spcBef>
                <a:defRPr sz="2400" b="1"/>
              </a:pPr>
              <a:r>
                <a:t>١- مهارات الانتقال :</a:t>
              </a:r>
            </a:p>
            <a:p>
              <a:pPr algn="r" rtl="0">
                <a:spcBef>
                  <a:spcPts val="2000"/>
                </a:spcBef>
                <a:defRPr sz="2000"/>
              </a:pPr>
              <a:r>
                <a:t>تشمل الزحف – الحبو – المشي – الجري – الوثب – الحجل- تبادل الحجل والخطو والقفز- الوثب والهبوط -التسلق.</a:t>
              </a:r>
            </a:p>
          </p:txBody>
        </p:sp>
      </p:grpSp>
      <p:grpSp>
        <p:nvGrpSpPr>
          <p:cNvPr id="178" name="Group 178"/>
          <p:cNvGrpSpPr/>
          <p:nvPr/>
        </p:nvGrpSpPr>
        <p:grpSpPr>
          <a:xfrm>
            <a:off x="2609850" y="4492625"/>
            <a:ext cx="3790950" cy="1579563"/>
            <a:chOff x="0" y="0"/>
            <a:chExt cx="3790950" cy="1579562"/>
          </a:xfrm>
        </p:grpSpPr>
        <p:pic>
          <p:nvPicPr>
            <p:cNvPr id="176" name="image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3790950" cy="15795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77" name="Shape 177"/>
            <p:cNvSpPr/>
            <p:nvPr/>
          </p:nvSpPr>
          <p:spPr>
            <a:xfrm>
              <a:off x="14287" y="14287"/>
              <a:ext cx="3767138" cy="14285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 algn="r" rtl="0">
                <a:spcBef>
                  <a:spcPts val="2000"/>
                </a:spcBef>
                <a:defRPr sz="2400" b="1"/>
              </a:pPr>
              <a:r>
                <a:t>٣- مهارات التحكم والسيطرة:</a:t>
              </a:r>
            </a:p>
            <a:p>
              <a:pPr algn="r" rtl="0">
                <a:spcBef>
                  <a:spcPts val="2000"/>
                </a:spcBef>
                <a:defRPr sz="2000"/>
              </a:pPr>
              <a:r>
                <a:t>تشمل: الضرب – الرمي – المسك –الركل – الخبط – التطيير – الاستلام – التحرك.</a:t>
              </a:r>
            </a:p>
          </p:txBody>
        </p:sp>
      </p:grpSp>
      <p:grpSp>
        <p:nvGrpSpPr>
          <p:cNvPr id="181" name="Group 181"/>
          <p:cNvGrpSpPr/>
          <p:nvPr/>
        </p:nvGrpSpPr>
        <p:grpSpPr>
          <a:xfrm>
            <a:off x="725487" y="2773362"/>
            <a:ext cx="3790951" cy="1579563"/>
            <a:chOff x="0" y="0"/>
            <a:chExt cx="3790950" cy="1579562"/>
          </a:xfrm>
        </p:grpSpPr>
        <p:pic>
          <p:nvPicPr>
            <p:cNvPr id="179" name="image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3790950" cy="15795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80" name="Shape 180"/>
            <p:cNvSpPr/>
            <p:nvPr/>
          </p:nvSpPr>
          <p:spPr>
            <a:xfrm>
              <a:off x="14287" y="11112"/>
              <a:ext cx="3767138" cy="14285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 algn="r" rtl="0">
                <a:spcBef>
                  <a:spcPts val="2000"/>
                </a:spcBef>
                <a:defRPr sz="2400" b="1"/>
              </a:pPr>
              <a:r>
                <a:t>٢- مهارات الثبات:</a:t>
              </a:r>
            </a:p>
            <a:p>
              <a:pPr algn="r" rtl="0">
                <a:spcBef>
                  <a:spcPts val="2000"/>
                </a:spcBef>
                <a:defRPr sz="2000"/>
              </a:pPr>
              <a:r>
                <a:t>التوازن – الدحرجة – التسلق – اللف – نقل ثقل الجسم – المرجحة – الانثناء – التمطط.</a:t>
              </a: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>
            <a:spLocks noGrp="1"/>
          </p:cNvSpPr>
          <p:nvPr>
            <p:ph type="title" idx="4294967295"/>
          </p:nvPr>
        </p:nvSpPr>
        <p:spPr>
          <a:xfrm>
            <a:off x="1116012" y="1905000"/>
            <a:ext cx="6938963" cy="15827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anchor="b">
            <a:normAutofit/>
          </a:bodyPr>
          <a:lstStyle>
            <a:lvl1pPr defTabSz="758951">
              <a:lnSpc>
                <a:spcPct val="95000"/>
              </a:lnSpc>
              <a:defRPr sz="4648"/>
            </a:lvl1pPr>
          </a:lstStyle>
          <a:p>
            <a:pPr rtl="0">
              <a:defRPr/>
            </a:pPr>
            <a:r>
              <a:t>أنماط مقترحة لتعلم المهارات الحركية الأساسية</a:t>
            </a:r>
          </a:p>
        </p:txBody>
      </p:sp>
      <p:sp>
        <p:nvSpPr>
          <p:cNvPr id="184" name="Shape 184"/>
          <p:cNvSpPr>
            <a:spLocks noGrp="1"/>
          </p:cNvSpPr>
          <p:nvPr>
            <p:ph type="body" sz="quarter" idx="4294967295"/>
          </p:nvPr>
        </p:nvSpPr>
        <p:spPr>
          <a:xfrm>
            <a:off x="1116012" y="3487737"/>
            <a:ext cx="6938963" cy="114300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 rtl="0">
              <a:spcBef>
                <a:spcPts val="300"/>
              </a:spcBef>
              <a:buSzTx/>
              <a:buNone/>
              <a:defRPr sz="1800"/>
            </a:pPr>
            <a:endParaRPr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/>
          </p:cNvSpPr>
          <p:nvPr>
            <p:ph type="title" idx="4294967295"/>
          </p:nvPr>
        </p:nvSpPr>
        <p:spPr>
          <a:xfrm>
            <a:off x="890587" y="273050"/>
            <a:ext cx="3206751" cy="203041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anchor="b">
            <a:normAutofit/>
          </a:bodyPr>
          <a:lstStyle/>
          <a:p>
            <a:pPr rtl="0">
              <a:defRPr sz="4800"/>
            </a:pPr>
            <a:r>
              <a:t>مهارة المشي:</a:t>
            </a:r>
            <a:br/>
            <a:endParaRPr/>
          </a:p>
        </p:txBody>
      </p:sp>
      <p:sp>
        <p:nvSpPr>
          <p:cNvPr id="187" name="Shape 187"/>
          <p:cNvSpPr>
            <a:spLocks noGrp="1"/>
          </p:cNvSpPr>
          <p:nvPr>
            <p:ph type="body" sz="half" idx="4294967295"/>
          </p:nvPr>
        </p:nvSpPr>
        <p:spPr>
          <a:xfrm>
            <a:off x="4926012" y="914400"/>
            <a:ext cx="3429001" cy="481647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anchor="ctr">
            <a:normAutofit/>
          </a:bodyPr>
          <a:lstStyle/>
          <a:p>
            <a:pPr marL="0" indent="0" algn="r" rtl="0">
              <a:buSzTx/>
              <a:buNone/>
              <a:defRPr b="1">
                <a:solidFill>
                  <a:srgbClr val="3F314E"/>
                </a:solidFill>
              </a:defRPr>
            </a:pPr>
            <a:r>
              <a:rPr dirty="0" err="1" smtClean="0"/>
              <a:t>المشي</a:t>
            </a:r>
            <a:r>
              <a:rPr dirty="0" smtClean="0"/>
              <a:t> </a:t>
            </a:r>
            <a:r>
              <a:rPr dirty="0" err="1"/>
              <a:t>باتجاهات</a:t>
            </a:r>
            <a:r>
              <a:rPr dirty="0"/>
              <a:t> </a:t>
            </a:r>
            <a:r>
              <a:rPr dirty="0" err="1"/>
              <a:t>مختلفة</a:t>
            </a:r>
            <a:r>
              <a:rPr dirty="0"/>
              <a:t>.</a:t>
            </a:r>
          </a:p>
          <a:p>
            <a:pPr marL="0" indent="0" algn="r" rtl="0">
              <a:buSzTx/>
              <a:buNone/>
              <a:defRPr b="1">
                <a:solidFill>
                  <a:srgbClr val="3F314E"/>
                </a:solidFill>
              </a:defRPr>
            </a:pPr>
            <a:r>
              <a:rPr dirty="0" err="1" smtClean="0"/>
              <a:t>المشي</a:t>
            </a:r>
            <a:r>
              <a:rPr dirty="0" smtClean="0"/>
              <a:t> </a:t>
            </a:r>
            <a:r>
              <a:rPr dirty="0" err="1"/>
              <a:t>على</a:t>
            </a:r>
            <a:r>
              <a:rPr dirty="0"/>
              <a:t> </a:t>
            </a:r>
            <a:r>
              <a:rPr dirty="0" err="1"/>
              <a:t>أطراف</a:t>
            </a:r>
            <a:r>
              <a:rPr dirty="0"/>
              <a:t> </a:t>
            </a:r>
            <a:r>
              <a:rPr dirty="0" err="1"/>
              <a:t>الأصابع</a:t>
            </a:r>
            <a:r>
              <a:rPr dirty="0"/>
              <a:t>.</a:t>
            </a:r>
          </a:p>
          <a:p>
            <a:pPr marL="0" indent="0" algn="r" rtl="0">
              <a:buSzTx/>
              <a:buNone/>
              <a:defRPr b="1">
                <a:solidFill>
                  <a:srgbClr val="3F314E"/>
                </a:solidFill>
              </a:defRPr>
            </a:pPr>
            <a:r>
              <a:rPr dirty="0" smtClean="0"/>
              <a:t>ـ </a:t>
            </a:r>
            <a:r>
              <a:rPr dirty="0" err="1"/>
              <a:t>توسيع</a:t>
            </a:r>
            <a:r>
              <a:rPr dirty="0"/>
              <a:t> </a:t>
            </a:r>
            <a:r>
              <a:rPr dirty="0" err="1"/>
              <a:t>وتضييق</a:t>
            </a:r>
            <a:r>
              <a:rPr dirty="0"/>
              <a:t> </a:t>
            </a:r>
            <a:r>
              <a:rPr dirty="0" err="1"/>
              <a:t>خطوة</a:t>
            </a:r>
            <a:r>
              <a:rPr dirty="0"/>
              <a:t> </a:t>
            </a:r>
            <a:r>
              <a:rPr dirty="0" err="1"/>
              <a:t>المشي</a:t>
            </a:r>
            <a:r>
              <a:rPr dirty="0"/>
              <a:t>.</a:t>
            </a:r>
          </a:p>
          <a:p>
            <a:pPr marL="0" indent="0" algn="r" rtl="0">
              <a:buSzTx/>
              <a:buNone/>
              <a:defRPr b="1">
                <a:solidFill>
                  <a:srgbClr val="3F314E"/>
                </a:solidFill>
              </a:defRPr>
            </a:pPr>
            <a:r>
              <a:rPr dirty="0" smtClean="0"/>
              <a:t>ـ </a:t>
            </a:r>
            <a:r>
              <a:rPr dirty="0" err="1"/>
              <a:t>المشية</a:t>
            </a:r>
            <a:r>
              <a:rPr dirty="0"/>
              <a:t> </a:t>
            </a:r>
            <a:r>
              <a:rPr dirty="0" err="1"/>
              <a:t>العسكرية</a:t>
            </a:r>
            <a:r>
              <a:rPr dirty="0"/>
              <a:t>.</a:t>
            </a:r>
          </a:p>
          <a:p>
            <a:pPr marL="0" indent="0" algn="r" rtl="0">
              <a:buSzTx/>
              <a:buNone/>
              <a:defRPr b="1">
                <a:solidFill>
                  <a:srgbClr val="3F314E"/>
                </a:solidFill>
              </a:defRPr>
            </a:pPr>
            <a:r>
              <a:rPr dirty="0" smtClean="0"/>
              <a:t>.</a:t>
            </a:r>
            <a:endParaRPr dirty="0"/>
          </a:p>
        </p:txBody>
      </p:sp>
      <p:pic>
        <p:nvPicPr>
          <p:cNvPr id="188" name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52437" y="2303462"/>
            <a:ext cx="4013201" cy="179546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>
            <a:spLocks noGrp="1"/>
          </p:cNvSpPr>
          <p:nvPr>
            <p:ph type="title" idx="4294967295"/>
          </p:nvPr>
        </p:nvSpPr>
        <p:spPr>
          <a:xfrm>
            <a:off x="712787" y="84137"/>
            <a:ext cx="3509963" cy="2209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anchor="b">
            <a:normAutofit/>
          </a:bodyPr>
          <a:lstStyle/>
          <a:p>
            <a:pPr rtl="0">
              <a:defRPr sz="4800"/>
            </a:pPr>
            <a:r>
              <a:t>مهارة الجري:</a:t>
            </a:r>
            <a:br/>
            <a:endParaRPr/>
          </a:p>
        </p:txBody>
      </p:sp>
      <p:sp>
        <p:nvSpPr>
          <p:cNvPr id="191" name="Shape 191"/>
          <p:cNvSpPr>
            <a:spLocks noGrp="1"/>
          </p:cNvSpPr>
          <p:nvPr>
            <p:ph type="body" sz="half" idx="4294967295"/>
          </p:nvPr>
        </p:nvSpPr>
        <p:spPr>
          <a:xfrm>
            <a:off x="4926012" y="914400"/>
            <a:ext cx="3429001" cy="481647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anchor="ctr">
            <a:normAutofit/>
          </a:bodyPr>
          <a:lstStyle/>
          <a:p>
            <a:pPr marL="0" indent="0" algn="r" defTabSz="859536" rtl="0">
              <a:spcBef>
                <a:spcPts val="1800"/>
              </a:spcBef>
              <a:buSzTx/>
              <a:buNone/>
              <a:defRPr sz="2256" b="1">
                <a:solidFill>
                  <a:srgbClr val="403778"/>
                </a:solidFill>
              </a:defRPr>
            </a:pPr>
            <a:r>
              <a:rPr dirty="0" err="1" smtClean="0"/>
              <a:t>الإحماء</a:t>
            </a:r>
            <a:r>
              <a:rPr dirty="0" smtClean="0"/>
              <a:t> ( </a:t>
            </a:r>
            <a:r>
              <a:rPr dirty="0" err="1"/>
              <a:t>الجري</a:t>
            </a:r>
            <a:r>
              <a:rPr dirty="0"/>
              <a:t> </a:t>
            </a:r>
            <a:r>
              <a:rPr dirty="0" err="1"/>
              <a:t>في</a:t>
            </a:r>
            <a:r>
              <a:rPr dirty="0"/>
              <a:t> </a:t>
            </a:r>
            <a:r>
              <a:rPr dirty="0" err="1"/>
              <a:t>نفس</a:t>
            </a:r>
            <a:r>
              <a:rPr dirty="0"/>
              <a:t> </a:t>
            </a:r>
            <a:r>
              <a:rPr dirty="0" err="1" smtClean="0"/>
              <a:t>المكان</a:t>
            </a:r>
            <a:r>
              <a:rPr dirty="0" smtClean="0"/>
              <a:t>).</a:t>
            </a:r>
            <a:endParaRPr dirty="0"/>
          </a:p>
          <a:p>
            <a:pPr marL="0" indent="0" algn="r" defTabSz="859536" rtl="0">
              <a:spcBef>
                <a:spcPts val="1800"/>
              </a:spcBef>
              <a:buSzTx/>
              <a:buNone/>
              <a:defRPr sz="2256" b="1">
                <a:solidFill>
                  <a:srgbClr val="403778"/>
                </a:solidFill>
              </a:defRPr>
            </a:pPr>
            <a:r>
              <a:rPr dirty="0" err="1" smtClean="0"/>
              <a:t>الجري</a:t>
            </a:r>
            <a:r>
              <a:rPr dirty="0" smtClean="0"/>
              <a:t> </a:t>
            </a:r>
            <a:r>
              <a:rPr dirty="0" err="1"/>
              <a:t>والوقوف</a:t>
            </a:r>
            <a:r>
              <a:rPr dirty="0"/>
              <a:t> </a:t>
            </a:r>
            <a:r>
              <a:rPr dirty="0" err="1"/>
              <a:t>تبعاً</a:t>
            </a:r>
            <a:r>
              <a:rPr dirty="0"/>
              <a:t> </a:t>
            </a:r>
            <a:r>
              <a:rPr dirty="0" err="1"/>
              <a:t>للإشارة</a:t>
            </a:r>
            <a:r>
              <a:rPr dirty="0"/>
              <a:t> </a:t>
            </a:r>
            <a:r>
              <a:rPr dirty="0" err="1"/>
              <a:t>ولتغيير</a:t>
            </a:r>
            <a:r>
              <a:rPr dirty="0"/>
              <a:t> </a:t>
            </a:r>
            <a:r>
              <a:rPr dirty="0" err="1"/>
              <a:t>الاتجاهات</a:t>
            </a:r>
            <a:r>
              <a:rPr dirty="0"/>
              <a:t>.</a:t>
            </a:r>
          </a:p>
          <a:p>
            <a:pPr marL="0" indent="0" algn="r" defTabSz="859536" rtl="0">
              <a:spcBef>
                <a:spcPts val="1800"/>
              </a:spcBef>
              <a:buSzTx/>
              <a:buNone/>
              <a:defRPr sz="2256" b="1">
                <a:solidFill>
                  <a:srgbClr val="403778"/>
                </a:solidFill>
              </a:defRPr>
            </a:pPr>
            <a:r>
              <a:rPr dirty="0" err="1" smtClean="0"/>
              <a:t>الجري</a:t>
            </a:r>
            <a:r>
              <a:rPr dirty="0" smtClean="0"/>
              <a:t> </a:t>
            </a:r>
            <a:r>
              <a:rPr dirty="0" err="1"/>
              <a:t>مع</a:t>
            </a:r>
            <a:r>
              <a:rPr dirty="0"/>
              <a:t> </a:t>
            </a:r>
            <a:r>
              <a:rPr dirty="0" err="1"/>
              <a:t>ثني</a:t>
            </a:r>
            <a:r>
              <a:rPr dirty="0"/>
              <a:t> </a:t>
            </a:r>
            <a:r>
              <a:rPr dirty="0" err="1"/>
              <a:t>الجذع</a:t>
            </a:r>
            <a:r>
              <a:rPr dirty="0"/>
              <a:t> </a:t>
            </a:r>
            <a:r>
              <a:rPr dirty="0" err="1"/>
              <a:t>أماماً</a:t>
            </a:r>
            <a:r>
              <a:rPr dirty="0"/>
              <a:t> </a:t>
            </a:r>
            <a:r>
              <a:rPr dirty="0" err="1"/>
              <a:t>لأسفل</a:t>
            </a:r>
            <a:r>
              <a:rPr dirty="0"/>
              <a:t>.</a:t>
            </a:r>
          </a:p>
          <a:p>
            <a:pPr marL="0" indent="0" algn="r" defTabSz="859536" rtl="0">
              <a:spcBef>
                <a:spcPts val="1800"/>
              </a:spcBef>
              <a:buSzTx/>
              <a:buNone/>
              <a:defRPr sz="2256" b="1">
                <a:solidFill>
                  <a:srgbClr val="403778"/>
                </a:solidFill>
              </a:defRPr>
            </a:pPr>
            <a:r>
              <a:rPr dirty="0" smtClean="0"/>
              <a:t>ـ </a:t>
            </a:r>
            <a:r>
              <a:rPr dirty="0" err="1"/>
              <a:t>الجري</a:t>
            </a:r>
            <a:r>
              <a:rPr dirty="0"/>
              <a:t> </a:t>
            </a:r>
            <a:r>
              <a:rPr dirty="0" err="1"/>
              <a:t>بين</a:t>
            </a:r>
            <a:r>
              <a:rPr dirty="0"/>
              <a:t> </a:t>
            </a:r>
            <a:r>
              <a:rPr dirty="0" err="1"/>
              <a:t>عوائق</a:t>
            </a:r>
            <a:r>
              <a:rPr dirty="0"/>
              <a:t> ( </a:t>
            </a:r>
            <a:r>
              <a:rPr dirty="0" err="1"/>
              <a:t>كرات</a:t>
            </a:r>
            <a:r>
              <a:rPr dirty="0"/>
              <a:t> </a:t>
            </a:r>
            <a:r>
              <a:rPr dirty="0" err="1"/>
              <a:t>مثلاً</a:t>
            </a:r>
            <a:r>
              <a:rPr dirty="0"/>
              <a:t>)</a:t>
            </a:r>
          </a:p>
          <a:p>
            <a:pPr marL="0" indent="0" algn="r" defTabSz="859536" rtl="0">
              <a:spcBef>
                <a:spcPts val="1800"/>
              </a:spcBef>
              <a:buSzTx/>
              <a:buNone/>
              <a:defRPr sz="2256" b="1">
                <a:solidFill>
                  <a:srgbClr val="403778"/>
                </a:solidFill>
              </a:defRPr>
            </a:pPr>
            <a:r>
              <a:rPr dirty="0" smtClean="0"/>
              <a:t>ـ </a:t>
            </a:r>
            <a:r>
              <a:rPr dirty="0" err="1"/>
              <a:t>الجري</a:t>
            </a:r>
            <a:r>
              <a:rPr dirty="0"/>
              <a:t> </a:t>
            </a:r>
            <a:r>
              <a:rPr dirty="0" err="1"/>
              <a:t>مع</a:t>
            </a:r>
            <a:r>
              <a:rPr dirty="0"/>
              <a:t> </a:t>
            </a:r>
            <a:r>
              <a:rPr dirty="0" err="1"/>
              <a:t>المبالغة</a:t>
            </a:r>
            <a:r>
              <a:rPr dirty="0"/>
              <a:t> </a:t>
            </a:r>
            <a:r>
              <a:rPr dirty="0" err="1"/>
              <a:t>في</a:t>
            </a:r>
            <a:r>
              <a:rPr dirty="0"/>
              <a:t> </a:t>
            </a:r>
            <a:r>
              <a:rPr dirty="0" err="1"/>
              <a:t>حركات</a:t>
            </a:r>
            <a:r>
              <a:rPr dirty="0"/>
              <a:t> </a:t>
            </a:r>
            <a:r>
              <a:rPr dirty="0" err="1"/>
              <a:t>المرجحة</a:t>
            </a:r>
            <a:r>
              <a:rPr dirty="0"/>
              <a:t> </a:t>
            </a:r>
            <a:r>
              <a:rPr dirty="0" err="1"/>
              <a:t>للذراعين</a:t>
            </a:r>
            <a:r>
              <a:rPr dirty="0"/>
              <a:t>.</a:t>
            </a:r>
          </a:p>
        </p:txBody>
      </p:sp>
      <p:pic>
        <p:nvPicPr>
          <p:cNvPr id="192" name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6887" y="2293937"/>
            <a:ext cx="3897313" cy="25368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ormal">
  <a:themeElements>
    <a:clrScheme name="Formal">
      <a:dk1>
        <a:srgbClr val="534239"/>
      </a:dk1>
      <a:lt1>
        <a:srgbClr val="1A3F53"/>
      </a:lt1>
      <a:dk2>
        <a:srgbClr val="A7A7A7"/>
      </a:dk2>
      <a:lt2>
        <a:srgbClr val="535353"/>
      </a:lt2>
      <a:accent1>
        <a:srgbClr val="907F76"/>
      </a:accent1>
      <a:accent2>
        <a:srgbClr val="A46645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Formal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Fo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1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534239"/>
            </a:solidFill>
            <a:effectLst/>
            <a:uFillTx/>
            <a:latin typeface="Garamond"/>
            <a:ea typeface="Garamond"/>
            <a:cs typeface="Garamond"/>
            <a:sym typeface="Garamon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1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534239"/>
            </a:solidFill>
            <a:effectLst/>
            <a:uFillTx/>
            <a:latin typeface="Garamond"/>
            <a:ea typeface="Garamond"/>
            <a:cs typeface="Garamond"/>
            <a:sym typeface="Garamon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Formal">
  <a:themeElements>
    <a:clrScheme name="Formal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907F76"/>
      </a:accent1>
      <a:accent2>
        <a:srgbClr val="A46645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Formal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Fo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1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534239"/>
            </a:solidFill>
            <a:effectLst/>
            <a:uFillTx/>
            <a:latin typeface="Garamond"/>
            <a:ea typeface="Garamond"/>
            <a:cs typeface="Garamond"/>
            <a:sym typeface="Garamon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1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534239"/>
            </a:solidFill>
            <a:effectLst/>
            <a:uFillTx/>
            <a:latin typeface="Garamond"/>
            <a:ea typeface="Garamond"/>
            <a:cs typeface="Garamond"/>
            <a:sym typeface="Garamon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1153</Words>
  <Application>Microsoft Office PowerPoint</Application>
  <PresentationFormat>On-screen Show (4:3)</PresentationFormat>
  <Paragraphs>151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Arial</vt:lpstr>
      <vt:lpstr>Calibri</vt:lpstr>
      <vt:lpstr>Garamond</vt:lpstr>
      <vt:lpstr>Times New Roman</vt:lpstr>
      <vt:lpstr>Wingdings</vt:lpstr>
      <vt:lpstr>Formal</vt:lpstr>
      <vt:lpstr>برنامج النشاط الحركي وتعلم المهارات الحركية الأساسية لطفل ما قبل المدرسة</vt:lpstr>
      <vt:lpstr>محاور المحاضرة</vt:lpstr>
      <vt:lpstr>أنواع المهارات الحركية</vt:lpstr>
      <vt:lpstr>تابع.. أنواع المهارات الحركية</vt:lpstr>
      <vt:lpstr>تابع.. أنواع المهارات الحركية</vt:lpstr>
      <vt:lpstr>قسم (مفتي حماد)المهارات الأساسية التي يجب أن يتعلمها الطفل إلى:</vt:lpstr>
      <vt:lpstr>أنماط مقترحة لتعلم المهارات الحركية الأساسية</vt:lpstr>
      <vt:lpstr>مهارة المشي: </vt:lpstr>
      <vt:lpstr>مهارة الجري: </vt:lpstr>
      <vt:lpstr>مهارة القفز أو الوثب</vt:lpstr>
      <vt:lpstr>تعريف البرنامج الحركي</vt:lpstr>
      <vt:lpstr>أهداف برنامج النشاط الحركي</vt:lpstr>
      <vt:lpstr>أهداف برنامج النشاط الحركي</vt:lpstr>
      <vt:lpstr>تابع..أهداف برنامج النشاط الحركي</vt:lpstr>
      <vt:lpstr>تابع..أهداف برنامج النشاط الحركي</vt:lpstr>
      <vt:lpstr>أسس البرنامج الحركي</vt:lpstr>
      <vt:lpstr>أسس البرنامج الحركي</vt:lpstr>
      <vt:lpstr>تابع.. أسس البرنامج الحركي</vt:lpstr>
      <vt:lpstr>صياغة أهداف البرنامج</vt:lpstr>
      <vt:lpstr>صياغة الأهداف</vt:lpstr>
      <vt:lpstr>صياغة الأهداف</vt:lpstr>
      <vt:lpstr>أمثلة على هدف تعليمي حركي:</vt:lpstr>
      <vt:lpstr>تحضير النشاط الحركي</vt:lpstr>
      <vt:lpstr>فن تدريس التربية الحركية وخطواتها</vt:lpstr>
      <vt:lpstr>شروط واعتبارات التربية الحركية</vt:lpstr>
      <vt:lpstr>خطوات تدريس الأنشطة الحركية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تم بحمد الله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برنامج النشاط الحركي وتعلم المهارات الحركية الأساسية لطفل ما قبل المدرسة</dc:title>
  <cp:lastModifiedBy>Lena Alkhuraiji</cp:lastModifiedBy>
  <cp:revision>12</cp:revision>
  <dcterms:modified xsi:type="dcterms:W3CDTF">2016-10-24T21:15:23Z</dcterms:modified>
</cp:coreProperties>
</file>