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2"/>
  </p:sldMasterIdLst>
  <p:notesMasterIdLst>
    <p:notesMasterId r:id="rId18"/>
  </p:notesMasterIdLst>
  <p:sldIdLst>
    <p:sldId id="258" r:id="rId3"/>
    <p:sldId id="281" r:id="rId4"/>
    <p:sldId id="27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2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DC1E4DE8-F845-401C-8789-415077669F44}" type="datetimeFigureOut">
              <a:rPr lang="ar-SA"/>
              <a:pPr algn="r" rtl="1"/>
              <a:t>21/03/38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892B9804-EADB-48C1-93EA-50051FE0DB39}" type="slidenum">
              <a:rPr/>
              <a:pPr algn="r"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84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01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4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375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2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4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1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"/>
          <p:cNvSpPr>
            <a:spLocks noGrp="1"/>
          </p:cNvSpPr>
          <p:nvPr>
            <p:ph type="body" sz="quarter" idx="11"/>
          </p:nvPr>
        </p:nvSpPr>
        <p:spPr>
          <a:xfrm>
            <a:off x="304800" y="1905000"/>
            <a:ext cx="8534400" cy="885825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 algn="r" latinLnBrk="0">
              <a:spcBef>
                <a:spcPts val="0"/>
              </a:spcBef>
              <a:buFontTx/>
              <a:buNone/>
              <a:defRPr lang="ar-SA" sz="4800" cap="all" spc="100" baseline="0">
                <a:solidFill>
                  <a:schemeClr val="tx1"/>
                </a:solidFill>
                <a:effectLst/>
                <a:latin typeface="+mn-lt"/>
              </a:defRPr>
            </a:lvl1pPr>
            <a:lvl2pPr indent="0">
              <a:spcBef>
                <a:spcPts val="0"/>
              </a:spcBef>
              <a:buFontTx/>
              <a:buNone/>
              <a:defRPr lang="ar-SA"/>
            </a:lvl2pPr>
            <a:lvl3pPr indent="0">
              <a:spcBef>
                <a:spcPts val="0"/>
              </a:spcBef>
              <a:buFontTx/>
              <a:buNone/>
              <a:defRPr lang="ar-SA"/>
            </a:lvl3pPr>
            <a:lvl4pPr indent="0">
              <a:spcBef>
                <a:spcPts val="0"/>
              </a:spcBef>
              <a:buFontTx/>
              <a:buNone/>
              <a:defRPr lang="ar-SA"/>
            </a:lvl4pPr>
            <a:lvl5pPr indent="0">
              <a:spcBef>
                <a:spcPts val="0"/>
              </a:spcBef>
              <a:buFontTx/>
              <a:buNone/>
              <a:defRPr lang="ar-SA"/>
            </a:lvl5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Shape 13"/>
          <p:cNvSpPr>
            <a:spLocks noGrp="1"/>
          </p:cNvSpPr>
          <p:nvPr>
            <p:ph type="body" sz="quarter" idx="13"/>
          </p:nvPr>
        </p:nvSpPr>
        <p:spPr>
          <a:xfrm>
            <a:off x="1097280" y="4876800"/>
            <a:ext cx="6949440" cy="4572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 algn="r" latinLnBrk="0">
              <a:spcBef>
                <a:spcPts val="0"/>
              </a:spcBef>
              <a:buFontTx/>
              <a:buNone/>
              <a:defRPr lang="ar-SA" sz="2000" cap="none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Shape 14"/>
          <p:cNvSpPr>
            <a:spLocks noGrp="1"/>
          </p:cNvSpPr>
          <p:nvPr>
            <p:ph type="body" sz="quarter" idx="15"/>
          </p:nvPr>
        </p:nvSpPr>
        <p:spPr>
          <a:xfrm>
            <a:off x="1097280" y="5953125"/>
            <a:ext cx="6949440" cy="485775"/>
          </a:xfrm>
          <a:prstGeom prst="rect">
            <a:avLst/>
          </a:prstGeom>
        </p:spPr>
        <p:txBody>
          <a:bodyPr wrap="none" anchor="b" anchorCtr="0"/>
          <a:lstStyle>
            <a:lvl1pPr marL="0" indent="0" algn="r" latinLnBrk="0">
              <a:spcBef>
                <a:spcPts val="0"/>
              </a:spcBef>
              <a:buFontTx/>
              <a:buNone/>
              <a:defRPr lang="ar-SA" sz="2100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Shape 15"/>
          <p:cNvSpPr>
            <a:spLocks noGrp="1"/>
          </p:cNvSpPr>
          <p:nvPr>
            <p:ph type="body" sz="quarter" idx="16"/>
          </p:nvPr>
        </p:nvSpPr>
        <p:spPr>
          <a:xfrm>
            <a:off x="1097280" y="180975"/>
            <a:ext cx="6949440" cy="533400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r" latinLnBrk="0">
              <a:spcBef>
                <a:spcPts val="0"/>
              </a:spcBef>
              <a:buFontTx/>
              <a:buNone/>
              <a:defRPr lang="ar-SA" sz="2100" cap="none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Shape 17"/>
          <p:cNvSpPr>
            <a:spLocks noGrp="1"/>
          </p:cNvSpPr>
          <p:nvPr>
            <p:ph type="body" sz="quarter" idx="17"/>
          </p:nvPr>
        </p:nvSpPr>
        <p:spPr>
          <a:xfrm>
            <a:off x="342901" y="3505201"/>
            <a:ext cx="8448675" cy="1371599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r" latinLnBrk="0">
              <a:spcBef>
                <a:spcPts val="0"/>
              </a:spcBef>
              <a:buFontTx/>
              <a:buNone/>
              <a:defRPr lang="ar-SA" sz="4800" b="0" kern="1200" cap="none" baseline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  <a:lvl2pPr indent="0">
              <a:spcBef>
                <a:spcPts val="0"/>
              </a:spcBef>
              <a:buFontTx/>
              <a:buNone/>
              <a:defRPr lang="ar-SA"/>
            </a:lvl2pPr>
            <a:lvl3pPr indent="0">
              <a:spcBef>
                <a:spcPts val="0"/>
              </a:spcBef>
              <a:buFontTx/>
              <a:buNone/>
              <a:defRPr lang="ar-SA"/>
            </a:lvl3pPr>
            <a:lvl4pPr indent="0">
              <a:spcBef>
                <a:spcPts val="0"/>
              </a:spcBef>
              <a:buFontTx/>
              <a:buNone/>
              <a:defRPr lang="ar-SA"/>
            </a:lvl4pPr>
            <a:lvl5pPr indent="0">
              <a:spcBef>
                <a:spcPts val="0"/>
              </a:spcBef>
              <a:buFontTx/>
              <a:buNone/>
              <a:defRPr lang="ar-SA"/>
            </a:lvl5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23874"/>
          </a:xfrm>
          <a:prstGeom prst="rect">
            <a:avLst/>
          </a:prstGeom>
        </p:spPr>
        <p:txBody>
          <a:bodyPr vert="horz" tIns="0" bIns="0" rtlCol="1" anchor="ctr" anchorCtr="0">
            <a:normAutofit/>
          </a:bodyPr>
          <a:lstStyle>
            <a:lvl1pPr algn="r" latinLnBrk="0">
              <a:defRPr lang="ar-SA" sz="2400">
                <a:solidFill>
                  <a:schemeClr val="tx1"/>
                </a:solidFill>
                <a:latin typeface="+mn-lt"/>
              </a:defRPr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81200" y="6046787"/>
            <a:ext cx="502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9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7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1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114B-DF0A-43F9-BA75-43C22C9A47AE}" type="datetimeFigureOut">
              <a:rPr lang="ar-SA" smtClean="0"/>
              <a:pPr/>
              <a:t>21/03/38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1"/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CFC31A-4833-44F6-BB35-44D043B7E701}" type="slidenum">
              <a:rPr lang="ar-SA" smtClean="0"/>
              <a:pPr/>
              <a:t>‹#›</a:t>
            </a:fld>
            <a:endParaRPr lang="ar-S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5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672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yJk9eA_mL4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7651184" cy="2027874"/>
          </a:xfrm>
        </p:spPr>
        <p:txBody>
          <a:bodyPr anchor="ctr">
            <a:normAutofit/>
          </a:bodyPr>
          <a:lstStyle/>
          <a:p>
            <a:pPr algn="ctr"/>
            <a:r>
              <a:rPr lang="ar-SA" sz="4000" b="1" dirty="0" smtClean="0"/>
              <a:t/>
            </a:r>
            <a:br>
              <a:rPr lang="ar-SA" sz="4000" b="1" dirty="0" smtClean="0"/>
            </a:br>
            <a:r>
              <a:rPr lang="ar-SA" sz="4000" b="1" dirty="0" smtClean="0"/>
              <a:t>التمثيليات والقصص الحركية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548687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64" y="421242"/>
            <a:ext cx="7024744" cy="1143000"/>
          </a:xfrm>
        </p:spPr>
        <p:txBody>
          <a:bodyPr anchor="ctr"/>
          <a:lstStyle/>
          <a:p>
            <a:pPr algn="ctr"/>
            <a:r>
              <a:rPr lang="ar-SA" dirty="0" smtClean="0"/>
              <a:t>طريقة سرد القصة الحركية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3" y="1564242"/>
            <a:ext cx="7470794" cy="4782722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١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- سرد القصة للأطفال مع التعبير عنها بالتمثيل والحركة في وقت بسيط.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٢- أداء الحركات المستخدمة في القصة مع مصاحبة الأناشيد الملائمة للقصة والتمرينات.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٣- أن يختلف صوت المعلمة باختلاف صوت التمرينات حتى يعرف نوع الحركة.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٤- يفضل وجود أصوات أيقاعات أو أناشيد لإشاعة جو مرح.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٥- تتطلب تقسيم الأطفال إلى مجموعات صغيرة بحيث تؤدي كل مجموعة دور في القصة تبعاً للأحداث والشخصيات المذكورة٬ ويترك للطفل حرية الحركة وفقاً لخياله وابتكاره للحركات أثناء قيام المعلمة برواية القصة.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٦- تتطابق الحركات مع كلمات القصة.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٧ـ يمكن بعد سرد القصة بالكلمات أن يترك للطفل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ترجمة المواقف </a:t>
            </a:r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إلى حركات رياضية.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1523"/>
            <a:ext cx="7024744" cy="1143000"/>
          </a:xfrm>
        </p:spPr>
        <p:txBody>
          <a:bodyPr anchor="ctr"/>
          <a:lstStyle/>
          <a:p>
            <a:pPr algn="ctr"/>
            <a:r>
              <a:rPr lang="ar-SA" dirty="0" smtClean="0"/>
              <a:t>تقويم القصة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04524"/>
            <a:ext cx="6777317" cy="4028106"/>
          </a:xfrm>
        </p:spPr>
        <p:txBody>
          <a:bodyPr>
            <a:normAutofit/>
          </a:bodyPr>
          <a:lstStyle/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إجابة المعلمة على التساؤلات التي يطرحها الأطفال.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إجابة الأطفال أنفسهم على تساؤلات المعلمة عن موضوع القصة.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إجابة الأطفال على أسئلة زملاؤهم.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تلخيص القصة بواسطة الأطفال.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إعادة تمثيل الأطفال لبعض أجزاء القصة وأداء حركاتها وحوادثها.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التعبير عن القصة بأشكال فنية أخرى مثل الرسم٬ والتشكيل والصلصال وغيرها.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24220"/>
            <a:ext cx="7024744" cy="1143000"/>
          </a:xfrm>
        </p:spPr>
        <p:txBody>
          <a:bodyPr anchor="ctr"/>
          <a:lstStyle/>
          <a:p>
            <a:pPr algn="ctr"/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بنود القصة الحركية: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67220"/>
            <a:ext cx="7354001" cy="4454206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ar-SA" sz="2800" u="sng" dirty="0" smtClean="0">
                <a:solidFill>
                  <a:srgbClr val="5F0EAA"/>
                </a:solidFill>
              </a:rPr>
              <a:t>١ـ الأهداف:  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أهداف مهارية ( حركات ) </a:t>
            </a:r>
          </a:p>
          <a:p>
            <a:pPr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أهداف معرفية ( معلومات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ومعارف و اتجاهات 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وقيم وسلوكيات ) </a:t>
            </a:r>
            <a:endParaRPr lang="ar-S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أهداف وجدانية (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مشاعر)..</a:t>
            </a:r>
            <a:endParaRPr lang="ar-S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8580" indent="0" algn="r">
              <a:buNone/>
            </a:pPr>
            <a:r>
              <a:rPr lang="ar-SA" sz="2800" u="sng" dirty="0" smtClean="0">
                <a:solidFill>
                  <a:schemeClr val="accent2">
                    <a:lumMod val="75000"/>
                  </a:schemeClr>
                </a:solidFill>
              </a:rPr>
              <a:t>٢- طريقة عرض النشاط: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 محتوى القصة ( السيناريو)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التهيئة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 التمهيد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الجزء الأساسي</a:t>
            </a:r>
          </a:p>
          <a:p>
            <a:pPr algn="r">
              <a:buFont typeface="Arial"/>
              <a:buChar char="•"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الجزء الختامي ( التقييم والتغذية الراجعة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ar-S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ar-S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25780" indent="-457200" algn="r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93" y="260648"/>
            <a:ext cx="7024744" cy="1143000"/>
          </a:xfrm>
        </p:spPr>
        <p:txBody>
          <a:bodyPr anchor="ctr"/>
          <a:lstStyle/>
          <a:p>
            <a:pPr algn="ctr"/>
            <a:r>
              <a:rPr lang="ar-SA" dirty="0" smtClean="0"/>
              <a:t>متطلب القصة الحركية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9938"/>
            <a:ext cx="7425031" cy="3775165"/>
          </a:xfrm>
        </p:spPr>
        <p:txBody>
          <a:bodyPr>
            <a:normAutofit fontScale="92500" lnSpcReduction="20000"/>
          </a:bodyPr>
          <a:lstStyle/>
          <a:p>
            <a:pPr algn="r">
              <a:buFont typeface="Arial"/>
              <a:buChar char="•"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</a:rPr>
              <a:t>ينقسم الطالبات إلى مجموعات من ٥ -٦ طالبات.</a:t>
            </a:r>
          </a:p>
          <a:p>
            <a:pPr algn="r">
              <a:buFont typeface="Arial"/>
              <a:buChar char="•"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</a:rPr>
              <a:t>تختار كل مجموعة قصة حركية لتؤديها في المحاضرة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ar-SA" sz="2800" b="1" u="sng" dirty="0" smtClean="0">
                <a:solidFill>
                  <a:srgbClr val="FF0000"/>
                </a:solidFill>
              </a:rPr>
              <a:t>مع استخدام نموذج التحضير </a:t>
            </a:r>
            <a:endParaRPr lang="ar-SA" sz="2800" b="1" u="sng" dirty="0" smtClean="0">
              <a:solidFill>
                <a:srgbClr val="FF0000"/>
              </a:solidFill>
            </a:endParaRPr>
          </a:p>
          <a:p>
            <a:pPr algn="r">
              <a:buFont typeface="Arial"/>
              <a:buChar char="•"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</a:rPr>
              <a:t>يقدم تحضير للنشاط كاملاً مع طريقة التقييم.</a:t>
            </a:r>
          </a:p>
          <a:p>
            <a:pPr algn="r">
              <a:buFont typeface="Arial"/>
              <a:buChar char="•"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</a:rPr>
              <a:t>يورزع العمل بين طالبات المجموعة بحيث يكون لكل طالبة مهمة تؤديها ودور في العرض.</a:t>
            </a:r>
          </a:p>
          <a:p>
            <a:pPr algn="r">
              <a:buFont typeface="Arial"/>
              <a:buChar char="•"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</a:rPr>
              <a:t>يتم إضافة أي اكسسوارات لإخراج المسرحية بشكل جذاب ومتقن.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buFont typeface="Arial"/>
              <a:buChar char="•"/>
            </a:pPr>
            <a:endParaRPr lang="ar-SA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8580" indent="0" algn="r">
              <a:buNone/>
            </a:pPr>
            <a:endParaRPr lang="ar-SA" dirty="0" smtClean="0"/>
          </a:p>
          <a:p>
            <a:pPr algn="r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620688"/>
            <a:ext cx="9163082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204864"/>
            <a:ext cx="6580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اشكر لكم الاستماع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31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pPr algn="ctr"/>
            <a:r>
              <a:rPr lang="ar-SA" dirty="0" smtClean="0"/>
              <a:t>ماسيتم مناقشتة: 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267744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</a:rPr>
              <a:t>تم تحديد موعد الأختبار لمقرر تنمية المهارات الحركية </a:t>
            </a:r>
          </a:p>
          <a:p>
            <a:pPr algn="r"/>
            <a:r>
              <a:rPr lang="ar-SA" b="1" dirty="0">
                <a:solidFill>
                  <a:srgbClr val="FF0000"/>
                </a:solidFill>
              </a:rPr>
              <a:t>يوم الثلاثاء 6 / 4/ 1438هـ</a:t>
            </a:r>
          </a:p>
          <a:p>
            <a:pPr algn="r"/>
            <a:r>
              <a:rPr lang="ar-SA" b="1" dirty="0">
                <a:solidFill>
                  <a:srgbClr val="FF0000"/>
                </a:solidFill>
              </a:rPr>
              <a:t> من الساعة 8 الى 10</a:t>
            </a:r>
          </a:p>
          <a:p>
            <a:pPr algn="r"/>
            <a:r>
              <a:rPr lang="ar-SA" b="1" dirty="0">
                <a:solidFill>
                  <a:srgbClr val="FF0000"/>
                </a:solidFill>
              </a:rPr>
              <a:t>في نفس قاعة المحاضرة المعتاد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3717032"/>
            <a:ext cx="6058015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ar-S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CD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3245788"/>
            <a:ext cx="3902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تسليم ملف الأعمال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14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268760"/>
            <a:ext cx="61024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Dalcroze Eurhythmics, Bunny Story</a:t>
            </a:r>
          </a:p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www.youtube.com/watch?v=5yJk9eA_mL4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858330"/>
            <a:ext cx="7024744" cy="1143000"/>
          </a:xfrm>
        </p:spPr>
        <p:txBody>
          <a:bodyPr anchor="ctr"/>
          <a:lstStyle/>
          <a:p>
            <a:pPr algn="ctr"/>
            <a:r>
              <a:rPr lang="ar-SA" dirty="0" smtClean="0"/>
              <a:t>القصة الحركية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844824"/>
            <a:ext cx="7024742" cy="4098919"/>
          </a:xfrm>
        </p:spPr>
        <p:txBody>
          <a:bodyPr>
            <a:normAutofit fontScale="92500" lnSpcReduction="10000"/>
          </a:bodyPr>
          <a:lstStyle/>
          <a:p>
            <a:pPr marL="68580" indent="0" algn="r">
              <a:buNone/>
            </a:pPr>
            <a:r>
              <a:rPr lang="ar-SA" sz="2800" dirty="0" smtClean="0">
                <a:solidFill>
                  <a:srgbClr val="002060"/>
                </a:solidFill>
              </a:rPr>
              <a:t>تعتبر من الأنشطة المحببة للصغار لأنها تشعرهم بالبهجة !</a:t>
            </a:r>
          </a:p>
          <a:p>
            <a:pPr marL="68580" indent="0" algn="r">
              <a:buNone/>
            </a:pPr>
            <a:endParaRPr lang="ar-SA" sz="2800" dirty="0"/>
          </a:p>
          <a:p>
            <a:pPr marL="68580" indent="0" algn="r">
              <a:buNone/>
            </a:pPr>
            <a:r>
              <a:rPr lang="ar-SA" sz="2800" u="sng" dirty="0" smtClean="0">
                <a:solidFill>
                  <a:schemeClr val="accent2">
                    <a:lumMod val="75000"/>
                  </a:schemeClr>
                </a:solidFill>
              </a:rPr>
              <a:t>تساعد في تنمية:</a:t>
            </a:r>
          </a:p>
          <a:p>
            <a:pPr marL="6858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 القدرة على التركيز</a:t>
            </a:r>
          </a:p>
          <a:p>
            <a:pPr marL="6858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وقوة الملاحظة والتشويق </a:t>
            </a:r>
          </a:p>
          <a:p>
            <a:pPr marL="6858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وإثارة خيال الطفل</a:t>
            </a:r>
          </a:p>
          <a:p>
            <a:pPr marL="6858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وقد تحتوي في مضمونها على أهداف أخلاقية أو علمية أو لغوية أو ترويحية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4140"/>
            <a:ext cx="7024744" cy="1143000"/>
          </a:xfrm>
        </p:spPr>
        <p:txBody>
          <a:bodyPr anchor="ctr"/>
          <a:lstStyle/>
          <a:p>
            <a:pPr algn="ctr"/>
            <a:r>
              <a:rPr lang="ar-SA" dirty="0" smtClean="0"/>
              <a:t>للقصة الحركية نوعان: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23471"/>
            <a:ext cx="7024742" cy="4155146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ar-SA" sz="2800" b="1" dirty="0" smtClean="0">
                <a:solidFill>
                  <a:srgbClr val="5F0EAA"/>
                </a:solidFill>
              </a:rPr>
              <a:t>١- قصة حركية موسيقية:</a:t>
            </a:r>
          </a:p>
          <a:p>
            <a:pPr marL="6858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قصة تحكى للأطفال بأداء حركات مناسبة لكل خطوة من خطواتها للتعبير عن مضمونها.</a:t>
            </a:r>
          </a:p>
          <a:p>
            <a:pPr marL="68580" indent="0" algn="r">
              <a:buNone/>
            </a:pPr>
            <a:endParaRPr lang="ar-SA" sz="2800" dirty="0"/>
          </a:p>
          <a:p>
            <a:pPr marL="68580" indent="0" algn="r">
              <a:buNone/>
            </a:pPr>
            <a:r>
              <a:rPr lang="ar-SA" sz="2800" b="1" dirty="0" smtClean="0">
                <a:solidFill>
                  <a:srgbClr val="5F0EAA"/>
                </a:solidFill>
              </a:rPr>
              <a:t>٢- قصة حركية تمثيلية:</a:t>
            </a:r>
          </a:p>
          <a:p>
            <a:pPr marL="68580" indent="0" algn="r">
              <a:buNone/>
            </a:pP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فيها تقوم الحركة على الأداء التمثيلي وتعتمد كثيراً على خيال الطفل وميله </a:t>
            </a:r>
            <a:r>
              <a:rPr lang="ar-SA" sz="2800" dirty="0" smtClean="0">
                <a:solidFill>
                  <a:schemeClr val="bg1"/>
                </a:solidFill>
              </a:rPr>
              <a:t>للتقليد.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ar-SA" u="sng" dirty="0" smtClean="0"/>
              <a:t>أجزاء القصة الحركية:</a:t>
            </a:r>
            <a:br>
              <a:rPr lang="ar-SA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852936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١- الجزء التمهيدي</a:t>
            </a:r>
          </a:p>
          <a:p>
            <a:pPr marL="68580" indent="0" algn="ct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٢- الجزء الأساسي</a:t>
            </a:r>
          </a:p>
          <a:p>
            <a:pPr marL="68580" indent="0" algn="ct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٣- الجزء الختامي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accent4"/>
                </a:solidFill>
              </a:rPr>
              <a:t>١- الجزء التمهيدي: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Arial"/>
              <a:buChar char="•"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يشترك فيه جميع الأطفال</a:t>
            </a:r>
          </a:p>
          <a:p>
            <a:pPr algn="r">
              <a:buFont typeface="Arial"/>
              <a:buChar char="•"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يشمل جميع أجزاء الجسم.</a:t>
            </a:r>
          </a:p>
          <a:p>
            <a:pPr algn="r">
              <a:buFont typeface="Arial"/>
              <a:buChar char="•"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سهل وسريع الفهم.</a:t>
            </a:r>
          </a:p>
          <a:p>
            <a:pPr algn="r">
              <a:buFont typeface="Arial"/>
              <a:buChar char="•"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يتصف بالحركات القوية والسريعة.</a:t>
            </a:r>
          </a:p>
          <a:p>
            <a:pPr algn="r">
              <a:buFont typeface="Arial"/>
              <a:buChar char="•"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يؤدى بشكل مفتوح في بداية النشاط.</a:t>
            </a:r>
          </a:p>
          <a:p>
            <a:pPr algn="r">
              <a:buFont typeface="Arial"/>
              <a:buChar char="•"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يمثل الباب الرئيسي للدخول إلى القصة.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ar-SA" dirty="0" smtClean="0"/>
              <a:t>٢- الجزء الأساسي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r"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يجب أن تتوفر فيه: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تنمية الصفات البدنية والمهارات الحركية والمعارف النظرية للأطفال.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تنوع النشاط كل مرة بتعليم مهارة أو جزء منها.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تعود الأطفال على طرق التعامل الصحيحة والعادات التربوية.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ربط الحركة بالمفاهيم والمعلومات التي يكتسبها الطفل أثناء اللعب.</a:t>
            </a:r>
          </a:p>
          <a:p>
            <a:pPr marL="68580" indent="0" algn="r">
              <a:buNone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يشمل مجموعة المهارات الأدبية في القصه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 anchor="ctr"/>
          <a:lstStyle/>
          <a:p>
            <a:pPr algn="ctr"/>
            <a:r>
              <a:rPr lang="ar-SA" dirty="0" smtClean="0"/>
              <a:t>٣- الجزء الختامي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470916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ar-SA" sz="3600" dirty="0" smtClean="0">
                <a:solidFill>
                  <a:srgbClr val="FF0000"/>
                </a:solidFill>
              </a:rPr>
              <a:t>يحتوي على المسابقات و الألعاب الحركية والأناشيد الحركية المناسبة للقصة نفسها.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AFB8D23-8F8D-44B2-BD43-83FEC4219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515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Trebuchet MS</vt:lpstr>
      <vt:lpstr>Wingdings 3</vt:lpstr>
      <vt:lpstr>Facet</vt:lpstr>
      <vt:lpstr> التمثيليات والقصص الحركية</vt:lpstr>
      <vt:lpstr>ماسيتم مناقشتة: </vt:lpstr>
      <vt:lpstr>PowerPoint Presentation</vt:lpstr>
      <vt:lpstr>القصة الحركية</vt:lpstr>
      <vt:lpstr>للقصة الحركية نوعان:</vt:lpstr>
      <vt:lpstr>أجزاء القصة الحركية: </vt:lpstr>
      <vt:lpstr>١- الجزء التمهيدي:</vt:lpstr>
      <vt:lpstr>٢- الجزء الأساسي</vt:lpstr>
      <vt:lpstr>٣- الجزء الختامي</vt:lpstr>
      <vt:lpstr>طريقة سرد القصة الحركية</vt:lpstr>
      <vt:lpstr>تقويم القصة</vt:lpstr>
      <vt:lpstr>بنود القصة الحركية:</vt:lpstr>
      <vt:lpstr>متطلب القصة الحركية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2016-04-12T16:20:44Z</dcterms:created>
  <dcterms:modified xsi:type="dcterms:W3CDTF">2016-12-19T22:46:00Z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TC101641959990</vt:lpwstr>
  </property>
</Properties>
</file>