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sldIdLst>
    <p:sldId id="291" r:id="rId2"/>
    <p:sldId id="301" r:id="rId3"/>
    <p:sldId id="302" r:id="rId4"/>
    <p:sldId id="303" r:id="rId5"/>
    <p:sldId id="304" r:id="rId6"/>
    <p:sldId id="290" r:id="rId7"/>
    <p:sldId id="292" r:id="rId8"/>
    <p:sldId id="293" r:id="rId9"/>
    <p:sldId id="294" r:id="rId10"/>
    <p:sldId id="295" r:id="rId11"/>
    <p:sldId id="296" r:id="rId12"/>
    <p:sldId id="297" r:id="rId13"/>
    <p:sldId id="298" r:id="rId14"/>
    <p:sldId id="299" r:id="rId15"/>
    <p:sldId id="300"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84" r:id="rId29"/>
    <p:sldId id="285" r:id="rId30"/>
    <p:sldId id="286" r:id="rId31"/>
    <p:sldId id="287" r:id="rId32"/>
    <p:sldId id="288" r:id="rId33"/>
    <p:sldId id="289" r:id="rId34"/>
    <p:sldId id="279" r:id="rId35"/>
    <p:sldId id="280" r:id="rId36"/>
    <p:sldId id="281" r:id="rId37"/>
    <p:sldId id="283" r:id="rId38"/>
  </p:sldIdLst>
  <p:sldSz cx="9144000" cy="6858000" type="screen4x3"/>
  <p:notesSz cx="6858000" cy="9144000"/>
  <p:custDataLst>
    <p:tags r:id="rId39"/>
  </p:custDataLst>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87" d="100"/>
          <a:sy n="87" d="100"/>
        </p:scale>
        <p:origin x="1464" y="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8466" y="-8468"/>
            <a:ext cx="916980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2C25807-7CB3-414B-A9A9-46001B2BFA54}" type="datetimeFigureOut">
              <a:rPr lang="ar-SA" smtClean="0"/>
              <a:pPr/>
              <a:t>10/01/1438</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B20918D0-8F3D-4B28-A6E7-0A50E58A7B91}" type="slidenum">
              <a:rPr lang="ar-SA" smtClean="0"/>
              <a:pPr/>
              <a:t>‹#›</a:t>
            </a:fld>
            <a:endParaRPr lang="ar-SA"/>
          </a:p>
        </p:txBody>
      </p:sp>
    </p:spTree>
    <p:extLst>
      <p:ext uri="{BB962C8B-B14F-4D97-AF65-F5344CB8AC3E}">
        <p14:creationId xmlns:p14="http://schemas.microsoft.com/office/powerpoint/2010/main" val="39842273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2C25807-7CB3-414B-A9A9-46001B2BFA54}" type="datetimeFigureOut">
              <a:rPr lang="ar-SA" smtClean="0"/>
              <a:pPr/>
              <a:t>10/01/1438</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B20918D0-8F3D-4B28-A6E7-0A50E58A7B91}" type="slidenum">
              <a:rPr lang="ar-SA" smtClean="0"/>
              <a:pPr/>
              <a:t>‹#›</a:t>
            </a:fld>
            <a:endParaRPr lang="ar-SA"/>
          </a:p>
        </p:txBody>
      </p:sp>
    </p:spTree>
    <p:extLst>
      <p:ext uri="{BB962C8B-B14F-4D97-AF65-F5344CB8AC3E}">
        <p14:creationId xmlns:p14="http://schemas.microsoft.com/office/powerpoint/2010/main" val="8731385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2C25807-7CB3-414B-A9A9-46001B2BFA54}" type="datetimeFigureOut">
              <a:rPr lang="ar-SA" smtClean="0"/>
              <a:pPr/>
              <a:t>10/01/1438</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B20918D0-8F3D-4B28-A6E7-0A50E58A7B91}" type="slidenum">
              <a:rPr lang="ar-SA" smtClean="0"/>
              <a:pPr/>
              <a:t>‹#›</a:t>
            </a:fld>
            <a:endParaRPr lang="ar-SA"/>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4037357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2C25807-7CB3-414B-A9A9-46001B2BFA54}" type="datetimeFigureOut">
              <a:rPr lang="ar-SA" smtClean="0"/>
              <a:pPr/>
              <a:t>10/01/1438</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B20918D0-8F3D-4B28-A6E7-0A50E58A7B91}" type="slidenum">
              <a:rPr lang="ar-SA" smtClean="0"/>
              <a:pPr/>
              <a:t>‹#›</a:t>
            </a:fld>
            <a:endParaRPr lang="ar-SA"/>
          </a:p>
        </p:txBody>
      </p:sp>
    </p:spTree>
    <p:extLst>
      <p:ext uri="{BB962C8B-B14F-4D97-AF65-F5344CB8AC3E}">
        <p14:creationId xmlns:p14="http://schemas.microsoft.com/office/powerpoint/2010/main" val="8755768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2C25807-7CB3-414B-A9A9-46001B2BFA54}" type="datetimeFigureOut">
              <a:rPr lang="ar-SA" smtClean="0"/>
              <a:pPr/>
              <a:t>10/01/1438</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B20918D0-8F3D-4B28-A6E7-0A50E58A7B91}" type="slidenum">
              <a:rPr lang="ar-SA" smtClean="0"/>
              <a:pPr/>
              <a:t>‹#›</a:t>
            </a:fld>
            <a:endParaRPr lang="ar-SA"/>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6375830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2C25807-7CB3-414B-A9A9-46001B2BFA54}" type="datetimeFigureOut">
              <a:rPr lang="ar-SA" smtClean="0"/>
              <a:pPr/>
              <a:t>10/01/1438</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B20918D0-8F3D-4B28-A6E7-0A50E58A7B91}" type="slidenum">
              <a:rPr lang="ar-SA" smtClean="0"/>
              <a:pPr/>
              <a:t>‹#›</a:t>
            </a:fld>
            <a:endParaRPr lang="ar-SA"/>
          </a:p>
        </p:txBody>
      </p:sp>
    </p:spTree>
    <p:extLst>
      <p:ext uri="{BB962C8B-B14F-4D97-AF65-F5344CB8AC3E}">
        <p14:creationId xmlns:p14="http://schemas.microsoft.com/office/powerpoint/2010/main" val="13736164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2C25807-7CB3-414B-A9A9-46001B2BFA54}" type="datetimeFigureOut">
              <a:rPr lang="ar-SA" smtClean="0"/>
              <a:pPr/>
              <a:t>10/01/1438</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B20918D0-8F3D-4B28-A6E7-0A50E58A7B91}" type="slidenum">
              <a:rPr lang="ar-SA" smtClean="0"/>
              <a:pPr/>
              <a:t>‹#›</a:t>
            </a:fld>
            <a:endParaRPr lang="ar-SA"/>
          </a:p>
        </p:txBody>
      </p:sp>
    </p:spTree>
    <p:extLst>
      <p:ext uri="{BB962C8B-B14F-4D97-AF65-F5344CB8AC3E}">
        <p14:creationId xmlns:p14="http://schemas.microsoft.com/office/powerpoint/2010/main" val="8435569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2C25807-7CB3-414B-A9A9-46001B2BFA54}" type="datetimeFigureOut">
              <a:rPr lang="ar-SA" smtClean="0"/>
              <a:pPr/>
              <a:t>10/01/1438</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B20918D0-8F3D-4B28-A6E7-0A50E58A7B91}" type="slidenum">
              <a:rPr lang="ar-SA" smtClean="0"/>
              <a:pPr/>
              <a:t>‹#›</a:t>
            </a:fld>
            <a:endParaRPr lang="ar-SA"/>
          </a:p>
        </p:txBody>
      </p:sp>
    </p:spTree>
    <p:extLst>
      <p:ext uri="{BB962C8B-B14F-4D97-AF65-F5344CB8AC3E}">
        <p14:creationId xmlns:p14="http://schemas.microsoft.com/office/powerpoint/2010/main" val="13629346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2C25807-7CB3-414B-A9A9-46001B2BFA54}" type="datetimeFigureOut">
              <a:rPr lang="ar-SA" smtClean="0"/>
              <a:pPr/>
              <a:t>10/01/1438</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B20918D0-8F3D-4B28-A6E7-0A50E58A7B91}" type="slidenum">
              <a:rPr lang="ar-SA" smtClean="0"/>
              <a:pPr/>
              <a:t>‹#›</a:t>
            </a:fld>
            <a:endParaRPr lang="ar-SA"/>
          </a:p>
        </p:txBody>
      </p:sp>
    </p:spTree>
    <p:extLst>
      <p:ext uri="{BB962C8B-B14F-4D97-AF65-F5344CB8AC3E}">
        <p14:creationId xmlns:p14="http://schemas.microsoft.com/office/powerpoint/2010/main" val="19920401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2C25807-7CB3-414B-A9A9-46001B2BFA54}" type="datetimeFigureOut">
              <a:rPr lang="ar-SA" smtClean="0"/>
              <a:pPr/>
              <a:t>10/01/1438</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B20918D0-8F3D-4B28-A6E7-0A50E58A7B91}" type="slidenum">
              <a:rPr lang="ar-SA" smtClean="0"/>
              <a:pPr/>
              <a:t>‹#›</a:t>
            </a:fld>
            <a:endParaRPr lang="ar-SA"/>
          </a:p>
        </p:txBody>
      </p:sp>
    </p:spTree>
    <p:extLst>
      <p:ext uri="{BB962C8B-B14F-4D97-AF65-F5344CB8AC3E}">
        <p14:creationId xmlns:p14="http://schemas.microsoft.com/office/powerpoint/2010/main" val="36328977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2C25807-7CB3-414B-A9A9-46001B2BFA54}" type="datetimeFigureOut">
              <a:rPr lang="ar-SA" smtClean="0"/>
              <a:pPr/>
              <a:t>10/01/1438</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B20918D0-8F3D-4B28-A6E7-0A50E58A7B91}" type="slidenum">
              <a:rPr lang="ar-SA" smtClean="0"/>
              <a:pPr/>
              <a:t>‹#›</a:t>
            </a:fld>
            <a:endParaRPr lang="ar-SA"/>
          </a:p>
        </p:txBody>
      </p:sp>
    </p:spTree>
    <p:extLst>
      <p:ext uri="{BB962C8B-B14F-4D97-AF65-F5344CB8AC3E}">
        <p14:creationId xmlns:p14="http://schemas.microsoft.com/office/powerpoint/2010/main" val="35312482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2C25807-7CB3-414B-A9A9-46001B2BFA54}" type="datetimeFigureOut">
              <a:rPr lang="ar-SA" smtClean="0"/>
              <a:pPr/>
              <a:t>10/01/1438</a:t>
            </a:fld>
            <a:endParaRPr lang="ar-SA"/>
          </a:p>
        </p:txBody>
      </p:sp>
      <p:sp>
        <p:nvSpPr>
          <p:cNvPr id="8" name="Footer Placeholder 7"/>
          <p:cNvSpPr>
            <a:spLocks noGrp="1"/>
          </p:cNvSpPr>
          <p:nvPr>
            <p:ph type="ftr" sz="quarter" idx="11"/>
          </p:nvPr>
        </p:nvSpPr>
        <p:spPr/>
        <p:txBody>
          <a:bodyPr/>
          <a:lstStyle/>
          <a:p>
            <a:endParaRPr lang="ar-SA"/>
          </a:p>
        </p:txBody>
      </p:sp>
      <p:sp>
        <p:nvSpPr>
          <p:cNvPr id="9" name="Slide Number Placeholder 8"/>
          <p:cNvSpPr>
            <a:spLocks noGrp="1"/>
          </p:cNvSpPr>
          <p:nvPr>
            <p:ph type="sldNum" sz="quarter" idx="12"/>
          </p:nvPr>
        </p:nvSpPr>
        <p:spPr/>
        <p:txBody>
          <a:bodyPr/>
          <a:lstStyle/>
          <a:p>
            <a:fld id="{B20918D0-8F3D-4B28-A6E7-0A50E58A7B91}" type="slidenum">
              <a:rPr lang="ar-SA" smtClean="0"/>
              <a:pPr/>
              <a:t>‹#›</a:t>
            </a:fld>
            <a:endParaRPr lang="ar-SA"/>
          </a:p>
        </p:txBody>
      </p:sp>
    </p:spTree>
    <p:extLst>
      <p:ext uri="{BB962C8B-B14F-4D97-AF65-F5344CB8AC3E}">
        <p14:creationId xmlns:p14="http://schemas.microsoft.com/office/powerpoint/2010/main" val="25790912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2C25807-7CB3-414B-A9A9-46001B2BFA54}" type="datetimeFigureOut">
              <a:rPr lang="ar-SA" smtClean="0"/>
              <a:pPr/>
              <a:t>10/01/1438</a:t>
            </a:fld>
            <a:endParaRPr lang="ar-SA"/>
          </a:p>
        </p:txBody>
      </p:sp>
      <p:sp>
        <p:nvSpPr>
          <p:cNvPr id="4" name="Footer Placeholder 3"/>
          <p:cNvSpPr>
            <a:spLocks noGrp="1"/>
          </p:cNvSpPr>
          <p:nvPr>
            <p:ph type="ftr" sz="quarter" idx="11"/>
          </p:nvPr>
        </p:nvSpPr>
        <p:spPr/>
        <p:txBody>
          <a:bodyPr/>
          <a:lstStyle/>
          <a:p>
            <a:endParaRPr lang="ar-SA"/>
          </a:p>
        </p:txBody>
      </p:sp>
      <p:sp>
        <p:nvSpPr>
          <p:cNvPr id="5" name="Slide Number Placeholder 4"/>
          <p:cNvSpPr>
            <a:spLocks noGrp="1"/>
          </p:cNvSpPr>
          <p:nvPr>
            <p:ph type="sldNum" sz="quarter" idx="12"/>
          </p:nvPr>
        </p:nvSpPr>
        <p:spPr/>
        <p:txBody>
          <a:bodyPr/>
          <a:lstStyle/>
          <a:p>
            <a:fld id="{B20918D0-8F3D-4B28-A6E7-0A50E58A7B91}" type="slidenum">
              <a:rPr lang="ar-SA" smtClean="0"/>
              <a:pPr/>
              <a:t>‹#›</a:t>
            </a:fld>
            <a:endParaRPr lang="ar-SA"/>
          </a:p>
        </p:txBody>
      </p:sp>
    </p:spTree>
    <p:extLst>
      <p:ext uri="{BB962C8B-B14F-4D97-AF65-F5344CB8AC3E}">
        <p14:creationId xmlns:p14="http://schemas.microsoft.com/office/powerpoint/2010/main" val="20608826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2C25807-7CB3-414B-A9A9-46001B2BFA54}" type="datetimeFigureOut">
              <a:rPr lang="ar-SA" smtClean="0"/>
              <a:pPr/>
              <a:t>10/01/1438</a:t>
            </a:fld>
            <a:endParaRPr lang="ar-SA"/>
          </a:p>
        </p:txBody>
      </p:sp>
      <p:sp>
        <p:nvSpPr>
          <p:cNvPr id="3" name="Footer Placeholder 2"/>
          <p:cNvSpPr>
            <a:spLocks noGrp="1"/>
          </p:cNvSpPr>
          <p:nvPr>
            <p:ph type="ftr" sz="quarter" idx="11"/>
          </p:nvPr>
        </p:nvSpPr>
        <p:spPr/>
        <p:txBody>
          <a:bodyPr/>
          <a:lstStyle/>
          <a:p>
            <a:endParaRPr lang="ar-SA"/>
          </a:p>
        </p:txBody>
      </p:sp>
      <p:sp>
        <p:nvSpPr>
          <p:cNvPr id="4" name="Slide Number Placeholder 3"/>
          <p:cNvSpPr>
            <a:spLocks noGrp="1"/>
          </p:cNvSpPr>
          <p:nvPr>
            <p:ph type="sldNum" sz="quarter" idx="12"/>
          </p:nvPr>
        </p:nvSpPr>
        <p:spPr/>
        <p:txBody>
          <a:bodyPr/>
          <a:lstStyle/>
          <a:p>
            <a:fld id="{B20918D0-8F3D-4B28-A6E7-0A50E58A7B91}" type="slidenum">
              <a:rPr lang="ar-SA" smtClean="0"/>
              <a:pPr/>
              <a:t>‹#›</a:t>
            </a:fld>
            <a:endParaRPr lang="ar-SA"/>
          </a:p>
        </p:txBody>
      </p:sp>
    </p:spTree>
    <p:extLst>
      <p:ext uri="{BB962C8B-B14F-4D97-AF65-F5344CB8AC3E}">
        <p14:creationId xmlns:p14="http://schemas.microsoft.com/office/powerpoint/2010/main" val="11070875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2C25807-7CB3-414B-A9A9-46001B2BFA54}" type="datetimeFigureOut">
              <a:rPr lang="ar-SA" smtClean="0"/>
              <a:pPr/>
              <a:t>10/01/1438</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B20918D0-8F3D-4B28-A6E7-0A50E58A7B91}" type="slidenum">
              <a:rPr lang="ar-SA" smtClean="0"/>
              <a:pPr/>
              <a:t>‹#›</a:t>
            </a:fld>
            <a:endParaRPr lang="ar-SA"/>
          </a:p>
        </p:txBody>
      </p:sp>
    </p:spTree>
    <p:extLst>
      <p:ext uri="{BB962C8B-B14F-4D97-AF65-F5344CB8AC3E}">
        <p14:creationId xmlns:p14="http://schemas.microsoft.com/office/powerpoint/2010/main" val="25317469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2C25807-7CB3-414B-A9A9-46001B2BFA54}" type="datetimeFigureOut">
              <a:rPr lang="ar-SA" smtClean="0"/>
              <a:pPr/>
              <a:t>10/01/1438</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B20918D0-8F3D-4B28-A6E7-0A50E58A7B91}" type="slidenum">
              <a:rPr lang="ar-SA" smtClean="0"/>
              <a:pPr/>
              <a:t>‹#›</a:t>
            </a:fld>
            <a:endParaRPr lang="ar-SA"/>
          </a:p>
        </p:txBody>
      </p:sp>
    </p:spTree>
    <p:extLst>
      <p:ext uri="{BB962C8B-B14F-4D97-AF65-F5344CB8AC3E}">
        <p14:creationId xmlns:p14="http://schemas.microsoft.com/office/powerpoint/2010/main" val="34874618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69805"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2C25807-7CB3-414B-A9A9-46001B2BFA54}" type="datetimeFigureOut">
              <a:rPr lang="ar-SA" smtClean="0"/>
              <a:pPr/>
              <a:t>10/01/1438</a:t>
            </a:fld>
            <a:endParaRPr lang="ar-SA"/>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ar-SA"/>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B20918D0-8F3D-4B28-A6E7-0A50E58A7B91}" type="slidenum">
              <a:rPr lang="ar-SA" smtClean="0"/>
              <a:pPr/>
              <a:t>‹#›</a:t>
            </a:fld>
            <a:endParaRPr lang="ar-SA"/>
          </a:p>
        </p:txBody>
      </p:sp>
    </p:spTree>
    <p:extLst>
      <p:ext uri="{BB962C8B-B14F-4D97-AF65-F5344CB8AC3E}">
        <p14:creationId xmlns:p14="http://schemas.microsoft.com/office/powerpoint/2010/main" val="274298099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1" eaLnBrk="1" latinLnBrk="0" hangingPunct="1">
        <a:spcBef>
          <a:spcPct val="0"/>
        </a:spcBef>
        <a:buNone/>
        <a:defRPr sz="3600" kern="1200">
          <a:solidFill>
            <a:schemeClr val="accent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4.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5.xml"/></Relationships>
</file>

<file path=ppt/slides/_rels/slide19.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slideLayout" Target="../slideLayouts/slideLayout7.xml"/><Relationship Id="rId1" Type="http://schemas.openxmlformats.org/officeDocument/2006/relationships/tags" Target="../tags/tag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8.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9.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0.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1.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3.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9.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slideLayout" Target="../slideLayouts/slideLayout7.xml"/><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2474" y="0"/>
            <a:ext cx="1658145" cy="637885"/>
          </a:xfrm>
        </p:spPr>
        <p:txBody>
          <a:bodyPr>
            <a:normAutofit fontScale="90000"/>
          </a:bodyPr>
          <a:lstStyle/>
          <a:p>
            <a:r>
              <a:rPr lang="ar-SA" dirty="0" smtClean="0"/>
              <a:t>الأهداف</a:t>
            </a:r>
            <a:endParaRPr lang="ar-SA" dirty="0"/>
          </a:p>
        </p:txBody>
      </p:sp>
      <p:sp>
        <p:nvSpPr>
          <p:cNvPr id="3" name="Content Placeholder 2"/>
          <p:cNvSpPr>
            <a:spLocks noGrp="1"/>
          </p:cNvSpPr>
          <p:nvPr>
            <p:ph idx="1"/>
          </p:nvPr>
        </p:nvSpPr>
        <p:spPr>
          <a:xfrm>
            <a:off x="269133" y="622627"/>
            <a:ext cx="6815258" cy="3880773"/>
          </a:xfrm>
        </p:spPr>
        <p:txBody>
          <a:bodyPr>
            <a:normAutofit/>
          </a:bodyPr>
          <a:lstStyle/>
          <a:p>
            <a:pPr algn="just">
              <a:lnSpc>
                <a:spcPct val="200000"/>
              </a:lnSpc>
            </a:pPr>
            <a:r>
              <a:rPr lang="ar-SA" sz="1600" b="1" dirty="0" smtClean="0"/>
              <a:t>أن يتعرف الطالب على موقع الجزيرة العربية.</a:t>
            </a:r>
          </a:p>
          <a:p>
            <a:pPr algn="just">
              <a:lnSpc>
                <a:spcPct val="200000"/>
              </a:lnSpc>
            </a:pPr>
            <a:r>
              <a:rPr lang="ar-SA" sz="1600" b="1" dirty="0" smtClean="0"/>
              <a:t>أن يميز الطالب الحدود الجغرافية للجزيرة العربية.</a:t>
            </a:r>
          </a:p>
          <a:p>
            <a:pPr algn="just">
              <a:lnSpc>
                <a:spcPct val="200000"/>
              </a:lnSpc>
            </a:pPr>
            <a:r>
              <a:rPr lang="ar-SA" sz="1600" b="1" dirty="0" smtClean="0"/>
              <a:t>أن يعرف الطالب مساحة الجزيرة العربية ومناخها والطقس فيها</a:t>
            </a:r>
            <a:r>
              <a:rPr lang="ar-SA" sz="1600" b="1" dirty="0" smtClean="0"/>
              <a:t>.</a:t>
            </a:r>
          </a:p>
          <a:p>
            <a:pPr algn="just">
              <a:lnSpc>
                <a:spcPct val="200000"/>
              </a:lnSpc>
            </a:pPr>
            <a:r>
              <a:rPr lang="ar-SA" sz="1600" b="1" dirty="0" smtClean="0"/>
              <a:t>أن يتعرف الطالب على مصادر البحث في التاريخ العربي القديم.</a:t>
            </a:r>
            <a:endParaRPr lang="ar-SA" sz="1600" b="1" dirty="0" smtClean="0"/>
          </a:p>
          <a:p>
            <a:pPr algn="just">
              <a:lnSpc>
                <a:spcPct val="200000"/>
              </a:lnSpc>
            </a:pPr>
            <a:endParaRPr lang="ar-SA" sz="1600" b="1" dirty="0" smtClean="0"/>
          </a:p>
        </p:txBody>
      </p:sp>
      <p:sp>
        <p:nvSpPr>
          <p:cNvPr id="4" name="Content Placeholder 2"/>
          <p:cNvSpPr txBox="1">
            <a:spLocks/>
          </p:cNvSpPr>
          <p:nvPr/>
        </p:nvSpPr>
        <p:spPr>
          <a:xfrm>
            <a:off x="736677" y="2977227"/>
            <a:ext cx="6347714" cy="3880773"/>
          </a:xfrm>
          <a:prstGeom prst="rect">
            <a:avLst/>
          </a:prstGeom>
        </p:spPr>
        <p:txBody>
          <a:bodyPr vert="horz" lIns="91440" tIns="45720" rIns="91440" bIns="45720" rtlCol="0">
            <a:normAutofit/>
          </a:bodyPr>
          <a:lstStyle>
            <a:lvl1pPr marL="342900" indent="-342900" algn="r" defTabSz="457200" rtl="1"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lgn="just">
              <a:lnSpc>
                <a:spcPct val="200000"/>
              </a:lnSpc>
            </a:pPr>
            <a:r>
              <a:rPr lang="ar-SA" sz="1600" b="1" dirty="0" smtClean="0"/>
              <a:t>أن يتعرف الطالب على تضاريس شبه الجزيرة العربية.</a:t>
            </a:r>
          </a:p>
          <a:p>
            <a:pPr algn="just">
              <a:lnSpc>
                <a:spcPct val="200000"/>
              </a:lnSpc>
            </a:pPr>
            <a:r>
              <a:rPr lang="ar-SA" sz="1600" b="1" dirty="0" smtClean="0"/>
              <a:t>أن يدرك الطالب أثر العوامل الجغرافية على سكان الجزيرة.</a:t>
            </a:r>
          </a:p>
          <a:p>
            <a:pPr algn="just">
              <a:lnSpc>
                <a:spcPct val="200000"/>
              </a:lnSpc>
            </a:pPr>
            <a:r>
              <a:rPr lang="ar-SA" sz="1600" b="1" dirty="0" smtClean="0"/>
              <a:t>أن يفرق الطالب بين تقسيمات المؤرخين الكلاسيكيين والمؤرخين المسلمين للجزيرة العربية.</a:t>
            </a:r>
            <a:endParaRPr lang="ar-SA" sz="1600" b="1" dirty="0"/>
          </a:p>
        </p:txBody>
      </p:sp>
    </p:spTree>
    <p:custDataLst>
      <p:tags r:id="rId1"/>
    </p:custDataLst>
    <p:extLst>
      <p:ext uri="{BB962C8B-B14F-4D97-AF65-F5344CB8AC3E}">
        <p14:creationId xmlns:p14="http://schemas.microsoft.com/office/powerpoint/2010/main" val="29049222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JO" b="1" dirty="0" smtClean="0"/>
              <a:t>الحدود</a:t>
            </a:r>
            <a:endParaRPr lang="ar-SA" dirty="0"/>
          </a:p>
        </p:txBody>
      </p:sp>
      <p:sp>
        <p:nvSpPr>
          <p:cNvPr id="3" name="Content Placeholder 2"/>
          <p:cNvSpPr>
            <a:spLocks noGrp="1"/>
          </p:cNvSpPr>
          <p:nvPr>
            <p:ph idx="1"/>
          </p:nvPr>
        </p:nvSpPr>
        <p:spPr/>
        <p:txBody>
          <a:bodyPr>
            <a:normAutofit/>
          </a:bodyPr>
          <a:lstStyle/>
          <a:p>
            <a:pPr marL="0" indent="0" algn="just">
              <a:lnSpc>
                <a:spcPct val="110000"/>
              </a:lnSpc>
              <a:spcBef>
                <a:spcPts val="0"/>
              </a:spcBef>
              <a:buNone/>
            </a:pPr>
            <a:r>
              <a:rPr lang="ar-JO" b="1" dirty="0" smtClean="0"/>
              <a:t>يحد </a:t>
            </a:r>
            <a:r>
              <a:rPr lang="ar-JO" b="1" dirty="0"/>
              <a:t>شبه الجزيرة العربية من الشمال بادية الشام </a:t>
            </a:r>
            <a:r>
              <a:rPr lang="ar-JO" b="1" dirty="0" smtClean="0"/>
              <a:t>وخليج</a:t>
            </a:r>
            <a:r>
              <a:rPr lang="ar-SA" b="1" dirty="0" smtClean="0"/>
              <a:t> </a:t>
            </a:r>
            <a:r>
              <a:rPr lang="ar-JO" b="1" dirty="0" err="1" smtClean="0"/>
              <a:t>أيلة</a:t>
            </a:r>
            <a:r>
              <a:rPr lang="ar-JO" b="1" dirty="0" smtClean="0"/>
              <a:t> </a:t>
            </a:r>
            <a:r>
              <a:rPr lang="ar-JO" b="1" dirty="0"/>
              <a:t>وهو ميناء العقبة </a:t>
            </a:r>
            <a:r>
              <a:rPr lang="ar-JO" b="1" dirty="0" smtClean="0"/>
              <a:t>حالياً</a:t>
            </a:r>
            <a:r>
              <a:rPr lang="ar-SA" b="1" dirty="0" smtClean="0"/>
              <a:t>.</a:t>
            </a:r>
          </a:p>
          <a:p>
            <a:pPr marL="0" indent="0" algn="just">
              <a:lnSpc>
                <a:spcPct val="110000"/>
              </a:lnSpc>
              <a:spcBef>
                <a:spcPts val="0"/>
              </a:spcBef>
              <a:buNone/>
            </a:pPr>
            <a:r>
              <a:rPr lang="ar-JO" b="1" dirty="0" smtClean="0"/>
              <a:t>ومن </a:t>
            </a:r>
            <a:r>
              <a:rPr lang="ar-JO" b="1" dirty="0"/>
              <a:t>الغرب البحر الأحمر بطول 2000 كيلو متر ويفصلها عن قارة </a:t>
            </a:r>
            <a:r>
              <a:rPr lang="ar-JO" b="1" dirty="0" smtClean="0"/>
              <a:t>أفريقيا</a:t>
            </a:r>
            <a:r>
              <a:rPr lang="ar-SA" b="1" dirty="0" smtClean="0"/>
              <a:t>.</a:t>
            </a:r>
          </a:p>
          <a:p>
            <a:pPr marL="0" indent="0" algn="just">
              <a:lnSpc>
                <a:spcPct val="110000"/>
              </a:lnSpc>
              <a:spcBef>
                <a:spcPts val="0"/>
              </a:spcBef>
              <a:buNone/>
            </a:pPr>
            <a:r>
              <a:rPr lang="ar-JO" b="1" dirty="0" smtClean="0"/>
              <a:t>ومن </a:t>
            </a:r>
            <a:r>
              <a:rPr lang="ar-JO" b="1" dirty="0"/>
              <a:t>الجنوب بحر العرب والمحيط </a:t>
            </a:r>
            <a:r>
              <a:rPr lang="ar-JO" b="1" dirty="0" smtClean="0"/>
              <a:t>الهندي</a:t>
            </a:r>
            <a:r>
              <a:rPr lang="ar-SA" b="1" dirty="0" smtClean="0"/>
              <a:t>.</a:t>
            </a:r>
          </a:p>
          <a:p>
            <a:pPr marL="0" indent="0" algn="just">
              <a:lnSpc>
                <a:spcPct val="110000"/>
              </a:lnSpc>
              <a:spcBef>
                <a:spcPts val="0"/>
              </a:spcBef>
              <a:buNone/>
            </a:pPr>
            <a:r>
              <a:rPr lang="ar-JO" b="1" dirty="0" smtClean="0"/>
              <a:t>ومن </a:t>
            </a:r>
            <a:r>
              <a:rPr lang="ar-JO" b="1" dirty="0"/>
              <a:t>الشرق الخليج العربي، الذي عرف في نصوص وادي الرافدين " البحر الأدنى"، " النهر المر أو النهر المالح"، " بحر الشروق الكبير"، وعرفه الكتاب الكلاسيكيون (اليونان والرومان) باسم "الخليج الفارسي".</a:t>
            </a:r>
            <a:endParaRPr lang="en-US" b="1" dirty="0"/>
          </a:p>
          <a:p>
            <a:endParaRPr lang="ar-SA" dirty="0"/>
          </a:p>
        </p:txBody>
      </p:sp>
    </p:spTree>
    <p:custDataLst>
      <p:tags r:id="rId1"/>
    </p:custDataLst>
    <p:extLst>
      <p:ext uri="{BB962C8B-B14F-4D97-AF65-F5344CB8AC3E}">
        <p14:creationId xmlns:p14="http://schemas.microsoft.com/office/powerpoint/2010/main" val="30496417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JO" b="1" dirty="0" smtClean="0"/>
              <a:t>المساحة</a:t>
            </a:r>
            <a:endParaRPr lang="ar-SA" dirty="0"/>
          </a:p>
        </p:txBody>
      </p:sp>
      <p:sp>
        <p:nvSpPr>
          <p:cNvPr id="3" name="Content Placeholder 2"/>
          <p:cNvSpPr>
            <a:spLocks noGrp="1"/>
          </p:cNvSpPr>
          <p:nvPr>
            <p:ph idx="1"/>
          </p:nvPr>
        </p:nvSpPr>
        <p:spPr/>
        <p:txBody>
          <a:bodyPr>
            <a:normAutofit/>
          </a:bodyPr>
          <a:lstStyle/>
          <a:p>
            <a:pPr marL="0" indent="0" algn="just">
              <a:lnSpc>
                <a:spcPct val="110000"/>
              </a:lnSpc>
              <a:spcBef>
                <a:spcPts val="0"/>
              </a:spcBef>
              <a:buNone/>
            </a:pPr>
            <a:r>
              <a:rPr lang="ar-JO" b="1" dirty="0" smtClean="0"/>
              <a:t>تتخذ </a:t>
            </a:r>
            <a:r>
              <a:rPr lang="ar-JO" b="1" dirty="0"/>
              <a:t>شبه الجزيرة العربية شكل كتلة مستطيلة ضخمة، وتقدر مساحتها بحوالي ثلاثة ملايين كيلو متر مربع. </a:t>
            </a:r>
            <a:endParaRPr lang="ar-SA" b="1" dirty="0" smtClean="0"/>
          </a:p>
          <a:p>
            <a:pPr marL="0" indent="0" algn="just">
              <a:lnSpc>
                <a:spcPct val="110000"/>
              </a:lnSpc>
              <a:spcBef>
                <a:spcPts val="0"/>
              </a:spcBef>
              <a:buNone/>
            </a:pPr>
            <a:r>
              <a:rPr lang="ar-JO" b="1" dirty="0" smtClean="0"/>
              <a:t>تحتل </a:t>
            </a:r>
            <a:r>
              <a:rPr lang="ar-JO" b="1" dirty="0"/>
              <a:t>المملكة العربية السعودية الجزء الأكبر منها، إذ تبلغ مساحتها حوالي </a:t>
            </a:r>
            <a:r>
              <a:rPr lang="ar-JO" b="1" dirty="0" smtClean="0"/>
              <a:t>ثلثيها</a:t>
            </a:r>
            <a:r>
              <a:rPr lang="ar-SA" b="1" dirty="0" smtClean="0"/>
              <a:t>.</a:t>
            </a:r>
          </a:p>
          <a:p>
            <a:pPr marL="0" indent="0" algn="just">
              <a:lnSpc>
                <a:spcPct val="110000"/>
              </a:lnSpc>
              <a:spcBef>
                <a:spcPts val="0"/>
              </a:spcBef>
              <a:buNone/>
            </a:pPr>
            <a:r>
              <a:rPr lang="ar-JO" b="1" dirty="0" smtClean="0"/>
              <a:t>بينما </a:t>
            </a:r>
            <a:r>
              <a:rPr lang="ar-JO" b="1" dirty="0"/>
              <a:t>تتقاسم ست دول أخرى ما تبقى من مساحتها، وهذه الدول هي: الكويت، البحرين، قطر، الإمارات العربية المتحدة، سلطنة عمان، واليمن.</a:t>
            </a:r>
            <a:endParaRPr lang="en-US" b="1" dirty="0"/>
          </a:p>
          <a:p>
            <a:pPr marL="0" indent="0">
              <a:lnSpc>
                <a:spcPct val="110000"/>
              </a:lnSpc>
              <a:spcBef>
                <a:spcPts val="0"/>
              </a:spcBef>
              <a:buNone/>
            </a:pPr>
            <a:endParaRPr lang="ar-SA" dirty="0"/>
          </a:p>
        </p:txBody>
      </p:sp>
    </p:spTree>
    <p:custDataLst>
      <p:tags r:id="rId1"/>
    </p:custDataLst>
    <p:extLst>
      <p:ext uri="{BB962C8B-B14F-4D97-AF65-F5344CB8AC3E}">
        <p14:creationId xmlns:p14="http://schemas.microsoft.com/office/powerpoint/2010/main" val="274495987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JO" b="1" dirty="0" smtClean="0"/>
              <a:t>المناخ</a:t>
            </a:r>
            <a:endParaRPr lang="ar-SA" dirty="0"/>
          </a:p>
        </p:txBody>
      </p:sp>
      <p:sp>
        <p:nvSpPr>
          <p:cNvPr id="3" name="Content Placeholder 2"/>
          <p:cNvSpPr>
            <a:spLocks noGrp="1"/>
          </p:cNvSpPr>
          <p:nvPr>
            <p:ph idx="1"/>
          </p:nvPr>
        </p:nvSpPr>
        <p:spPr/>
        <p:txBody>
          <a:bodyPr>
            <a:normAutofit/>
          </a:bodyPr>
          <a:lstStyle/>
          <a:p>
            <a:pPr marL="0" indent="0">
              <a:lnSpc>
                <a:spcPct val="110000"/>
              </a:lnSpc>
              <a:spcBef>
                <a:spcPts val="0"/>
              </a:spcBef>
              <a:buNone/>
            </a:pPr>
            <a:r>
              <a:rPr lang="ar-JO" b="1" dirty="0" smtClean="0"/>
              <a:t>تعاني </a:t>
            </a:r>
            <a:r>
              <a:rPr lang="ar-JO" b="1" dirty="0"/>
              <a:t>شبه الجزيرة العربية بوجه عام من الجفاف، على غرار الصحراء </a:t>
            </a:r>
            <a:r>
              <a:rPr lang="ar-JO" b="1" dirty="0" smtClean="0"/>
              <a:t>الإفريقية</a:t>
            </a:r>
            <a:r>
              <a:rPr lang="ar-SA" b="1" dirty="0" smtClean="0"/>
              <a:t>.</a:t>
            </a:r>
          </a:p>
          <a:p>
            <a:pPr marL="0" indent="0">
              <a:lnSpc>
                <a:spcPct val="110000"/>
              </a:lnSpc>
              <a:spcBef>
                <a:spcPts val="0"/>
              </a:spcBef>
              <a:buNone/>
            </a:pPr>
            <a:r>
              <a:rPr lang="ar-SA" b="1" dirty="0" smtClean="0"/>
              <a:t>هذا</a:t>
            </a:r>
            <a:r>
              <a:rPr lang="ar-JO" b="1" dirty="0" smtClean="0"/>
              <a:t> </a:t>
            </a:r>
            <a:r>
              <a:rPr lang="ar-JO" b="1" dirty="0"/>
              <a:t>عدا المناطق الجبلية في جنوب غرب شبه الجزيرة العربية وجبال عُمان، حيث يكون شبه الجفاف </a:t>
            </a:r>
            <a:r>
              <a:rPr lang="ar-JO" b="1" dirty="0" smtClean="0"/>
              <a:t>بسبب</a:t>
            </a:r>
            <a:r>
              <a:rPr lang="ar-SA" b="1" dirty="0" smtClean="0"/>
              <a:t>:</a:t>
            </a:r>
          </a:p>
          <a:p>
            <a:pPr marL="0" indent="0">
              <a:lnSpc>
                <a:spcPct val="110000"/>
              </a:lnSpc>
              <a:spcBef>
                <a:spcPts val="0"/>
              </a:spcBef>
              <a:buNone/>
            </a:pPr>
            <a:r>
              <a:rPr lang="ar-SA" b="1" dirty="0" err="1" smtClean="0"/>
              <a:t>-</a:t>
            </a:r>
            <a:r>
              <a:rPr lang="ar-SA" b="1" dirty="0" smtClean="0"/>
              <a:t> </a:t>
            </a:r>
            <a:r>
              <a:rPr lang="ar-JO" b="1" dirty="0" smtClean="0"/>
              <a:t>انخفاض </a:t>
            </a:r>
            <a:r>
              <a:rPr lang="ar-JO" b="1" dirty="0"/>
              <a:t>الحرارة الناجم عن الارتفاع عن سطح </a:t>
            </a:r>
            <a:r>
              <a:rPr lang="ar-JO" b="1" dirty="0" smtClean="0"/>
              <a:t>البحر</a:t>
            </a:r>
            <a:endParaRPr lang="ar-SA" b="1" dirty="0" smtClean="0"/>
          </a:p>
          <a:p>
            <a:pPr marL="0" indent="0">
              <a:lnSpc>
                <a:spcPct val="110000"/>
              </a:lnSpc>
              <a:spcBef>
                <a:spcPts val="0"/>
              </a:spcBef>
              <a:buNone/>
            </a:pPr>
            <a:r>
              <a:rPr lang="ar-SA" b="1" dirty="0" err="1" smtClean="0"/>
              <a:t>-</a:t>
            </a:r>
            <a:r>
              <a:rPr lang="ar-JO" b="1" dirty="0" smtClean="0"/>
              <a:t> ازدياد </a:t>
            </a:r>
            <a:r>
              <a:rPr lang="ar-JO" b="1" dirty="0"/>
              <a:t>الأمطار بسبب تأثير الرياح الموسمية. </a:t>
            </a:r>
            <a:endParaRPr lang="en-US" b="1" dirty="0"/>
          </a:p>
          <a:p>
            <a:pPr marL="0" indent="0">
              <a:lnSpc>
                <a:spcPct val="110000"/>
              </a:lnSpc>
              <a:spcBef>
                <a:spcPts val="0"/>
              </a:spcBef>
            </a:pPr>
            <a:endParaRPr lang="ar-SA" dirty="0"/>
          </a:p>
        </p:txBody>
      </p:sp>
    </p:spTree>
    <p:custDataLst>
      <p:tags r:id="rId1"/>
    </p:custDataLst>
    <p:extLst>
      <p:ext uri="{BB962C8B-B14F-4D97-AF65-F5344CB8AC3E}">
        <p14:creationId xmlns:p14="http://schemas.microsoft.com/office/powerpoint/2010/main" val="29149471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3528" y="0"/>
            <a:ext cx="8136904" cy="4031873"/>
          </a:xfrm>
          <a:prstGeom prst="rect">
            <a:avLst/>
          </a:prstGeom>
        </p:spPr>
        <p:txBody>
          <a:bodyPr wrap="square">
            <a:spAutoFit/>
          </a:bodyPr>
          <a:lstStyle/>
          <a:p>
            <a:r>
              <a:rPr lang="ar-JO" sz="3200" b="1" dirty="0" smtClean="0"/>
              <a:t>يعد </a:t>
            </a:r>
            <a:r>
              <a:rPr lang="ar-JO" sz="3200" b="1" dirty="0"/>
              <a:t>صيف معظم شبه الجزيرة العربية صيفا حارا </a:t>
            </a:r>
            <a:r>
              <a:rPr lang="ar-JO" sz="3200" b="1" dirty="0" smtClean="0"/>
              <a:t>وجافا</a:t>
            </a:r>
            <a:r>
              <a:rPr lang="ar-SA" sz="3200" b="1" dirty="0" smtClean="0"/>
              <a:t>.</a:t>
            </a:r>
          </a:p>
          <a:p>
            <a:r>
              <a:rPr lang="ar-JO" sz="3200" b="1" dirty="0" smtClean="0"/>
              <a:t> الشتاء </a:t>
            </a:r>
            <a:r>
              <a:rPr lang="ar-JO" sz="3200" b="1" dirty="0"/>
              <a:t>فيها فهو معتدل ويسقط فيه القليل من الأمطار التي لا يتعدى معدلها السنوي 100 مليمتر، ويهبط هذا الرقم إلى اقل من 50 مليمتر في الربع </a:t>
            </a:r>
            <a:r>
              <a:rPr lang="ar-JO" sz="3200" b="1" dirty="0" smtClean="0"/>
              <a:t>الخالي</a:t>
            </a:r>
            <a:r>
              <a:rPr lang="ar-SA" sz="3200" b="1" dirty="0" smtClean="0"/>
              <a:t>.</a:t>
            </a:r>
          </a:p>
          <a:p>
            <a:r>
              <a:rPr lang="ar-JO" sz="3200" b="1" dirty="0" smtClean="0"/>
              <a:t> بينما </a:t>
            </a:r>
            <a:r>
              <a:rPr lang="ar-JO" sz="3200" b="1" dirty="0"/>
              <a:t>يرتفع خلاف ذلك في الكتل الجبلية، إلا أن معدل الهطول المطري لا يتعدى 200 مليمتر عدا قمم جبل عمان وعلى المناطق المرتفعة من عسير واليمن، التي يفوق فيها معدل الهطول 400 مليمتر.</a:t>
            </a:r>
            <a:endParaRPr lang="ar-SA" sz="3200" b="1" dirty="0"/>
          </a:p>
        </p:txBody>
      </p:sp>
    </p:spTree>
    <p:custDataLst>
      <p:tags r:id="rId1"/>
    </p:custDataLst>
    <p:extLst>
      <p:ext uri="{BB962C8B-B14F-4D97-AF65-F5344CB8AC3E}">
        <p14:creationId xmlns:p14="http://schemas.microsoft.com/office/powerpoint/2010/main" val="12078640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ChangeArrowheads="1"/>
          </p:cNvSpPr>
          <p:nvPr/>
        </p:nvSpPr>
        <p:spPr bwMode="auto">
          <a:xfrm>
            <a:off x="395536" y="478950"/>
            <a:ext cx="8424936"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1" eaLnBrk="1" fontAlgn="base" latinLnBrk="0" hangingPunct="1">
              <a:lnSpc>
                <a:spcPct val="150000"/>
              </a:lnSpc>
              <a:spcBef>
                <a:spcPct val="0"/>
              </a:spcBef>
              <a:spcAft>
                <a:spcPct val="0"/>
              </a:spcAft>
              <a:buClrTx/>
              <a:buSzTx/>
              <a:buFontTx/>
              <a:buNone/>
              <a:tabLst/>
            </a:pPr>
            <a:r>
              <a:rPr kumimoji="0" lang="ar-JO" sz="32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تسقط أمطار الشتاء والربيع المتوسطية الطابع على شمال شبه الجزيرة العربية، وقد تصل إلى كامل الخليج العربي والإمارات</a:t>
            </a:r>
            <a:r>
              <a:rPr kumimoji="0" lang="ar-SA" sz="32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a:t>
            </a:r>
          </a:p>
          <a:p>
            <a:pPr marL="0" marR="0" lvl="0" indent="0" algn="just" defTabSz="914400" rtl="1" eaLnBrk="1" fontAlgn="base" latinLnBrk="0" hangingPunct="1">
              <a:lnSpc>
                <a:spcPct val="150000"/>
              </a:lnSpc>
              <a:spcBef>
                <a:spcPct val="0"/>
              </a:spcBef>
              <a:spcAft>
                <a:spcPct val="0"/>
              </a:spcAft>
              <a:buClrTx/>
              <a:buSzTx/>
              <a:buFontTx/>
              <a:buNone/>
              <a:tabLst/>
            </a:pPr>
            <a:r>
              <a:rPr kumimoji="0" lang="ar-JO" sz="32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بينما يتلقى الجنوب صيفا الأمطار الموسمية التي تكثر في شهري تموز و آب</a:t>
            </a:r>
            <a:r>
              <a:rPr kumimoji="0" lang="ar-SA" sz="32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a:t>
            </a:r>
          </a:p>
          <a:p>
            <a:pPr marL="0" marR="0" lvl="0" indent="0" algn="just" defTabSz="914400" rtl="1" eaLnBrk="1" fontAlgn="base" latinLnBrk="0" hangingPunct="1">
              <a:lnSpc>
                <a:spcPct val="150000"/>
              </a:lnSpc>
              <a:spcBef>
                <a:spcPct val="0"/>
              </a:spcBef>
              <a:spcAft>
                <a:spcPct val="0"/>
              </a:spcAft>
              <a:buClrTx/>
              <a:buSzTx/>
              <a:buFontTx/>
              <a:buNone/>
              <a:tabLst/>
            </a:pPr>
            <a:r>
              <a:rPr kumimoji="0" lang="ar-JO" sz="32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ويشهد فترة هطول ثانية للأمطار في الربيع في شهري آذار و نيسان، وتنخفض نسبة هذه الأمطار كلما ابتعدنا عن شاطئ بحر العرب.</a:t>
            </a:r>
            <a:endParaRPr kumimoji="0" lang="ar-JO" sz="3200" b="1" i="0" u="none" strike="noStrike" cap="none" normalizeH="0" baseline="0" dirty="0" smtClean="0">
              <a:ln>
                <a:noFill/>
              </a:ln>
              <a:solidFill>
                <a:schemeClr val="tx1"/>
              </a:solidFill>
              <a:effectLst/>
              <a:latin typeface="Arial" pitchFamily="34" charset="0"/>
              <a:cs typeface="Arial" pitchFamily="34" charset="0"/>
            </a:endParaRPr>
          </a:p>
        </p:txBody>
      </p:sp>
    </p:spTree>
    <p:custDataLst>
      <p:tags r:id="rId1"/>
    </p:custDataLst>
    <p:extLst>
      <p:ext uri="{BB962C8B-B14F-4D97-AF65-F5344CB8AC3E}">
        <p14:creationId xmlns:p14="http://schemas.microsoft.com/office/powerpoint/2010/main" val="35277170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3568" y="332656"/>
            <a:ext cx="8136904" cy="5262979"/>
          </a:xfrm>
          <a:prstGeom prst="rect">
            <a:avLst/>
          </a:prstGeom>
        </p:spPr>
        <p:txBody>
          <a:bodyPr wrap="square">
            <a:spAutoFit/>
          </a:bodyPr>
          <a:lstStyle/>
          <a:p>
            <a:pPr algn="just">
              <a:lnSpc>
                <a:spcPct val="150000"/>
              </a:lnSpc>
            </a:pPr>
            <a:r>
              <a:rPr lang="ar-JO" sz="3200" b="1" dirty="0" smtClean="0"/>
              <a:t>تعتبر </a:t>
            </a:r>
            <a:r>
              <a:rPr lang="ar-JO" sz="3200" b="1" dirty="0"/>
              <a:t>الرطوبة النسبية في شبه الجزيرة العربية منخفضة جدا على طول السنة، عدا المناطق الساحلية والجبلية العالية الارتفاع، والحرارة فيها عالية. </a:t>
            </a:r>
            <a:endParaRPr lang="ar-SA" sz="3200" b="1" dirty="0" smtClean="0"/>
          </a:p>
          <a:p>
            <a:pPr algn="just">
              <a:lnSpc>
                <a:spcPct val="150000"/>
              </a:lnSpc>
            </a:pPr>
            <a:r>
              <a:rPr lang="ar-JO" sz="3200" b="1" dirty="0" smtClean="0"/>
              <a:t>وبسبب </a:t>
            </a:r>
            <a:r>
              <a:rPr lang="ar-JO" sz="3200" b="1" dirty="0"/>
              <a:t>انخفاض الرطوبة النسبية وارتفاع درجات الحرارة، فإن معدل التبخر والنتح عاليا جدا، مما يجعل الحياة النباتية الدائمة متعذرة إلا في بطون الأودية، التي تتجمع فيها مياه السهول المؤقتة.</a:t>
            </a:r>
            <a:endParaRPr lang="ar-SA" sz="3200" b="1" dirty="0"/>
          </a:p>
        </p:txBody>
      </p:sp>
    </p:spTree>
    <p:custDataLst>
      <p:tags r:id="rId1"/>
    </p:custDataLst>
    <p:extLst>
      <p:ext uri="{BB962C8B-B14F-4D97-AF65-F5344CB8AC3E}">
        <p14:creationId xmlns:p14="http://schemas.microsoft.com/office/powerpoint/2010/main" val="22691960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JO" b="1" dirty="0" smtClean="0"/>
              <a:t>التضاريس</a:t>
            </a:r>
            <a:r>
              <a:rPr lang="en-US" dirty="0" smtClean="0"/>
              <a:t/>
            </a:r>
            <a:br>
              <a:rPr lang="en-US" dirty="0" smtClean="0"/>
            </a:br>
            <a:endParaRPr lang="ar-SA" dirty="0"/>
          </a:p>
        </p:txBody>
      </p:sp>
      <p:sp>
        <p:nvSpPr>
          <p:cNvPr id="3" name="Content Placeholder 2"/>
          <p:cNvSpPr>
            <a:spLocks noGrp="1"/>
          </p:cNvSpPr>
          <p:nvPr>
            <p:ph idx="1"/>
          </p:nvPr>
        </p:nvSpPr>
        <p:spPr/>
        <p:txBody>
          <a:bodyPr>
            <a:normAutofit/>
          </a:bodyPr>
          <a:lstStyle/>
          <a:p>
            <a:pPr marL="0" indent="0" algn="just">
              <a:lnSpc>
                <a:spcPct val="120000"/>
              </a:lnSpc>
              <a:spcBef>
                <a:spcPts val="0"/>
              </a:spcBef>
              <a:buNone/>
            </a:pPr>
            <a:r>
              <a:rPr lang="ar-JO" b="1" dirty="0" smtClean="0"/>
              <a:t>تنتمي </a:t>
            </a:r>
            <a:r>
              <a:rPr lang="ar-JO" b="1" dirty="0"/>
              <a:t>شبه الجزيرة العربية إلى الدرع العربي النوبي، وقد انفصلت عن إفريقيا في عصر </a:t>
            </a:r>
            <a:r>
              <a:rPr lang="ar-JO" b="1" dirty="0" smtClean="0"/>
              <a:t>الميوسين</a:t>
            </a:r>
            <a:r>
              <a:rPr lang="ar-SA" b="1" dirty="0" smtClean="0"/>
              <a:t>.</a:t>
            </a:r>
          </a:p>
          <a:p>
            <a:pPr marL="0" indent="0" algn="just">
              <a:lnSpc>
                <a:spcPct val="120000"/>
              </a:lnSpc>
              <a:spcBef>
                <a:spcPts val="0"/>
              </a:spcBef>
              <a:buNone/>
            </a:pPr>
            <a:r>
              <a:rPr lang="ar-SA" b="1" dirty="0" smtClean="0"/>
              <a:t>و</a:t>
            </a:r>
            <a:r>
              <a:rPr lang="ar-JO" b="1" dirty="0" smtClean="0"/>
              <a:t>هي </a:t>
            </a:r>
            <a:r>
              <a:rPr lang="ar-JO" b="1" dirty="0"/>
              <a:t>مرتفعة جدا في قسمها الغربي بينما تنخفض تدريجيا كلما اتجهنا باتجاه الشرق نحو السهول المتاخمة للخليج</a:t>
            </a:r>
            <a:r>
              <a:rPr lang="ar-JO" b="1" dirty="0" smtClean="0"/>
              <a:t>.</a:t>
            </a:r>
            <a:endParaRPr lang="ar-SA" b="1" dirty="0" smtClean="0"/>
          </a:p>
          <a:p>
            <a:pPr marL="0" indent="0" algn="just">
              <a:lnSpc>
                <a:spcPct val="120000"/>
              </a:lnSpc>
              <a:spcBef>
                <a:spcPts val="0"/>
              </a:spcBef>
              <a:buNone/>
            </a:pPr>
            <a:r>
              <a:rPr lang="ar-JO" b="1" dirty="0" smtClean="0"/>
              <a:t> </a:t>
            </a:r>
            <a:r>
              <a:rPr lang="ar-JO" b="1" dirty="0"/>
              <a:t>ويُبرز عدم تناظر شبه الجزيرة العربية البحر الأحمر والخليج العربي، حيث يتميز البحر الأحمر بعمقه الذي يصل إلى ما بين 2000-2500 متر في قسمه الأوسط، على العكس من الخليج العربي الضحل، الذي يبلغ معدل العمق فيه 31 مترا.</a:t>
            </a:r>
            <a:endParaRPr lang="en-US" b="1" dirty="0"/>
          </a:p>
          <a:p>
            <a:pPr marL="0" indent="0">
              <a:lnSpc>
                <a:spcPct val="120000"/>
              </a:lnSpc>
              <a:spcBef>
                <a:spcPts val="0"/>
              </a:spcBef>
              <a:buNone/>
            </a:pPr>
            <a:endParaRPr lang="ar-SA" dirty="0"/>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15616" y="260648"/>
            <a:ext cx="7488832" cy="6124754"/>
          </a:xfrm>
          <a:prstGeom prst="rect">
            <a:avLst/>
          </a:prstGeom>
        </p:spPr>
        <p:txBody>
          <a:bodyPr wrap="square">
            <a:spAutoFit/>
          </a:bodyPr>
          <a:lstStyle/>
          <a:p>
            <a:pPr algn="just"/>
            <a:r>
              <a:rPr lang="ar-JO" sz="2800" b="1" dirty="0" smtClean="0"/>
              <a:t>يوجد </a:t>
            </a:r>
            <a:r>
              <a:rPr lang="ar-JO" sz="2800" b="1" dirty="0"/>
              <a:t>في شبه الجزيرة العربية الجبال والهضاب العالية، وغالبا في الحجاز واليمن يغطيها حمم بركانية (الحرات). </a:t>
            </a:r>
            <a:endParaRPr lang="ar-SA" sz="2800" b="1" dirty="0" smtClean="0"/>
          </a:p>
          <a:p>
            <a:pPr algn="just"/>
            <a:r>
              <a:rPr lang="ar-JO" sz="2800" b="1" dirty="0" smtClean="0"/>
              <a:t>تصل </a:t>
            </a:r>
            <a:r>
              <a:rPr lang="ar-JO" sz="2800" b="1" dirty="0"/>
              <a:t>بعض المرتفعات إلى 2681 مترا شمالا في جبل حسمى بالقرب من خليج العقبة، كما يبلغ في جوار أبها في عسير 3000 </a:t>
            </a:r>
            <a:r>
              <a:rPr lang="ar-JO" sz="2800" b="1" dirty="0" smtClean="0"/>
              <a:t>متر</a:t>
            </a:r>
            <a:r>
              <a:rPr lang="ar-SA" sz="2800" b="1" dirty="0" smtClean="0"/>
              <a:t>.</a:t>
            </a:r>
          </a:p>
          <a:p>
            <a:pPr algn="just"/>
            <a:r>
              <a:rPr lang="ar-JO" sz="2800" b="1" dirty="0" smtClean="0"/>
              <a:t>وتفوق </a:t>
            </a:r>
            <a:r>
              <a:rPr lang="ar-JO" sz="2800" b="1" dirty="0"/>
              <a:t>ذلك في اليمن المكون من هضاب يترواح ارتفاعها بين 2500-3000 متر، بينما تبلغ الجبال 3760 مترا في قمة النبي شعيب بالقرب من العاصمة صنعاء. </a:t>
            </a:r>
            <a:endParaRPr lang="ar-SA" sz="2800" b="1" dirty="0" smtClean="0"/>
          </a:p>
          <a:p>
            <a:pPr algn="just"/>
            <a:r>
              <a:rPr lang="ar-JO" sz="2800" b="1" dirty="0" smtClean="0"/>
              <a:t>تمتد </a:t>
            </a:r>
            <a:r>
              <a:rPr lang="ar-JO" sz="2800" b="1" dirty="0"/>
              <a:t>في جنوب شبه الجزيرة العربية هضاب حضرموت وظفار الواسعة، كما تمتد شرقا جبال عُمان التي يبلغ أقصى ارتفاع لها 3009 مترا في جبل الشمس.</a:t>
            </a:r>
            <a:endParaRPr lang="ar-SA" sz="2800" b="1" dirty="0"/>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31640" y="836712"/>
            <a:ext cx="6624736" cy="3785652"/>
          </a:xfrm>
          <a:prstGeom prst="rect">
            <a:avLst/>
          </a:prstGeom>
        </p:spPr>
        <p:txBody>
          <a:bodyPr wrap="square">
            <a:spAutoFit/>
          </a:bodyPr>
          <a:lstStyle/>
          <a:p>
            <a:pPr algn="just">
              <a:lnSpc>
                <a:spcPct val="150000"/>
              </a:lnSpc>
            </a:pPr>
            <a:r>
              <a:rPr lang="ar-JO" sz="3200" b="1" dirty="0" smtClean="0"/>
              <a:t>تكثر </a:t>
            </a:r>
            <a:r>
              <a:rPr lang="ar-JO" sz="3200" b="1" dirty="0"/>
              <a:t>في شبه الجزيرة العربية الكثبان على أحوض رملية واسعة، ففي النفود (57000 كيلو متر مربع) والربع الخالي (600000 كيلو متر مربع) تغطي الكثبان أكثر من ثلث شبه الجزيرة العربية.</a:t>
            </a:r>
            <a:endParaRPr lang="ar-SA" sz="3200" b="1" dirty="0"/>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Users\user\Desktop\صور طرق التجاره القديمه\اوك 2.gif"/>
          <p:cNvPicPr/>
          <p:nvPr/>
        </p:nvPicPr>
        <p:blipFill>
          <a:blip r:embed="rId3" cstate="print"/>
          <a:srcRect/>
          <a:stretch>
            <a:fillRect/>
          </a:stretch>
        </p:blipFill>
        <p:spPr bwMode="auto">
          <a:xfrm>
            <a:off x="251521" y="188640"/>
            <a:ext cx="8640960" cy="6336704"/>
          </a:xfrm>
          <a:prstGeom prst="rect">
            <a:avLst/>
          </a:prstGeom>
          <a:ln w="88900" cap="sq" cmpd="thickThin">
            <a:solidFill>
              <a:srgbClr val="000000"/>
            </a:solidFill>
            <a:prstDash val="solid"/>
            <a:miter lim="800000"/>
          </a:ln>
          <a:effectLst>
            <a:innerShdw blurRad="76200">
              <a:srgbClr val="000000"/>
            </a:innerShdw>
          </a:effectLst>
        </p:spPr>
      </p:pic>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67544" y="404664"/>
            <a:ext cx="6347713" cy="1320800"/>
          </a:xfrm>
        </p:spPr>
        <p:txBody>
          <a:bodyPr/>
          <a:lstStyle/>
          <a:p>
            <a:pPr algn="ctr"/>
            <a:r>
              <a:rPr lang="ar-SA" b="1" dirty="0" smtClean="0"/>
              <a:t>مصادر البحث في التاريخ العربي القديم</a:t>
            </a:r>
            <a:endParaRPr lang="ar-SA" b="1" dirty="0"/>
          </a:p>
        </p:txBody>
      </p:sp>
      <p:sp>
        <p:nvSpPr>
          <p:cNvPr id="6" name="Content Placeholder 2"/>
          <p:cNvSpPr>
            <a:spLocks noGrp="1"/>
          </p:cNvSpPr>
          <p:nvPr>
            <p:ph idx="1"/>
          </p:nvPr>
        </p:nvSpPr>
        <p:spPr>
          <a:xfrm>
            <a:off x="611560" y="2060848"/>
            <a:ext cx="6347714" cy="3880773"/>
          </a:xfrm>
        </p:spPr>
        <p:txBody>
          <a:bodyPr>
            <a:normAutofit/>
          </a:bodyPr>
          <a:lstStyle/>
          <a:p>
            <a:r>
              <a:rPr lang="ar-SA" dirty="0"/>
              <a:t>آيات القران الكريم</a:t>
            </a:r>
          </a:p>
          <a:p>
            <a:r>
              <a:rPr lang="ar-SA" dirty="0" smtClean="0"/>
              <a:t>الآثار المادية الباقية</a:t>
            </a:r>
          </a:p>
          <a:p>
            <a:r>
              <a:rPr lang="ar-SA" dirty="0" smtClean="0"/>
              <a:t>النصوص العربية القديمة</a:t>
            </a:r>
          </a:p>
          <a:p>
            <a:r>
              <a:rPr lang="ar-SA" dirty="0" smtClean="0"/>
              <a:t>النصوص المسمارية</a:t>
            </a:r>
          </a:p>
          <a:p>
            <a:r>
              <a:rPr lang="ar-SA" dirty="0" smtClean="0"/>
              <a:t>مصادر التوراة</a:t>
            </a:r>
          </a:p>
          <a:p>
            <a:r>
              <a:rPr lang="ar-SA" dirty="0" smtClean="0"/>
              <a:t>كتابات الرحالة والمؤرخين الاغريق والرومان</a:t>
            </a:r>
          </a:p>
          <a:p>
            <a:r>
              <a:rPr lang="ar-SA" dirty="0" smtClean="0"/>
              <a:t>مؤلفات المؤرخين المسلمين</a:t>
            </a:r>
          </a:p>
          <a:p>
            <a:endParaRPr lang="ar-SA" dirty="0" smtClean="0"/>
          </a:p>
          <a:p>
            <a:endParaRPr lang="ar-SA" dirty="0"/>
          </a:p>
        </p:txBody>
      </p:sp>
    </p:spTree>
    <p:extLst>
      <p:ext uri="{BB962C8B-B14F-4D97-AF65-F5344CB8AC3E}">
        <p14:creationId xmlns:p14="http://schemas.microsoft.com/office/powerpoint/2010/main" val="10202670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JO" sz="3600" b="1" dirty="0" smtClean="0"/>
              <a:t>أثر التضاريس والمناخ على سكان شبه الجزيرة العربية</a:t>
            </a:r>
            <a:endParaRPr lang="ar-SA" sz="3600" dirty="0"/>
          </a:p>
        </p:txBody>
      </p:sp>
      <p:sp>
        <p:nvSpPr>
          <p:cNvPr id="3" name="Content Placeholder 2"/>
          <p:cNvSpPr>
            <a:spLocks noGrp="1"/>
          </p:cNvSpPr>
          <p:nvPr>
            <p:ph idx="1"/>
          </p:nvPr>
        </p:nvSpPr>
        <p:spPr/>
        <p:txBody>
          <a:bodyPr>
            <a:normAutofit fontScale="92500" lnSpcReduction="10000"/>
          </a:bodyPr>
          <a:lstStyle/>
          <a:p>
            <a:pPr marL="0" indent="0" algn="just">
              <a:spcBef>
                <a:spcPts val="0"/>
              </a:spcBef>
              <a:buNone/>
            </a:pPr>
            <a:r>
              <a:rPr lang="ar-JO" b="1" dirty="0" smtClean="0"/>
              <a:t>لقد </a:t>
            </a:r>
            <a:r>
              <a:rPr lang="ar-JO" b="1" dirty="0"/>
              <a:t>واجه إنسان الجزيرة العربية ظروف معيشية جمة الصعوبة </a:t>
            </a:r>
            <a:r>
              <a:rPr lang="ar-JO" b="1" dirty="0" smtClean="0"/>
              <a:t>تمثلت</a:t>
            </a:r>
            <a:r>
              <a:rPr lang="ar-SA" b="1" dirty="0" smtClean="0"/>
              <a:t>:</a:t>
            </a:r>
          </a:p>
          <a:p>
            <a:pPr marL="0" indent="0" algn="just">
              <a:spcBef>
                <a:spcPts val="0"/>
              </a:spcBef>
              <a:buNone/>
            </a:pPr>
            <a:r>
              <a:rPr lang="ar-JO" dirty="0" smtClean="0"/>
              <a:t> </a:t>
            </a:r>
            <a:r>
              <a:rPr lang="ar-JO" sz="2600" b="1" dirty="0"/>
              <a:t>بقسوة المناخ وارتفاع درجات </a:t>
            </a:r>
            <a:r>
              <a:rPr lang="ar-JO" sz="2600" b="1" dirty="0" smtClean="0"/>
              <a:t>الحرارة</a:t>
            </a:r>
            <a:r>
              <a:rPr lang="ar-SA" sz="2600" b="1" dirty="0" smtClean="0"/>
              <a:t>.</a:t>
            </a:r>
          </a:p>
          <a:p>
            <a:pPr marL="0" indent="0" algn="just">
              <a:spcBef>
                <a:spcPts val="0"/>
              </a:spcBef>
              <a:buNone/>
            </a:pPr>
            <a:r>
              <a:rPr lang="ar-JO" sz="2600" b="1" dirty="0" smtClean="0"/>
              <a:t>وعورة التضاريس</a:t>
            </a:r>
            <a:r>
              <a:rPr lang="ar-SA" sz="2600" b="1" dirty="0" smtClean="0"/>
              <a:t>.</a:t>
            </a:r>
          </a:p>
          <a:p>
            <a:pPr marL="0" indent="0" algn="just">
              <a:spcBef>
                <a:spcPts val="0"/>
              </a:spcBef>
              <a:buNone/>
            </a:pPr>
            <a:r>
              <a:rPr lang="ar-JO" sz="2600" b="1" dirty="0" smtClean="0"/>
              <a:t> </a:t>
            </a:r>
            <a:r>
              <a:rPr lang="ar-JO" sz="2600" b="1" dirty="0"/>
              <a:t>ارتفاع الجبال والهضاب ووعورتها، وتقطيعها بالوديان </a:t>
            </a:r>
            <a:r>
              <a:rPr lang="ar-JO" sz="2600" b="1" dirty="0" smtClean="0"/>
              <a:t>العميقة</a:t>
            </a:r>
            <a:r>
              <a:rPr lang="ar-SA" sz="2600" b="1" dirty="0" smtClean="0"/>
              <a:t>.</a:t>
            </a:r>
          </a:p>
          <a:p>
            <a:pPr marL="0" indent="0" algn="just">
              <a:spcBef>
                <a:spcPts val="0"/>
              </a:spcBef>
              <a:buNone/>
            </a:pPr>
            <a:r>
              <a:rPr lang="ar-JO" sz="2600" b="1" dirty="0" smtClean="0"/>
              <a:t>المساحات </a:t>
            </a:r>
            <a:r>
              <a:rPr lang="ar-JO" sz="2600" b="1" dirty="0"/>
              <a:t>الشاسعة للكثبان وطابعها </a:t>
            </a:r>
            <a:r>
              <a:rPr lang="ar-JO" sz="2600" b="1" dirty="0" smtClean="0"/>
              <a:t>الشرس</a:t>
            </a:r>
            <a:r>
              <a:rPr lang="ar-SA" sz="2600" b="1" dirty="0" smtClean="0"/>
              <a:t>.</a:t>
            </a:r>
          </a:p>
          <a:p>
            <a:pPr marL="0" indent="0" algn="just">
              <a:spcBef>
                <a:spcPts val="0"/>
              </a:spcBef>
              <a:buNone/>
            </a:pPr>
            <a:r>
              <a:rPr lang="ar-JO" sz="2600" b="1" dirty="0" smtClean="0"/>
              <a:t>أخطار </a:t>
            </a:r>
            <a:r>
              <a:rPr lang="ar-JO" sz="2600" b="1" dirty="0"/>
              <a:t>الملاحة في البحار بسبب الرياح والتيارات، ووجود </a:t>
            </a:r>
            <a:r>
              <a:rPr lang="ar-JO" sz="2600" b="1" dirty="0" smtClean="0"/>
              <a:t>الأرصفة المرجانية </a:t>
            </a:r>
            <a:r>
              <a:rPr lang="ar-JO" sz="2600" b="1" dirty="0"/>
              <a:t>أو العتبات الرملية </a:t>
            </a:r>
            <a:r>
              <a:rPr lang="ar-JO" sz="2600" b="1" dirty="0" smtClean="0"/>
              <a:t>الضحلة</a:t>
            </a:r>
            <a:r>
              <a:rPr lang="ar-SA" sz="2600" b="1" dirty="0" smtClean="0"/>
              <a:t>.</a:t>
            </a:r>
          </a:p>
          <a:p>
            <a:pPr marL="0" indent="0" algn="just">
              <a:spcBef>
                <a:spcPts val="0"/>
              </a:spcBef>
              <a:buNone/>
            </a:pPr>
            <a:r>
              <a:rPr lang="ar-JO" sz="2600" b="1" dirty="0" smtClean="0"/>
              <a:t>فرط </a:t>
            </a:r>
            <a:r>
              <a:rPr lang="ar-JO" sz="2600" b="1" dirty="0"/>
              <a:t>الجفاف وندرة الموارد المائية.</a:t>
            </a:r>
            <a:endParaRPr lang="ar-SA" sz="2600" b="1" dirty="0"/>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1"/>
          <p:cNvSpPr>
            <a:spLocks noChangeArrowheads="1"/>
          </p:cNvSpPr>
          <p:nvPr/>
        </p:nvSpPr>
        <p:spPr bwMode="auto">
          <a:xfrm>
            <a:off x="0" y="1119812"/>
            <a:ext cx="9144000" cy="415498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algn="justLow" defTabSz="914400" rtl="1" eaLnBrk="1" fontAlgn="base" latinLnBrk="0" hangingPunct="1">
              <a:spcBef>
                <a:spcPct val="0"/>
              </a:spcBef>
              <a:spcAft>
                <a:spcPct val="0"/>
              </a:spcAft>
              <a:buClrTx/>
              <a:buSzTx/>
              <a:buFont typeface="Arial" pitchFamily="34" charset="0"/>
              <a:buChar char="•"/>
              <a:tabLst/>
            </a:pPr>
            <a:r>
              <a:rPr kumimoji="0" lang="ar-SA" sz="2400" b="1" i="0" u="none" strike="noStrike" cap="none" normalizeH="0" baseline="0" dirty="0" smtClean="0">
                <a:ln>
                  <a:noFill/>
                </a:ln>
                <a:solidFill>
                  <a:schemeClr val="tx1"/>
                </a:solidFill>
                <a:effectLst/>
                <a:latin typeface="Arial" pitchFamily="34" charset="0"/>
                <a:ea typeface="Calibri" pitchFamily="34" charset="0"/>
                <a:cs typeface="Arial" pitchFamily="34" charset="0"/>
              </a:rPr>
              <a:t>إلا أن إنسان شبه الجزيرة العربية تمكن من الاستيطان فيها باكراً جداً مستفيداً من بعض الظروف المؤاتية.</a:t>
            </a:r>
          </a:p>
          <a:p>
            <a:pPr marL="0" marR="0" lvl="0" algn="justLow" defTabSz="914400" rtl="1" eaLnBrk="1" fontAlgn="base" latinLnBrk="0" hangingPunct="1">
              <a:spcBef>
                <a:spcPct val="0"/>
              </a:spcBef>
              <a:spcAft>
                <a:spcPct val="0"/>
              </a:spcAft>
              <a:buClrTx/>
              <a:buSzTx/>
              <a:buFont typeface="Arial" pitchFamily="34" charset="0"/>
              <a:buChar char="•"/>
              <a:tabLst/>
            </a:pPr>
            <a:r>
              <a:rPr kumimoji="0" lang="ar-SA" sz="2400" b="1" i="0" u="none" strike="noStrike" cap="none" normalizeH="0" baseline="0" dirty="0" smtClean="0">
                <a:ln>
                  <a:noFill/>
                </a:ln>
                <a:solidFill>
                  <a:schemeClr val="tx1"/>
                </a:solidFill>
                <a:effectLst/>
                <a:latin typeface="Arial" pitchFamily="34" charset="0"/>
                <a:ea typeface="Calibri" pitchFamily="34" charset="0"/>
                <a:cs typeface="Arial" pitchFamily="34" charset="0"/>
              </a:rPr>
              <a:t> فقد كان سكان شبه الجزيرة العربية أكثر التزاماً بظروف بيئتهم؛ وذلك من حيث:</a:t>
            </a:r>
          </a:p>
          <a:p>
            <a:pPr marL="0" marR="0" lvl="0" algn="justLow" defTabSz="914400" rtl="1" eaLnBrk="1" fontAlgn="base" latinLnBrk="0" hangingPunct="1">
              <a:spcBef>
                <a:spcPct val="0"/>
              </a:spcBef>
              <a:spcAft>
                <a:spcPct val="0"/>
              </a:spcAft>
              <a:buClrTx/>
              <a:buSzTx/>
              <a:buFont typeface="Arial" pitchFamily="34" charset="0"/>
              <a:buChar char="•"/>
              <a:tabLst/>
            </a:pPr>
            <a:r>
              <a:rPr kumimoji="0" lang="ar-SA" sz="2400" b="1" i="0" u="none" strike="noStrike" cap="none" normalizeH="0" baseline="0" dirty="0" smtClean="0">
                <a:ln>
                  <a:noFill/>
                </a:ln>
                <a:solidFill>
                  <a:schemeClr val="tx1"/>
                </a:solidFill>
                <a:effectLst/>
                <a:latin typeface="Arial" pitchFamily="34" charset="0"/>
                <a:ea typeface="Calibri" pitchFamily="34" charset="0"/>
                <a:cs typeface="Arial" pitchFamily="34" charset="0"/>
              </a:rPr>
              <a:t> مدى انطباعهم في بعض سبل معيشتهم.</a:t>
            </a:r>
          </a:p>
          <a:p>
            <a:pPr marL="0" marR="0" lvl="0" algn="justLow" defTabSz="914400" rtl="1" eaLnBrk="1" fontAlgn="base" latinLnBrk="0" hangingPunct="1">
              <a:spcBef>
                <a:spcPct val="0"/>
              </a:spcBef>
              <a:spcAft>
                <a:spcPct val="0"/>
              </a:spcAft>
              <a:buClrTx/>
              <a:buSzTx/>
              <a:buFont typeface="Arial" pitchFamily="34" charset="0"/>
              <a:buChar char="•"/>
              <a:tabLst/>
            </a:pPr>
            <a:r>
              <a:rPr kumimoji="0" lang="ar-SA" sz="2400" b="1" i="0" u="none" strike="noStrike" cap="none" normalizeH="0" baseline="0" dirty="0" smtClean="0">
                <a:ln>
                  <a:noFill/>
                </a:ln>
                <a:solidFill>
                  <a:schemeClr val="tx1"/>
                </a:solidFill>
                <a:effectLst/>
                <a:latin typeface="Arial" pitchFamily="34" charset="0"/>
                <a:ea typeface="Calibri" pitchFamily="34" charset="0"/>
                <a:cs typeface="Arial" pitchFamily="34" charset="0"/>
              </a:rPr>
              <a:t> وبعض عاداتهم وعقائدهم وظروف تفرقهم وتجمعهم.</a:t>
            </a:r>
          </a:p>
          <a:p>
            <a:pPr marL="0" marR="0" lvl="0" algn="justLow" defTabSz="914400" rtl="1" eaLnBrk="1" fontAlgn="base" latinLnBrk="0" hangingPunct="1">
              <a:spcBef>
                <a:spcPct val="0"/>
              </a:spcBef>
              <a:spcAft>
                <a:spcPct val="0"/>
              </a:spcAft>
              <a:buClrTx/>
              <a:buSzTx/>
              <a:buFont typeface="Arial" pitchFamily="34" charset="0"/>
              <a:buChar char="•"/>
              <a:tabLst/>
            </a:pPr>
            <a:r>
              <a:rPr kumimoji="0" lang="ar-SA" sz="2400" b="1" i="0" u="none" strike="noStrike" cap="none" normalizeH="0" baseline="0" dirty="0" smtClean="0">
                <a:ln>
                  <a:noFill/>
                </a:ln>
                <a:solidFill>
                  <a:schemeClr val="tx1"/>
                </a:solidFill>
                <a:effectLst/>
                <a:latin typeface="Arial" pitchFamily="34" charset="0"/>
                <a:ea typeface="Calibri" pitchFamily="34" charset="0"/>
                <a:cs typeface="Arial" pitchFamily="34" charset="0"/>
              </a:rPr>
              <a:t> وبداوتهم وحضارتهم أو تنقلهم واستقرارهم.</a:t>
            </a:r>
          </a:p>
          <a:p>
            <a:pPr marL="0" marR="0" lvl="0" algn="justLow" defTabSz="914400" rtl="1" eaLnBrk="1" fontAlgn="base" latinLnBrk="0" hangingPunct="1">
              <a:spcBef>
                <a:spcPct val="0"/>
              </a:spcBef>
              <a:spcAft>
                <a:spcPct val="0"/>
              </a:spcAft>
              <a:buClrTx/>
              <a:buSzTx/>
              <a:buFont typeface="Arial" pitchFamily="34" charset="0"/>
              <a:buChar char="•"/>
              <a:tabLst/>
            </a:pPr>
            <a:r>
              <a:rPr kumimoji="0" lang="ar-SA" sz="2400" b="1" i="0" u="none" strike="noStrike" cap="none" normalizeH="0" baseline="0" dirty="0" smtClean="0">
                <a:ln>
                  <a:noFill/>
                </a:ln>
                <a:solidFill>
                  <a:schemeClr val="tx1"/>
                </a:solidFill>
                <a:effectLst/>
                <a:latin typeface="Arial" pitchFamily="34" charset="0"/>
                <a:ea typeface="Calibri" pitchFamily="34" charset="0"/>
                <a:cs typeface="Arial" pitchFamily="34" charset="0"/>
              </a:rPr>
              <a:t> فنظراً لقلة الأمطــار في وسط الجزيرة أصبح سكانها بدواً رحلاً تعتمد حياتهم </a:t>
            </a:r>
            <a:r>
              <a:rPr kumimoji="0" lang="ar-SA" sz="2400" b="1" i="0" u="none" strike="noStrike" cap="none" normalizeH="0" dirty="0" smtClean="0">
                <a:ln>
                  <a:noFill/>
                </a:ln>
                <a:solidFill>
                  <a:schemeClr val="tx1"/>
                </a:solidFill>
                <a:effectLst/>
                <a:latin typeface="Arial" pitchFamily="34" charset="0"/>
                <a:ea typeface="Calibri" pitchFamily="34" charset="0"/>
                <a:cs typeface="Arial" pitchFamily="34" charset="0"/>
              </a:rPr>
              <a:t>   </a:t>
            </a:r>
            <a:r>
              <a:rPr kumimoji="0" lang="ar-SA" sz="2400" b="1" i="0" u="none" strike="noStrike" cap="none" normalizeH="0" baseline="0" dirty="0" smtClean="0">
                <a:ln>
                  <a:noFill/>
                </a:ln>
                <a:solidFill>
                  <a:schemeClr val="tx1"/>
                </a:solidFill>
                <a:effectLst/>
                <a:latin typeface="Arial" pitchFamily="34" charset="0"/>
                <a:ea typeface="Calibri" pitchFamily="34" charset="0"/>
                <a:cs typeface="Arial" pitchFamily="34" charset="0"/>
              </a:rPr>
              <a:t>الاقتصادية على تربية الإبل والأغنام.</a:t>
            </a:r>
          </a:p>
          <a:p>
            <a:pPr marL="0" marR="0" lvl="0" algn="justLow" defTabSz="914400" rtl="1" eaLnBrk="1" fontAlgn="base" latinLnBrk="0" hangingPunct="1">
              <a:spcBef>
                <a:spcPct val="0"/>
              </a:spcBef>
              <a:spcAft>
                <a:spcPct val="0"/>
              </a:spcAft>
              <a:buClrTx/>
              <a:buSzTx/>
              <a:buFont typeface="Arial" pitchFamily="34" charset="0"/>
              <a:buChar char="•"/>
              <a:tabLst/>
            </a:pPr>
            <a:r>
              <a:rPr kumimoji="0" lang="ar-SA" sz="2400" b="1" i="0" u="none" strike="noStrike" cap="none" normalizeH="0" baseline="0" dirty="0" smtClean="0">
                <a:ln>
                  <a:noFill/>
                </a:ln>
                <a:solidFill>
                  <a:schemeClr val="tx1"/>
                </a:solidFill>
                <a:effectLst/>
                <a:latin typeface="Arial" pitchFamily="34" charset="0"/>
                <a:ea typeface="Calibri" pitchFamily="34" charset="0"/>
                <a:cs typeface="Arial" pitchFamily="34" charset="0"/>
              </a:rPr>
              <a:t> وكانوا يحتاجون إلى المراعي والماء؛ فينتقلون من مكان إلى آخر بحثاً عنهما.</a:t>
            </a:r>
          </a:p>
          <a:p>
            <a:pPr marL="0" marR="0" lvl="0" algn="justLow" defTabSz="914400" rtl="1" eaLnBrk="1" fontAlgn="base" latinLnBrk="0" hangingPunct="1">
              <a:spcBef>
                <a:spcPct val="0"/>
              </a:spcBef>
              <a:spcAft>
                <a:spcPct val="0"/>
              </a:spcAft>
              <a:buClrTx/>
              <a:buSzTx/>
              <a:buFont typeface="Arial" pitchFamily="34" charset="0"/>
              <a:buChar char="•"/>
              <a:tabLst/>
            </a:pPr>
            <a:r>
              <a:rPr kumimoji="0" lang="ar-SA" sz="2400" b="1" i="0" u="none" strike="noStrike" cap="none" normalizeH="0" baseline="0" dirty="0" smtClean="0">
                <a:ln>
                  <a:noFill/>
                </a:ln>
                <a:solidFill>
                  <a:schemeClr val="tx1"/>
                </a:solidFill>
                <a:effectLst/>
                <a:latin typeface="Arial" pitchFamily="34" charset="0"/>
                <a:ea typeface="Calibri" pitchFamily="34" charset="0"/>
                <a:cs typeface="Arial" pitchFamily="34" charset="0"/>
              </a:rPr>
              <a:t> كما أن الجفاف وقلـة الماء وقلة الموارد الاقتصادية وبخاصة المراعي مع تزايد عدد السكان لابد أن يؤدي إلى هجرات من شبه الجزيرة العربية إلى العراق أو بلاد الشام.</a:t>
            </a:r>
            <a:endParaRPr kumimoji="0" lang="ar-SA" sz="2400" b="1" i="0" u="none" strike="noStrike" cap="none" normalizeH="0" baseline="0" dirty="0" smtClean="0">
              <a:ln>
                <a:noFill/>
              </a:ln>
              <a:solidFill>
                <a:schemeClr val="tx1"/>
              </a:solidFill>
              <a:effectLst/>
              <a:latin typeface="Arial" pitchFamily="34" charset="0"/>
              <a:cs typeface="Arial" pitchFamily="34" charset="0"/>
            </a:endParaRP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1"/>
          <p:cNvSpPr>
            <a:spLocks noChangeArrowheads="1"/>
          </p:cNvSpPr>
          <p:nvPr/>
        </p:nvSpPr>
        <p:spPr bwMode="auto">
          <a:xfrm>
            <a:off x="539552" y="1081764"/>
            <a:ext cx="8136904"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algn="justLow" defTabSz="914400" rtl="1" eaLnBrk="1" fontAlgn="base" latinLnBrk="0" hangingPunct="1">
              <a:spcBef>
                <a:spcPct val="0"/>
              </a:spcBef>
              <a:spcAft>
                <a:spcPct val="0"/>
              </a:spcAft>
              <a:buClrTx/>
              <a:buSzTx/>
              <a:buFontTx/>
              <a:buNone/>
              <a:tabLst/>
            </a:pPr>
            <a:r>
              <a:rPr kumimoji="0" lang="ar-SA" sz="3200" b="1" i="0" u="none" strike="noStrike" cap="none" normalizeH="0" baseline="0" dirty="0" smtClean="0">
                <a:ln>
                  <a:noFill/>
                </a:ln>
                <a:solidFill>
                  <a:schemeClr val="tx1"/>
                </a:solidFill>
                <a:effectLst/>
                <a:latin typeface="Arial" pitchFamily="34" charset="0"/>
                <a:ea typeface="Calibri" pitchFamily="34" charset="0"/>
                <a:cs typeface="Arial" pitchFamily="34" charset="0"/>
              </a:rPr>
              <a:t>كان، أيضا، هناك هجرات داخلية محدودة لمختلف البطون والعشائر في شبه الجزيرة، تبعاً:</a:t>
            </a:r>
          </a:p>
          <a:p>
            <a:pPr marL="0" marR="0" lvl="0" algn="justLow" defTabSz="914400" rtl="1" eaLnBrk="1" fontAlgn="base" latinLnBrk="0" hangingPunct="1">
              <a:spcBef>
                <a:spcPct val="0"/>
              </a:spcBef>
              <a:spcAft>
                <a:spcPct val="0"/>
              </a:spcAft>
              <a:buClrTx/>
              <a:buSzTx/>
              <a:buFontTx/>
              <a:buNone/>
              <a:tabLst/>
            </a:pPr>
            <a:r>
              <a:rPr kumimoji="0" lang="ar-SA" sz="3200" b="1" i="0" u="none" strike="noStrike" cap="none" normalizeH="0" baseline="0" dirty="0" smtClean="0">
                <a:ln>
                  <a:noFill/>
                </a:ln>
                <a:solidFill>
                  <a:schemeClr val="tx1"/>
                </a:solidFill>
                <a:effectLst/>
                <a:latin typeface="Arial" pitchFamily="34" charset="0"/>
                <a:ea typeface="Calibri" pitchFamily="34" charset="0"/>
                <a:cs typeface="Arial" pitchFamily="34" charset="0"/>
              </a:rPr>
              <a:t> لتفرق موارد الماء والتسابق إلى مناطق الكلأ.</a:t>
            </a:r>
          </a:p>
          <a:p>
            <a:pPr marL="0" marR="0" lvl="0" algn="justLow" defTabSz="914400" rtl="1" eaLnBrk="1" fontAlgn="base" latinLnBrk="0" hangingPunct="1">
              <a:spcBef>
                <a:spcPct val="0"/>
              </a:spcBef>
              <a:spcAft>
                <a:spcPct val="0"/>
              </a:spcAft>
              <a:buClrTx/>
              <a:buSzTx/>
              <a:buFontTx/>
              <a:buNone/>
              <a:tabLst/>
            </a:pPr>
            <a:r>
              <a:rPr kumimoji="0" lang="ar-SA" sz="3200" b="1" i="0" u="none" strike="noStrike" cap="none" normalizeH="0" baseline="0" dirty="0" smtClean="0">
                <a:ln>
                  <a:noFill/>
                </a:ln>
                <a:solidFill>
                  <a:schemeClr val="tx1"/>
                </a:solidFill>
                <a:effectLst/>
                <a:latin typeface="Arial" pitchFamily="34" charset="0"/>
                <a:ea typeface="Calibri" pitchFamily="34" charset="0"/>
                <a:cs typeface="Arial" pitchFamily="34" charset="0"/>
              </a:rPr>
              <a:t>التماس المواطن الحماية والأمن والموارد الكافية.</a:t>
            </a:r>
          </a:p>
          <a:p>
            <a:pPr marL="0" marR="0" lvl="0" algn="justLow" defTabSz="914400" rtl="1" eaLnBrk="1" fontAlgn="base" latinLnBrk="0" hangingPunct="1">
              <a:spcBef>
                <a:spcPct val="0"/>
              </a:spcBef>
              <a:spcAft>
                <a:spcPct val="0"/>
              </a:spcAft>
              <a:buClrTx/>
              <a:buSzTx/>
              <a:buFontTx/>
              <a:buNone/>
              <a:tabLst/>
            </a:pPr>
            <a:r>
              <a:rPr kumimoji="0" lang="ar-SA" sz="3200" b="1" i="0" u="none" strike="noStrike" cap="none" normalizeH="0" baseline="0" dirty="0" smtClean="0">
                <a:ln>
                  <a:noFill/>
                </a:ln>
                <a:solidFill>
                  <a:schemeClr val="tx1"/>
                </a:solidFill>
                <a:effectLst/>
                <a:latin typeface="Arial" pitchFamily="34" charset="0"/>
                <a:ea typeface="Calibri" pitchFamily="34" charset="0"/>
                <a:cs typeface="Arial" pitchFamily="34" charset="0"/>
              </a:rPr>
              <a:t>وترتب على هذا كله تنمية الروح الاستقلالية لدى القبائل وبين الأفراد، هذا كان بالطبع مقابل تغليب المصالح القبلية على المصلحة العامة، مما أدى إلى صعــوبـة قيــام وحدة عامة بين السكان، إلى أن جاء دين الإسلام والدولة الإسلاميـة التي وحدت هذه القبائل.</a:t>
            </a:r>
            <a:endParaRPr kumimoji="0" lang="ar-SA" sz="3200" b="1" i="0" u="none" strike="noStrike" cap="none" normalizeH="0" baseline="0" dirty="0" smtClean="0">
              <a:ln>
                <a:noFill/>
              </a:ln>
              <a:solidFill>
                <a:schemeClr val="tx1"/>
              </a:solidFill>
              <a:effectLst/>
              <a:latin typeface="Arial" pitchFamily="34" charset="0"/>
              <a:cs typeface="Arial" pitchFamily="34" charset="0"/>
            </a:endParaRP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1"/>
          <p:cNvSpPr>
            <a:spLocks noChangeArrowheads="1"/>
          </p:cNvSpPr>
          <p:nvPr/>
        </p:nvSpPr>
        <p:spPr bwMode="auto">
          <a:xfrm>
            <a:off x="467544" y="1054847"/>
            <a:ext cx="8280920"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algn="justLow" defTabSz="914400" rtl="1" eaLnBrk="1" fontAlgn="base" latinLnBrk="0" hangingPunct="1">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Arial" pitchFamily="34" charset="0"/>
                <a:ea typeface="Calibri" pitchFamily="34" charset="0"/>
                <a:cs typeface="Arial" pitchFamily="34" charset="0"/>
              </a:rPr>
              <a:t>أما السكان الحضر في شبه الجزيرة العربية، فكانوا يستقرون في جنـوب شبـه الجزيـرة العربية ( اليمن)، التي تتوافر فيهـا الظروف الطبيعية والمناخية التي تساعد على حياة الاستقرار:</a:t>
            </a:r>
          </a:p>
          <a:p>
            <a:pPr marL="0" marR="0" lvl="0" algn="justLow" defTabSz="914400" rtl="1" eaLnBrk="1" fontAlgn="base" latinLnBrk="0" hangingPunct="1">
              <a:spcBef>
                <a:spcPct val="0"/>
              </a:spcBef>
              <a:spcAft>
                <a:spcPct val="0"/>
              </a:spcAft>
              <a:buClrTx/>
              <a:buSzTx/>
              <a:tabLst/>
            </a:pPr>
            <a:r>
              <a:rPr kumimoji="0" lang="ar-SA" sz="2400" b="1" i="0" u="none" strike="noStrike" cap="none" normalizeH="0" baseline="0" dirty="0" smtClean="0">
                <a:ln>
                  <a:noFill/>
                </a:ln>
                <a:solidFill>
                  <a:schemeClr val="tx1"/>
                </a:solidFill>
                <a:effectLst/>
                <a:latin typeface="Arial" pitchFamily="34" charset="0"/>
                <a:ea typeface="Calibri" pitchFamily="34" charset="0"/>
                <a:cs typeface="Arial" pitchFamily="34" charset="0"/>
              </a:rPr>
              <a:t>فاستقر السكان</a:t>
            </a:r>
          </a:p>
          <a:p>
            <a:pPr marL="0" marR="0" lvl="0" algn="justLow" defTabSz="914400" rtl="1" eaLnBrk="1" fontAlgn="base" latinLnBrk="0" hangingPunct="1">
              <a:spcBef>
                <a:spcPct val="0"/>
              </a:spcBef>
              <a:spcAft>
                <a:spcPct val="0"/>
              </a:spcAft>
              <a:buClrTx/>
              <a:buSzTx/>
              <a:tabLst/>
            </a:pPr>
            <a:r>
              <a:rPr kumimoji="0" lang="ar-SA" sz="2400" b="1" i="0" u="none" strike="noStrike" cap="none" normalizeH="0" baseline="0" dirty="0" smtClean="0">
                <a:ln>
                  <a:noFill/>
                </a:ln>
                <a:solidFill>
                  <a:schemeClr val="tx1"/>
                </a:solidFill>
                <a:effectLst/>
                <a:latin typeface="Arial" pitchFamily="34" charset="0"/>
                <a:ea typeface="Calibri" pitchFamily="34" charset="0"/>
                <a:cs typeface="Arial" pitchFamily="34" charset="0"/>
              </a:rPr>
              <a:t>بنوا البيوت وزرعوا الأراضي.</a:t>
            </a:r>
          </a:p>
          <a:p>
            <a:pPr marL="0" marR="0" lvl="0" algn="justLow" defTabSz="914400" rtl="1" eaLnBrk="1" fontAlgn="base" latinLnBrk="0" hangingPunct="1">
              <a:spcBef>
                <a:spcPct val="0"/>
              </a:spcBef>
              <a:spcAft>
                <a:spcPct val="0"/>
              </a:spcAft>
              <a:buClrTx/>
              <a:buSzTx/>
              <a:tabLst/>
            </a:pPr>
            <a:r>
              <a:rPr kumimoji="0" lang="ar-SA" sz="2400" b="1" i="0" u="none" strike="noStrike" cap="none" normalizeH="0" baseline="0" dirty="0" smtClean="0">
                <a:ln>
                  <a:noFill/>
                </a:ln>
                <a:solidFill>
                  <a:schemeClr val="tx1"/>
                </a:solidFill>
                <a:effectLst/>
                <a:latin typeface="Arial" pitchFamily="34" charset="0"/>
                <a:ea typeface="Calibri" pitchFamily="34" charset="0"/>
                <a:cs typeface="Arial" pitchFamily="34" charset="0"/>
              </a:rPr>
              <a:t> وعملوا في التجارة.</a:t>
            </a:r>
          </a:p>
          <a:p>
            <a:pPr marL="0" marR="0" lvl="0" algn="justLow" defTabSz="914400" rtl="1" eaLnBrk="1" fontAlgn="base" latinLnBrk="0" hangingPunct="1">
              <a:spcBef>
                <a:spcPct val="0"/>
              </a:spcBef>
              <a:spcAft>
                <a:spcPct val="0"/>
              </a:spcAft>
              <a:buClrTx/>
              <a:buSzTx/>
              <a:tabLst/>
            </a:pPr>
            <a:r>
              <a:rPr kumimoji="0" lang="ar-SA" sz="2400" b="1" i="0" u="none" strike="noStrike" cap="none" normalizeH="0" baseline="0" dirty="0" smtClean="0">
                <a:ln>
                  <a:noFill/>
                </a:ln>
                <a:solidFill>
                  <a:schemeClr val="tx1"/>
                </a:solidFill>
                <a:effectLst/>
                <a:latin typeface="Arial" pitchFamily="34" charset="0"/>
                <a:ea typeface="Calibri" pitchFamily="34" charset="0"/>
                <a:cs typeface="Arial" pitchFamily="34" charset="0"/>
              </a:rPr>
              <a:t> وأقاموا حضارات مزدهرة، استمرت قروناً عدة. </a:t>
            </a:r>
          </a:p>
          <a:p>
            <a:pPr marL="0" marR="0" lvl="0" algn="justLow" defTabSz="914400" rtl="1" eaLnBrk="1" fontAlgn="base" latinLnBrk="0" hangingPunct="1">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Arial" pitchFamily="34" charset="0"/>
                <a:ea typeface="Calibri" pitchFamily="34" charset="0"/>
                <a:cs typeface="Arial" pitchFamily="34" charset="0"/>
              </a:rPr>
              <a:t>كذلك استقر السكان في المناطق الأخرى من شبه الجزيرة العربية، ولاسيما في الواحات وعلى جوانب الوديان وسفوح الجبال التي تتساقط عليها الأمطار التي تكفـي لقيـام الزراعـة.</a:t>
            </a:r>
            <a:endParaRPr kumimoji="0" lang="ar-SA" sz="2400" b="1" i="0" u="none" strike="noStrike" cap="none" normalizeH="0" baseline="0" dirty="0" smtClean="0">
              <a:ln>
                <a:noFill/>
              </a:ln>
              <a:solidFill>
                <a:schemeClr val="tx1"/>
              </a:solidFill>
              <a:effectLst/>
              <a:latin typeface="Arial" pitchFamily="34" charset="0"/>
              <a:cs typeface="Arial" pitchFamily="34" charset="0"/>
            </a:endParaRP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1"/>
          <p:cNvSpPr>
            <a:spLocks noChangeArrowheads="1"/>
          </p:cNvSpPr>
          <p:nvPr/>
        </p:nvSpPr>
        <p:spPr bwMode="auto">
          <a:xfrm>
            <a:off x="395536" y="1237746"/>
            <a:ext cx="8208912" cy="48936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algn="justLow" defTabSz="914400" rtl="1" eaLnBrk="1" fontAlgn="base" latinLnBrk="0" hangingPunct="1">
              <a:spcBef>
                <a:spcPct val="0"/>
              </a:spcBef>
              <a:spcAft>
                <a:spcPct val="0"/>
              </a:spcAft>
              <a:buClrTx/>
              <a:buSzTx/>
              <a:buFontTx/>
              <a:buNone/>
              <a:tabLst/>
            </a:pPr>
            <a:r>
              <a:rPr kumimoji="0" lang="ar-SA" sz="3200" b="1" i="0" u="none" strike="noStrike" cap="none" normalizeH="0" baseline="0" dirty="0" smtClean="0">
                <a:ln>
                  <a:noFill/>
                </a:ln>
                <a:solidFill>
                  <a:schemeClr val="tx1"/>
                </a:solidFill>
                <a:effectLst/>
                <a:latin typeface="Arial" pitchFamily="34" charset="0"/>
                <a:ea typeface="Calibri" pitchFamily="34" charset="0"/>
                <a:cs typeface="Arial" pitchFamily="34" charset="0"/>
              </a:rPr>
              <a:t>مما تقدم أنه من الملاحظ أن شبه الجزيرة العربية تقع في وسط العالم القديم:</a:t>
            </a:r>
          </a:p>
          <a:p>
            <a:pPr marL="0" marR="0" lvl="0" algn="justLow" defTabSz="914400" rtl="1" eaLnBrk="1" fontAlgn="base" latinLnBrk="0" hangingPunct="1">
              <a:spcBef>
                <a:spcPct val="0"/>
              </a:spcBef>
              <a:spcAft>
                <a:spcPct val="0"/>
              </a:spcAft>
              <a:buClrTx/>
              <a:buSzTx/>
              <a:buFontTx/>
              <a:buNone/>
              <a:tabLst/>
            </a:pPr>
            <a:r>
              <a:rPr kumimoji="0" lang="ar-SA" sz="3200" b="1" i="0" u="none" strike="noStrike" cap="none" normalizeH="0" baseline="0" dirty="0" smtClean="0">
                <a:ln>
                  <a:noFill/>
                </a:ln>
                <a:solidFill>
                  <a:schemeClr val="tx1"/>
                </a:solidFill>
                <a:effectLst/>
                <a:latin typeface="Arial" pitchFamily="34" charset="0"/>
                <a:ea typeface="Calibri" pitchFamily="34" charset="0"/>
                <a:cs typeface="Arial" pitchFamily="34" charset="0"/>
              </a:rPr>
              <a:t> فإلـى الشرق منها يقع الإقليم الموسمي الغنـي بإنتاجه الزراعـي.</a:t>
            </a:r>
          </a:p>
          <a:p>
            <a:pPr marL="0" marR="0" lvl="0" algn="justLow" defTabSz="914400" rtl="1" eaLnBrk="1" fontAlgn="base" latinLnBrk="0" hangingPunct="1">
              <a:spcBef>
                <a:spcPct val="0"/>
              </a:spcBef>
              <a:spcAft>
                <a:spcPct val="0"/>
              </a:spcAft>
              <a:buClrTx/>
              <a:buSzTx/>
              <a:buFontTx/>
              <a:buNone/>
              <a:tabLst/>
            </a:pPr>
            <a:r>
              <a:rPr kumimoji="0" lang="ar-SA" sz="3200" b="1" i="0" u="none" strike="noStrike" cap="none" normalizeH="0" baseline="0" dirty="0" smtClean="0">
                <a:ln>
                  <a:noFill/>
                </a:ln>
                <a:solidFill>
                  <a:schemeClr val="tx1"/>
                </a:solidFill>
                <a:effectLst/>
                <a:latin typeface="Arial" pitchFamily="34" charset="0"/>
                <a:ea typeface="Calibri" pitchFamily="34" charset="0"/>
                <a:cs typeface="Arial" pitchFamily="34" charset="0"/>
              </a:rPr>
              <a:t> وإلى غربها وشمالها يقع إقليم البحر الأبيض المتوسط الذي له إنتاج زراعي يختلف عن الإنتاج للإقليم الموسمي.</a:t>
            </a:r>
          </a:p>
          <a:p>
            <a:pPr marL="0" marR="0" lvl="0" algn="justLow" defTabSz="914400" rtl="1" eaLnBrk="1" fontAlgn="base" latinLnBrk="0" hangingPunct="1">
              <a:spcBef>
                <a:spcPct val="0"/>
              </a:spcBef>
              <a:spcAft>
                <a:spcPct val="0"/>
              </a:spcAft>
              <a:buClrTx/>
              <a:buSzTx/>
              <a:buFontTx/>
              <a:buNone/>
              <a:tabLst/>
            </a:pPr>
            <a:r>
              <a:rPr kumimoji="0" lang="ar-SA" sz="3200" b="1" i="0" u="none" strike="noStrike" cap="none" normalizeH="0" baseline="0" dirty="0" smtClean="0">
                <a:ln>
                  <a:noFill/>
                </a:ln>
                <a:solidFill>
                  <a:schemeClr val="tx1"/>
                </a:solidFill>
                <a:effectLst/>
                <a:latin typeface="Arial" pitchFamily="34" charset="0"/>
                <a:ea typeface="Calibri" pitchFamily="34" charset="0"/>
                <a:cs typeface="Arial" pitchFamily="34" charset="0"/>
              </a:rPr>
              <a:t> وهكذا فإن الصحراء العربية تقع على أقصر طريق بين أغنى أقاليم العالم القديم والتي تختلف في إنتاجها الزراعي مما أدى إلى التبادل التجاري بينهما.</a:t>
            </a:r>
          </a:p>
          <a:p>
            <a:pPr marL="0" marR="0" lvl="0" algn="justLow" defTabSz="914400" rtl="1" eaLnBrk="1" fontAlgn="base" latinLnBrk="0" hangingPunct="1">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a:t>
            </a:r>
            <a:endParaRPr kumimoji="0" lang="ar-SA" sz="2400" b="0" i="0" u="none" strike="noStrike" cap="none" normalizeH="0" baseline="0" dirty="0" smtClean="0">
              <a:ln>
                <a:noFill/>
              </a:ln>
              <a:solidFill>
                <a:schemeClr val="tx1"/>
              </a:solidFill>
              <a:effectLst/>
              <a:latin typeface="Arial" pitchFamily="34" charset="0"/>
              <a:cs typeface="Arial" pitchFamily="34" charset="0"/>
            </a:endParaRPr>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15616" y="620688"/>
            <a:ext cx="6696744" cy="3539430"/>
          </a:xfrm>
          <a:prstGeom prst="rect">
            <a:avLst/>
          </a:prstGeom>
        </p:spPr>
        <p:txBody>
          <a:bodyPr wrap="square">
            <a:spAutoFit/>
          </a:bodyPr>
          <a:lstStyle/>
          <a:p>
            <a:pPr lvl="0" algn="justLow" fontAlgn="base">
              <a:spcBef>
                <a:spcPct val="0"/>
              </a:spcBef>
              <a:spcAft>
                <a:spcPct val="0"/>
              </a:spcAft>
            </a:pPr>
            <a:r>
              <a:rPr kumimoji="0" lang="ar-SA" sz="2800" b="1" i="0" u="none" strike="noStrike" cap="none" normalizeH="0" baseline="0" dirty="0" smtClean="0">
                <a:ln>
                  <a:noFill/>
                </a:ln>
                <a:solidFill>
                  <a:schemeClr val="tx1"/>
                </a:solidFill>
                <a:effectLst/>
                <a:latin typeface="Arial" pitchFamily="34" charset="0"/>
                <a:ea typeface="Calibri" pitchFamily="34" charset="0"/>
                <a:cs typeface="Arial" pitchFamily="34" charset="0"/>
              </a:rPr>
              <a:t>ولابد هنا من التذكير بأن البدو كانوا يملكون وسيلة المواصلات الوحيدة في ذلك الوقت في الصحراء وهو</a:t>
            </a:r>
            <a:r>
              <a:rPr kumimoji="0" lang="ar-SA" sz="2800" b="1" i="0" u="sng" strike="noStrike" cap="none" normalizeH="0" baseline="0" dirty="0" smtClean="0">
                <a:ln>
                  <a:noFill/>
                </a:ln>
                <a:solidFill>
                  <a:schemeClr val="tx1"/>
                </a:solidFill>
                <a:effectLst/>
                <a:latin typeface="Arial" pitchFamily="34" charset="0"/>
                <a:ea typeface="Calibri" pitchFamily="34" charset="0"/>
                <a:cs typeface="Arial" pitchFamily="34" charset="0"/>
              </a:rPr>
              <a:t> </a:t>
            </a:r>
            <a:r>
              <a:rPr kumimoji="0" lang="ar-SA" sz="2800" b="1" i="0" u="sng" strike="noStrike" cap="none" normalizeH="0" baseline="0" dirty="0" smtClean="0">
                <a:ln>
                  <a:noFill/>
                </a:ln>
                <a:solidFill>
                  <a:srgbClr val="FF0000"/>
                </a:solidFill>
                <a:effectLst/>
                <a:latin typeface="Arial" pitchFamily="34" charset="0"/>
                <a:ea typeface="Calibri" pitchFamily="34" charset="0"/>
                <a:cs typeface="Arial" pitchFamily="34" charset="0"/>
              </a:rPr>
              <a:t>الجمل</a:t>
            </a:r>
            <a:r>
              <a:rPr kumimoji="0" lang="ar-SA" sz="2800" b="1" i="0" u="none" strike="noStrike" cap="none" normalizeH="0" baseline="0" dirty="0" smtClean="0">
                <a:ln>
                  <a:noFill/>
                </a:ln>
                <a:solidFill>
                  <a:schemeClr val="tx1"/>
                </a:solidFill>
                <a:effectLst/>
                <a:latin typeface="Arial" pitchFamily="34" charset="0"/>
                <a:ea typeface="Calibri" pitchFamily="34" charset="0"/>
                <a:cs typeface="Arial" pitchFamily="34" charset="0"/>
              </a:rPr>
              <a:t>. </a:t>
            </a:r>
          </a:p>
          <a:p>
            <a:pPr lvl="0" algn="justLow" fontAlgn="base">
              <a:spcBef>
                <a:spcPct val="0"/>
              </a:spcBef>
              <a:spcAft>
                <a:spcPct val="0"/>
              </a:spcAft>
            </a:pPr>
            <a:r>
              <a:rPr kumimoji="0" lang="ar-SA" sz="2800" b="1" i="0" u="none" strike="noStrike" cap="none" normalizeH="0" baseline="0" dirty="0" smtClean="0">
                <a:ln>
                  <a:noFill/>
                </a:ln>
                <a:solidFill>
                  <a:schemeClr val="tx1"/>
                </a:solidFill>
                <a:effectLst/>
                <a:latin typeface="Arial" pitchFamily="34" charset="0"/>
                <a:ea typeface="Calibri" pitchFamily="34" charset="0"/>
                <a:cs typeface="Arial" pitchFamily="34" charset="0"/>
              </a:rPr>
              <a:t>كما أن التجارة كانت أفضل وسيلة للاستفادة من الرحلات التي يقوم بها البدو إلى أطراف الصحراء لمبادلة حاصلاتهم بحاصلات الزراع المستقرين، وكان بإمكانهم عبور الصحراء في قوافل تجارية كبيرة تضمن الحماية  من قطاع الطرق.</a:t>
            </a:r>
            <a:endParaRPr kumimoji="0" lang="ar-SA" sz="2800" b="1" i="0" u="none" strike="noStrike" cap="none" normalizeH="0" baseline="0" dirty="0" smtClean="0">
              <a:ln>
                <a:noFill/>
              </a:ln>
              <a:solidFill>
                <a:schemeClr val="tx1"/>
              </a:solidFill>
              <a:effectLst/>
              <a:latin typeface="Arial" pitchFamily="34" charset="0"/>
              <a:cs typeface="Arial" pitchFamily="34" charset="0"/>
            </a:endParaRPr>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1"/>
          <p:cNvSpPr>
            <a:spLocks noChangeArrowheads="1"/>
          </p:cNvSpPr>
          <p:nvPr/>
        </p:nvSpPr>
        <p:spPr bwMode="auto">
          <a:xfrm>
            <a:off x="467544" y="966965"/>
            <a:ext cx="8424936" cy="415498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algn="justLow" defTabSz="914400" rtl="1" eaLnBrk="1" fontAlgn="base" latinLnBrk="0" hangingPunct="1">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Arial" pitchFamily="34" charset="0"/>
                <a:ea typeface="Calibri" pitchFamily="34" charset="0"/>
                <a:cs typeface="Arial" pitchFamily="34" charset="0"/>
              </a:rPr>
              <a:t>وبتكامل جميع العناصـر لتكوين تجارة رابحة بين الإقليم الموسمي وبلاد الهلال الخصيب من ناحيـة وبين جنوب غرب شبه الجزيرة العربية وجنوبها ومصر ودول شرق البحر المتوسط من جهة الأخرى:</a:t>
            </a:r>
          </a:p>
          <a:p>
            <a:pPr marL="0" marR="0" lvl="0" algn="justLow" defTabSz="914400" rtl="1" eaLnBrk="1" fontAlgn="base" latinLnBrk="0" hangingPunct="1">
              <a:spcBef>
                <a:spcPct val="0"/>
              </a:spcBef>
              <a:spcAft>
                <a:spcPct val="0"/>
              </a:spcAft>
              <a:buClrTx/>
              <a:buSzTx/>
              <a:buFontTx/>
              <a:buChar char="-"/>
              <a:tabLst/>
            </a:pPr>
            <a:r>
              <a:rPr kumimoji="0" lang="ar-SA" sz="2400" b="1" i="0" u="none" strike="noStrike" cap="none" normalizeH="0" baseline="0" dirty="0" smtClean="0">
                <a:ln>
                  <a:noFill/>
                </a:ln>
                <a:solidFill>
                  <a:schemeClr val="tx1"/>
                </a:solidFill>
                <a:effectLst/>
                <a:latin typeface="Arial" pitchFamily="34" charset="0"/>
                <a:ea typeface="Calibri" pitchFamily="34" charset="0"/>
                <a:cs typeface="Arial" pitchFamily="34" charset="0"/>
              </a:rPr>
              <a:t>فقد وجدت مناطق الإنتاج وأسواق الإستهلاك.</a:t>
            </a:r>
          </a:p>
          <a:p>
            <a:pPr marL="0" marR="0" lvl="0" algn="justLow" defTabSz="914400" rtl="1" eaLnBrk="1" fontAlgn="base" latinLnBrk="0" hangingPunct="1">
              <a:spcBef>
                <a:spcPct val="0"/>
              </a:spcBef>
              <a:spcAft>
                <a:spcPct val="0"/>
              </a:spcAft>
              <a:buClrTx/>
              <a:buSzTx/>
              <a:buFontTx/>
              <a:buChar char="-"/>
              <a:tabLst/>
            </a:pPr>
            <a:r>
              <a:rPr kumimoji="0" lang="ar-SA" sz="2400" b="1" i="0" u="none" strike="noStrike" cap="none" normalizeH="0" baseline="0" dirty="0" smtClean="0">
                <a:ln>
                  <a:noFill/>
                </a:ln>
                <a:solidFill>
                  <a:schemeClr val="tx1"/>
                </a:solidFill>
                <a:effectLst/>
                <a:latin typeface="Arial" pitchFamily="34" charset="0"/>
                <a:ea typeface="Calibri" pitchFamily="34" charset="0"/>
                <a:cs typeface="Arial" pitchFamily="34" charset="0"/>
              </a:rPr>
              <a:t>وسيلة النقل "الجمل”.</a:t>
            </a:r>
          </a:p>
          <a:p>
            <a:pPr marL="0" marR="0" lvl="0" algn="justLow" defTabSz="914400" rtl="1" eaLnBrk="1" fontAlgn="base" latinLnBrk="0" hangingPunct="1">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Arial" pitchFamily="34" charset="0"/>
                <a:ea typeface="Calibri" pitchFamily="34" charset="0"/>
                <a:cs typeface="Arial" pitchFamily="34" charset="0"/>
              </a:rPr>
              <a:t>وبذلك نشأت الطرق البرية (الصحراوية) لتسلكها التجارة </a:t>
            </a:r>
          </a:p>
          <a:p>
            <a:pPr marL="0" marR="0" lvl="0" algn="justLow" defTabSz="914400" rtl="1" eaLnBrk="1" fontAlgn="base" latinLnBrk="0" hangingPunct="1">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Arial" pitchFamily="34" charset="0"/>
                <a:ea typeface="Calibri" pitchFamily="34" charset="0"/>
                <a:cs typeface="Arial" pitchFamily="34" charset="0"/>
              </a:rPr>
              <a:t>مما جعل جنـوب غرب الجزيرة العربية وجنوبها مركز تخرج منه القوافل التجارية إلى الشمال عبر مكـة ويثرب حتى تصل الساحل الشرقي للبحر المتوسط وكذلك حول خليج العقبة لتصل إلى مصر. </a:t>
            </a:r>
          </a:p>
          <a:p>
            <a:pPr marL="0" marR="0" lvl="0" algn="justLow" defTabSz="914400" rtl="1" eaLnBrk="1" fontAlgn="base" latinLnBrk="0" hangingPunct="1">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Arial" pitchFamily="34" charset="0"/>
                <a:ea typeface="Calibri" pitchFamily="34" charset="0"/>
                <a:cs typeface="Arial" pitchFamily="34" charset="0"/>
              </a:rPr>
              <a:t>بالإضافة إلى هذا المركز، كان هناك أيضا مركزاً آخر للطرق الصحراوية وعن طريقة تخرج الطرق إلى غرب شبه الجزيرة وإلى جنوبها وشمالها الغربي</a:t>
            </a:r>
            <a:r>
              <a:rPr kumimoji="0" lang="ar-SA" sz="24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a:t>
            </a:r>
            <a:endParaRPr kumimoji="0" lang="ar-SA" sz="2400" b="1" i="0" u="none" strike="noStrike" cap="none" normalizeH="0" baseline="0" dirty="0" smtClean="0">
              <a:ln>
                <a:noFill/>
              </a:ln>
              <a:solidFill>
                <a:schemeClr val="tx1"/>
              </a:solidFill>
              <a:effectLst/>
              <a:latin typeface="Arial" pitchFamily="34" charset="0"/>
              <a:cs typeface="Arial" pitchFamily="34" charset="0"/>
            </a:endParaRPr>
          </a:p>
        </p:txBody>
      </p: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just"/>
            <a:r>
              <a:rPr lang="ar-SA" b="1" dirty="0" smtClean="0"/>
              <a:t>تنقسم الجزيرة العربية لأقاليم جغرافية مختلفة قسمها المؤرخون المسلمون إلى :ـ</a:t>
            </a:r>
            <a:endParaRPr lang="en-US" dirty="0"/>
          </a:p>
        </p:txBody>
      </p:sp>
      <p:sp>
        <p:nvSpPr>
          <p:cNvPr id="3" name="Content Placeholder 2"/>
          <p:cNvSpPr>
            <a:spLocks noGrp="1"/>
          </p:cNvSpPr>
          <p:nvPr>
            <p:ph idx="1"/>
          </p:nvPr>
        </p:nvSpPr>
        <p:spPr/>
        <p:txBody>
          <a:bodyPr>
            <a:normAutofit fontScale="92500" lnSpcReduction="10000"/>
          </a:bodyPr>
          <a:lstStyle/>
          <a:p>
            <a:pPr marL="0" lvl="0" indent="0">
              <a:lnSpc>
                <a:spcPct val="120000"/>
              </a:lnSpc>
              <a:spcBef>
                <a:spcPts val="0"/>
              </a:spcBef>
              <a:buNone/>
            </a:pPr>
            <a:r>
              <a:rPr lang="ar-SA" b="1" dirty="0" smtClean="0"/>
              <a:t>تنقسم الجزيرة العربية لأقاليم جغرافية مختلفة قسمها المؤرخون المسلمون إلى التالي: </a:t>
            </a:r>
            <a:endParaRPr lang="en-US" b="1" dirty="0" smtClean="0"/>
          </a:p>
          <a:p>
            <a:pPr marL="0" lvl="0" indent="0">
              <a:lnSpc>
                <a:spcPct val="120000"/>
              </a:lnSpc>
              <a:spcBef>
                <a:spcPts val="0"/>
              </a:spcBef>
            </a:pPr>
            <a:r>
              <a:rPr lang="ar-SA" b="1" dirty="0" smtClean="0"/>
              <a:t>الحجاز</a:t>
            </a:r>
            <a:r>
              <a:rPr lang="ar-SA" b="1" dirty="0"/>
              <a:t>:- وهو الجزء الغربي من شبه الجزيرة العربية.</a:t>
            </a:r>
            <a:endParaRPr lang="en-US" b="1" dirty="0"/>
          </a:p>
          <a:p>
            <a:pPr marL="0" lvl="0" indent="0">
              <a:lnSpc>
                <a:spcPct val="120000"/>
              </a:lnSpc>
              <a:spcBef>
                <a:spcPts val="0"/>
              </a:spcBef>
            </a:pPr>
            <a:r>
              <a:rPr lang="ar-SA" b="1" dirty="0"/>
              <a:t>نجد:- هضبـة واسعة بوسط الجزيرة العربية.</a:t>
            </a:r>
            <a:endParaRPr lang="en-US" b="1" dirty="0"/>
          </a:p>
          <a:p>
            <a:pPr marL="0" lvl="0" indent="0">
              <a:lnSpc>
                <a:spcPct val="120000"/>
              </a:lnSpc>
              <a:spcBef>
                <a:spcPts val="0"/>
              </a:spcBef>
            </a:pPr>
            <a:r>
              <a:rPr lang="ar-SA" b="1" dirty="0"/>
              <a:t>البحرين:- الجزء الشرقي من شبه الجزيرة العربية ويمتد من عُمان إلى البصرة شمالاً.</a:t>
            </a:r>
            <a:endParaRPr lang="en-US" b="1" dirty="0"/>
          </a:p>
          <a:p>
            <a:pPr marL="0" lvl="0" indent="0">
              <a:lnSpc>
                <a:spcPct val="120000"/>
              </a:lnSpc>
              <a:spcBef>
                <a:spcPts val="0"/>
              </a:spcBef>
            </a:pPr>
            <a:r>
              <a:rPr lang="ar-SA" b="1" dirty="0"/>
              <a:t>اليمن:- الجنوب الغربي من شبه الجزيرة العربية ويمتد من ظفار جنوباً إلى عسير شمالاً بمعنى كل ما هو جنوب مكة فهو يرجع لليمن.</a:t>
            </a:r>
            <a:endParaRPr lang="en-US" b="1" dirty="0"/>
          </a:p>
          <a:p>
            <a:pPr marL="0" lvl="0" indent="0">
              <a:lnSpc>
                <a:spcPct val="120000"/>
              </a:lnSpc>
              <a:spcBef>
                <a:spcPts val="0"/>
              </a:spcBef>
            </a:pPr>
            <a:r>
              <a:rPr lang="ar-SA" b="1" dirty="0"/>
              <a:t>تهـامة:- وهي السهل الساحلي المحاذي للبحر الأحمر من اليمن جنوبا إلى العقبة شمالاً.</a:t>
            </a:r>
            <a:endParaRPr lang="en-US" b="1" dirty="0"/>
          </a:p>
          <a:p>
            <a:pPr marL="0" lvl="0" indent="0">
              <a:lnSpc>
                <a:spcPct val="120000"/>
              </a:lnSpc>
              <a:spcBef>
                <a:spcPts val="0"/>
              </a:spcBef>
            </a:pPr>
            <a:r>
              <a:rPr lang="ar-SA" b="1" dirty="0"/>
              <a:t>الشحر:- إقليم تاريخي يشمل الربع الخالي وظفار وحضرموت.</a:t>
            </a:r>
            <a:endParaRPr lang="en-US" b="1" dirty="0"/>
          </a:p>
          <a:p>
            <a:pPr marL="0" indent="0">
              <a:lnSpc>
                <a:spcPct val="120000"/>
              </a:lnSpc>
              <a:spcBef>
                <a:spcPts val="0"/>
              </a:spcBef>
            </a:pPr>
            <a:endParaRPr lang="ar-SA" dirty="0"/>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95736" y="2451621"/>
            <a:ext cx="4482469" cy="3938169"/>
          </a:xfrm>
          <a:prstGeom prst="rect">
            <a:avLst/>
          </a:prstGeom>
        </p:spPr>
      </p:pic>
      <p:sp>
        <p:nvSpPr>
          <p:cNvPr id="5" name="Content Placeholder 2"/>
          <p:cNvSpPr>
            <a:spLocks noGrp="1"/>
          </p:cNvSpPr>
          <p:nvPr>
            <p:ph idx="1"/>
          </p:nvPr>
        </p:nvSpPr>
        <p:spPr>
          <a:xfrm>
            <a:off x="827584" y="188640"/>
            <a:ext cx="8229600" cy="4525963"/>
          </a:xfrm>
        </p:spPr>
        <p:txBody>
          <a:bodyPr>
            <a:normAutofit/>
          </a:bodyPr>
          <a:lstStyle/>
          <a:p>
            <a:pPr marL="0" lvl="0" indent="0" algn="just">
              <a:lnSpc>
                <a:spcPct val="120000"/>
              </a:lnSpc>
              <a:spcBef>
                <a:spcPts val="0"/>
              </a:spcBef>
              <a:buNone/>
            </a:pPr>
            <a:r>
              <a:rPr lang="ar-SA" sz="2800" b="1" dirty="0" smtClean="0"/>
              <a:t>1- الحجاز</a:t>
            </a:r>
            <a:r>
              <a:rPr lang="ar-SA" sz="2800" b="1" dirty="0"/>
              <a:t>:- </a:t>
            </a:r>
            <a:r>
              <a:rPr lang="ar-SA" sz="2800" dirty="0"/>
              <a:t>أحد أقاليم شبه الجزيرة العربية الجغرافية </a:t>
            </a:r>
            <a:r>
              <a:rPr lang="ar-SA" sz="2800" dirty="0" smtClean="0"/>
              <a:t>ويقع </a:t>
            </a:r>
            <a:r>
              <a:rPr lang="ar-SA" sz="2800" dirty="0"/>
              <a:t>في الجزء الشمالي الغربي والغربي من شبه الجزيرة العربية</a:t>
            </a:r>
            <a:r>
              <a:rPr lang="ar-SA" sz="2800" dirty="0" smtClean="0"/>
              <a:t>،</a:t>
            </a:r>
            <a:r>
              <a:rPr lang="ar-SA" sz="2800" dirty="0"/>
              <a:t> والحجاز تعني الحاجز وهو الحد الفاصل كونها تحجز تهامة عن </a:t>
            </a:r>
            <a:r>
              <a:rPr lang="ar-SA" sz="2800" dirty="0" smtClean="0"/>
              <a:t>نجد.</a:t>
            </a:r>
            <a:endParaRPr lang="ar-SA" dirty="0"/>
          </a:p>
        </p:txBody>
      </p:sp>
    </p:spTree>
    <p:extLst>
      <p:ext uri="{BB962C8B-B14F-4D97-AF65-F5344CB8AC3E}">
        <p14:creationId xmlns:p14="http://schemas.microsoft.com/office/powerpoint/2010/main" val="21442830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827584" y="188640"/>
            <a:ext cx="8229600" cy="4525963"/>
          </a:xfrm>
          <a:prstGeom prst="rect">
            <a:avLst/>
          </a:prstGeom>
        </p:spPr>
        <p:txBody>
          <a:bodyPr>
            <a:normAutofit/>
          </a:bodyPr>
          <a:lstStyle>
            <a:lvl1pPr marL="342900" indent="-342900" algn="r" defTabSz="457200" rtl="1"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lgn="just">
              <a:lnSpc>
                <a:spcPct val="120000"/>
              </a:lnSpc>
              <a:spcBef>
                <a:spcPts val="0"/>
              </a:spcBef>
              <a:buNone/>
            </a:pPr>
            <a:r>
              <a:rPr lang="ar-SA" sz="2800" b="1" dirty="0" smtClean="0"/>
              <a:t>2- نجد:- </a:t>
            </a:r>
            <a:r>
              <a:rPr lang="ar-SA" sz="2800" dirty="0"/>
              <a:t>أحد أقاليم شبه الجزيرة العربية التاريخية و أكبرها </a:t>
            </a:r>
            <a:r>
              <a:rPr lang="ar-SA" sz="2800" dirty="0" smtClean="0"/>
              <a:t>مساحة حيث تقع في وسط الجزيرة العربية </a:t>
            </a:r>
            <a:r>
              <a:rPr lang="ar-SA" sz="2800" dirty="0"/>
              <a:t>وترتفع هضبة نجد ما بين 700 إلى 1500 متر فوق سطح البحر وتقع في وسط شبه الجزيرة. كانت نجد موطناً تاريخياً لمملكة كندة وبني حنيفة وبني </a:t>
            </a:r>
            <a:r>
              <a:rPr lang="ar-SA" sz="2800" dirty="0" smtClean="0"/>
              <a:t>أسد وبني </a:t>
            </a:r>
            <a:r>
              <a:rPr lang="ar-SA" sz="2800" dirty="0"/>
              <a:t>تميم وغطفان ومملكة تنوخ وطيئ.</a:t>
            </a:r>
            <a:endParaRPr lang="ar-SA"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15816" y="3717032"/>
            <a:ext cx="3453377" cy="2883570"/>
          </a:xfrm>
          <a:prstGeom prst="rect">
            <a:avLst/>
          </a:prstGeom>
        </p:spPr>
      </p:pic>
    </p:spTree>
    <p:extLst>
      <p:ext uri="{BB962C8B-B14F-4D97-AF65-F5344CB8AC3E}">
        <p14:creationId xmlns:p14="http://schemas.microsoft.com/office/powerpoint/2010/main" val="8470687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107504" y="188641"/>
            <a:ext cx="8949680" cy="5616623"/>
          </a:xfrm>
          <a:prstGeom prst="rect">
            <a:avLst/>
          </a:prstGeom>
        </p:spPr>
        <p:txBody>
          <a:bodyPr>
            <a:normAutofit/>
          </a:bodyPr>
          <a:lstStyle>
            <a:lvl1pPr marL="342900" indent="-342900" algn="r" defTabSz="457200" rtl="1"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lgn="just">
              <a:lnSpc>
                <a:spcPct val="120000"/>
              </a:lnSpc>
              <a:spcBef>
                <a:spcPts val="0"/>
              </a:spcBef>
              <a:buNone/>
            </a:pPr>
            <a:r>
              <a:rPr lang="ar-SA" dirty="0" smtClean="0"/>
              <a:t>ولعل الآثار المادية الباقية والنصوص العربية القديمة هما أصدق شاهدين من بين المصادر السابقة، ولكن قل نصيب أراضي الجزيرة العربية، ما عدا جنوبها، لأربعة أسباب كالتالي:</a:t>
            </a:r>
          </a:p>
          <a:p>
            <a:pPr marL="0" indent="0" algn="just">
              <a:lnSpc>
                <a:spcPct val="120000"/>
              </a:lnSpc>
              <a:spcBef>
                <a:spcPts val="0"/>
              </a:spcBef>
              <a:buNone/>
            </a:pPr>
            <a:r>
              <a:rPr lang="ar-SA" dirty="0" smtClean="0"/>
              <a:t>1- قلة البحوث الأثرية التي أجريت فيها</a:t>
            </a:r>
          </a:p>
          <a:p>
            <a:pPr marL="0" indent="0" algn="just">
              <a:lnSpc>
                <a:spcPct val="120000"/>
              </a:lnSpc>
              <a:spcBef>
                <a:spcPts val="0"/>
              </a:spcBef>
              <a:buNone/>
            </a:pPr>
            <a:r>
              <a:rPr lang="ar-SA" dirty="0" smtClean="0"/>
              <a:t>2- شدة اتساع أراضيها</a:t>
            </a:r>
          </a:p>
          <a:p>
            <a:pPr marL="0" indent="0" algn="just">
              <a:lnSpc>
                <a:spcPct val="120000"/>
              </a:lnSpc>
              <a:spcBef>
                <a:spcPts val="0"/>
              </a:spcBef>
              <a:buNone/>
            </a:pPr>
            <a:r>
              <a:rPr lang="ar-SA" dirty="0" smtClean="0"/>
              <a:t>3- قلة مواردها الطبيعية</a:t>
            </a:r>
          </a:p>
          <a:p>
            <a:pPr marL="0" indent="0" algn="just">
              <a:lnSpc>
                <a:spcPct val="120000"/>
              </a:lnSpc>
              <a:spcBef>
                <a:spcPts val="0"/>
              </a:spcBef>
              <a:buNone/>
            </a:pPr>
            <a:r>
              <a:rPr lang="ar-SA" dirty="0" smtClean="0"/>
              <a:t>4- عدم احتفال أهل العصور الإسلامية برعاية الآثار الباقية</a:t>
            </a:r>
          </a:p>
          <a:p>
            <a:pPr marL="0" indent="0" algn="just">
              <a:lnSpc>
                <a:spcPct val="120000"/>
              </a:lnSpc>
              <a:spcBef>
                <a:spcPts val="0"/>
              </a:spcBef>
              <a:buNone/>
            </a:pPr>
            <a:r>
              <a:rPr lang="ar-SA" dirty="0" smtClean="0"/>
              <a:t>أما الجنوب فقد كان أوفر حظاً لعدة أسباب منها:</a:t>
            </a:r>
          </a:p>
          <a:p>
            <a:pPr marL="0" indent="0" algn="just">
              <a:lnSpc>
                <a:spcPct val="120000"/>
              </a:lnSpc>
              <a:spcBef>
                <a:spcPts val="0"/>
              </a:spcBef>
              <a:buNone/>
            </a:pPr>
            <a:r>
              <a:rPr lang="ar-SA" dirty="0" smtClean="0"/>
              <a:t>1- ظهور الكتابة فيه في وقت مبكر نسبياً.</a:t>
            </a:r>
          </a:p>
          <a:p>
            <a:pPr marL="0" indent="0" algn="just">
              <a:lnSpc>
                <a:spcPct val="120000"/>
              </a:lnSpc>
              <a:spcBef>
                <a:spcPts val="0"/>
              </a:spcBef>
              <a:buNone/>
            </a:pPr>
            <a:r>
              <a:rPr lang="ar-SA" dirty="0" smtClean="0"/>
              <a:t>2- بعدها النسبي عن مركز نشأة الدعوة الإسلامية في شمال غرب الجزيرة.</a:t>
            </a:r>
          </a:p>
          <a:p>
            <a:pPr marL="0" indent="0" algn="just">
              <a:lnSpc>
                <a:spcPct val="120000"/>
              </a:lnSpc>
              <a:spcBef>
                <a:spcPts val="0"/>
              </a:spcBef>
              <a:buNone/>
            </a:pPr>
            <a:r>
              <a:rPr lang="ar-SA" dirty="0" smtClean="0"/>
              <a:t>3- تعدد الفواصل الطبيعية في أرضها.</a:t>
            </a:r>
          </a:p>
          <a:p>
            <a:pPr marL="0" indent="0" algn="just">
              <a:lnSpc>
                <a:spcPct val="120000"/>
              </a:lnSpc>
              <a:spcBef>
                <a:spcPts val="0"/>
              </a:spcBef>
              <a:buNone/>
            </a:pPr>
            <a:r>
              <a:rPr lang="ar-SA" dirty="0" smtClean="0"/>
              <a:t>4- سخاء بيئتها الطبيعية.</a:t>
            </a:r>
          </a:p>
          <a:p>
            <a:pPr marL="0" indent="0" algn="just">
              <a:lnSpc>
                <a:spcPct val="120000"/>
              </a:lnSpc>
              <a:spcBef>
                <a:spcPts val="0"/>
              </a:spcBef>
              <a:buNone/>
            </a:pPr>
            <a:r>
              <a:rPr lang="ar-SA" dirty="0" smtClean="0"/>
              <a:t>5- وفرة موارد تجارتها القديمة.</a:t>
            </a:r>
          </a:p>
          <a:p>
            <a:pPr marL="0" indent="0" algn="just">
              <a:lnSpc>
                <a:spcPct val="120000"/>
              </a:lnSpc>
              <a:spcBef>
                <a:spcPts val="0"/>
              </a:spcBef>
              <a:buNone/>
            </a:pPr>
            <a:r>
              <a:rPr lang="ar-SA" dirty="0" smtClean="0"/>
              <a:t>6- بدء أعمال البحث الأثري فيها في وقت أبكر نسبياً.</a:t>
            </a:r>
            <a:endParaRPr lang="ar-SA" dirty="0"/>
          </a:p>
        </p:txBody>
      </p:sp>
    </p:spTree>
    <p:extLst>
      <p:ext uri="{BB962C8B-B14F-4D97-AF65-F5344CB8AC3E}">
        <p14:creationId xmlns:p14="http://schemas.microsoft.com/office/powerpoint/2010/main" val="8658038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107504" y="188641"/>
            <a:ext cx="8949680" cy="2952327"/>
          </a:xfrm>
          <a:prstGeom prst="rect">
            <a:avLst/>
          </a:prstGeom>
        </p:spPr>
        <p:txBody>
          <a:bodyPr>
            <a:normAutofit lnSpcReduction="10000"/>
          </a:bodyPr>
          <a:lstStyle>
            <a:lvl1pPr marL="342900" indent="-342900" algn="r" defTabSz="457200" rtl="1"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lgn="just">
              <a:lnSpc>
                <a:spcPct val="120000"/>
              </a:lnSpc>
              <a:spcBef>
                <a:spcPts val="0"/>
              </a:spcBef>
              <a:buNone/>
            </a:pPr>
            <a:r>
              <a:rPr lang="ar-SA" sz="2800" b="1" dirty="0" smtClean="0"/>
              <a:t>3- البحرين:- </a:t>
            </a:r>
            <a:r>
              <a:rPr lang="ar-SA" sz="2800" dirty="0"/>
              <a:t>هي منطقة </a:t>
            </a:r>
            <a:r>
              <a:rPr lang="ar-SA" sz="2800" dirty="0" smtClean="0"/>
              <a:t>تاريخية وأحد أقاليم الجزيرة العربية </a:t>
            </a:r>
            <a:r>
              <a:rPr lang="ar-SA" sz="2800" dirty="0"/>
              <a:t>كانت تقع في شرق شبه الجزيرة العربية. امتدت من البصرة شمالا إلى عمان جنوباً على طول </a:t>
            </a:r>
            <a:r>
              <a:rPr lang="ar-SA" sz="2800" dirty="0" smtClean="0"/>
              <a:t>ساحل الخليج العربي، وقد </a:t>
            </a:r>
            <a:r>
              <a:rPr lang="ar-SA" sz="2800" dirty="0"/>
              <a:t>شملت الكويت، والأحساء وقطر والإمارات وجزء من </a:t>
            </a:r>
            <a:r>
              <a:rPr lang="ar-SA" sz="2800" dirty="0" smtClean="0"/>
              <a:t>عمان بالإضافة </a:t>
            </a:r>
            <a:r>
              <a:rPr lang="ar-SA" sz="2800" dirty="0"/>
              <a:t>إلى جزر أوال (مملكة البحرين حالياً). كانت هجر (الأحساء حالياً) عاصمة هذا </a:t>
            </a:r>
            <a:r>
              <a:rPr lang="ar-SA" sz="2800" dirty="0" smtClean="0"/>
              <a:t>الإقليم.</a:t>
            </a:r>
            <a:endParaRPr lang="ar-SA"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62016" y="3245573"/>
            <a:ext cx="4256679" cy="3593090"/>
          </a:xfrm>
          <a:prstGeom prst="rect">
            <a:avLst/>
          </a:prstGeom>
        </p:spPr>
      </p:pic>
    </p:spTree>
    <p:extLst>
      <p:ext uri="{BB962C8B-B14F-4D97-AF65-F5344CB8AC3E}">
        <p14:creationId xmlns:p14="http://schemas.microsoft.com/office/powerpoint/2010/main" val="16065585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107504" y="188641"/>
            <a:ext cx="8949680" cy="2952327"/>
          </a:xfrm>
          <a:prstGeom prst="rect">
            <a:avLst/>
          </a:prstGeom>
        </p:spPr>
        <p:txBody>
          <a:bodyPr>
            <a:normAutofit/>
          </a:bodyPr>
          <a:lstStyle>
            <a:lvl1pPr marL="342900" indent="-342900" algn="r" defTabSz="457200" rtl="1"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lgn="just">
              <a:lnSpc>
                <a:spcPct val="120000"/>
              </a:lnSpc>
              <a:spcBef>
                <a:spcPts val="0"/>
              </a:spcBef>
              <a:buNone/>
            </a:pPr>
            <a:r>
              <a:rPr lang="ar-SA" sz="2800" b="1" dirty="0" smtClean="0"/>
              <a:t>4- اليمن:- </a:t>
            </a:r>
            <a:r>
              <a:rPr lang="ar-SA" sz="2800" dirty="0" smtClean="0"/>
              <a:t>أحد أهم الأقاليم في الجزيرة العربية ويقع في الجنوب الغربي </a:t>
            </a:r>
            <a:r>
              <a:rPr lang="ar-SA" sz="2800" dirty="0"/>
              <a:t>من شبه الجزيرة العربية ويمتد من ظفار جنوباً إلى عسير شمالاً بمعنى كل ما هو جنوب مكة فهو يرجع لليمن</a:t>
            </a:r>
            <a:endParaRPr lang="ar-SA"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39752" y="2492896"/>
            <a:ext cx="5148064" cy="3861048"/>
          </a:xfrm>
          <a:prstGeom prst="rect">
            <a:avLst/>
          </a:prstGeom>
        </p:spPr>
      </p:pic>
    </p:spTree>
    <p:extLst>
      <p:ext uri="{BB962C8B-B14F-4D97-AF65-F5344CB8AC3E}">
        <p14:creationId xmlns:p14="http://schemas.microsoft.com/office/powerpoint/2010/main" val="16300967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a:xfrm>
            <a:off x="107504" y="188641"/>
            <a:ext cx="8949680" cy="2952327"/>
          </a:xfrm>
          <a:prstGeom prst="rect">
            <a:avLst/>
          </a:prstGeom>
        </p:spPr>
        <p:txBody>
          <a:bodyPr>
            <a:normAutofit/>
          </a:bodyPr>
          <a:lstStyle>
            <a:lvl1pPr marL="342900" indent="-342900" algn="r" defTabSz="457200" rtl="1"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lgn="just">
              <a:lnSpc>
                <a:spcPct val="120000"/>
              </a:lnSpc>
              <a:spcBef>
                <a:spcPts val="0"/>
              </a:spcBef>
              <a:buNone/>
            </a:pPr>
            <a:r>
              <a:rPr lang="ar-SA" sz="2800" b="1" dirty="0" smtClean="0"/>
              <a:t>5- تهامة:- </a:t>
            </a:r>
            <a:r>
              <a:rPr lang="ar-SA" sz="2800" dirty="0"/>
              <a:t>منطقة تاريخية تعد أحد أقاليم شبه الجزيرة العربية الجغرافية الخمسة، وهي السهل الساحلي المحاذي للبحر الأحمر بين أقاليم الحجاز واليمن التاريخية غرب شبه الجزيرة </a:t>
            </a:r>
            <a:r>
              <a:rPr lang="ar-SA" sz="2800" dirty="0" smtClean="0"/>
              <a:t>العربية.</a:t>
            </a:r>
            <a:endParaRPr lang="ar-SA"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7664" y="2492896"/>
            <a:ext cx="5796136" cy="4239557"/>
          </a:xfrm>
          <a:prstGeom prst="rect">
            <a:avLst/>
          </a:prstGeom>
        </p:spPr>
      </p:pic>
    </p:spTree>
    <p:extLst>
      <p:ext uri="{BB962C8B-B14F-4D97-AF65-F5344CB8AC3E}">
        <p14:creationId xmlns:p14="http://schemas.microsoft.com/office/powerpoint/2010/main" val="6005293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107504" y="188641"/>
            <a:ext cx="8949680" cy="2952327"/>
          </a:xfrm>
          <a:prstGeom prst="rect">
            <a:avLst/>
          </a:prstGeom>
        </p:spPr>
        <p:txBody>
          <a:bodyPr>
            <a:normAutofit/>
          </a:bodyPr>
          <a:lstStyle>
            <a:lvl1pPr marL="342900" indent="-342900" algn="r" defTabSz="457200" rtl="1"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lgn="just">
              <a:lnSpc>
                <a:spcPct val="120000"/>
              </a:lnSpc>
              <a:spcBef>
                <a:spcPts val="0"/>
              </a:spcBef>
              <a:buNone/>
            </a:pPr>
            <a:r>
              <a:rPr lang="ar-SA" sz="2800" b="1" dirty="0" smtClean="0"/>
              <a:t>6- الشحر:- </a:t>
            </a:r>
            <a:r>
              <a:rPr lang="ar-SA" sz="2800" dirty="0" smtClean="0"/>
              <a:t>وهو </a:t>
            </a:r>
            <a:r>
              <a:rPr lang="ar-SA" sz="2800" dirty="0"/>
              <a:t>إ</a:t>
            </a:r>
            <a:r>
              <a:rPr lang="ar-SA" sz="2800" dirty="0" smtClean="0"/>
              <a:t>قليم تاريخي يشمل ظفار والربع الخالي وحضر موت.</a:t>
            </a:r>
            <a:endParaRPr lang="ar-SA"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73772" y="1664804"/>
            <a:ext cx="4217143" cy="4525714"/>
          </a:xfrm>
          <a:prstGeom prst="rect">
            <a:avLst/>
          </a:prstGeom>
        </p:spPr>
      </p:pic>
    </p:spTree>
    <p:extLst>
      <p:ext uri="{BB962C8B-B14F-4D97-AF65-F5344CB8AC3E}">
        <p14:creationId xmlns:p14="http://schemas.microsoft.com/office/powerpoint/2010/main" val="98652905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5" algn="ctr" rtl="1">
              <a:spcBef>
                <a:spcPct val="0"/>
              </a:spcBef>
            </a:pPr>
            <a:r>
              <a:rPr lang="ar-SA" sz="3600" b="1" dirty="0" smtClean="0"/>
              <a:t>الإغريــق والرومــان قسموا الجزيرة العربية إلــى :</a:t>
            </a:r>
            <a:r>
              <a:rPr lang="ar-SA" b="1" dirty="0" smtClean="0"/>
              <a:t>ـ</a:t>
            </a:r>
            <a:r>
              <a:rPr lang="en-US" dirty="0" smtClean="0"/>
              <a:t/>
            </a:r>
            <a:br>
              <a:rPr lang="en-US" dirty="0" smtClean="0"/>
            </a:br>
            <a:endParaRPr lang="ar-SA" dirty="0"/>
          </a:p>
        </p:txBody>
      </p:sp>
      <p:sp>
        <p:nvSpPr>
          <p:cNvPr id="3" name="Content Placeholder 2"/>
          <p:cNvSpPr>
            <a:spLocks noGrp="1"/>
          </p:cNvSpPr>
          <p:nvPr>
            <p:ph idx="1"/>
          </p:nvPr>
        </p:nvSpPr>
        <p:spPr/>
        <p:txBody>
          <a:bodyPr>
            <a:normAutofit/>
          </a:bodyPr>
          <a:lstStyle/>
          <a:p>
            <a:pPr lvl="0">
              <a:lnSpc>
                <a:spcPct val="150000"/>
              </a:lnSpc>
            </a:pPr>
            <a:r>
              <a:rPr lang="ar-SA" b="1" dirty="0" smtClean="0"/>
              <a:t>العربية </a:t>
            </a:r>
            <a:r>
              <a:rPr lang="ar-SA" b="1" dirty="0"/>
              <a:t>الصحراوية (</a:t>
            </a:r>
            <a:r>
              <a:rPr lang="en-US" b="1" dirty="0"/>
              <a:t>Arabia </a:t>
            </a:r>
            <a:r>
              <a:rPr lang="en-US" b="1" dirty="0" err="1"/>
              <a:t>Erema</a:t>
            </a:r>
            <a:r>
              <a:rPr lang="ar-JO" b="1" dirty="0"/>
              <a:t>)</a:t>
            </a:r>
            <a:r>
              <a:rPr lang="ar-SA" b="1" dirty="0"/>
              <a:t>: وهي ما كان فوق اليمن من الجزيرة العربية.</a:t>
            </a:r>
            <a:endParaRPr lang="en-US" b="1" dirty="0"/>
          </a:p>
          <a:p>
            <a:pPr lvl="0">
              <a:lnSpc>
                <a:spcPct val="150000"/>
              </a:lnSpc>
            </a:pPr>
            <a:r>
              <a:rPr lang="ar-SA" b="1" dirty="0"/>
              <a:t>اوديمون أو العربية السعيدة وهي اليمن (</a:t>
            </a:r>
            <a:r>
              <a:rPr lang="en-US" b="1" dirty="0"/>
              <a:t>Arabia </a:t>
            </a:r>
            <a:r>
              <a:rPr lang="en-US" b="1" dirty="0" err="1"/>
              <a:t>Eudaemon</a:t>
            </a:r>
            <a:r>
              <a:rPr lang="ar-SA" b="1" dirty="0"/>
              <a:t>) وشرق الجزيرة العربية.</a:t>
            </a:r>
            <a:endParaRPr lang="en-US" b="1" dirty="0"/>
          </a:p>
          <a:p>
            <a:pPr lvl="0">
              <a:lnSpc>
                <a:spcPct val="150000"/>
              </a:lnSpc>
            </a:pPr>
            <a:r>
              <a:rPr lang="ar-SA" b="1" dirty="0"/>
              <a:t>العربية الصخرية (</a:t>
            </a:r>
            <a:r>
              <a:rPr lang="en-US" b="1" dirty="0"/>
              <a:t>Arabia </a:t>
            </a:r>
            <a:r>
              <a:rPr lang="en-US" b="1" dirty="0" err="1"/>
              <a:t>Petraea</a:t>
            </a:r>
            <a:r>
              <a:rPr lang="ar-SA" b="1" dirty="0"/>
              <a:t>): وهي من أعلى الحجاز حتى منطقة غرب الفرات والبتراء و بصرى في سوريا.</a:t>
            </a:r>
            <a:endParaRPr lang="en-US" b="1" dirty="0"/>
          </a:p>
          <a:p>
            <a:endParaRPr lang="ar-SA" dirty="0"/>
          </a:p>
        </p:txBody>
      </p:sp>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b="1" dirty="0" smtClean="0"/>
              <a:t>ملخص المحاضرتين الأولى والثانية</a:t>
            </a:r>
            <a:endParaRPr lang="ar-SA" b="1" dirty="0"/>
          </a:p>
        </p:txBody>
      </p:sp>
      <p:sp>
        <p:nvSpPr>
          <p:cNvPr id="3" name="Content Placeholder 2"/>
          <p:cNvSpPr>
            <a:spLocks noGrp="1"/>
          </p:cNvSpPr>
          <p:nvPr>
            <p:ph idx="1"/>
          </p:nvPr>
        </p:nvSpPr>
        <p:spPr/>
        <p:txBody>
          <a:bodyPr>
            <a:normAutofit fontScale="40000" lnSpcReduction="20000"/>
          </a:bodyPr>
          <a:lstStyle/>
          <a:p>
            <a:pPr>
              <a:buNone/>
            </a:pPr>
            <a:r>
              <a:rPr lang="ar-SA" b="1" dirty="0" smtClean="0"/>
              <a:t>	</a:t>
            </a:r>
            <a:r>
              <a:rPr lang="ar-SA" sz="4600" b="1" dirty="0" smtClean="0"/>
              <a:t>مما </a:t>
            </a:r>
            <a:r>
              <a:rPr lang="ar-SA" sz="4600" b="1" dirty="0"/>
              <a:t>سبق يتبين لنا أن شبه الجزيرة العربية تميزت بما يلي</a:t>
            </a:r>
            <a:r>
              <a:rPr lang="ar-SA" b="1" dirty="0"/>
              <a:t>:-</a:t>
            </a:r>
            <a:endParaRPr lang="en-US" dirty="0"/>
          </a:p>
          <a:p>
            <a:pPr lvl="0" algn="just">
              <a:lnSpc>
                <a:spcPct val="170000"/>
              </a:lnSpc>
            </a:pPr>
            <a:r>
              <a:rPr lang="ar-SA" sz="3400" b="1" dirty="0"/>
              <a:t>موقع وسط بين بلاد العالم القديم.</a:t>
            </a:r>
            <a:endParaRPr lang="en-US" sz="3400" b="1" dirty="0"/>
          </a:p>
          <a:p>
            <a:pPr lvl="0" algn="just">
              <a:lnSpc>
                <a:spcPct val="170000"/>
              </a:lnSpc>
            </a:pPr>
            <a:r>
              <a:rPr lang="ar-SA" sz="3400" b="1" dirty="0"/>
              <a:t>كانت الحياة تدب في كل جنباتها مما سمح بتكون انفجارات سكانية.</a:t>
            </a:r>
            <a:endParaRPr lang="en-US" sz="3400" b="1" dirty="0"/>
          </a:p>
          <a:p>
            <a:pPr lvl="0" algn="just">
              <a:lnSpc>
                <a:spcPct val="170000"/>
              </a:lnSpc>
            </a:pPr>
            <a:r>
              <a:rPr lang="ar-SA" sz="3400" b="1" dirty="0"/>
              <a:t>كانت طرق القوافل تربط ما بين جميع أطراف شبه الجزيرة العربية في الشمال والجنوب والشرق والغرب، مما سهل للتجار وللسكان التنقل بين أرجاءها.</a:t>
            </a:r>
            <a:endParaRPr lang="en-US" sz="3400" b="1" dirty="0"/>
          </a:p>
          <a:p>
            <a:pPr lvl="0" algn="just">
              <a:lnSpc>
                <a:spcPct val="170000"/>
              </a:lnSpc>
            </a:pPr>
            <a:r>
              <a:rPr lang="ar-SA" sz="3400" b="1" dirty="0"/>
              <a:t>كانت البلاد الساحلية والقريبة من السواحل في النصف الجنوبي من الجزيرة، ثم الأقاليم المتاخمة للفرات والشام في النصف الشمالي هي الأقاليم الأكثر عمراناً.</a:t>
            </a:r>
            <a:endParaRPr lang="en-US" sz="3400" b="1" dirty="0"/>
          </a:p>
          <a:p>
            <a:endParaRPr lang="ar-SA" dirty="0"/>
          </a:p>
        </p:txBody>
      </p:sp>
    </p:spTree>
    <p:custDataLst>
      <p:tags r:id="rId1"/>
    </p:custData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b="1" dirty="0" smtClean="0"/>
              <a:t>أسئلة مقترحة</a:t>
            </a:r>
            <a:endParaRPr lang="ar-SA" dirty="0"/>
          </a:p>
        </p:txBody>
      </p:sp>
      <p:sp>
        <p:nvSpPr>
          <p:cNvPr id="3" name="Content Placeholder 2"/>
          <p:cNvSpPr>
            <a:spLocks noGrp="1"/>
          </p:cNvSpPr>
          <p:nvPr>
            <p:ph idx="1"/>
          </p:nvPr>
        </p:nvSpPr>
        <p:spPr/>
        <p:txBody>
          <a:bodyPr>
            <a:normAutofit fontScale="77500" lnSpcReduction="20000"/>
          </a:bodyPr>
          <a:lstStyle/>
          <a:p>
            <a:pPr>
              <a:buNone/>
            </a:pPr>
            <a:endParaRPr lang="en-US" dirty="0"/>
          </a:p>
          <a:p>
            <a:pPr>
              <a:lnSpc>
                <a:spcPct val="160000"/>
              </a:lnSpc>
              <a:buNone/>
            </a:pPr>
            <a:r>
              <a:rPr lang="ar-JO" b="1" dirty="0"/>
              <a:t>س1:- علل، يعد موقع شبه الجزيرة العربية موقعا استراتيجيا بالغ الأهمية.</a:t>
            </a:r>
            <a:endParaRPr lang="en-US" b="1" dirty="0"/>
          </a:p>
          <a:p>
            <a:pPr>
              <a:lnSpc>
                <a:spcPct val="160000"/>
              </a:lnSpc>
              <a:buNone/>
            </a:pPr>
            <a:r>
              <a:rPr lang="ar-JO" b="1" dirty="0"/>
              <a:t>س2:- تحدث عن أثر التضاريس والمناخ على سكان شبه الجزيرة العربية.</a:t>
            </a:r>
            <a:endParaRPr lang="en-US" b="1" dirty="0"/>
          </a:p>
          <a:p>
            <a:pPr>
              <a:lnSpc>
                <a:spcPct val="160000"/>
              </a:lnSpc>
              <a:buNone/>
            </a:pPr>
            <a:r>
              <a:rPr lang="ar-JO" b="1" dirty="0"/>
              <a:t>س3:- تميزت جغرافية</a:t>
            </a:r>
            <a:r>
              <a:rPr lang="ar-SA" b="1" dirty="0"/>
              <a:t> شبه الجزيرة العربية بميزات أربع، أذكر هذه الميزات.</a:t>
            </a:r>
            <a:endParaRPr lang="en-US" b="1" dirty="0"/>
          </a:p>
          <a:p>
            <a:pPr>
              <a:lnSpc>
                <a:spcPct val="160000"/>
              </a:lnSpc>
              <a:buNone/>
            </a:pPr>
            <a:r>
              <a:rPr lang="ar-SA" b="1" dirty="0"/>
              <a:t>س4:- قسمت شبه الجزيرة العربية لأقاليم جغرافية مختلفة من وجهة نظر المؤرخون المسلمون، هات هذه الأقسام.</a:t>
            </a:r>
            <a:endParaRPr lang="en-US" b="1" dirty="0"/>
          </a:p>
          <a:p>
            <a:pPr>
              <a:lnSpc>
                <a:spcPct val="160000"/>
              </a:lnSpc>
              <a:buNone/>
            </a:pPr>
            <a:r>
              <a:rPr lang="ar-SA" b="1" dirty="0"/>
              <a:t>س5:- قسمت شبه الجزيرة العربية لأقاليم جغرافية مختلفة من وجهة نظر المؤرخون الكلاسيكيون، هاتها مبيناً مناطقها.</a:t>
            </a:r>
            <a:endParaRPr lang="en-US" b="1" dirty="0"/>
          </a:p>
          <a:p>
            <a:endParaRPr lang="ar-SA" dirty="0"/>
          </a:p>
        </p:txBody>
      </p:sp>
    </p:spTree>
    <p:custDataLst>
      <p:tags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dirty="0" smtClean="0"/>
              <a:t>المراجع</a:t>
            </a:r>
            <a:endParaRPr lang="ar-SA" dirty="0"/>
          </a:p>
        </p:txBody>
      </p:sp>
      <p:sp>
        <p:nvSpPr>
          <p:cNvPr id="3" name="Content Placeholder 2"/>
          <p:cNvSpPr>
            <a:spLocks noGrp="1"/>
          </p:cNvSpPr>
          <p:nvPr>
            <p:ph idx="1"/>
          </p:nvPr>
        </p:nvSpPr>
        <p:spPr/>
        <p:txBody>
          <a:bodyPr>
            <a:normAutofit fontScale="70000" lnSpcReduction="20000"/>
          </a:bodyPr>
          <a:lstStyle/>
          <a:p>
            <a:pPr>
              <a:buNone/>
            </a:pPr>
            <a:endParaRPr lang="en-US" dirty="0"/>
          </a:p>
          <a:p>
            <a:pPr lvl="0">
              <a:lnSpc>
                <a:spcPct val="120000"/>
              </a:lnSpc>
            </a:pPr>
            <a:r>
              <a:rPr lang="ar-SA" dirty="0"/>
              <a:t>ابو العلا، محمود طه</a:t>
            </a:r>
            <a:endParaRPr lang="en-US" dirty="0"/>
          </a:p>
          <a:p>
            <a:pPr>
              <a:lnSpc>
                <a:spcPct val="170000"/>
              </a:lnSpc>
              <a:buNone/>
            </a:pPr>
            <a:r>
              <a:rPr lang="ar-SA" b="1" dirty="0" smtClean="0"/>
              <a:t>	جغرافية شبه الجزيرة العربية</a:t>
            </a:r>
            <a:r>
              <a:rPr lang="ar-SA" dirty="0" smtClean="0"/>
              <a:t>. جامعة الأزهر، مكتبة الأنجلو المصرية، الطبعة الثالثة، 1988.</a:t>
            </a:r>
            <a:endParaRPr lang="en-US" dirty="0" smtClean="0"/>
          </a:p>
          <a:p>
            <a:pPr lvl="0">
              <a:lnSpc>
                <a:spcPct val="120000"/>
              </a:lnSpc>
            </a:pPr>
            <a:r>
              <a:rPr lang="ar-SA" dirty="0" smtClean="0"/>
              <a:t>ابوعيانة، فتحي محمد</a:t>
            </a:r>
            <a:endParaRPr lang="en-US" dirty="0" smtClean="0"/>
          </a:p>
          <a:p>
            <a:pPr>
              <a:lnSpc>
                <a:spcPct val="170000"/>
              </a:lnSpc>
              <a:buNone/>
            </a:pPr>
            <a:r>
              <a:rPr lang="ar-SA" b="1" dirty="0" smtClean="0"/>
              <a:t>	دراسات </a:t>
            </a:r>
            <a:r>
              <a:rPr lang="ar-SA" b="1" dirty="0"/>
              <a:t>في جغرافية شبه الجزيرة العربية</a:t>
            </a:r>
            <a:r>
              <a:rPr lang="ar-SA" dirty="0"/>
              <a:t>. دار المعرفة الجامعية، الإسكندرية، 1994.</a:t>
            </a:r>
            <a:endParaRPr lang="en-US" dirty="0"/>
          </a:p>
          <a:p>
            <a:pPr lvl="0">
              <a:lnSpc>
                <a:spcPct val="120000"/>
              </a:lnSpc>
            </a:pPr>
            <a:r>
              <a:rPr lang="ar-SA" dirty="0"/>
              <a:t>سانلافيل، بول</a:t>
            </a:r>
            <a:endParaRPr lang="en-US" dirty="0"/>
          </a:p>
          <a:p>
            <a:pPr>
              <a:lnSpc>
                <a:spcPct val="170000"/>
              </a:lnSpc>
              <a:buNone/>
            </a:pPr>
            <a:r>
              <a:rPr lang="ar-SA" dirty="0" smtClean="0"/>
              <a:t>	الإطار </a:t>
            </a:r>
            <a:r>
              <a:rPr lang="ar-SA" dirty="0"/>
              <a:t>الجغرافي، </a:t>
            </a:r>
            <a:r>
              <a:rPr lang="ar-SA" b="1" dirty="0"/>
              <a:t>طرق التجارة القديمة روائع آثار المملكة العربية السعودية</a:t>
            </a:r>
            <a:r>
              <a:rPr lang="ar-SA" dirty="0"/>
              <a:t>. الهيئة العامة للسياحة والآثار, المملكة العربية السعودية، 2010، ص 55-68.</a:t>
            </a:r>
            <a:endParaRPr lang="en-US" dirty="0"/>
          </a:p>
          <a:p>
            <a:endParaRPr lang="ar-SA" dirty="0"/>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67544" y="404664"/>
            <a:ext cx="6347713" cy="1320800"/>
          </a:xfrm>
          <a:prstGeom prst="rect">
            <a:avLst/>
          </a:prstGeom>
        </p:spPr>
        <p:txBody>
          <a:bodyPr/>
          <a:lstStyle>
            <a:lvl1pPr algn="l" defTabSz="457200" rtl="1" eaLnBrk="1" latinLnBrk="0" hangingPunct="1">
              <a:spcBef>
                <a:spcPct val="0"/>
              </a:spcBef>
              <a:buNone/>
              <a:defRPr sz="3600" kern="1200">
                <a:solidFill>
                  <a:schemeClr val="accent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a:r>
              <a:rPr lang="ar-SA" b="1" dirty="0" smtClean="0"/>
              <a:t>من هم سكان الجزيرة في الأصل؟</a:t>
            </a:r>
            <a:endParaRPr lang="ar-SA" b="1" dirty="0"/>
          </a:p>
        </p:txBody>
      </p:sp>
      <p:sp>
        <p:nvSpPr>
          <p:cNvPr id="3" name="Content Placeholder 2"/>
          <p:cNvSpPr txBox="1">
            <a:spLocks/>
          </p:cNvSpPr>
          <p:nvPr/>
        </p:nvSpPr>
        <p:spPr>
          <a:xfrm>
            <a:off x="35024" y="1707275"/>
            <a:ext cx="8949680" cy="5616623"/>
          </a:xfrm>
          <a:prstGeom prst="rect">
            <a:avLst/>
          </a:prstGeom>
        </p:spPr>
        <p:txBody>
          <a:bodyPr>
            <a:normAutofit/>
          </a:bodyPr>
          <a:lstStyle>
            <a:lvl1pPr marL="342900" indent="-342900" algn="r" defTabSz="457200" rtl="1"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lgn="just">
              <a:lnSpc>
                <a:spcPct val="120000"/>
              </a:lnSpc>
              <a:spcBef>
                <a:spcPts val="0"/>
              </a:spcBef>
              <a:buNone/>
            </a:pPr>
            <a:r>
              <a:rPr lang="ar-SA" dirty="0" smtClean="0"/>
              <a:t>لقد تعددت الآراء فيما يتعلق بتحديد الموطن الأصلي للجنس الغالب في شبه الجزيرة العربية لكن ما هو مؤكد من هذه الآراء هو إحدى الأمرين: </a:t>
            </a:r>
          </a:p>
          <a:p>
            <a:pPr algn="just">
              <a:lnSpc>
                <a:spcPct val="120000"/>
              </a:lnSpc>
              <a:spcBef>
                <a:spcPts val="0"/>
              </a:spcBef>
              <a:buFont typeface="Arial" panose="020B0604020202020204" pitchFamily="34" charset="0"/>
              <a:buChar char="•"/>
            </a:pPr>
            <a:r>
              <a:rPr lang="ar-SA" dirty="0" smtClean="0"/>
              <a:t>أن سعة صحراء شبه الجزيرة العربية ساعد على نقاء جنس أهلها ولغتهم، بالرغم من اختلاط هذه السلالة بغيرها أمر لا بد منه.</a:t>
            </a:r>
          </a:p>
          <a:p>
            <a:pPr algn="just">
              <a:lnSpc>
                <a:spcPct val="120000"/>
              </a:lnSpc>
              <a:spcBef>
                <a:spcPts val="0"/>
              </a:spcBef>
              <a:buFont typeface="Arial" panose="020B0604020202020204" pitchFamily="34" charset="0"/>
              <a:buChar char="•"/>
            </a:pPr>
            <a:r>
              <a:rPr lang="ar-SA" dirty="0" smtClean="0"/>
              <a:t>أن سكان شبه الجزيرة العربية ينتمون إلى سلالة بشرية متجانسة وهي ما تعرف بالسلالة السامية (الساميين).</a:t>
            </a:r>
          </a:p>
          <a:p>
            <a:pPr marL="0" indent="0" algn="just">
              <a:lnSpc>
                <a:spcPct val="120000"/>
              </a:lnSpc>
              <a:spcBef>
                <a:spcPts val="0"/>
              </a:spcBef>
              <a:buNone/>
            </a:pPr>
            <a:endParaRPr lang="ar-SA" dirty="0"/>
          </a:p>
          <a:p>
            <a:pPr marL="0" indent="0" algn="just">
              <a:lnSpc>
                <a:spcPct val="120000"/>
              </a:lnSpc>
              <a:spcBef>
                <a:spcPts val="0"/>
              </a:spcBef>
              <a:buNone/>
            </a:pPr>
            <a:r>
              <a:rPr lang="ar-SA" dirty="0" smtClean="0"/>
              <a:t>ومصطلح الساميين أطلقه العالم النمساوي </a:t>
            </a:r>
            <a:r>
              <a:rPr lang="ar-SA" dirty="0" err="1" smtClean="0"/>
              <a:t>شلوسر</a:t>
            </a:r>
            <a:r>
              <a:rPr lang="ar-SA" dirty="0" smtClean="0"/>
              <a:t> في القرن الثامن عشر مستعيره مما ذكر في التوراة أن نوح عليه السلام له 3 أولاد وهم: حام، </a:t>
            </a:r>
            <a:r>
              <a:rPr lang="ar-SA" dirty="0" err="1" smtClean="0"/>
              <a:t>يافث</a:t>
            </a:r>
            <a:r>
              <a:rPr lang="ar-SA" dirty="0" smtClean="0"/>
              <a:t> وسام أو شام ومنها برز هذا المصطلح واستخدم من قبل الباحثين. الجدير بالذكر أن القران الكريم لم يذكر لنوح سوى ابن واحد وكان من المغرقين.</a:t>
            </a:r>
            <a:endParaRPr lang="ar-SA" dirty="0"/>
          </a:p>
        </p:txBody>
      </p:sp>
    </p:spTree>
    <p:extLst>
      <p:ext uri="{BB962C8B-B14F-4D97-AF65-F5344CB8AC3E}">
        <p14:creationId xmlns:p14="http://schemas.microsoft.com/office/powerpoint/2010/main" val="22180413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67544" y="188640"/>
            <a:ext cx="6347713" cy="1320800"/>
          </a:xfrm>
          <a:prstGeom prst="rect">
            <a:avLst/>
          </a:prstGeom>
        </p:spPr>
        <p:txBody>
          <a:bodyPr/>
          <a:lstStyle>
            <a:lvl1pPr algn="l" defTabSz="457200" rtl="1" eaLnBrk="1" latinLnBrk="0" hangingPunct="1">
              <a:spcBef>
                <a:spcPct val="0"/>
              </a:spcBef>
              <a:buNone/>
              <a:defRPr sz="3600" kern="1200">
                <a:solidFill>
                  <a:schemeClr val="accent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a:r>
              <a:rPr lang="ar-SA" b="1" dirty="0" smtClean="0"/>
              <a:t> الآراء حول منشأ وتفسير كلمة العرب</a:t>
            </a:r>
            <a:endParaRPr lang="ar-SA" b="1" dirty="0"/>
          </a:p>
        </p:txBody>
      </p:sp>
      <p:sp>
        <p:nvSpPr>
          <p:cNvPr id="3" name="Content Placeholder 2"/>
          <p:cNvSpPr txBox="1">
            <a:spLocks/>
          </p:cNvSpPr>
          <p:nvPr/>
        </p:nvSpPr>
        <p:spPr>
          <a:xfrm>
            <a:off x="194320" y="1509440"/>
            <a:ext cx="8949680" cy="5616623"/>
          </a:xfrm>
          <a:prstGeom prst="rect">
            <a:avLst/>
          </a:prstGeom>
        </p:spPr>
        <p:txBody>
          <a:bodyPr>
            <a:normAutofit/>
          </a:bodyPr>
          <a:lstStyle>
            <a:lvl1pPr marL="342900" indent="-342900" algn="r" defTabSz="457200" rtl="1"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lgn="just">
              <a:lnSpc>
                <a:spcPct val="120000"/>
              </a:lnSpc>
              <a:spcBef>
                <a:spcPts val="0"/>
              </a:spcBef>
              <a:buNone/>
            </a:pPr>
            <a:r>
              <a:rPr lang="ar-SA" dirty="0" smtClean="0"/>
              <a:t>لقد تعددت الآراء حول تفسير كلمة العرب ومنها:</a:t>
            </a:r>
          </a:p>
          <a:p>
            <a:pPr marL="0" indent="0" algn="just">
              <a:lnSpc>
                <a:spcPct val="120000"/>
              </a:lnSpc>
              <a:spcBef>
                <a:spcPts val="0"/>
              </a:spcBef>
              <a:buNone/>
            </a:pPr>
            <a:r>
              <a:rPr lang="ar-SA" dirty="0" smtClean="0"/>
              <a:t>1- اشتقاق كلمة العرب من اسم جد أعلى كان يسمى يعرب بن قحطان.</a:t>
            </a:r>
          </a:p>
          <a:p>
            <a:pPr marL="0" indent="0" algn="just">
              <a:lnSpc>
                <a:spcPct val="120000"/>
              </a:lnSpc>
              <a:spcBef>
                <a:spcPts val="0"/>
              </a:spcBef>
              <a:buNone/>
            </a:pPr>
            <a:r>
              <a:rPr lang="ar-SA" dirty="0" smtClean="0"/>
              <a:t>2- أنها اشتقت من فعل يعرب بمعنى يفصح دليلاً على فصاحة البيان.</a:t>
            </a:r>
          </a:p>
          <a:p>
            <a:pPr marL="0" indent="0" algn="just">
              <a:lnSpc>
                <a:spcPct val="120000"/>
              </a:lnSpc>
              <a:spcBef>
                <a:spcPts val="0"/>
              </a:spcBef>
              <a:buNone/>
            </a:pPr>
            <a:r>
              <a:rPr lang="ar-SA" dirty="0" smtClean="0"/>
              <a:t>3- اشتقاقها من اسم عربة وهو أحد أسماء مكة التي شب عليها إسماعيل عليه السلام.</a:t>
            </a:r>
          </a:p>
          <a:p>
            <a:pPr marL="0" indent="0" algn="just">
              <a:lnSpc>
                <a:spcPct val="120000"/>
              </a:lnSpc>
              <a:spcBef>
                <a:spcPts val="0"/>
              </a:spcBef>
              <a:buNone/>
            </a:pPr>
            <a:r>
              <a:rPr lang="ar-SA" dirty="0" smtClean="0"/>
              <a:t>4- اشتقاق كلمة العرب من أحد الأصول التي خرجت منها كلمات عبرية شبيهة مثل عرابة بمعنى الأرض الجافة وأرابا بمعنى الأرض الداكنة المعشبة وإرب بمعنى الشرود عن النظام.</a:t>
            </a:r>
          </a:p>
          <a:p>
            <a:pPr marL="0" indent="0" algn="just">
              <a:lnSpc>
                <a:spcPct val="120000"/>
              </a:lnSpc>
              <a:spcBef>
                <a:spcPts val="0"/>
              </a:spcBef>
              <a:buNone/>
            </a:pPr>
            <a:r>
              <a:rPr lang="ar-SA" dirty="0" smtClean="0"/>
              <a:t>5- استخدام النصوص المسمارية القديمة تسميات أربي وأريب </a:t>
            </a:r>
            <a:r>
              <a:rPr lang="ar-SA" dirty="0" err="1" smtClean="0"/>
              <a:t>وأريبو</a:t>
            </a:r>
            <a:r>
              <a:rPr lang="ar-SA" dirty="0" smtClean="0"/>
              <a:t> بمعنى العربي والعرب والعربية منذ القرن التاسع قبل الميلاد وتقصد فيها سكان شبه الجزيرة وبعض بادية أهل الشام وعنت بهم الأعراب. </a:t>
            </a:r>
          </a:p>
          <a:p>
            <a:pPr marL="0" indent="0" algn="just">
              <a:lnSpc>
                <a:spcPct val="120000"/>
              </a:lnSpc>
              <a:spcBef>
                <a:spcPts val="0"/>
              </a:spcBef>
              <a:buNone/>
            </a:pPr>
            <a:r>
              <a:rPr lang="ar-SA" dirty="0" smtClean="0"/>
              <a:t>6- استخدمت النصوص المصرية القديمة لفظ </a:t>
            </a:r>
            <a:r>
              <a:rPr lang="ar-SA" dirty="0" err="1" smtClean="0"/>
              <a:t>أربايا</a:t>
            </a:r>
            <a:r>
              <a:rPr lang="ar-SA" dirty="0" smtClean="0"/>
              <a:t> تحريفاً ربما عن عربية أو العربية للدلالة ربما على المنطقة القريبة من الحدود المصرية في شبه الجزيرة العربية. كما استخدمت النصوص الفارسية نفس اللفظة في القرن الخامس قبل الميلاد للدلالة على بادية فلسطين وشبه الجزيرة. </a:t>
            </a:r>
          </a:p>
          <a:p>
            <a:pPr marL="0" indent="0" algn="just">
              <a:lnSpc>
                <a:spcPct val="120000"/>
              </a:lnSpc>
              <a:spcBef>
                <a:spcPts val="0"/>
              </a:spcBef>
              <a:buNone/>
            </a:pPr>
            <a:r>
              <a:rPr lang="ar-SA" dirty="0" smtClean="0"/>
              <a:t>7-دلت تسمية (ع ر ب ن) وأعرب في النصوص الجنوبية العربية القديمة على </a:t>
            </a:r>
            <a:r>
              <a:rPr lang="ar-SA" smtClean="0"/>
              <a:t>معنى الأعراب.</a:t>
            </a:r>
            <a:endParaRPr lang="ar-SA" dirty="0"/>
          </a:p>
        </p:txBody>
      </p:sp>
    </p:spTree>
    <p:extLst>
      <p:ext uri="{BB962C8B-B14F-4D97-AF65-F5344CB8AC3E}">
        <p14:creationId xmlns:p14="http://schemas.microsoft.com/office/powerpoint/2010/main" val="25927951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ar-JO" b="1" dirty="0"/>
              <a:t>جغرافية الجزيرة العربية</a:t>
            </a:r>
            <a:endParaRPr lang="ar-SA" dirty="0"/>
          </a:p>
        </p:txBody>
      </p:sp>
    </p:spTree>
    <p:custDataLst>
      <p:tags r:id="rId1"/>
    </p:custDataLst>
    <p:extLst>
      <p:ext uri="{BB962C8B-B14F-4D97-AF65-F5344CB8AC3E}">
        <p14:creationId xmlns:p14="http://schemas.microsoft.com/office/powerpoint/2010/main" val="39219422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JO" b="1" dirty="0" smtClean="0"/>
              <a:t>الموقع</a:t>
            </a:r>
            <a:endParaRPr lang="ar-SA" dirty="0"/>
          </a:p>
        </p:txBody>
      </p:sp>
      <p:sp>
        <p:nvSpPr>
          <p:cNvPr id="3" name="Content Placeholder 2"/>
          <p:cNvSpPr>
            <a:spLocks noGrp="1"/>
          </p:cNvSpPr>
          <p:nvPr>
            <p:ph idx="1"/>
          </p:nvPr>
        </p:nvSpPr>
        <p:spPr/>
        <p:txBody>
          <a:bodyPr>
            <a:normAutofit/>
          </a:bodyPr>
          <a:lstStyle/>
          <a:p>
            <a:pPr marL="0" indent="0" algn="just">
              <a:lnSpc>
                <a:spcPct val="120000"/>
              </a:lnSpc>
              <a:spcBef>
                <a:spcPts val="0"/>
              </a:spcBef>
              <a:buNone/>
            </a:pPr>
            <a:r>
              <a:rPr lang="ar-JO" b="1" dirty="0" smtClean="0"/>
              <a:t>يطلق </a:t>
            </a:r>
            <a:r>
              <a:rPr lang="ar-JO" b="1" dirty="0"/>
              <a:t>اسم شبه الجزيرة العربية </a:t>
            </a:r>
            <a:r>
              <a:rPr lang="en-US" b="1" dirty="0"/>
              <a:t>Arabian Peninsula</a:t>
            </a:r>
            <a:r>
              <a:rPr lang="ar-JO" b="1" dirty="0"/>
              <a:t> على شبه الجزيرة الواقعة في أقصى جنوب غرب </a:t>
            </a:r>
            <a:r>
              <a:rPr lang="ar-JO" b="1" dirty="0" smtClean="0"/>
              <a:t>آسيا</a:t>
            </a:r>
            <a:r>
              <a:rPr lang="ar-SA" b="1" dirty="0" smtClean="0"/>
              <a:t>.</a:t>
            </a:r>
          </a:p>
          <a:p>
            <a:pPr marL="0" indent="0" algn="just">
              <a:lnSpc>
                <a:spcPct val="120000"/>
              </a:lnSpc>
              <a:spcBef>
                <a:spcPts val="0"/>
              </a:spcBef>
              <a:buNone/>
            </a:pPr>
            <a:r>
              <a:rPr lang="ar-JO" b="1" dirty="0" smtClean="0"/>
              <a:t>وسميت </a:t>
            </a:r>
            <a:r>
              <a:rPr lang="ar-JO" b="1" dirty="0"/>
              <a:t>بشبه الجزيرة لأنه تحدها مياه البحار من ثلاث جهات، الشرق والغرب </a:t>
            </a:r>
            <a:r>
              <a:rPr lang="ar-JO" b="1" dirty="0" smtClean="0"/>
              <a:t>والجنوب</a:t>
            </a:r>
            <a:r>
              <a:rPr lang="ar-SA" b="1" dirty="0" smtClean="0"/>
              <a:t>.</a:t>
            </a:r>
          </a:p>
          <a:p>
            <a:pPr marL="0" indent="0" algn="just">
              <a:lnSpc>
                <a:spcPct val="120000"/>
              </a:lnSpc>
              <a:spcBef>
                <a:spcPts val="0"/>
              </a:spcBef>
              <a:buNone/>
            </a:pPr>
            <a:r>
              <a:rPr lang="ar-JO" b="1" dirty="0" smtClean="0"/>
              <a:t>وسماها </a:t>
            </a:r>
            <a:r>
              <a:rPr lang="ar-JO" b="1" dirty="0"/>
              <a:t>العرب "جزيرة العرب"، وفي هذه التسمية تجاوز علمي سببه وجود نهر الفرات الذي يدخل المنطقة في قسمها الشمالي الغربي، مما دفع العلماء إلى النظر إلى المنطقة بشكل تجاوزي على أنها جزيرة. </a:t>
            </a:r>
            <a:endParaRPr lang="ar-SA" b="1" dirty="0" smtClean="0"/>
          </a:p>
          <a:p>
            <a:endParaRPr lang="ar-SA" dirty="0"/>
          </a:p>
        </p:txBody>
      </p:sp>
    </p:spTree>
    <p:custDataLst>
      <p:tags r:id="rId1"/>
    </p:custDataLst>
    <p:extLst>
      <p:ext uri="{BB962C8B-B14F-4D97-AF65-F5344CB8AC3E}">
        <p14:creationId xmlns:p14="http://schemas.microsoft.com/office/powerpoint/2010/main" val="26832859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9552" y="116632"/>
            <a:ext cx="8280920" cy="6474849"/>
          </a:xfrm>
          <a:prstGeom prst="rect">
            <a:avLst/>
          </a:prstGeom>
        </p:spPr>
        <p:txBody>
          <a:bodyPr wrap="square">
            <a:spAutoFit/>
          </a:bodyPr>
          <a:lstStyle/>
          <a:p>
            <a:pPr algn="just">
              <a:lnSpc>
                <a:spcPct val="150000"/>
              </a:lnSpc>
              <a:buNone/>
            </a:pPr>
            <a:r>
              <a:rPr lang="ar-JO" sz="2800" b="1" dirty="0" smtClean="0"/>
              <a:t>تمتد شبه الجزيرة العربية من دائرة العرض 32 درجة و 15 دقيقة شمالا إلى دائرة العرض 32 درجة و12 دقيقة شمالا، ومن خط الطول 34 درجة و36 دقيقة شرقا إلى خط الطول 59 درجة و52 دقيقة شرقا.</a:t>
            </a:r>
            <a:endParaRPr lang="ar-SA" sz="2800" b="1" dirty="0" smtClean="0"/>
          </a:p>
          <a:p>
            <a:pPr algn="just">
              <a:lnSpc>
                <a:spcPct val="150000"/>
              </a:lnSpc>
              <a:buNone/>
            </a:pPr>
            <a:r>
              <a:rPr lang="ar-JO" sz="2800" b="1" dirty="0" smtClean="0"/>
              <a:t>يعد </a:t>
            </a:r>
            <a:r>
              <a:rPr lang="ar-JO" sz="2800" b="1" dirty="0"/>
              <a:t>موقع شبه الجزيرة العربية موقعا استراتيجيا بالغ الأهمية، لوقوعها بين العالم الشرقي والعالم الغربي، ولإشرافها على مضيق هرمز بين الخليج العربي وخليج عمان، كما وتشرف على مضيق باب المندب، الذي يصل البحر الأحمر بخليج ع</a:t>
            </a:r>
            <a:r>
              <a:rPr lang="ar-SA" sz="2800" b="1" dirty="0"/>
              <a:t>دن.</a:t>
            </a:r>
            <a:endParaRPr lang="en-US" sz="2800" b="1" dirty="0"/>
          </a:p>
        </p:txBody>
      </p:sp>
    </p:spTree>
    <p:custDataLst>
      <p:tags r:id="rId1"/>
    </p:custDataLst>
    <p:extLst>
      <p:ext uri="{BB962C8B-B14F-4D97-AF65-F5344CB8AC3E}">
        <p14:creationId xmlns:p14="http://schemas.microsoft.com/office/powerpoint/2010/main" val="36157575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Users\user\Desktop\صور طرق التجاره القديمه\1اوك.gif"/>
          <p:cNvPicPr/>
          <p:nvPr/>
        </p:nvPicPr>
        <p:blipFill>
          <a:blip r:embed="rId3" cstate="print"/>
          <a:srcRect/>
          <a:stretch>
            <a:fillRect/>
          </a:stretch>
        </p:blipFill>
        <p:spPr bwMode="auto">
          <a:xfrm rot="16200000">
            <a:off x="1403649" y="-891483"/>
            <a:ext cx="6336707" cy="8640966"/>
          </a:xfrm>
          <a:prstGeom prst="rect">
            <a:avLst/>
          </a:prstGeom>
          <a:ln w="88900" cap="sq" cmpd="thickThin">
            <a:solidFill>
              <a:srgbClr val="000000"/>
            </a:solidFill>
            <a:prstDash val="solid"/>
            <a:miter lim="800000"/>
          </a:ln>
          <a:effectLst>
            <a:innerShdw blurRad="76200">
              <a:srgbClr val="000000"/>
            </a:innerShdw>
          </a:effectLst>
        </p:spPr>
      </p:pic>
    </p:spTree>
    <p:custDataLst>
      <p:tags r:id="rId1"/>
    </p:custDataLst>
    <p:extLst>
      <p:ext uri="{BB962C8B-B14F-4D97-AF65-F5344CB8AC3E}">
        <p14:creationId xmlns:p14="http://schemas.microsoft.com/office/powerpoint/2010/main" val="415844177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COUNT" val="17"/>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Facet">
  <a:themeElements>
    <a:clrScheme name="Yellow Orange">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319</TotalTime>
  <Words>2176</Words>
  <Application>Microsoft Office PowerPoint</Application>
  <PresentationFormat>On-screen Show (4:3)</PresentationFormat>
  <Paragraphs>159</Paragraphs>
  <Slides>37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37</vt:i4>
      </vt:variant>
    </vt:vector>
  </HeadingPairs>
  <TitlesOfParts>
    <vt:vector size="43" baseType="lpstr">
      <vt:lpstr>Arial</vt:lpstr>
      <vt:lpstr>Calibri</vt:lpstr>
      <vt:lpstr>Tahoma</vt:lpstr>
      <vt:lpstr>Trebuchet MS</vt:lpstr>
      <vt:lpstr>Wingdings 3</vt:lpstr>
      <vt:lpstr>Facet</vt:lpstr>
      <vt:lpstr>الأهداف</vt:lpstr>
      <vt:lpstr>مصادر البحث في التاريخ العربي القديم</vt:lpstr>
      <vt:lpstr>PowerPoint Presentation</vt:lpstr>
      <vt:lpstr>PowerPoint Presentation</vt:lpstr>
      <vt:lpstr>PowerPoint Presentation</vt:lpstr>
      <vt:lpstr>جغرافية الجزيرة العربية</vt:lpstr>
      <vt:lpstr>الموقع</vt:lpstr>
      <vt:lpstr>PowerPoint Presentation</vt:lpstr>
      <vt:lpstr>PowerPoint Presentation</vt:lpstr>
      <vt:lpstr>الحدود</vt:lpstr>
      <vt:lpstr>المساحة</vt:lpstr>
      <vt:lpstr>المناخ</vt:lpstr>
      <vt:lpstr>PowerPoint Presentation</vt:lpstr>
      <vt:lpstr>PowerPoint Presentation</vt:lpstr>
      <vt:lpstr>PowerPoint Presentation</vt:lpstr>
      <vt:lpstr>التضاريس </vt:lpstr>
      <vt:lpstr>PowerPoint Presentation</vt:lpstr>
      <vt:lpstr>PowerPoint Presentation</vt:lpstr>
      <vt:lpstr>PowerPoint Presentation</vt:lpstr>
      <vt:lpstr>أثر التضاريس والمناخ على سكان شبه الجزيرة العربية</vt:lpstr>
      <vt:lpstr>PowerPoint Presentation</vt:lpstr>
      <vt:lpstr>PowerPoint Presentation</vt:lpstr>
      <vt:lpstr>PowerPoint Presentation</vt:lpstr>
      <vt:lpstr>PowerPoint Presentation</vt:lpstr>
      <vt:lpstr>PowerPoint Presentation</vt:lpstr>
      <vt:lpstr>PowerPoint Presentation</vt:lpstr>
      <vt:lpstr>تنقسم الجزيرة العربية لأقاليم جغرافية مختلفة قسمها المؤرخون المسلمون إلى :ـ</vt:lpstr>
      <vt:lpstr>PowerPoint Presentation</vt:lpstr>
      <vt:lpstr>PowerPoint Presentation</vt:lpstr>
      <vt:lpstr>PowerPoint Presentation</vt:lpstr>
      <vt:lpstr>PowerPoint Presentation</vt:lpstr>
      <vt:lpstr>PowerPoint Presentation</vt:lpstr>
      <vt:lpstr>PowerPoint Presentation</vt:lpstr>
      <vt:lpstr>الإغريــق والرومــان قسموا الجزيرة العربية إلــى :ـ </vt:lpstr>
      <vt:lpstr>ملخص المحاضرتين الأولى والثانية</vt:lpstr>
      <vt:lpstr>أسئلة مقترحة</vt:lpstr>
      <vt:lpstr>المراجع</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جغرافية الجزيرة العربية</dc:title>
  <dc:creator>user</dc:creator>
  <cp:lastModifiedBy>Abdulrahman A Alsuhaibani</cp:lastModifiedBy>
  <cp:revision>31</cp:revision>
  <dcterms:created xsi:type="dcterms:W3CDTF">2013-11-17T08:15:41Z</dcterms:created>
  <dcterms:modified xsi:type="dcterms:W3CDTF">2016-10-11T06:40:28Z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DAAAAA83-B61E-49BA-82F8-A6C0BF9FA2DF</vt:lpwstr>
  </property>
  <property fmtid="{D5CDD505-2E9C-101B-9397-08002B2CF9AE}" pid="3" name="ArticulatePath">
    <vt:lpwstr>جغرافية الجزيرة العربية</vt:lpwstr>
  </property>
</Properties>
</file>