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notesMasterIdLst>
    <p:notesMasterId r:id="rId37"/>
  </p:notesMasterIdLst>
  <p:sldIdLst>
    <p:sldId id="261" r:id="rId2"/>
    <p:sldId id="328" r:id="rId3"/>
    <p:sldId id="291" r:id="rId4"/>
    <p:sldId id="293" r:id="rId5"/>
    <p:sldId id="265" r:id="rId6"/>
    <p:sldId id="329" r:id="rId7"/>
    <p:sldId id="330" r:id="rId8"/>
    <p:sldId id="331" r:id="rId9"/>
    <p:sldId id="294" r:id="rId10"/>
    <p:sldId id="296" r:id="rId11"/>
    <p:sldId id="298" r:id="rId12"/>
    <p:sldId id="300" r:id="rId13"/>
    <p:sldId id="302" r:id="rId14"/>
    <p:sldId id="304" r:id="rId15"/>
    <p:sldId id="332" r:id="rId16"/>
    <p:sldId id="305" r:id="rId17"/>
    <p:sldId id="307" r:id="rId18"/>
    <p:sldId id="309" r:id="rId19"/>
    <p:sldId id="311" r:id="rId20"/>
    <p:sldId id="313" r:id="rId21"/>
    <p:sldId id="315" r:id="rId22"/>
    <p:sldId id="317" r:id="rId23"/>
    <p:sldId id="319" r:id="rId24"/>
    <p:sldId id="321" r:id="rId25"/>
    <p:sldId id="323" r:id="rId26"/>
    <p:sldId id="325" r:id="rId27"/>
    <p:sldId id="327" r:id="rId28"/>
    <p:sldId id="333" r:id="rId29"/>
    <p:sldId id="334" r:id="rId30"/>
    <p:sldId id="256" r:id="rId31"/>
    <p:sldId id="257" r:id="rId32"/>
    <p:sldId id="258" r:id="rId33"/>
    <p:sldId id="259" r:id="rId34"/>
    <p:sldId id="281" r:id="rId35"/>
    <p:sldId id="280" r:id="rId3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A51B95"/>
    <a:srgbClr val="328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630" autoAdjust="0"/>
    <p:restoredTop sz="94660"/>
  </p:normalViewPr>
  <p:slideViewPr>
    <p:cSldViewPr>
      <p:cViewPr>
        <p:scale>
          <a:sx n="70" d="100"/>
          <a:sy n="70" d="100"/>
        </p:scale>
        <p:origin x="-318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A1078B-430C-42F4-93FF-9C8E8F7ABF0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3AA4FD6-B117-4B1B-8F27-FB42162B3FAE}">
      <dgm:prSet phldrT="[نص]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b="1" dirty="0" smtClean="0">
              <a:solidFill>
                <a:schemeClr val="bg1"/>
              </a:solidFill>
            </a:rPr>
            <a:t>الحاجة إلى ادراك الآخرين وتفهمهم وتقبلهم:</a:t>
          </a:r>
        </a:p>
        <a:p>
          <a:pPr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dirty="0"/>
        </a:p>
      </dgm:t>
    </dgm:pt>
    <dgm:pt modelId="{8EAFA8AB-5B0D-45DF-A4BD-F835F554E42C}" type="parTrans" cxnId="{DB69EDF6-9D5C-4680-9356-A6A794ED2185}">
      <dgm:prSet/>
      <dgm:spPr/>
      <dgm:t>
        <a:bodyPr/>
        <a:lstStyle/>
        <a:p>
          <a:pPr rtl="1"/>
          <a:endParaRPr lang="ar-SA"/>
        </a:p>
      </dgm:t>
    </dgm:pt>
    <dgm:pt modelId="{A652F621-3B1B-4654-9FBB-C3CEE2304FA2}" type="sibTrans" cxnId="{DB69EDF6-9D5C-4680-9356-A6A794ED2185}">
      <dgm:prSet/>
      <dgm:spPr/>
      <dgm:t>
        <a:bodyPr/>
        <a:lstStyle/>
        <a:p>
          <a:pPr rtl="1"/>
          <a:endParaRPr lang="ar-SA"/>
        </a:p>
      </dgm:t>
    </dgm:pt>
    <dgm:pt modelId="{699CDE92-E8EE-4777-B213-CE295F321995}">
      <dgm:prSet phldrT="[نص]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b="1" dirty="0" smtClean="0"/>
            <a:t>يميل الموهوب إلى نقد الآخرين الذين لا يمتلكون مهارات مشتركة معه.</a:t>
          </a:r>
        </a:p>
        <a:p>
          <a:pPr marL="114300" indent="0" defTabSz="533400" rtl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ar-SA" dirty="0"/>
        </a:p>
      </dgm:t>
    </dgm:pt>
    <dgm:pt modelId="{253ED00F-F5B7-41E3-A2B8-2CA1C58CF355}" type="parTrans" cxnId="{5415DFCB-0774-4395-99B4-69228062CAD9}">
      <dgm:prSet/>
      <dgm:spPr/>
      <dgm:t>
        <a:bodyPr/>
        <a:lstStyle/>
        <a:p>
          <a:pPr rtl="1"/>
          <a:endParaRPr lang="ar-SA"/>
        </a:p>
      </dgm:t>
    </dgm:pt>
    <dgm:pt modelId="{EC362FD8-664F-4ADF-8213-FF5B29DC232C}" type="sibTrans" cxnId="{5415DFCB-0774-4395-99B4-69228062CAD9}">
      <dgm:prSet/>
      <dgm:spPr/>
      <dgm:t>
        <a:bodyPr/>
        <a:lstStyle/>
        <a:p>
          <a:pPr rtl="1"/>
          <a:endParaRPr lang="ar-SA"/>
        </a:p>
      </dgm:t>
    </dgm:pt>
    <dgm:pt modelId="{91E1BC50-03CA-4964-B3E9-B66052AB5EEF}">
      <dgm:prSet phldrT="[نص]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b="1" dirty="0" smtClean="0">
              <a:solidFill>
                <a:schemeClr val="bg1"/>
              </a:solidFill>
            </a:rPr>
            <a:t>الحاجة إلى الاستقلالية وبناء علاقات مع الأشخاص:</a:t>
          </a:r>
        </a:p>
        <a:p>
          <a:pPr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dirty="0"/>
        </a:p>
      </dgm:t>
    </dgm:pt>
    <dgm:pt modelId="{ECF1DA39-0AA4-46C0-A169-7CEEB4948CF8}" type="parTrans" cxnId="{EED22574-5BA0-4792-AD0E-FC47034F62B2}">
      <dgm:prSet/>
      <dgm:spPr/>
      <dgm:t>
        <a:bodyPr/>
        <a:lstStyle/>
        <a:p>
          <a:pPr rtl="1"/>
          <a:endParaRPr lang="ar-SA"/>
        </a:p>
      </dgm:t>
    </dgm:pt>
    <dgm:pt modelId="{30E12CCF-16D9-45B6-8D36-7E303D865139}" type="sibTrans" cxnId="{EED22574-5BA0-4792-AD0E-FC47034F62B2}">
      <dgm:prSet/>
      <dgm:spPr/>
      <dgm:t>
        <a:bodyPr/>
        <a:lstStyle/>
        <a:p>
          <a:pPr rtl="1"/>
          <a:endParaRPr lang="ar-SA"/>
        </a:p>
      </dgm:t>
    </dgm:pt>
    <dgm:pt modelId="{9BB06B34-F1E6-4D5A-A06B-14E6DCC5BB8D}">
      <dgm:prSet phldrT="[نص]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b="1" dirty="0" smtClean="0"/>
            <a:t>ميل إلى البحث عن الاستقلالية وفي نفس الوقت تظهر لديه الرغبة في الاندماج مع الآخرين. وبالتالي فهو بحاجة إلى تحقيق الذات لديه وتنمية العلاقات مع الآخرين.</a:t>
          </a:r>
        </a:p>
        <a:p>
          <a:pPr marL="114300" indent="0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ar-SA" dirty="0"/>
        </a:p>
      </dgm:t>
    </dgm:pt>
    <dgm:pt modelId="{2B55EB7F-B343-4E48-8789-5A6FDAE94491}" type="parTrans" cxnId="{E3EC3931-CF2E-4F90-BEAC-2D1347478A69}">
      <dgm:prSet/>
      <dgm:spPr/>
      <dgm:t>
        <a:bodyPr/>
        <a:lstStyle/>
        <a:p>
          <a:pPr rtl="1"/>
          <a:endParaRPr lang="ar-SA"/>
        </a:p>
      </dgm:t>
    </dgm:pt>
    <dgm:pt modelId="{56167A73-E207-4C52-AD0A-C6F663BE07B6}" type="sibTrans" cxnId="{E3EC3931-CF2E-4F90-BEAC-2D1347478A69}">
      <dgm:prSet/>
      <dgm:spPr/>
      <dgm:t>
        <a:bodyPr/>
        <a:lstStyle/>
        <a:p>
          <a:pPr rtl="1"/>
          <a:endParaRPr lang="ar-SA"/>
        </a:p>
      </dgm:t>
    </dgm:pt>
    <dgm:pt modelId="{922C6CAB-8D71-44B9-9EB1-55C334BD2749}">
      <dgm:prSet phldrT="[نص]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b="1" dirty="0" smtClean="0">
              <a:solidFill>
                <a:schemeClr val="bg1"/>
              </a:solidFill>
            </a:rPr>
            <a:t>الحاجة إلى بيئة وأفراد داعمين:</a:t>
          </a:r>
        </a:p>
        <a:p>
          <a:pPr defTabSz="2755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dirty="0"/>
        </a:p>
      </dgm:t>
    </dgm:pt>
    <dgm:pt modelId="{E4F92820-1F53-442F-9F3C-885246C33984}" type="parTrans" cxnId="{FE457316-1839-4414-956D-14329D1EBE6B}">
      <dgm:prSet/>
      <dgm:spPr/>
      <dgm:t>
        <a:bodyPr/>
        <a:lstStyle/>
        <a:p>
          <a:pPr rtl="1"/>
          <a:endParaRPr lang="ar-SA"/>
        </a:p>
      </dgm:t>
    </dgm:pt>
    <dgm:pt modelId="{09DACD59-535B-43A4-ADC4-C59607003A66}" type="sibTrans" cxnId="{FE457316-1839-4414-956D-14329D1EBE6B}">
      <dgm:prSet/>
      <dgm:spPr/>
      <dgm:t>
        <a:bodyPr/>
        <a:lstStyle/>
        <a:p>
          <a:pPr rtl="1"/>
          <a:endParaRPr lang="ar-SA"/>
        </a:p>
      </dgm:t>
    </dgm:pt>
    <dgm:pt modelId="{0A3AF3D8-402F-4707-BE9C-C7646F2AF54E}">
      <dgm:prSet phldrT="[نص]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b="1" dirty="0" smtClean="0"/>
            <a:t>قدرة الموهوب على تطوير تحقيق الذات تتحقق بوجود بيئة مناسبة وأفراد يدعمونه.</a:t>
          </a:r>
        </a:p>
      </dgm:t>
    </dgm:pt>
    <dgm:pt modelId="{486C43F7-72D7-46AD-8318-B82FD9A0D788}" type="parTrans" cxnId="{69BF1004-1993-49A6-8E76-C2A6DD53984D}">
      <dgm:prSet/>
      <dgm:spPr/>
      <dgm:t>
        <a:bodyPr/>
        <a:lstStyle/>
        <a:p>
          <a:pPr rtl="1"/>
          <a:endParaRPr lang="ar-SA"/>
        </a:p>
      </dgm:t>
    </dgm:pt>
    <dgm:pt modelId="{11FA2074-18FC-4EB5-B413-C7B5E8CA1AE8}" type="sibTrans" cxnId="{69BF1004-1993-49A6-8E76-C2A6DD53984D}">
      <dgm:prSet/>
      <dgm:spPr/>
      <dgm:t>
        <a:bodyPr/>
        <a:lstStyle/>
        <a:p>
          <a:pPr rtl="1"/>
          <a:endParaRPr lang="ar-SA"/>
        </a:p>
      </dgm:t>
    </dgm:pt>
    <dgm:pt modelId="{903F55CD-405A-4029-BE37-08BA6BAF1D23}" type="pres">
      <dgm:prSet presAssocID="{86A1078B-430C-42F4-93FF-9C8E8F7ABF03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8854129-8745-4EA7-B81D-20F92F823E2D}" type="pres">
      <dgm:prSet presAssocID="{F3AA4FD6-B117-4B1B-8F27-FB42162B3FAE}" presName="linNode" presStyleCnt="0"/>
      <dgm:spPr/>
    </dgm:pt>
    <dgm:pt modelId="{40F467D2-6403-4FB7-A26E-77BF41474FD7}" type="pres">
      <dgm:prSet presAssocID="{F3AA4FD6-B117-4B1B-8F27-FB42162B3FA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2B4E281-7D98-4E55-BA2F-B9FF885FC027}" type="pres">
      <dgm:prSet presAssocID="{F3AA4FD6-B117-4B1B-8F27-FB42162B3FA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A98C11-3261-4921-87DA-3A4152BCF2DC}" type="pres">
      <dgm:prSet presAssocID="{A652F621-3B1B-4654-9FBB-C3CEE2304FA2}" presName="sp" presStyleCnt="0"/>
      <dgm:spPr/>
    </dgm:pt>
    <dgm:pt modelId="{18A04CCB-FB4D-4FD6-B62D-368C83D079A6}" type="pres">
      <dgm:prSet presAssocID="{91E1BC50-03CA-4964-B3E9-B66052AB5EEF}" presName="linNode" presStyleCnt="0"/>
      <dgm:spPr/>
    </dgm:pt>
    <dgm:pt modelId="{6370ED72-C6E9-429E-AC41-ECC3DD919E7A}" type="pres">
      <dgm:prSet presAssocID="{91E1BC50-03CA-4964-B3E9-B66052AB5EEF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AE6900-E89F-4BE6-B375-801FDF586960}" type="pres">
      <dgm:prSet presAssocID="{91E1BC50-03CA-4964-B3E9-B66052AB5EEF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AC1F7D4-557E-49DF-A9AC-BCC8D7BD638A}" type="pres">
      <dgm:prSet presAssocID="{30E12CCF-16D9-45B6-8D36-7E303D865139}" presName="sp" presStyleCnt="0"/>
      <dgm:spPr/>
    </dgm:pt>
    <dgm:pt modelId="{10CCEF6D-6935-454F-93AD-A455CBF61D39}" type="pres">
      <dgm:prSet presAssocID="{922C6CAB-8D71-44B9-9EB1-55C334BD2749}" presName="linNode" presStyleCnt="0"/>
      <dgm:spPr/>
    </dgm:pt>
    <dgm:pt modelId="{6E4A3AAC-8C5C-4B4F-A598-E3AD12584FAE}" type="pres">
      <dgm:prSet presAssocID="{922C6CAB-8D71-44B9-9EB1-55C334BD2749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E2C6F0-8DB4-42AE-9310-1B37601DD683}" type="pres">
      <dgm:prSet presAssocID="{922C6CAB-8D71-44B9-9EB1-55C334BD2749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3EC3931-CF2E-4F90-BEAC-2D1347478A69}" srcId="{91E1BC50-03CA-4964-B3E9-B66052AB5EEF}" destId="{9BB06B34-F1E6-4D5A-A06B-14E6DCC5BB8D}" srcOrd="0" destOrd="0" parTransId="{2B55EB7F-B343-4E48-8789-5A6FDAE94491}" sibTransId="{56167A73-E207-4C52-AD0A-C6F663BE07B6}"/>
    <dgm:cxn modelId="{EED22574-5BA0-4792-AD0E-FC47034F62B2}" srcId="{86A1078B-430C-42F4-93FF-9C8E8F7ABF03}" destId="{91E1BC50-03CA-4964-B3E9-B66052AB5EEF}" srcOrd="1" destOrd="0" parTransId="{ECF1DA39-0AA4-46C0-A169-7CEEB4948CF8}" sibTransId="{30E12CCF-16D9-45B6-8D36-7E303D865139}"/>
    <dgm:cxn modelId="{FE457316-1839-4414-956D-14329D1EBE6B}" srcId="{86A1078B-430C-42F4-93FF-9C8E8F7ABF03}" destId="{922C6CAB-8D71-44B9-9EB1-55C334BD2749}" srcOrd="2" destOrd="0" parTransId="{E4F92820-1F53-442F-9F3C-885246C33984}" sibTransId="{09DACD59-535B-43A4-ADC4-C59607003A66}"/>
    <dgm:cxn modelId="{824EEA0F-32F5-48C8-BC79-71FAA8991911}" type="presOf" srcId="{86A1078B-430C-42F4-93FF-9C8E8F7ABF03}" destId="{903F55CD-405A-4029-BE37-08BA6BAF1D23}" srcOrd="0" destOrd="0" presId="urn:microsoft.com/office/officeart/2005/8/layout/vList5"/>
    <dgm:cxn modelId="{69BF1004-1993-49A6-8E76-C2A6DD53984D}" srcId="{922C6CAB-8D71-44B9-9EB1-55C334BD2749}" destId="{0A3AF3D8-402F-4707-BE9C-C7646F2AF54E}" srcOrd="0" destOrd="0" parTransId="{486C43F7-72D7-46AD-8318-B82FD9A0D788}" sibTransId="{11FA2074-18FC-4EB5-B413-C7B5E8CA1AE8}"/>
    <dgm:cxn modelId="{5415DFCB-0774-4395-99B4-69228062CAD9}" srcId="{F3AA4FD6-B117-4B1B-8F27-FB42162B3FAE}" destId="{699CDE92-E8EE-4777-B213-CE295F321995}" srcOrd="0" destOrd="0" parTransId="{253ED00F-F5B7-41E3-A2B8-2CA1C58CF355}" sibTransId="{EC362FD8-664F-4ADF-8213-FF5B29DC232C}"/>
    <dgm:cxn modelId="{DB69EDF6-9D5C-4680-9356-A6A794ED2185}" srcId="{86A1078B-430C-42F4-93FF-9C8E8F7ABF03}" destId="{F3AA4FD6-B117-4B1B-8F27-FB42162B3FAE}" srcOrd="0" destOrd="0" parTransId="{8EAFA8AB-5B0D-45DF-A4BD-F835F554E42C}" sibTransId="{A652F621-3B1B-4654-9FBB-C3CEE2304FA2}"/>
    <dgm:cxn modelId="{6C6F123A-DC4C-4955-81DF-7CF57967FBC6}" type="presOf" srcId="{699CDE92-E8EE-4777-B213-CE295F321995}" destId="{52B4E281-7D98-4E55-BA2F-B9FF885FC027}" srcOrd="0" destOrd="0" presId="urn:microsoft.com/office/officeart/2005/8/layout/vList5"/>
    <dgm:cxn modelId="{4E2E14D5-BB0E-4255-82DC-12813A25C2E4}" type="presOf" srcId="{9BB06B34-F1E6-4D5A-A06B-14E6DCC5BB8D}" destId="{41AE6900-E89F-4BE6-B375-801FDF586960}" srcOrd="0" destOrd="0" presId="urn:microsoft.com/office/officeart/2005/8/layout/vList5"/>
    <dgm:cxn modelId="{4B5A9FF8-CE24-4691-9E25-178DF6D6AFDD}" type="presOf" srcId="{922C6CAB-8D71-44B9-9EB1-55C334BD2749}" destId="{6E4A3AAC-8C5C-4B4F-A598-E3AD12584FAE}" srcOrd="0" destOrd="0" presId="urn:microsoft.com/office/officeart/2005/8/layout/vList5"/>
    <dgm:cxn modelId="{E5EC4272-64E8-4657-8137-EA6FFC43F6C0}" type="presOf" srcId="{F3AA4FD6-B117-4B1B-8F27-FB42162B3FAE}" destId="{40F467D2-6403-4FB7-A26E-77BF41474FD7}" srcOrd="0" destOrd="0" presId="urn:microsoft.com/office/officeart/2005/8/layout/vList5"/>
    <dgm:cxn modelId="{5054195E-570C-4204-A934-8B3819DC0FC6}" type="presOf" srcId="{91E1BC50-03CA-4964-B3E9-B66052AB5EEF}" destId="{6370ED72-C6E9-429E-AC41-ECC3DD919E7A}" srcOrd="0" destOrd="0" presId="urn:microsoft.com/office/officeart/2005/8/layout/vList5"/>
    <dgm:cxn modelId="{24A2E6B9-4CCD-48D7-8F88-C1664E1ACDA3}" type="presOf" srcId="{0A3AF3D8-402F-4707-BE9C-C7646F2AF54E}" destId="{12E2C6F0-8DB4-42AE-9310-1B37601DD683}" srcOrd="0" destOrd="0" presId="urn:microsoft.com/office/officeart/2005/8/layout/vList5"/>
    <dgm:cxn modelId="{CA34884B-7571-4AF1-8E1B-391F4F505622}" type="presParOf" srcId="{903F55CD-405A-4029-BE37-08BA6BAF1D23}" destId="{38854129-8745-4EA7-B81D-20F92F823E2D}" srcOrd="0" destOrd="0" presId="urn:microsoft.com/office/officeart/2005/8/layout/vList5"/>
    <dgm:cxn modelId="{723F0677-6FD4-445A-A536-90A3C4D62C41}" type="presParOf" srcId="{38854129-8745-4EA7-B81D-20F92F823E2D}" destId="{40F467D2-6403-4FB7-A26E-77BF41474FD7}" srcOrd="0" destOrd="0" presId="urn:microsoft.com/office/officeart/2005/8/layout/vList5"/>
    <dgm:cxn modelId="{88C26487-3B4B-4C56-8DBD-B55D9DBF06EF}" type="presParOf" srcId="{38854129-8745-4EA7-B81D-20F92F823E2D}" destId="{52B4E281-7D98-4E55-BA2F-B9FF885FC027}" srcOrd="1" destOrd="0" presId="urn:microsoft.com/office/officeart/2005/8/layout/vList5"/>
    <dgm:cxn modelId="{80D08E41-85A0-4BFA-8433-D77B5E295048}" type="presParOf" srcId="{903F55CD-405A-4029-BE37-08BA6BAF1D23}" destId="{73A98C11-3261-4921-87DA-3A4152BCF2DC}" srcOrd="1" destOrd="0" presId="urn:microsoft.com/office/officeart/2005/8/layout/vList5"/>
    <dgm:cxn modelId="{68B4F029-8109-424D-AA89-C33F29D932C0}" type="presParOf" srcId="{903F55CD-405A-4029-BE37-08BA6BAF1D23}" destId="{18A04CCB-FB4D-4FD6-B62D-368C83D079A6}" srcOrd="2" destOrd="0" presId="urn:microsoft.com/office/officeart/2005/8/layout/vList5"/>
    <dgm:cxn modelId="{AA5C0820-C62C-4A44-9DFD-923F442091C5}" type="presParOf" srcId="{18A04CCB-FB4D-4FD6-B62D-368C83D079A6}" destId="{6370ED72-C6E9-429E-AC41-ECC3DD919E7A}" srcOrd="0" destOrd="0" presId="urn:microsoft.com/office/officeart/2005/8/layout/vList5"/>
    <dgm:cxn modelId="{D5A4623E-7F94-4627-9203-BA49A51C5CC4}" type="presParOf" srcId="{18A04CCB-FB4D-4FD6-B62D-368C83D079A6}" destId="{41AE6900-E89F-4BE6-B375-801FDF586960}" srcOrd="1" destOrd="0" presId="urn:microsoft.com/office/officeart/2005/8/layout/vList5"/>
    <dgm:cxn modelId="{AF687F96-D332-4EF9-BD9E-0C8D07F56DF1}" type="presParOf" srcId="{903F55CD-405A-4029-BE37-08BA6BAF1D23}" destId="{DAC1F7D4-557E-49DF-A9AC-BCC8D7BD638A}" srcOrd="3" destOrd="0" presId="urn:microsoft.com/office/officeart/2005/8/layout/vList5"/>
    <dgm:cxn modelId="{6F4BFE0C-84D5-45AB-B2B2-D07012E122CA}" type="presParOf" srcId="{903F55CD-405A-4029-BE37-08BA6BAF1D23}" destId="{10CCEF6D-6935-454F-93AD-A455CBF61D39}" srcOrd="4" destOrd="0" presId="urn:microsoft.com/office/officeart/2005/8/layout/vList5"/>
    <dgm:cxn modelId="{A91F72B3-8706-45B4-A8AD-0EEDDF188D24}" type="presParOf" srcId="{10CCEF6D-6935-454F-93AD-A455CBF61D39}" destId="{6E4A3AAC-8C5C-4B4F-A598-E3AD12584FAE}" srcOrd="0" destOrd="0" presId="urn:microsoft.com/office/officeart/2005/8/layout/vList5"/>
    <dgm:cxn modelId="{CD7EEA37-0BE2-4608-867B-DF0285544DDD}" type="presParOf" srcId="{10CCEF6D-6935-454F-93AD-A455CBF61D39}" destId="{12E2C6F0-8DB4-42AE-9310-1B37601DD68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B03D595-037D-431D-8498-3A8C9FA5B702}" type="doc">
      <dgm:prSet loTypeId="urn:microsoft.com/office/officeart/2005/8/layout/vList5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BDAA8B0B-E6EE-4E71-BAD6-E9FDDD46608C}">
      <dgm:prSet phldrT="[نص]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b="1" dirty="0" smtClean="0"/>
            <a:t>الرعاية النفسية للموهوبين </a:t>
          </a:r>
        </a:p>
        <a:p>
          <a:pPr defTabSz="311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dirty="0"/>
        </a:p>
      </dgm:t>
    </dgm:pt>
    <dgm:pt modelId="{72F93BF2-1FD8-46AE-BD21-7A8A7164FF3F}" type="parTrans" cxnId="{CA92811A-415E-42EB-9BAF-86317AB28F37}">
      <dgm:prSet/>
      <dgm:spPr/>
      <dgm:t>
        <a:bodyPr/>
        <a:lstStyle/>
        <a:p>
          <a:pPr rtl="1"/>
          <a:endParaRPr lang="ar-SA"/>
        </a:p>
      </dgm:t>
    </dgm:pt>
    <dgm:pt modelId="{667C91B0-3B1E-4A21-A9DD-4CF1486E7263}" type="sibTrans" cxnId="{CA92811A-415E-42EB-9BAF-86317AB28F37}">
      <dgm:prSet/>
      <dgm:spPr/>
      <dgm:t>
        <a:bodyPr/>
        <a:lstStyle/>
        <a:p>
          <a:pPr rtl="1"/>
          <a:endParaRPr lang="ar-SA"/>
        </a:p>
      </dgm:t>
    </dgm:pt>
    <dgm:pt modelId="{7FC5D729-CA83-45BA-9D31-6BE947812D65}">
      <dgm:prSet phldrT="[نص]" custT="1"/>
      <dgm:spPr/>
      <dgm:t>
        <a:bodyPr/>
        <a:lstStyle/>
        <a:p>
          <a:pPr rtl="1"/>
          <a:r>
            <a:rPr lang="ar-SA" sz="1400" b="1" dirty="0" smtClean="0">
              <a:solidFill>
                <a:schemeClr val="bg2">
                  <a:lumMod val="50000"/>
                </a:schemeClr>
              </a:solidFill>
            </a:rPr>
            <a:t>إن حياة الموهوب في المدرسة وخارج المدرسة تكون أحياناً مليئة بالعوائق فقد يضيق ذرعاً بأستاذه وزملائه في الفصل فينسحب من المدرسة أو يعتزل زملائه فينال منهم أذى عظيم . كذلك فإننا نلاحظ أنه يكون أحياناً موضع حسد زملائه فينفرون منه وينعتونه بأقبح الألفاظ فيهرب إلى عالم الكتب لعله يجد فيه عزاء . أو يغرق في التفكير فيجد في أحلام اليقظة وسيلة تريحه . إن هذه المشاعر وغيرها تكون لديه العقد وتزيده من آلامه النفسية فيضطرب ميزانه وتسوء حالته فتصبح قدرته على التكيف مفقودة </a:t>
          </a:r>
          <a:endParaRPr lang="ar-SA" sz="1400" b="1" dirty="0">
            <a:solidFill>
              <a:schemeClr val="bg2">
                <a:lumMod val="50000"/>
              </a:schemeClr>
            </a:solidFill>
          </a:endParaRPr>
        </a:p>
      </dgm:t>
    </dgm:pt>
    <dgm:pt modelId="{7AF73486-7707-4E8E-8BDC-311445CA7EB4}" type="parTrans" cxnId="{3DCD78F4-A8C1-4AD6-A6FD-CF3B7451A485}">
      <dgm:prSet/>
      <dgm:spPr/>
      <dgm:t>
        <a:bodyPr/>
        <a:lstStyle/>
        <a:p>
          <a:pPr rtl="1"/>
          <a:endParaRPr lang="ar-SA"/>
        </a:p>
      </dgm:t>
    </dgm:pt>
    <dgm:pt modelId="{FF76BAFE-FBAC-413C-837E-070852EEBCAC}" type="sibTrans" cxnId="{3DCD78F4-A8C1-4AD6-A6FD-CF3B7451A485}">
      <dgm:prSet/>
      <dgm:spPr/>
      <dgm:t>
        <a:bodyPr/>
        <a:lstStyle/>
        <a:p>
          <a:pPr rtl="1"/>
          <a:endParaRPr lang="ar-SA"/>
        </a:p>
      </dgm:t>
    </dgm:pt>
    <dgm:pt modelId="{210EBAA8-F3CD-4F67-BFA1-B6A82E54EC5A}">
      <dgm:prSet phldrT="[نص]"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600" b="1" dirty="0" smtClean="0"/>
            <a:t>البرامج الناجحة لا بد أن تقوم على فكرة تنوع المادة </a:t>
          </a:r>
        </a:p>
        <a:p>
          <a:pPr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dirty="0"/>
        </a:p>
      </dgm:t>
    </dgm:pt>
    <dgm:pt modelId="{3082BD84-2035-4472-A233-E6D9175B4574}" type="parTrans" cxnId="{DF696939-7EDA-4167-A2AF-0CB6B668ACE0}">
      <dgm:prSet/>
      <dgm:spPr/>
      <dgm:t>
        <a:bodyPr/>
        <a:lstStyle/>
        <a:p>
          <a:pPr rtl="1"/>
          <a:endParaRPr lang="ar-SA"/>
        </a:p>
      </dgm:t>
    </dgm:pt>
    <dgm:pt modelId="{1F1B49DB-A59B-475C-AB93-E373B67B9763}" type="sibTrans" cxnId="{DF696939-7EDA-4167-A2AF-0CB6B668ACE0}">
      <dgm:prSet/>
      <dgm:spPr/>
      <dgm:t>
        <a:bodyPr/>
        <a:lstStyle/>
        <a:p>
          <a:pPr rtl="1"/>
          <a:endParaRPr lang="ar-SA"/>
        </a:p>
      </dgm:t>
    </dgm:pt>
    <dgm:pt modelId="{7EBA7AA3-8D37-442E-886C-B773B8AE3F3C}">
      <dgm:prSet phldrT="[نص]" custT="1"/>
      <dgm:spPr/>
      <dgm:t>
        <a:bodyPr/>
        <a:lstStyle/>
        <a:p>
          <a:pPr rtl="1"/>
          <a:r>
            <a:rPr lang="ar-SA" sz="1400" b="1" dirty="0" smtClean="0">
              <a:solidFill>
                <a:schemeClr val="bg2">
                  <a:lumMod val="50000"/>
                </a:schemeClr>
              </a:solidFill>
            </a:rPr>
            <a:t>ان البرامج الناجحة لا بد أن تقوم على فكرة تنوع المواد الدراسية وطرقها حتى تتفق مع الفروق الفردية الموجودة بين الأفراد من حيث القدرة على التعلم . ولما كانت المناهج المدرسية في غالبها موضوعة لتناسب الطفل العادي فإنها لا تستطيع أن تتحد ذكاء الموهوبين وقد برهنت </a:t>
          </a:r>
          <a:r>
            <a:rPr lang="ar-SA" sz="1400" b="1" dirty="0" err="1" smtClean="0">
              <a:solidFill>
                <a:schemeClr val="bg2">
                  <a:lumMod val="50000"/>
                </a:schemeClr>
              </a:solidFill>
            </a:rPr>
            <a:t>هولنجورت</a:t>
          </a:r>
          <a:r>
            <a:rPr lang="ar-SA" sz="1400" b="1" dirty="0" smtClean="0">
              <a:solidFill>
                <a:schemeClr val="bg2">
                  <a:lumMod val="50000"/>
                </a:schemeClr>
              </a:solidFill>
            </a:rPr>
            <a:t> على أن الموهوب يضيع علينا ( من 25 – 30 % ) من وقته في المنهج الموضوع للطفل العادي . </a:t>
          </a:r>
          <a:endParaRPr lang="ar-SA" sz="1400" b="1" dirty="0">
            <a:solidFill>
              <a:schemeClr val="bg2">
                <a:lumMod val="50000"/>
              </a:schemeClr>
            </a:solidFill>
          </a:endParaRPr>
        </a:p>
      </dgm:t>
    </dgm:pt>
    <dgm:pt modelId="{C9AB7A32-119E-4C7C-9D27-3E8A64D14A1C}" type="parTrans" cxnId="{92B0476F-BE9D-493E-8552-27FB311491B7}">
      <dgm:prSet/>
      <dgm:spPr/>
      <dgm:t>
        <a:bodyPr/>
        <a:lstStyle/>
        <a:p>
          <a:pPr rtl="1"/>
          <a:endParaRPr lang="ar-SA"/>
        </a:p>
      </dgm:t>
    </dgm:pt>
    <dgm:pt modelId="{44301C53-B9D1-4DB3-B729-343FD85605CC}" type="sibTrans" cxnId="{92B0476F-BE9D-493E-8552-27FB311491B7}">
      <dgm:prSet/>
      <dgm:spPr/>
      <dgm:t>
        <a:bodyPr/>
        <a:lstStyle/>
        <a:p>
          <a:pPr rtl="1"/>
          <a:endParaRPr lang="ar-SA"/>
        </a:p>
      </dgm:t>
    </dgm:pt>
    <dgm:pt modelId="{E41654DA-20F0-426D-BFAE-A6A09A2FA412}">
      <dgm:prSet phldrT="[نص]"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800" b="1" dirty="0" smtClean="0"/>
            <a:t>العناية الفردية ضرورية </a:t>
          </a:r>
          <a:endParaRPr lang="en-US" sz="1400" dirty="0" smtClean="0"/>
        </a:p>
        <a:p>
          <a:pPr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dirty="0"/>
        </a:p>
      </dgm:t>
    </dgm:pt>
    <dgm:pt modelId="{C1674F5B-7E93-4306-BD28-07D2A864B7DC}" type="parTrans" cxnId="{E16A2AD0-ABE7-44D8-87CB-F5221A49E9BF}">
      <dgm:prSet/>
      <dgm:spPr/>
      <dgm:t>
        <a:bodyPr/>
        <a:lstStyle/>
        <a:p>
          <a:pPr rtl="1"/>
          <a:endParaRPr lang="ar-SA"/>
        </a:p>
      </dgm:t>
    </dgm:pt>
    <dgm:pt modelId="{773746F7-F5D7-4626-9817-49E9B15FE742}" type="sibTrans" cxnId="{E16A2AD0-ABE7-44D8-87CB-F5221A49E9BF}">
      <dgm:prSet/>
      <dgm:spPr/>
      <dgm:t>
        <a:bodyPr/>
        <a:lstStyle/>
        <a:p>
          <a:pPr rtl="1"/>
          <a:endParaRPr lang="ar-SA"/>
        </a:p>
      </dgm:t>
    </dgm:pt>
    <dgm:pt modelId="{1DF10BF5-FA87-4A81-A3F7-7F5A9B2ACAC6}">
      <dgm:prSet phldrT="[نص]" custT="1"/>
      <dgm:spPr/>
      <dgm:t>
        <a:bodyPr/>
        <a:lstStyle/>
        <a:p>
          <a:pPr rtl="1"/>
          <a:r>
            <a:rPr lang="ar-SA" sz="1400" b="1" dirty="0" smtClean="0">
              <a:solidFill>
                <a:schemeClr val="bg2">
                  <a:lumMod val="50000"/>
                </a:schemeClr>
              </a:solidFill>
            </a:rPr>
            <a:t>إن العناية الفردية لازمة في نفس المدرسة العادة ، لا ضرورة لفصلهم في مدارس مستقلة وخاصة في المراحل الأولى من التعليم فيمكن وضعهم في فصول خاصة في نفس المدرسة ، هذه الفصول لا تضم غير الأذكياء والموهوبين . </a:t>
          </a:r>
          <a:endParaRPr lang="ar-SA" sz="1400" b="1" dirty="0">
            <a:solidFill>
              <a:schemeClr val="bg2">
                <a:lumMod val="50000"/>
              </a:schemeClr>
            </a:solidFill>
          </a:endParaRPr>
        </a:p>
      </dgm:t>
    </dgm:pt>
    <dgm:pt modelId="{BC8CF102-A0AA-4F21-8387-6D62680D9BAC}" type="parTrans" cxnId="{6122CE27-BAEA-468B-A409-7DE28286372E}">
      <dgm:prSet/>
      <dgm:spPr/>
      <dgm:t>
        <a:bodyPr/>
        <a:lstStyle/>
        <a:p>
          <a:pPr rtl="1"/>
          <a:endParaRPr lang="ar-SA"/>
        </a:p>
      </dgm:t>
    </dgm:pt>
    <dgm:pt modelId="{AA49415A-8967-4EA2-B719-1FB77D927D68}" type="sibTrans" cxnId="{6122CE27-BAEA-468B-A409-7DE28286372E}">
      <dgm:prSet/>
      <dgm:spPr/>
      <dgm:t>
        <a:bodyPr/>
        <a:lstStyle/>
        <a:p>
          <a:pPr rtl="1"/>
          <a:endParaRPr lang="ar-SA"/>
        </a:p>
      </dgm:t>
    </dgm:pt>
    <dgm:pt modelId="{5D81B71D-7310-438B-883A-2EE667068FBA}">
      <dgm:prSet custT="1"/>
      <dgm:spPr/>
      <dgm:t>
        <a:bodyPr/>
        <a:lstStyle/>
        <a:p>
          <a:pPr rtl="1"/>
          <a:r>
            <a:rPr lang="ar-SA" sz="2000" b="1" dirty="0" smtClean="0"/>
            <a:t>ضرورة الكشف عن الموهوبين  </a:t>
          </a:r>
          <a:endParaRPr lang="en-US" sz="2000" b="1" dirty="0"/>
        </a:p>
      </dgm:t>
    </dgm:pt>
    <dgm:pt modelId="{2C1212CE-766E-45D7-9DC7-83A15A802E9A}" type="parTrans" cxnId="{0AA9E830-D677-409B-80C5-4C11B73BB349}">
      <dgm:prSet/>
      <dgm:spPr/>
      <dgm:t>
        <a:bodyPr/>
        <a:lstStyle/>
        <a:p>
          <a:pPr rtl="1"/>
          <a:endParaRPr lang="ar-SA"/>
        </a:p>
      </dgm:t>
    </dgm:pt>
    <dgm:pt modelId="{FC90C558-32EC-4100-8959-5C74C19A7A70}" type="sibTrans" cxnId="{0AA9E830-D677-409B-80C5-4C11B73BB349}">
      <dgm:prSet/>
      <dgm:spPr/>
      <dgm:t>
        <a:bodyPr/>
        <a:lstStyle/>
        <a:p>
          <a:pPr rtl="1"/>
          <a:endParaRPr lang="ar-SA"/>
        </a:p>
      </dgm:t>
    </dgm:pt>
    <dgm:pt modelId="{88305C88-486A-44A8-A127-E11DE2B699E5}">
      <dgm:prSet custT="1"/>
      <dgm:spPr/>
      <dgm:t>
        <a:bodyPr/>
        <a:lstStyle/>
        <a:p>
          <a:pPr rtl="1"/>
          <a:r>
            <a:rPr lang="ar-SA" sz="1400" b="1" dirty="0" smtClean="0">
              <a:solidFill>
                <a:schemeClr val="bg2">
                  <a:lumMod val="50000"/>
                </a:schemeClr>
              </a:solidFill>
            </a:rPr>
            <a:t>يجب الكشف عن هذه المواهب في وقت مبكر وخوفاً من أن تندثر وتموت الغالبية من الأطفال العاديين . والموهوبون كما هو معروف لا يختلفون في سمتهم ومظهرهم عن سائر زملائهم في المدارس العادية . ولولا اختبارات الذكاء لظل الكثير منهم في حسبان النسيان دون ما هم عليه بالفعل من مواهب وذكاء رفيع </a:t>
          </a:r>
          <a:endParaRPr lang="ar-SA" sz="1400" b="1" dirty="0">
            <a:solidFill>
              <a:schemeClr val="bg2">
                <a:lumMod val="50000"/>
              </a:schemeClr>
            </a:solidFill>
          </a:endParaRPr>
        </a:p>
      </dgm:t>
    </dgm:pt>
    <dgm:pt modelId="{B3A600E2-BEA6-4485-8951-786773C1A94A}" type="parTrans" cxnId="{ADF38426-E506-4979-AC2B-972A117239DA}">
      <dgm:prSet/>
      <dgm:spPr/>
      <dgm:t>
        <a:bodyPr/>
        <a:lstStyle/>
        <a:p>
          <a:pPr rtl="1"/>
          <a:endParaRPr lang="ar-SA"/>
        </a:p>
      </dgm:t>
    </dgm:pt>
    <dgm:pt modelId="{DF9A6567-340B-4051-87DC-39021DC888A6}" type="sibTrans" cxnId="{ADF38426-E506-4979-AC2B-972A117239DA}">
      <dgm:prSet/>
      <dgm:spPr/>
      <dgm:t>
        <a:bodyPr/>
        <a:lstStyle/>
        <a:p>
          <a:pPr rtl="1"/>
          <a:endParaRPr lang="ar-SA"/>
        </a:p>
      </dgm:t>
    </dgm:pt>
    <dgm:pt modelId="{D419741F-1EFE-4E22-B2B3-372EE7BA2A06}">
      <dgm:prSet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ar-SA" sz="1800" b="1" dirty="0" smtClean="0"/>
            <a:t>طريقة التقوية وأهميتها بالنسبة للطفل الموهوب </a:t>
          </a:r>
        </a:p>
        <a:p>
          <a:pPr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dirty="0"/>
        </a:p>
      </dgm:t>
    </dgm:pt>
    <dgm:pt modelId="{FA9DA7E3-AD42-4556-A388-E6DA4F54896E}" type="parTrans" cxnId="{E6BEEF24-910E-4DA1-BC82-0AF093ECBAF8}">
      <dgm:prSet/>
      <dgm:spPr/>
      <dgm:t>
        <a:bodyPr/>
        <a:lstStyle/>
        <a:p>
          <a:pPr rtl="1"/>
          <a:endParaRPr lang="ar-SA"/>
        </a:p>
      </dgm:t>
    </dgm:pt>
    <dgm:pt modelId="{BEE35BE2-AA86-421C-AC6E-D604DD08CBD1}" type="sibTrans" cxnId="{E6BEEF24-910E-4DA1-BC82-0AF093ECBAF8}">
      <dgm:prSet/>
      <dgm:spPr/>
      <dgm:t>
        <a:bodyPr/>
        <a:lstStyle/>
        <a:p>
          <a:pPr rtl="1"/>
          <a:endParaRPr lang="ar-SA"/>
        </a:p>
      </dgm:t>
    </dgm:pt>
    <dgm:pt modelId="{C5713225-CD55-4AB0-ACAD-1BA150B4B44E}">
      <dgm:prSet custT="1"/>
      <dgm:spPr/>
      <dgm:t>
        <a:bodyPr/>
        <a:lstStyle/>
        <a:p>
          <a:pPr rtl="1"/>
          <a:r>
            <a:rPr lang="ar-SA" sz="1400" b="1" dirty="0" smtClean="0">
              <a:solidFill>
                <a:schemeClr val="bg2">
                  <a:lumMod val="50000"/>
                </a:schemeClr>
              </a:solidFill>
            </a:rPr>
            <a:t>يمكن للمدرسة إبقاء الموهوب مع زملائه في نفس العمل له في فصل واحد . مع توجيه عناية خاصة به تتيح له فرص البحث واستعمال المكتبة وتعلم لغات أخرى في وقت مبكر . ويحدث كل ذلك في الوقت الذي يمارس فيه فئة ونشاطه اليومي مع أطفال من سنه من غير إحراج </a:t>
          </a:r>
          <a:endParaRPr lang="ar-SA" sz="1400" b="1" dirty="0">
            <a:solidFill>
              <a:schemeClr val="bg2">
                <a:lumMod val="50000"/>
              </a:schemeClr>
            </a:solidFill>
          </a:endParaRPr>
        </a:p>
      </dgm:t>
    </dgm:pt>
    <dgm:pt modelId="{EC85117E-C2C3-4599-AB52-49242970FEB4}" type="parTrans" cxnId="{FE6514E3-655E-44EC-A88D-3FD4E6BAC3FC}">
      <dgm:prSet/>
      <dgm:spPr/>
      <dgm:t>
        <a:bodyPr/>
        <a:lstStyle/>
        <a:p>
          <a:pPr rtl="1"/>
          <a:endParaRPr lang="ar-SA"/>
        </a:p>
      </dgm:t>
    </dgm:pt>
    <dgm:pt modelId="{EE565B2A-0121-4733-A86C-B3E136C829AB}" type="sibTrans" cxnId="{FE6514E3-655E-44EC-A88D-3FD4E6BAC3FC}">
      <dgm:prSet/>
      <dgm:spPr/>
      <dgm:t>
        <a:bodyPr/>
        <a:lstStyle/>
        <a:p>
          <a:pPr rtl="1"/>
          <a:endParaRPr lang="ar-SA"/>
        </a:p>
      </dgm:t>
    </dgm:pt>
    <dgm:pt modelId="{BAF1E3D4-867E-4142-A545-7EAE34AF67A7}" type="pres">
      <dgm:prSet presAssocID="{5B03D595-037D-431D-8498-3A8C9FA5B702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F3B3153-6066-40C0-836D-A985681C7A09}" type="pres">
      <dgm:prSet presAssocID="{BDAA8B0B-E6EE-4E71-BAD6-E9FDDD46608C}" presName="linNode" presStyleCnt="0"/>
      <dgm:spPr/>
    </dgm:pt>
    <dgm:pt modelId="{E12F4A64-DD27-44B2-BEFC-38C9B76DE208}" type="pres">
      <dgm:prSet presAssocID="{BDAA8B0B-E6EE-4E71-BAD6-E9FDDD46608C}" presName="parentText" presStyleLbl="node1" presStyleIdx="0" presStyleCnt="5" custScaleX="6118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EA99F9E-E381-4047-A064-E14D38E96A42}" type="pres">
      <dgm:prSet presAssocID="{BDAA8B0B-E6EE-4E71-BAD6-E9FDDD46608C}" presName="descendantText" presStyleLbl="alignAccFollowNode1" presStyleIdx="0" presStyleCnt="5" custScaleX="184431" custScaleY="12525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A224A1E-E1AA-4644-B861-73A3315D514C}" type="pres">
      <dgm:prSet presAssocID="{667C91B0-3B1E-4A21-A9DD-4CF1486E7263}" presName="sp" presStyleCnt="0"/>
      <dgm:spPr/>
    </dgm:pt>
    <dgm:pt modelId="{EF206563-B7BC-4B9C-B56E-651CD41EAC34}" type="pres">
      <dgm:prSet presAssocID="{210EBAA8-F3CD-4F67-BFA1-B6A82E54EC5A}" presName="linNode" presStyleCnt="0"/>
      <dgm:spPr/>
    </dgm:pt>
    <dgm:pt modelId="{68DFDD57-1174-4B08-8A69-BEAC385DD887}" type="pres">
      <dgm:prSet presAssocID="{210EBAA8-F3CD-4F67-BFA1-B6A82E54EC5A}" presName="parentText" presStyleLbl="node1" presStyleIdx="1" presStyleCnt="5" custScaleX="6979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4E4322-A2B3-4582-BEFE-CB2B4E1C8CAA}" type="pres">
      <dgm:prSet presAssocID="{210EBAA8-F3CD-4F67-BFA1-B6A82E54EC5A}" presName="descendantText" presStyleLbl="alignAccFollowNode1" presStyleIdx="1" presStyleCnt="5" custScaleX="11603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973A3E2-B293-468D-8D50-7B01C9CB9DA8}" type="pres">
      <dgm:prSet presAssocID="{1F1B49DB-A59B-475C-AB93-E373B67B9763}" presName="sp" presStyleCnt="0"/>
      <dgm:spPr/>
    </dgm:pt>
    <dgm:pt modelId="{B541CD21-FF9B-4C86-A874-ADC5D80E3C9D}" type="pres">
      <dgm:prSet presAssocID="{D419741F-1EFE-4E22-B2B3-372EE7BA2A06}" presName="linNode" presStyleCnt="0"/>
      <dgm:spPr/>
    </dgm:pt>
    <dgm:pt modelId="{8D45AD90-BD7C-436B-B980-50DBE1DF8C4C}" type="pres">
      <dgm:prSet presAssocID="{D419741F-1EFE-4E22-B2B3-372EE7BA2A06}" presName="parentText" presStyleLbl="node1" presStyleIdx="2" presStyleCnt="5" custScaleX="7960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4FAB9AF-342C-49A2-89C7-AA149C1429E5}" type="pres">
      <dgm:prSet presAssocID="{D419741F-1EFE-4E22-B2B3-372EE7BA2A06}" presName="descendantText" presStyleLbl="alignAccFollowNode1" presStyleIdx="2" presStyleCnt="5" custScaleX="10316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A404058-089D-4CA2-AF55-C6F6579482DF}" type="pres">
      <dgm:prSet presAssocID="{BEE35BE2-AA86-421C-AC6E-D604DD08CBD1}" presName="sp" presStyleCnt="0"/>
      <dgm:spPr/>
    </dgm:pt>
    <dgm:pt modelId="{3380FC93-FE59-4D33-A0EC-A7ED8598E1AB}" type="pres">
      <dgm:prSet presAssocID="{E41654DA-20F0-426D-BFAE-A6A09A2FA412}" presName="linNode" presStyleCnt="0"/>
      <dgm:spPr/>
    </dgm:pt>
    <dgm:pt modelId="{3C930634-1F49-47F2-819A-0666C2847CF1}" type="pres">
      <dgm:prSet presAssocID="{E41654DA-20F0-426D-BFAE-A6A09A2FA412}" presName="parentText" presStyleLbl="node1" presStyleIdx="3" presStyleCnt="5" custScaleX="9079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437A52D-E5C9-4DA5-849B-A9CD61DFF0BA}" type="pres">
      <dgm:prSet presAssocID="{E41654DA-20F0-426D-BFAE-A6A09A2FA412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03E8A1-29FA-45EA-B0DA-BCE9BD7F962E}" type="pres">
      <dgm:prSet presAssocID="{773746F7-F5D7-4626-9817-49E9B15FE742}" presName="sp" presStyleCnt="0"/>
      <dgm:spPr/>
    </dgm:pt>
    <dgm:pt modelId="{9D86FAE6-54C8-4388-B629-0CB96474EC71}" type="pres">
      <dgm:prSet presAssocID="{5D81B71D-7310-438B-883A-2EE667068FBA}" presName="linNode" presStyleCnt="0"/>
      <dgm:spPr/>
    </dgm:pt>
    <dgm:pt modelId="{FC1A8B48-CF8E-48C9-9FF6-868A1CA54C51}" type="pres">
      <dgm:prSet presAssocID="{5D81B71D-7310-438B-883A-2EE667068FBA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7933061-4CC1-4B15-B819-3586C3C05180}" type="pres">
      <dgm:prSet presAssocID="{5D81B71D-7310-438B-883A-2EE667068FBA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F696939-7EDA-4167-A2AF-0CB6B668ACE0}" srcId="{5B03D595-037D-431D-8498-3A8C9FA5B702}" destId="{210EBAA8-F3CD-4F67-BFA1-B6A82E54EC5A}" srcOrd="1" destOrd="0" parTransId="{3082BD84-2035-4472-A233-E6D9175B4574}" sibTransId="{1F1B49DB-A59B-475C-AB93-E373B67B9763}"/>
    <dgm:cxn modelId="{7545F7D3-EC9E-4F57-9FD5-4C5C8F06A6CD}" type="presOf" srcId="{1DF10BF5-FA87-4A81-A3F7-7F5A9B2ACAC6}" destId="{F437A52D-E5C9-4DA5-849B-A9CD61DFF0BA}" srcOrd="0" destOrd="0" presId="urn:microsoft.com/office/officeart/2005/8/layout/vList5"/>
    <dgm:cxn modelId="{ADF38426-E506-4979-AC2B-972A117239DA}" srcId="{5D81B71D-7310-438B-883A-2EE667068FBA}" destId="{88305C88-486A-44A8-A127-E11DE2B699E5}" srcOrd="0" destOrd="0" parTransId="{B3A600E2-BEA6-4485-8951-786773C1A94A}" sibTransId="{DF9A6567-340B-4051-87DC-39021DC888A6}"/>
    <dgm:cxn modelId="{FE6514E3-655E-44EC-A88D-3FD4E6BAC3FC}" srcId="{D419741F-1EFE-4E22-B2B3-372EE7BA2A06}" destId="{C5713225-CD55-4AB0-ACAD-1BA150B4B44E}" srcOrd="0" destOrd="0" parTransId="{EC85117E-C2C3-4599-AB52-49242970FEB4}" sibTransId="{EE565B2A-0121-4733-A86C-B3E136C829AB}"/>
    <dgm:cxn modelId="{E6BEEF24-910E-4DA1-BC82-0AF093ECBAF8}" srcId="{5B03D595-037D-431D-8498-3A8C9FA5B702}" destId="{D419741F-1EFE-4E22-B2B3-372EE7BA2A06}" srcOrd="2" destOrd="0" parTransId="{FA9DA7E3-AD42-4556-A388-E6DA4F54896E}" sibTransId="{BEE35BE2-AA86-421C-AC6E-D604DD08CBD1}"/>
    <dgm:cxn modelId="{9958D06C-413D-4F7F-96AE-6A24854E69C4}" type="presOf" srcId="{7FC5D729-CA83-45BA-9D31-6BE947812D65}" destId="{4EA99F9E-E381-4047-A064-E14D38E96A42}" srcOrd="0" destOrd="0" presId="urn:microsoft.com/office/officeart/2005/8/layout/vList5"/>
    <dgm:cxn modelId="{92B0476F-BE9D-493E-8552-27FB311491B7}" srcId="{210EBAA8-F3CD-4F67-BFA1-B6A82E54EC5A}" destId="{7EBA7AA3-8D37-442E-886C-B773B8AE3F3C}" srcOrd="0" destOrd="0" parTransId="{C9AB7A32-119E-4C7C-9D27-3E8A64D14A1C}" sibTransId="{44301C53-B9D1-4DB3-B729-343FD85605CC}"/>
    <dgm:cxn modelId="{E436D9B2-4A13-44E1-9B7C-CB203A3DC150}" type="presOf" srcId="{7EBA7AA3-8D37-442E-886C-B773B8AE3F3C}" destId="{124E4322-A2B3-4582-BEFE-CB2B4E1C8CAA}" srcOrd="0" destOrd="0" presId="urn:microsoft.com/office/officeart/2005/8/layout/vList5"/>
    <dgm:cxn modelId="{0AA9E830-D677-409B-80C5-4C11B73BB349}" srcId="{5B03D595-037D-431D-8498-3A8C9FA5B702}" destId="{5D81B71D-7310-438B-883A-2EE667068FBA}" srcOrd="4" destOrd="0" parTransId="{2C1212CE-766E-45D7-9DC7-83A15A802E9A}" sibTransId="{FC90C558-32EC-4100-8959-5C74C19A7A70}"/>
    <dgm:cxn modelId="{3DCD78F4-A8C1-4AD6-A6FD-CF3B7451A485}" srcId="{BDAA8B0B-E6EE-4E71-BAD6-E9FDDD46608C}" destId="{7FC5D729-CA83-45BA-9D31-6BE947812D65}" srcOrd="0" destOrd="0" parTransId="{7AF73486-7707-4E8E-8BDC-311445CA7EB4}" sibTransId="{FF76BAFE-FBAC-413C-837E-070852EEBCAC}"/>
    <dgm:cxn modelId="{E16A2AD0-ABE7-44D8-87CB-F5221A49E9BF}" srcId="{5B03D595-037D-431D-8498-3A8C9FA5B702}" destId="{E41654DA-20F0-426D-BFAE-A6A09A2FA412}" srcOrd="3" destOrd="0" parTransId="{C1674F5B-7E93-4306-BD28-07D2A864B7DC}" sibTransId="{773746F7-F5D7-4626-9817-49E9B15FE742}"/>
    <dgm:cxn modelId="{CA92811A-415E-42EB-9BAF-86317AB28F37}" srcId="{5B03D595-037D-431D-8498-3A8C9FA5B702}" destId="{BDAA8B0B-E6EE-4E71-BAD6-E9FDDD46608C}" srcOrd="0" destOrd="0" parTransId="{72F93BF2-1FD8-46AE-BD21-7A8A7164FF3F}" sibTransId="{667C91B0-3B1E-4A21-A9DD-4CF1486E7263}"/>
    <dgm:cxn modelId="{6678FE6C-C264-44DB-9FA2-F0773796CE01}" type="presOf" srcId="{210EBAA8-F3CD-4F67-BFA1-B6A82E54EC5A}" destId="{68DFDD57-1174-4B08-8A69-BEAC385DD887}" srcOrd="0" destOrd="0" presId="urn:microsoft.com/office/officeart/2005/8/layout/vList5"/>
    <dgm:cxn modelId="{C4BB057C-224E-4349-80EC-E171D0A09E56}" type="presOf" srcId="{5B03D595-037D-431D-8498-3A8C9FA5B702}" destId="{BAF1E3D4-867E-4142-A545-7EAE34AF67A7}" srcOrd="0" destOrd="0" presId="urn:microsoft.com/office/officeart/2005/8/layout/vList5"/>
    <dgm:cxn modelId="{FDD2FD4A-2B35-4BD9-8192-E4AC71946ED3}" type="presOf" srcId="{BDAA8B0B-E6EE-4E71-BAD6-E9FDDD46608C}" destId="{E12F4A64-DD27-44B2-BEFC-38C9B76DE208}" srcOrd="0" destOrd="0" presId="urn:microsoft.com/office/officeart/2005/8/layout/vList5"/>
    <dgm:cxn modelId="{F07A0FB6-7F5C-4F1F-9F24-B52189E82A02}" type="presOf" srcId="{5D81B71D-7310-438B-883A-2EE667068FBA}" destId="{FC1A8B48-CF8E-48C9-9FF6-868A1CA54C51}" srcOrd="0" destOrd="0" presId="urn:microsoft.com/office/officeart/2005/8/layout/vList5"/>
    <dgm:cxn modelId="{650B09F6-1DA0-4F07-9A21-1990C888A3FA}" type="presOf" srcId="{88305C88-486A-44A8-A127-E11DE2B699E5}" destId="{77933061-4CC1-4B15-B819-3586C3C05180}" srcOrd="0" destOrd="0" presId="urn:microsoft.com/office/officeart/2005/8/layout/vList5"/>
    <dgm:cxn modelId="{BC54809F-8565-4157-A213-7ADC9C13D1AF}" type="presOf" srcId="{E41654DA-20F0-426D-BFAE-A6A09A2FA412}" destId="{3C930634-1F49-47F2-819A-0666C2847CF1}" srcOrd="0" destOrd="0" presId="urn:microsoft.com/office/officeart/2005/8/layout/vList5"/>
    <dgm:cxn modelId="{7238C507-534C-45CB-9857-2C6851CBBA68}" type="presOf" srcId="{C5713225-CD55-4AB0-ACAD-1BA150B4B44E}" destId="{E4FAB9AF-342C-49A2-89C7-AA149C1429E5}" srcOrd="0" destOrd="0" presId="urn:microsoft.com/office/officeart/2005/8/layout/vList5"/>
    <dgm:cxn modelId="{C115086D-36D9-44CC-8FC3-70D1AA91C57B}" type="presOf" srcId="{D419741F-1EFE-4E22-B2B3-372EE7BA2A06}" destId="{8D45AD90-BD7C-436B-B980-50DBE1DF8C4C}" srcOrd="0" destOrd="0" presId="urn:microsoft.com/office/officeart/2005/8/layout/vList5"/>
    <dgm:cxn modelId="{6122CE27-BAEA-468B-A409-7DE28286372E}" srcId="{E41654DA-20F0-426D-BFAE-A6A09A2FA412}" destId="{1DF10BF5-FA87-4A81-A3F7-7F5A9B2ACAC6}" srcOrd="0" destOrd="0" parTransId="{BC8CF102-A0AA-4F21-8387-6D62680D9BAC}" sibTransId="{AA49415A-8967-4EA2-B719-1FB77D927D68}"/>
    <dgm:cxn modelId="{3A0D411A-BCE0-4961-90BC-03218DFB08EA}" type="presParOf" srcId="{BAF1E3D4-867E-4142-A545-7EAE34AF67A7}" destId="{DF3B3153-6066-40C0-836D-A985681C7A09}" srcOrd="0" destOrd="0" presId="urn:microsoft.com/office/officeart/2005/8/layout/vList5"/>
    <dgm:cxn modelId="{397BBFA9-B670-4A5A-865C-AAC6F3A2BFAC}" type="presParOf" srcId="{DF3B3153-6066-40C0-836D-A985681C7A09}" destId="{E12F4A64-DD27-44B2-BEFC-38C9B76DE208}" srcOrd="0" destOrd="0" presId="urn:microsoft.com/office/officeart/2005/8/layout/vList5"/>
    <dgm:cxn modelId="{2DCD75F6-6F1C-46E5-8C27-35BF146ECE74}" type="presParOf" srcId="{DF3B3153-6066-40C0-836D-A985681C7A09}" destId="{4EA99F9E-E381-4047-A064-E14D38E96A42}" srcOrd="1" destOrd="0" presId="urn:microsoft.com/office/officeart/2005/8/layout/vList5"/>
    <dgm:cxn modelId="{33B0D2D1-6593-4D7E-99AD-CB47B8B8DAAC}" type="presParOf" srcId="{BAF1E3D4-867E-4142-A545-7EAE34AF67A7}" destId="{6A224A1E-E1AA-4644-B861-73A3315D514C}" srcOrd="1" destOrd="0" presId="urn:microsoft.com/office/officeart/2005/8/layout/vList5"/>
    <dgm:cxn modelId="{15795587-D948-4848-9AFD-771F74FC5B2C}" type="presParOf" srcId="{BAF1E3D4-867E-4142-A545-7EAE34AF67A7}" destId="{EF206563-B7BC-4B9C-B56E-651CD41EAC34}" srcOrd="2" destOrd="0" presId="urn:microsoft.com/office/officeart/2005/8/layout/vList5"/>
    <dgm:cxn modelId="{0F51149C-8A9B-43F0-9352-E95762C132D9}" type="presParOf" srcId="{EF206563-B7BC-4B9C-B56E-651CD41EAC34}" destId="{68DFDD57-1174-4B08-8A69-BEAC385DD887}" srcOrd="0" destOrd="0" presId="urn:microsoft.com/office/officeart/2005/8/layout/vList5"/>
    <dgm:cxn modelId="{931634F3-C234-4929-B35D-91AD0F69BB44}" type="presParOf" srcId="{EF206563-B7BC-4B9C-B56E-651CD41EAC34}" destId="{124E4322-A2B3-4582-BEFE-CB2B4E1C8CAA}" srcOrd="1" destOrd="0" presId="urn:microsoft.com/office/officeart/2005/8/layout/vList5"/>
    <dgm:cxn modelId="{1F11E691-9D87-4676-97EA-E73F1CD4B88C}" type="presParOf" srcId="{BAF1E3D4-867E-4142-A545-7EAE34AF67A7}" destId="{4973A3E2-B293-468D-8D50-7B01C9CB9DA8}" srcOrd="3" destOrd="0" presId="urn:microsoft.com/office/officeart/2005/8/layout/vList5"/>
    <dgm:cxn modelId="{62ACACBB-8FE4-4A1A-BB64-4FC86019E605}" type="presParOf" srcId="{BAF1E3D4-867E-4142-A545-7EAE34AF67A7}" destId="{B541CD21-FF9B-4C86-A874-ADC5D80E3C9D}" srcOrd="4" destOrd="0" presId="urn:microsoft.com/office/officeart/2005/8/layout/vList5"/>
    <dgm:cxn modelId="{6DDDF772-5E85-41BE-AB53-596296978789}" type="presParOf" srcId="{B541CD21-FF9B-4C86-A874-ADC5D80E3C9D}" destId="{8D45AD90-BD7C-436B-B980-50DBE1DF8C4C}" srcOrd="0" destOrd="0" presId="urn:microsoft.com/office/officeart/2005/8/layout/vList5"/>
    <dgm:cxn modelId="{2F91BC4C-CF6F-461C-AD2C-2F5FBD356E81}" type="presParOf" srcId="{B541CD21-FF9B-4C86-A874-ADC5D80E3C9D}" destId="{E4FAB9AF-342C-49A2-89C7-AA149C1429E5}" srcOrd="1" destOrd="0" presId="urn:microsoft.com/office/officeart/2005/8/layout/vList5"/>
    <dgm:cxn modelId="{F8DB5DA5-FCE5-4A55-85DE-414FF362BF63}" type="presParOf" srcId="{BAF1E3D4-867E-4142-A545-7EAE34AF67A7}" destId="{EA404058-089D-4CA2-AF55-C6F6579482DF}" srcOrd="5" destOrd="0" presId="urn:microsoft.com/office/officeart/2005/8/layout/vList5"/>
    <dgm:cxn modelId="{19F50460-13DA-4C50-83A9-D74DF3AF8D0A}" type="presParOf" srcId="{BAF1E3D4-867E-4142-A545-7EAE34AF67A7}" destId="{3380FC93-FE59-4D33-A0EC-A7ED8598E1AB}" srcOrd="6" destOrd="0" presId="urn:microsoft.com/office/officeart/2005/8/layout/vList5"/>
    <dgm:cxn modelId="{59D872D8-2324-43B9-96C6-96E1891B4918}" type="presParOf" srcId="{3380FC93-FE59-4D33-A0EC-A7ED8598E1AB}" destId="{3C930634-1F49-47F2-819A-0666C2847CF1}" srcOrd="0" destOrd="0" presId="urn:microsoft.com/office/officeart/2005/8/layout/vList5"/>
    <dgm:cxn modelId="{96B2F453-8C2B-4C36-A3A7-BDA58D5186BF}" type="presParOf" srcId="{3380FC93-FE59-4D33-A0EC-A7ED8598E1AB}" destId="{F437A52D-E5C9-4DA5-849B-A9CD61DFF0BA}" srcOrd="1" destOrd="0" presId="urn:microsoft.com/office/officeart/2005/8/layout/vList5"/>
    <dgm:cxn modelId="{CBBCAB1E-A55A-4648-A5F6-9D0FBB8FCB79}" type="presParOf" srcId="{BAF1E3D4-867E-4142-A545-7EAE34AF67A7}" destId="{3203E8A1-29FA-45EA-B0DA-BCE9BD7F962E}" srcOrd="7" destOrd="0" presId="urn:microsoft.com/office/officeart/2005/8/layout/vList5"/>
    <dgm:cxn modelId="{B244B0D5-F7FF-4BC0-9F7C-641FD66CD45E}" type="presParOf" srcId="{BAF1E3D4-867E-4142-A545-7EAE34AF67A7}" destId="{9D86FAE6-54C8-4388-B629-0CB96474EC71}" srcOrd="8" destOrd="0" presId="urn:microsoft.com/office/officeart/2005/8/layout/vList5"/>
    <dgm:cxn modelId="{4497D8E1-245A-4A12-9FE4-0E072766C8BF}" type="presParOf" srcId="{9D86FAE6-54C8-4388-B629-0CB96474EC71}" destId="{FC1A8B48-CF8E-48C9-9FF6-868A1CA54C51}" srcOrd="0" destOrd="0" presId="urn:microsoft.com/office/officeart/2005/8/layout/vList5"/>
    <dgm:cxn modelId="{DDE43772-7AEB-4FF4-81FD-B688068F02BD}" type="presParOf" srcId="{9D86FAE6-54C8-4388-B629-0CB96474EC71}" destId="{77933061-4CC1-4B15-B819-3586C3C0518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9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9.png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9.png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9.png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9.png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9.png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81BEC62-6483-403C-B506-5BA184ADD20B}" type="datetimeFigureOut">
              <a:rPr lang="ar-SA" smtClean="0"/>
              <a:pPr/>
              <a:t>10/07/37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95DA6FA-9FA6-43BF-9214-CEAC02A4D21F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3856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D840-6F3E-4C54-84EF-684B446F4B8E}" type="datetimeFigureOut">
              <a:rPr lang="ar-SA" smtClean="0"/>
              <a:pPr/>
              <a:t>10/07/37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C06BE11-49C6-4017-BEA8-C40D44FE2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D840-6F3E-4C54-84EF-684B446F4B8E}" type="datetimeFigureOut">
              <a:rPr lang="ar-SA" smtClean="0"/>
              <a:pPr/>
              <a:t>10/07/37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BE11-49C6-4017-BEA8-C40D44FE2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D840-6F3E-4C54-84EF-684B446F4B8E}" type="datetimeFigureOut">
              <a:rPr lang="ar-SA" smtClean="0"/>
              <a:pPr/>
              <a:t>10/07/37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BE11-49C6-4017-BEA8-C40D44FE2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D840-6F3E-4C54-84EF-684B446F4B8E}" type="datetimeFigureOut">
              <a:rPr lang="ar-SA" smtClean="0"/>
              <a:pPr/>
              <a:t>10/07/37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BE11-49C6-4017-BEA8-C40D44FE2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D840-6F3E-4C54-84EF-684B446F4B8E}" type="datetimeFigureOut">
              <a:rPr lang="ar-SA" smtClean="0"/>
              <a:pPr/>
              <a:t>10/07/37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06BE11-49C6-4017-BEA8-C40D44FE22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D840-6F3E-4C54-84EF-684B446F4B8E}" type="datetimeFigureOut">
              <a:rPr lang="ar-SA" smtClean="0"/>
              <a:pPr/>
              <a:t>10/07/37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BE11-49C6-4017-BEA8-C40D44FE2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D840-6F3E-4C54-84EF-684B446F4B8E}" type="datetimeFigureOut">
              <a:rPr lang="ar-SA" smtClean="0"/>
              <a:pPr/>
              <a:t>10/07/37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BE11-49C6-4017-BEA8-C40D44FE2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D840-6F3E-4C54-84EF-684B446F4B8E}" type="datetimeFigureOut">
              <a:rPr lang="ar-SA" smtClean="0"/>
              <a:pPr/>
              <a:t>10/07/37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BE11-49C6-4017-BEA8-C40D44FE2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D840-6F3E-4C54-84EF-684B446F4B8E}" type="datetimeFigureOut">
              <a:rPr lang="ar-SA" smtClean="0"/>
              <a:pPr/>
              <a:t>10/07/37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BE11-49C6-4017-BEA8-C40D44FE22E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D840-6F3E-4C54-84EF-684B446F4B8E}" type="datetimeFigureOut">
              <a:rPr lang="ar-SA" smtClean="0"/>
              <a:pPr/>
              <a:t>10/07/37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6BE11-49C6-4017-BEA8-C40D44FE22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DD840-6F3E-4C54-84EF-684B446F4B8E}" type="datetimeFigureOut">
              <a:rPr lang="ar-SA" smtClean="0"/>
              <a:pPr/>
              <a:t>10/07/37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C06BE11-49C6-4017-BEA8-C40D44FE22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5BDD840-6F3E-4C54-84EF-684B446F4B8E}" type="datetimeFigureOut">
              <a:rPr lang="ar-SA" smtClean="0"/>
              <a:pPr/>
              <a:t>10/07/37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C06BE11-49C6-4017-BEA8-C40D44FE22E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8.bin"/><Relationship Id="rId4" Type="http://schemas.openxmlformats.org/officeDocument/2006/relationships/image" Target="../media/image1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3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43042" y="1214422"/>
            <a:ext cx="5791200" cy="1371600"/>
          </a:xfrm>
        </p:spPr>
        <p:txBody>
          <a:bodyPr anchor="ctr">
            <a:normAutofit/>
          </a:bodyPr>
          <a:lstStyle/>
          <a:p>
            <a:pPr algn="ctr"/>
            <a:r>
              <a:rPr lang="ar-SA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الموهبة</a:t>
            </a:r>
            <a:endParaRPr lang="ar-SA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59832" y="3429000"/>
            <a:ext cx="5760640" cy="1008112"/>
          </a:xfrm>
        </p:spPr>
        <p:txBody>
          <a:bodyPr/>
          <a:lstStyle/>
          <a:p>
            <a:endParaRPr lang="ar-SA" dirty="0" smtClean="0"/>
          </a:p>
          <a:p>
            <a:endParaRPr lang="ar-SA" dirty="0" smtClean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174" y="2857496"/>
            <a:ext cx="381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58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762000" y="1219200"/>
            <a:ext cx="76962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لدية ذاكرة قوية ومعلومات </a:t>
            </a:r>
            <a:r>
              <a:rPr lang="ar-SA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واسعة، القدرة المميزة على الاستيعاب والتذكر .</a:t>
            </a:r>
            <a:endParaRPr lang="en-US" sz="28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n-US" sz="4000" dirty="0"/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6286512" y="2357430"/>
            <a:ext cx="213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4000" dirty="0">
                <a:solidFill>
                  <a:srgbClr val="FF00FF"/>
                </a:solidFill>
              </a:rPr>
              <a:t>مثال :</a:t>
            </a:r>
            <a:endParaRPr lang="en-US" sz="4000" dirty="0">
              <a:solidFill>
                <a:srgbClr val="FF00FF"/>
              </a:solidFill>
            </a:endParaRP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0" y="3071810"/>
            <a:ext cx="87868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 dirty="0">
                <a:solidFill>
                  <a:schemeClr val="accent1"/>
                </a:solidFill>
              </a:rPr>
              <a:t>سلمى في الرابعة من عمرها تعود إلى بيتها من روضتها وقــــــد حفظت جميع الأناشيد والسور القرآنية  التي سمعتها من معلمتها من أول مرة</a:t>
            </a:r>
            <a:r>
              <a:rPr lang="ar-SA" sz="3200" dirty="0">
                <a:solidFill>
                  <a:schemeClr val="accent1"/>
                </a:solidFill>
              </a:rPr>
              <a:t>  .</a:t>
            </a:r>
            <a:endParaRPr lang="en-US" sz="3200" dirty="0">
              <a:solidFill>
                <a:schemeClr val="accent1"/>
              </a:solidFill>
            </a:endParaRPr>
          </a:p>
        </p:txBody>
      </p:sp>
      <p:graphicFrame>
        <p:nvGraphicFramePr>
          <p:cNvPr id="47111" name="Object 7"/>
          <p:cNvGraphicFramePr>
            <a:graphicFrameLocks noChangeAspect="1"/>
          </p:cNvGraphicFramePr>
          <p:nvPr/>
        </p:nvGraphicFramePr>
        <p:xfrm>
          <a:off x="1000100" y="4572008"/>
          <a:ext cx="289560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Clip" r:id="rId3" imgW="3696480" imgH="3468960" progId="">
                  <p:embed/>
                </p:oleObj>
              </mc:Choice>
              <mc:Fallback>
                <p:oleObj name="Clip" r:id="rId3" imgW="3696480" imgH="346896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4572008"/>
                        <a:ext cx="2895600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2" name="Object 8"/>
          <p:cNvGraphicFramePr>
            <a:graphicFrameLocks noChangeAspect="1"/>
          </p:cNvGraphicFramePr>
          <p:nvPr/>
        </p:nvGraphicFramePr>
        <p:xfrm>
          <a:off x="8534400" y="1447800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Clip" r:id="rId5" imgW="142933" imgH="142933" progId="">
                  <p:embed/>
                </p:oleObj>
              </mc:Choice>
              <mc:Fallback>
                <p:oleObj name="Clip" r:id="rId5" imgW="142933" imgH="142933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4400" y="1447800"/>
                        <a:ext cx="1428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1905000" y="68580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يتعلم الأشياء الجديدة بسرعة وسهولة .</a:t>
            </a:r>
            <a:endParaRPr lang="en-US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5791200" y="1447800"/>
            <a:ext cx="2286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4000" b="1">
                <a:solidFill>
                  <a:srgbClr val="FF00FF"/>
                </a:solidFill>
              </a:rPr>
              <a:t>مثال :</a:t>
            </a:r>
            <a:endParaRPr lang="en-US" sz="4000" b="1">
              <a:solidFill>
                <a:srgbClr val="FF00FF"/>
              </a:solidFill>
            </a:endParaRP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571472" y="2133601"/>
            <a:ext cx="765812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 dirty="0">
                <a:solidFill>
                  <a:srgbClr val="99FFCC"/>
                </a:solidFill>
              </a:rPr>
              <a:t>عاصم في السادسة من عمرة زود بمعلومات حول كيفية تشغيل الحاسب الآلي مرة واحدة فقط وبعدها </a:t>
            </a:r>
            <a:r>
              <a:rPr lang="ar-SA" sz="3200" b="1" dirty="0" err="1">
                <a:solidFill>
                  <a:srgbClr val="99FFCC"/>
                </a:solidFill>
              </a:rPr>
              <a:t>اصبح</a:t>
            </a:r>
            <a:r>
              <a:rPr lang="ar-SA" sz="3200" b="1" dirty="0">
                <a:solidFill>
                  <a:srgbClr val="99FFCC"/>
                </a:solidFill>
              </a:rPr>
              <a:t> قادر على تشغيله واستخدامه  بنفسه دون المسـاعدة من أحد  .</a:t>
            </a:r>
            <a:endParaRPr lang="en-US" sz="3200" b="1" dirty="0">
              <a:solidFill>
                <a:srgbClr val="99FFCC"/>
              </a:solidFill>
            </a:endParaRPr>
          </a:p>
          <a:p>
            <a:pPr>
              <a:spcBef>
                <a:spcPct val="50000"/>
              </a:spcBef>
            </a:pPr>
            <a:endParaRPr lang="en-US" sz="3200" dirty="0"/>
          </a:p>
        </p:txBody>
      </p:sp>
      <p:graphicFrame>
        <p:nvGraphicFramePr>
          <p:cNvPr id="49161" name="Object 9"/>
          <p:cNvGraphicFramePr>
            <a:graphicFrameLocks noChangeAspect="1"/>
          </p:cNvGraphicFramePr>
          <p:nvPr/>
        </p:nvGraphicFramePr>
        <p:xfrm>
          <a:off x="1785918" y="4214818"/>
          <a:ext cx="2438400" cy="212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Clip" r:id="rId3" imgW="1792800" imgH="1587240" progId="">
                  <p:embed/>
                </p:oleObj>
              </mc:Choice>
              <mc:Fallback>
                <p:oleObj name="Clip" r:id="rId3" imgW="1792800" imgH="158724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918" y="4214818"/>
                        <a:ext cx="2438400" cy="212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62" name="Object 10"/>
          <p:cNvGraphicFramePr>
            <a:graphicFrameLocks noChangeAspect="1"/>
          </p:cNvGraphicFramePr>
          <p:nvPr/>
        </p:nvGraphicFramePr>
        <p:xfrm>
          <a:off x="8305800" y="990600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Clip" r:id="rId5" imgW="142933" imgH="142933" progId="">
                  <p:embed/>
                </p:oleObj>
              </mc:Choice>
              <mc:Fallback>
                <p:oleObj name="Clip" r:id="rId5" imgW="142933" imgH="142933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990600"/>
                        <a:ext cx="1428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066800" y="304800"/>
            <a:ext cx="701040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قادر على إصدار </a:t>
            </a: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التعميمات وتجريد الأفكار .</a:t>
            </a:r>
            <a:endParaRPr lang="en-US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n-US" sz="3600" dirty="0"/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7000892" y="1571612"/>
            <a:ext cx="1219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600" b="1" dirty="0">
                <a:solidFill>
                  <a:srgbClr val="FF00FF"/>
                </a:solidFill>
              </a:rPr>
              <a:t>مثال</a:t>
            </a:r>
            <a:r>
              <a:rPr lang="ar-SA" sz="4000" b="1" dirty="0">
                <a:solidFill>
                  <a:srgbClr val="FF00FF"/>
                </a:solidFill>
              </a:rPr>
              <a:t> :</a:t>
            </a:r>
            <a:endParaRPr lang="en-US" sz="4000" b="1" dirty="0">
              <a:solidFill>
                <a:srgbClr val="FF00FF"/>
              </a:solidFill>
            </a:endParaRP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571472" y="2428868"/>
            <a:ext cx="7924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علي في الحادي </a:t>
            </a:r>
            <a:r>
              <a:rPr lang="ar-SA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عشرة </a:t>
            </a:r>
            <a:r>
              <a:rPr lang="ar-SA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من </a:t>
            </a:r>
            <a:r>
              <a:rPr lang="ar-SA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عمره </a:t>
            </a:r>
            <a:r>
              <a:rPr lang="ar-SA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تابع نشرة أخبار المساء في محطة الجزيـــــــرة  لمــدة  أسبوع . ثم خرج بمحصلة نهائية  وهي من خلال 30 دقيقة  للأخبار هناك 12 دقيقة فقط أخبار وأحداث مهمة  والباقي موزع بين أخبار الرياضة والأحوال الجويــــــــة ولإعلانات </a:t>
            </a:r>
            <a:r>
              <a:rPr lang="ar-SA" sz="2800" b="1" dirty="0">
                <a:solidFill>
                  <a:srgbClr val="99FFCC"/>
                </a:solidFill>
              </a:rPr>
              <a:t>.</a:t>
            </a:r>
            <a:endParaRPr lang="en-US" sz="2800" b="1" dirty="0">
              <a:solidFill>
                <a:srgbClr val="99FFCC"/>
              </a:solidFill>
            </a:endParaRPr>
          </a:p>
          <a:p>
            <a:pPr>
              <a:spcBef>
                <a:spcPct val="50000"/>
              </a:spcBef>
            </a:pPr>
            <a:endParaRPr lang="en-US" sz="3200" dirty="0"/>
          </a:p>
        </p:txBody>
      </p:sp>
      <p:graphicFrame>
        <p:nvGraphicFramePr>
          <p:cNvPr id="51207" name="Object 7"/>
          <p:cNvGraphicFramePr>
            <a:graphicFrameLocks noChangeAspect="1"/>
          </p:cNvGraphicFramePr>
          <p:nvPr/>
        </p:nvGraphicFramePr>
        <p:xfrm>
          <a:off x="500034" y="4572008"/>
          <a:ext cx="2857496" cy="2013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Clip" r:id="rId3" imgW="4574880" imgH="3108240" progId="">
                  <p:embed/>
                </p:oleObj>
              </mc:Choice>
              <mc:Fallback>
                <p:oleObj name="Clip" r:id="rId3" imgW="4574880" imgH="310824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4572008"/>
                        <a:ext cx="2857496" cy="20132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9" name="Object 9"/>
          <p:cNvGraphicFramePr>
            <a:graphicFrameLocks noChangeAspect="1"/>
          </p:cNvGraphicFramePr>
          <p:nvPr/>
        </p:nvGraphicFramePr>
        <p:xfrm>
          <a:off x="8229600" y="533400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Clip" r:id="rId5" imgW="142933" imgH="142933" progId="">
                  <p:embed/>
                </p:oleObj>
              </mc:Choice>
              <mc:Fallback>
                <p:oleObj name="Clip" r:id="rId5" imgW="142933" imgH="142933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9600" y="533400"/>
                        <a:ext cx="1428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0" y="381000"/>
            <a:ext cx="86106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يستخلص أفكار جديدة من خلال المحادثة  المسموعة أو المقروئه ويلاحظ المتشابـهات والمختلفات </a:t>
            </a:r>
            <a:r>
              <a:rPr lang="ar-SA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والعلاقات(سرعة إدراك) </a:t>
            </a:r>
            <a:r>
              <a:rPr lang="ar-SA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endParaRPr lang="en-US" sz="28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n-US" sz="3600" dirty="0"/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4953000" y="1828800"/>
            <a:ext cx="3276600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 dirty="0">
                <a:solidFill>
                  <a:srgbClr val="FF00FF"/>
                </a:solidFill>
              </a:rPr>
              <a:t>مثال :</a:t>
            </a:r>
            <a:endParaRPr lang="en-US" sz="3200" b="1" dirty="0">
              <a:solidFill>
                <a:srgbClr val="FF00FF"/>
              </a:solidFill>
            </a:endParaRPr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457200" y="2667000"/>
            <a:ext cx="82296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 dirty="0">
                <a:solidFill>
                  <a:srgbClr val="00B050"/>
                </a:solidFill>
              </a:rPr>
              <a:t>حنين بنت العشر سنوات دائما ما تشبه سيارة جارهم القديمة </a:t>
            </a:r>
            <a:r>
              <a:rPr lang="ar-SA" sz="2800" b="1" dirty="0" err="1">
                <a:solidFill>
                  <a:srgbClr val="00B050"/>
                </a:solidFill>
              </a:rPr>
              <a:t>بـ</a:t>
            </a:r>
            <a:r>
              <a:rPr lang="ar-SA" sz="2800" b="1" dirty="0">
                <a:solidFill>
                  <a:srgbClr val="00B050"/>
                </a:solidFill>
              </a:rPr>
              <a:t>  ( محل للخردة )</a:t>
            </a:r>
            <a:endParaRPr lang="en-US" sz="2800" b="1" dirty="0">
              <a:solidFill>
                <a:srgbClr val="00B050"/>
              </a:solidFill>
            </a:endParaRPr>
          </a:p>
          <a:p>
            <a:pPr>
              <a:spcBef>
                <a:spcPct val="50000"/>
              </a:spcBef>
            </a:pPr>
            <a:endParaRPr lang="en-US" sz="3200" dirty="0"/>
          </a:p>
        </p:txBody>
      </p:sp>
      <p:graphicFrame>
        <p:nvGraphicFramePr>
          <p:cNvPr id="53255" name="Object 7"/>
          <p:cNvGraphicFramePr>
            <a:graphicFrameLocks noChangeAspect="1"/>
          </p:cNvGraphicFramePr>
          <p:nvPr/>
        </p:nvGraphicFramePr>
        <p:xfrm>
          <a:off x="1676400" y="3657600"/>
          <a:ext cx="2362200" cy="179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Clip" r:id="rId3" imgW="1792080" imgH="1798560" progId="">
                  <p:embed/>
                </p:oleObj>
              </mc:Choice>
              <mc:Fallback>
                <p:oleObj name="Clip" r:id="rId3" imgW="1792080" imgH="179856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657600"/>
                        <a:ext cx="2362200" cy="1798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7" name="Object 9"/>
          <p:cNvGraphicFramePr>
            <a:graphicFrameLocks noChangeAspect="1"/>
          </p:cNvGraphicFramePr>
          <p:nvPr/>
        </p:nvGraphicFramePr>
        <p:xfrm>
          <a:off x="8686800" y="685800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Clip" r:id="rId5" imgW="142933" imgH="142933" progId="">
                  <p:embed/>
                </p:oleObj>
              </mc:Choice>
              <mc:Fallback>
                <p:oleObj name="Clip" r:id="rId5" imgW="142933" imgH="142933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6800" y="685800"/>
                        <a:ext cx="1428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304800" y="838200"/>
            <a:ext cx="83058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القدرة العالية على الفهم العام ويفهم </a:t>
            </a:r>
            <a:r>
              <a:rPr lang="ar-SA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العلاقة بين السبب </a:t>
            </a:r>
            <a:r>
              <a:rPr lang="ar-SA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والنتيجة </a:t>
            </a:r>
            <a:r>
              <a:rPr lang="ar-SA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ويخلص إلى النتائج </a:t>
            </a:r>
            <a:r>
              <a:rPr lang="ar-SA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ويتخذ </a:t>
            </a:r>
            <a:r>
              <a:rPr lang="ar-SA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القرارات .</a:t>
            </a:r>
            <a:endParaRPr lang="en-US" sz="28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n-US" sz="3600" dirty="0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5638800" y="2057400"/>
            <a:ext cx="27432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4000" b="1" dirty="0">
                <a:solidFill>
                  <a:srgbClr val="FF00FF"/>
                </a:solidFill>
              </a:rPr>
              <a:t>مثال :</a:t>
            </a:r>
            <a:endParaRPr lang="en-US" sz="4000" b="1" dirty="0">
              <a:solidFill>
                <a:srgbClr val="FF00FF"/>
              </a:solidFill>
            </a:endParaRPr>
          </a:p>
          <a:p>
            <a:pPr>
              <a:spcBef>
                <a:spcPct val="50000"/>
              </a:spcBef>
            </a:pPr>
            <a:endParaRPr lang="en-US" dirty="0"/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609600" y="2667000"/>
            <a:ext cx="80772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 dirty="0"/>
              <a:t>محمد تسع سنوات يفهم الفرق بين امتصاص الألوان الداكنة والألوان الفاتحــــــــــــة للحـرارة  ليلخص في النهاية أنة من المفروض لبس الملابس ذات الألوان الفاتحة في الصيف .</a:t>
            </a:r>
            <a:endParaRPr lang="en-US" sz="2800" b="1" dirty="0"/>
          </a:p>
          <a:p>
            <a:pPr>
              <a:spcBef>
                <a:spcPct val="50000"/>
              </a:spcBef>
            </a:pPr>
            <a:endParaRPr lang="en-US" sz="3200" dirty="0"/>
          </a:p>
        </p:txBody>
      </p:sp>
      <p:graphicFrame>
        <p:nvGraphicFramePr>
          <p:cNvPr id="55303" name="Object 7"/>
          <p:cNvGraphicFramePr>
            <a:graphicFrameLocks noChangeAspect="1"/>
          </p:cNvGraphicFramePr>
          <p:nvPr/>
        </p:nvGraphicFramePr>
        <p:xfrm>
          <a:off x="928662" y="4429132"/>
          <a:ext cx="3124200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Clip" r:id="rId3" imgW="4331880" imgH="3468960" progId="">
                  <p:embed/>
                </p:oleObj>
              </mc:Choice>
              <mc:Fallback>
                <p:oleObj name="Clip" r:id="rId3" imgW="4331880" imgH="346896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62" y="4429132"/>
                        <a:ext cx="3124200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5" name="Object 9"/>
          <p:cNvGraphicFramePr>
            <a:graphicFrameLocks noChangeAspect="1"/>
          </p:cNvGraphicFramePr>
          <p:nvPr/>
        </p:nvGraphicFramePr>
        <p:xfrm>
          <a:off x="8686800" y="1143000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Clip" r:id="rId5" imgW="142933" imgH="142933" progId="">
                  <p:embed/>
                </p:oleObj>
              </mc:Choice>
              <mc:Fallback>
                <p:oleObj name="Clip" r:id="rId5" imgW="142933" imgH="142933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6800" y="1143000"/>
                        <a:ext cx="1428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28728" y="2071678"/>
            <a:ext cx="5929354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FontTx/>
              <a:buChar char="-"/>
            </a:pPr>
            <a:r>
              <a:rPr lang="ar-SA" sz="2800" b="1" dirty="0" smtClean="0">
                <a:solidFill>
                  <a:schemeClr val="tx2"/>
                </a:solidFill>
              </a:rPr>
              <a:t>قدرة عالية على التخيل الذي يتسم بالوضوح.</a:t>
            </a:r>
          </a:p>
          <a:p>
            <a:endParaRPr lang="ar-SA" sz="2800" b="1" dirty="0" smtClean="0">
              <a:solidFill>
                <a:srgbClr val="3333FF"/>
              </a:solidFill>
            </a:endParaRPr>
          </a:p>
          <a:p>
            <a:pPr>
              <a:buFontTx/>
              <a:buChar char="-"/>
            </a:pPr>
            <a:r>
              <a:rPr lang="ar-SA" sz="2800" b="1" dirty="0" smtClean="0">
                <a:solidFill>
                  <a:srgbClr val="3333FF"/>
                </a:solidFill>
              </a:rPr>
              <a:t> حدة الإدراك الحسي وشدة الملاحظة، وهذا يساعدهم في رؤية حلول المشكلات من زوايا مختلفة.</a:t>
            </a:r>
          </a:p>
          <a:p>
            <a:endParaRPr lang="ar-SA" sz="2800" b="1" dirty="0" smtClean="0">
              <a:solidFill>
                <a:srgbClr val="A51B95"/>
              </a:solidFill>
            </a:endParaRPr>
          </a:p>
          <a:p>
            <a:pPr>
              <a:buFontTx/>
              <a:buChar char="-"/>
            </a:pPr>
            <a:r>
              <a:rPr lang="ar-SA" sz="2800" b="1" dirty="0" smtClean="0">
                <a:solidFill>
                  <a:srgbClr val="A51B95"/>
                </a:solidFill>
              </a:rPr>
              <a:t> القدرة العالية على تحمل الغموض والتعقيد.</a:t>
            </a:r>
            <a:endParaRPr lang="ar-SA" sz="2800" b="1" dirty="0">
              <a:solidFill>
                <a:srgbClr val="A51B95"/>
              </a:solidFill>
            </a:endParaRPr>
          </a:p>
        </p:txBody>
      </p:sp>
      <p:pic>
        <p:nvPicPr>
          <p:cNvPr id="3" name="صورة 2" descr="موهوب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3116"/>
            <a:ext cx="1643243" cy="328100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3108" y="571480"/>
            <a:ext cx="4971077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FF0000"/>
                </a:solidFill>
              </a:rPr>
              <a:t>سمات التفكير الإبداعي</a:t>
            </a:r>
            <a:endParaRPr lang="ar-SA" sz="4400" b="1" dirty="0">
              <a:solidFill>
                <a:srgbClr val="FF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857356" y="1857364"/>
            <a:ext cx="64294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 dirty="0" smtClean="0">
                <a:solidFill>
                  <a:schemeClr val="bg1">
                    <a:lumMod val="50000"/>
                  </a:schemeClr>
                </a:solidFill>
              </a:rPr>
              <a:t>يستخدم المواد بصورة غير متوقعة  .</a:t>
            </a:r>
            <a:endParaRPr lang="en-US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428728" y="2643182"/>
            <a:ext cx="67151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 dirty="0" smtClean="0">
                <a:solidFill>
                  <a:schemeClr val="accent5">
                    <a:lumMod val="75000"/>
                  </a:schemeClr>
                </a:solidFill>
              </a:rPr>
              <a:t>صالح استخدم المعلبات الفارغة لصنع قدر للطبخ ومقلاة ومجسم جمالي .</a:t>
            </a:r>
          </a:p>
          <a:p>
            <a:pPr>
              <a:spcBef>
                <a:spcPct val="50000"/>
              </a:spcBef>
            </a:pPr>
            <a:endParaRPr lang="ar-SA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n-US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762000" y="3248896"/>
          <a:ext cx="3167058" cy="29614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Clip" r:id="rId3" imgW="3545640" imgH="3467160" progId="">
                  <p:embed/>
                </p:oleObj>
              </mc:Choice>
              <mc:Fallback>
                <p:oleObj name="Clip" r:id="rId3" imgW="3545640" imgH="346716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248896"/>
                        <a:ext cx="3167058" cy="29614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1905000" y="685800"/>
            <a:ext cx="58674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600" b="1" dirty="0">
                <a:solidFill>
                  <a:schemeClr val="accent5">
                    <a:lumMod val="75000"/>
                  </a:schemeClr>
                </a:solidFill>
              </a:rPr>
              <a:t>يولد أفكار كثيرة للمواقف اليومية .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n-US" sz="3600" dirty="0"/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4419600" y="1600200"/>
            <a:ext cx="3048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4000" b="1">
                <a:solidFill>
                  <a:srgbClr val="FF00FF"/>
                </a:solidFill>
              </a:rPr>
              <a:t>مثال :</a:t>
            </a:r>
            <a:endParaRPr lang="en-US" sz="4000" b="1">
              <a:solidFill>
                <a:srgbClr val="FF00FF"/>
              </a:solidFill>
            </a:endParaRPr>
          </a:p>
        </p:txBody>
      </p:sp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1447800" y="2590800"/>
            <a:ext cx="6477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 dirty="0">
                <a:solidFill>
                  <a:srgbClr val="92D050"/>
                </a:solidFill>
              </a:rPr>
              <a:t>هند أتت بعشرات الأفكار حول كيف يمكن استغلال مقدمة المنزل بصورة أفضل .</a:t>
            </a:r>
            <a:endParaRPr lang="en-US" sz="3200" b="1" dirty="0">
              <a:solidFill>
                <a:srgbClr val="92D050"/>
              </a:solidFill>
            </a:endParaRPr>
          </a:p>
        </p:txBody>
      </p:sp>
      <p:graphicFrame>
        <p:nvGraphicFramePr>
          <p:cNvPr id="61449" name="Object 9"/>
          <p:cNvGraphicFramePr>
            <a:graphicFrameLocks noChangeAspect="1"/>
          </p:cNvGraphicFramePr>
          <p:nvPr/>
        </p:nvGraphicFramePr>
        <p:xfrm>
          <a:off x="642910" y="4071942"/>
          <a:ext cx="2895600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Clip" r:id="rId3" imgW="3705840" imgH="3425040" progId="">
                  <p:embed/>
                </p:oleObj>
              </mc:Choice>
              <mc:Fallback>
                <p:oleObj name="Clip" r:id="rId3" imgW="3705840" imgH="342504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4071942"/>
                        <a:ext cx="2895600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51" name="Object 11"/>
          <p:cNvGraphicFramePr>
            <a:graphicFrameLocks noChangeAspect="1"/>
          </p:cNvGraphicFramePr>
          <p:nvPr/>
        </p:nvGraphicFramePr>
        <p:xfrm>
          <a:off x="7848600" y="990600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Clip" r:id="rId5" imgW="142933" imgH="142933" progId="">
                  <p:embed/>
                </p:oleObj>
              </mc:Choice>
              <mc:Fallback>
                <p:oleObj name="Clip" r:id="rId5" imgW="142933" imgH="142933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990600"/>
                        <a:ext cx="1428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1981200" y="533400"/>
            <a:ext cx="5791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600" b="1" dirty="0">
                <a:solidFill>
                  <a:srgbClr val="00B050"/>
                </a:solidFill>
              </a:rPr>
              <a:t>يبدي رغبة شديدة في المخاطرة .</a:t>
            </a:r>
            <a:endParaRPr lang="en-US" sz="3600" b="1" dirty="0">
              <a:solidFill>
                <a:srgbClr val="00B050"/>
              </a:solidFill>
            </a:endParaRPr>
          </a:p>
          <a:p>
            <a:pPr>
              <a:spcBef>
                <a:spcPct val="50000"/>
              </a:spcBef>
            </a:pPr>
            <a:endParaRPr lang="en-US" sz="3600" dirty="0"/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4648200" y="1600200"/>
            <a:ext cx="2895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4000" b="1">
                <a:solidFill>
                  <a:srgbClr val="FF00FF"/>
                </a:solidFill>
              </a:rPr>
              <a:t>مثال :</a:t>
            </a:r>
            <a:endParaRPr lang="en-US" sz="4000" b="1">
              <a:solidFill>
                <a:srgbClr val="FF00FF"/>
              </a:solidFill>
            </a:endParaRP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914400" y="2209800"/>
            <a:ext cx="7010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 dirty="0">
                <a:solidFill>
                  <a:srgbClr val="00B0F0"/>
                </a:solidFill>
              </a:rPr>
              <a:t>سعيد دائما سباق للمشاركة في </a:t>
            </a:r>
            <a:r>
              <a:rPr lang="ar-SA" sz="3200" b="1" dirty="0" smtClean="0">
                <a:solidFill>
                  <a:srgbClr val="00B0F0"/>
                </a:solidFill>
              </a:rPr>
              <a:t>النشاطات </a:t>
            </a:r>
            <a:r>
              <a:rPr lang="ar-SA" sz="3200" b="1" dirty="0">
                <a:solidFill>
                  <a:srgbClr val="00B0F0"/>
                </a:solidFill>
              </a:rPr>
              <a:t>المدرسية الجديدة .</a:t>
            </a:r>
            <a:endParaRPr lang="en-US" sz="3200" b="1" dirty="0">
              <a:solidFill>
                <a:srgbClr val="00B0F0"/>
              </a:solidFill>
            </a:endParaRPr>
          </a:p>
        </p:txBody>
      </p:sp>
      <p:graphicFrame>
        <p:nvGraphicFramePr>
          <p:cNvPr id="63495" name="Object 7"/>
          <p:cNvGraphicFramePr>
            <a:graphicFrameLocks noChangeAspect="1"/>
          </p:cNvGraphicFramePr>
          <p:nvPr/>
        </p:nvGraphicFramePr>
        <p:xfrm>
          <a:off x="1142976" y="3143248"/>
          <a:ext cx="3522663" cy="327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Clip" r:id="rId3" imgW="3522960" imgH="3269520" progId="">
                  <p:embed/>
                </p:oleObj>
              </mc:Choice>
              <mc:Fallback>
                <p:oleObj name="Clip" r:id="rId3" imgW="3522960" imgH="326952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3143248"/>
                        <a:ext cx="3522663" cy="327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7" name="Object 9"/>
          <p:cNvGraphicFramePr>
            <a:graphicFrameLocks noChangeAspect="1"/>
          </p:cNvGraphicFramePr>
          <p:nvPr/>
        </p:nvGraphicFramePr>
        <p:xfrm>
          <a:off x="7848600" y="838200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Clip" r:id="rId5" imgW="142933" imgH="142933" progId="">
                  <p:embed/>
                </p:oleObj>
              </mc:Choice>
              <mc:Fallback>
                <p:oleObj name="Clip" r:id="rId5" imgW="142933" imgH="142933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8600" y="838200"/>
                        <a:ext cx="1428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3429000" y="762000"/>
            <a:ext cx="4876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600" b="1" dirty="0">
                <a:solidFill>
                  <a:srgbClr val="00B0F0"/>
                </a:solidFill>
              </a:rPr>
              <a:t>يفكر باستقلالية .</a:t>
            </a:r>
            <a:endParaRPr lang="en-US" sz="3600" b="1" dirty="0">
              <a:solidFill>
                <a:srgbClr val="00B0F0"/>
              </a:solidFill>
            </a:endParaRPr>
          </a:p>
          <a:p>
            <a:pPr>
              <a:spcBef>
                <a:spcPct val="50000"/>
              </a:spcBef>
            </a:pPr>
            <a:endParaRPr lang="en-US" sz="3600" dirty="0"/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5943600" y="1600200"/>
            <a:ext cx="20574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4000" b="1">
                <a:solidFill>
                  <a:srgbClr val="FF00FF"/>
                </a:solidFill>
              </a:rPr>
              <a:t>مثال :</a:t>
            </a:r>
            <a:endParaRPr lang="en-US" sz="4000" b="1">
              <a:solidFill>
                <a:srgbClr val="FF00FF"/>
              </a:solidFill>
            </a:endParaRPr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381000" y="2362200"/>
            <a:ext cx="83820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 dirty="0" smtClean="0">
                <a:solidFill>
                  <a:srgbClr val="FFC000"/>
                </a:solidFill>
              </a:rPr>
              <a:t>سارة </a:t>
            </a:r>
            <a:r>
              <a:rPr lang="ar-SA" sz="3200" b="1" dirty="0">
                <a:solidFill>
                  <a:srgbClr val="FFC000"/>
                </a:solidFill>
              </a:rPr>
              <a:t>كثيرا ما تجد نفسها مضطرة للتشكيك بدقة المعلومات الواردة في مقرر التاريخ   وترغب في مناقشة ذلك علنا .</a:t>
            </a:r>
            <a:endParaRPr lang="en-US" sz="3200" b="1" dirty="0">
              <a:solidFill>
                <a:srgbClr val="FFC000"/>
              </a:solidFill>
            </a:endParaRPr>
          </a:p>
          <a:p>
            <a:pPr>
              <a:spcBef>
                <a:spcPct val="50000"/>
              </a:spcBef>
            </a:pPr>
            <a:endParaRPr lang="en-US" sz="3200" dirty="0"/>
          </a:p>
        </p:txBody>
      </p:sp>
      <p:graphicFrame>
        <p:nvGraphicFramePr>
          <p:cNvPr id="65544" name="Object 8"/>
          <p:cNvGraphicFramePr>
            <a:graphicFrameLocks noChangeAspect="1"/>
          </p:cNvGraphicFramePr>
          <p:nvPr/>
        </p:nvGraphicFramePr>
        <p:xfrm>
          <a:off x="1066800" y="3733800"/>
          <a:ext cx="281940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Clip" r:id="rId3" imgW="3660480" imgH="3427920" progId="">
                  <p:embed/>
                </p:oleObj>
              </mc:Choice>
              <mc:Fallback>
                <p:oleObj name="Clip" r:id="rId3" imgW="3660480" imgH="342792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733800"/>
                        <a:ext cx="2819400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545" name="Object 9"/>
          <p:cNvGraphicFramePr>
            <a:graphicFrameLocks noChangeAspect="1"/>
          </p:cNvGraphicFramePr>
          <p:nvPr/>
        </p:nvGraphicFramePr>
        <p:xfrm>
          <a:off x="8382000" y="1066800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Clip" r:id="rId5" imgW="142933" imgH="142933" progId="">
                  <p:embed/>
                </p:oleObj>
              </mc:Choice>
              <mc:Fallback>
                <p:oleObj name="Clip" r:id="rId5" imgW="142933" imgH="142933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0" y="1066800"/>
                        <a:ext cx="1428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829576" cy="952838"/>
          </a:xfrm>
        </p:spPr>
        <p:txBody>
          <a:bodyPr>
            <a:normAutofit/>
          </a:bodyPr>
          <a:lstStyle/>
          <a:p>
            <a:pPr algn="ctr"/>
            <a:r>
              <a:rPr lang="ar-SA" sz="4800" dirty="0" smtClean="0"/>
              <a:t>تمهيد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</a:t>
            </a:r>
          </a:p>
          <a:p>
            <a:r>
              <a:rPr lang="ar-SA" sz="3200" dirty="0" smtClean="0">
                <a:solidFill>
                  <a:schemeClr val="tx2">
                    <a:lumMod val="75000"/>
                  </a:schemeClr>
                </a:solidFill>
              </a:rPr>
              <a:t>مصطلحات مرتبطة بالموهبة :</a:t>
            </a:r>
          </a:p>
          <a:p>
            <a:pPr>
              <a:buFontTx/>
              <a:buChar char="-"/>
            </a:pPr>
            <a:r>
              <a:rPr lang="ar-SA" sz="2800" dirty="0" smtClean="0">
                <a:solidFill>
                  <a:srgbClr val="0070C0"/>
                </a:solidFill>
              </a:rPr>
              <a:t>التفوق العقلي</a:t>
            </a:r>
          </a:p>
          <a:p>
            <a:pPr>
              <a:buFontTx/>
              <a:buChar char="-"/>
            </a:pPr>
            <a:r>
              <a:rPr lang="ar-SA" sz="2800" dirty="0" smtClean="0">
                <a:solidFill>
                  <a:srgbClr val="0070C0"/>
                </a:solidFill>
              </a:rPr>
              <a:t> العبقرية </a:t>
            </a:r>
          </a:p>
          <a:p>
            <a:pPr>
              <a:buFontTx/>
              <a:buChar char="-"/>
            </a:pPr>
            <a:r>
              <a:rPr lang="ar-SA" sz="2800" dirty="0" smtClean="0">
                <a:solidFill>
                  <a:srgbClr val="0070C0"/>
                </a:solidFill>
              </a:rPr>
              <a:t>الذكاء </a:t>
            </a:r>
          </a:p>
          <a:p>
            <a:pPr>
              <a:buFontTx/>
              <a:buChar char="-"/>
            </a:pPr>
            <a:r>
              <a:rPr lang="ar-SA" sz="2800" dirty="0" smtClean="0">
                <a:solidFill>
                  <a:srgbClr val="0070C0"/>
                </a:solidFill>
              </a:rPr>
              <a:t> الإبداع</a:t>
            </a:r>
          </a:p>
          <a:p>
            <a:pPr>
              <a:buFontTx/>
              <a:buChar char="-"/>
            </a:pPr>
            <a:r>
              <a:rPr lang="ar-SA" sz="32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ما الفرق بينها ؟</a:t>
            </a:r>
            <a:endParaRPr lang="ar-SA" sz="32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صورة 3" descr="تفكير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000372"/>
            <a:ext cx="2409830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1752600" y="762000"/>
            <a:ext cx="63246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600" b="1" dirty="0">
                <a:solidFill>
                  <a:srgbClr val="C00000"/>
                </a:solidFill>
              </a:rPr>
              <a:t>يظهر حساسية في تلمس المتناقضات .</a:t>
            </a:r>
            <a:endParaRPr lang="en-US" sz="3600" b="1" dirty="0">
              <a:solidFill>
                <a:srgbClr val="C00000"/>
              </a:solidFill>
            </a:endParaRPr>
          </a:p>
          <a:p>
            <a:pPr>
              <a:spcBef>
                <a:spcPct val="50000"/>
              </a:spcBef>
            </a:pPr>
            <a:endParaRPr lang="en-US" sz="3600" dirty="0"/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5029200" y="1524000"/>
            <a:ext cx="2667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4000" b="1">
                <a:solidFill>
                  <a:srgbClr val="FF00FF"/>
                </a:solidFill>
              </a:rPr>
              <a:t>مثال :</a:t>
            </a:r>
            <a:endParaRPr lang="en-US" sz="4000" b="1">
              <a:solidFill>
                <a:srgbClr val="FF00FF"/>
              </a:solidFill>
            </a:endParaRP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0" y="2209800"/>
            <a:ext cx="8643966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عماد شعر </a:t>
            </a:r>
            <a:r>
              <a:rPr lang="ar-SA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بأنه </a:t>
            </a:r>
            <a:r>
              <a:rPr lang="ar-SA" sz="32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من المتناقضات أن تتحدث المدرسة عن أهمية أسبوع النظافــــــة ودورات المياه في المدرسة لا يمكن دخولها من دون كمامات طوال أيام السنة .</a:t>
            </a:r>
            <a:endParaRPr lang="en-US" sz="3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n-US" sz="3200" dirty="0"/>
          </a:p>
        </p:txBody>
      </p:sp>
      <p:graphicFrame>
        <p:nvGraphicFramePr>
          <p:cNvPr id="67593" name="Object 9"/>
          <p:cNvGraphicFramePr>
            <a:graphicFrameLocks noChangeAspect="1"/>
          </p:cNvGraphicFramePr>
          <p:nvPr/>
        </p:nvGraphicFramePr>
        <p:xfrm>
          <a:off x="8382000" y="1066800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Clip" r:id="rId3" imgW="142933" imgH="142933" progId="">
                  <p:embed/>
                </p:oleObj>
              </mc:Choice>
              <mc:Fallback>
                <p:oleObj name="Clip" r:id="rId3" imgW="142933" imgH="142933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0" y="1066800"/>
                        <a:ext cx="1428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4" name="Object 10"/>
          <p:cNvGraphicFramePr>
            <a:graphicFrameLocks noChangeAspect="1"/>
          </p:cNvGraphicFramePr>
          <p:nvPr/>
        </p:nvGraphicFramePr>
        <p:xfrm>
          <a:off x="1066800" y="3657600"/>
          <a:ext cx="2819400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Clip" r:id="rId5" imgW="3180600" imgH="3418920" progId="">
                  <p:embed/>
                </p:oleObj>
              </mc:Choice>
              <mc:Fallback>
                <p:oleObj name="Clip" r:id="rId5" imgW="3180600" imgH="341892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657600"/>
                        <a:ext cx="2819400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914400" y="533400"/>
            <a:ext cx="7467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 dirty="0">
                <a:solidFill>
                  <a:schemeClr val="accent3"/>
                </a:solidFill>
              </a:rPr>
              <a:t>يظهر مرونة وقدرة على رؤية الأشياء من خلال وجهات نظر مختلفة ومتنوعة .</a:t>
            </a:r>
            <a:endParaRPr lang="en-US" sz="3200" b="1" dirty="0">
              <a:solidFill>
                <a:schemeClr val="accent3"/>
              </a:solidFill>
            </a:endParaRP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5257800" y="1752600"/>
            <a:ext cx="2971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4000" b="1">
                <a:solidFill>
                  <a:srgbClr val="FF00FF"/>
                </a:solidFill>
              </a:rPr>
              <a:t>مثال :</a:t>
            </a:r>
            <a:endParaRPr lang="en-US" sz="4000" b="1">
              <a:solidFill>
                <a:srgbClr val="FF00FF"/>
              </a:solidFill>
            </a:endParaRP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0" y="2362200"/>
            <a:ext cx="88392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 dirty="0">
                <a:solidFill>
                  <a:srgbClr val="00B050"/>
                </a:solidFill>
              </a:rPr>
              <a:t>محمد وبمهارة يستطيع  استخدام </a:t>
            </a:r>
            <a:r>
              <a:rPr lang="ar-SA" sz="2800" b="1" dirty="0" smtClean="0">
                <a:solidFill>
                  <a:srgbClr val="00B050"/>
                </a:solidFill>
              </a:rPr>
              <a:t>أدوات </a:t>
            </a:r>
            <a:r>
              <a:rPr lang="ar-SA" sz="2800" b="1" dirty="0">
                <a:solidFill>
                  <a:srgbClr val="00B050"/>
                </a:solidFill>
              </a:rPr>
              <a:t>لتحقيق عدد متنوع من المهارات إضافـــــــة للمهمة التي وضعت لأجلها هذه الأدوات .</a:t>
            </a:r>
          </a:p>
          <a:p>
            <a:pPr>
              <a:spcBef>
                <a:spcPct val="50000"/>
              </a:spcBef>
            </a:pPr>
            <a:r>
              <a:rPr lang="ar-SA" sz="2800" b="1" dirty="0">
                <a:solidFill>
                  <a:srgbClr val="00B050"/>
                </a:solidFill>
              </a:rPr>
              <a:t>تستحضر وفاء عند مناقشة أي قضية معظم وجهات النظر المحتملة التي قد بيديهــــا الآخرون .</a:t>
            </a:r>
          </a:p>
          <a:p>
            <a:pPr>
              <a:spcBef>
                <a:spcPct val="50000"/>
              </a:spcBef>
            </a:pPr>
            <a:r>
              <a:rPr lang="ar-SA" sz="2800" b="1" dirty="0">
                <a:solidFill>
                  <a:srgbClr val="00B050"/>
                </a:solidFill>
              </a:rPr>
              <a:t>يستطيع أحمد الوصول إلى حل المسائل الرياضية بأساليب غير التي نص عليهـــــــــا  المعلم .</a:t>
            </a:r>
            <a:endParaRPr lang="en-US" sz="2800" b="1" dirty="0">
              <a:solidFill>
                <a:srgbClr val="00B050"/>
              </a:solidFill>
            </a:endParaRPr>
          </a:p>
          <a:p>
            <a:pPr>
              <a:spcBef>
                <a:spcPct val="50000"/>
              </a:spcBef>
            </a:pPr>
            <a:endParaRPr lang="en-US" sz="3200" dirty="0"/>
          </a:p>
        </p:txBody>
      </p:sp>
      <p:graphicFrame>
        <p:nvGraphicFramePr>
          <p:cNvPr id="69640" name="Object 8"/>
          <p:cNvGraphicFramePr>
            <a:graphicFrameLocks noChangeAspect="1"/>
          </p:cNvGraphicFramePr>
          <p:nvPr/>
        </p:nvGraphicFramePr>
        <p:xfrm>
          <a:off x="8458200" y="838200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Clip" r:id="rId3" imgW="142933" imgH="142933" progId="">
                  <p:embed/>
                </p:oleObj>
              </mc:Choice>
              <mc:Fallback>
                <p:oleObj name="Clip" r:id="rId3" imgW="142933" imgH="142933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8200" y="838200"/>
                        <a:ext cx="1428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609600" y="609600"/>
            <a:ext cx="76962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600" b="1" dirty="0">
                <a:solidFill>
                  <a:srgbClr val="FFC000"/>
                </a:solidFill>
              </a:rPr>
              <a:t>يخرج </a:t>
            </a:r>
            <a:r>
              <a:rPr lang="ar-SA" sz="3600" b="1" dirty="0" smtClean="0">
                <a:solidFill>
                  <a:srgbClr val="FFC000"/>
                </a:solidFill>
              </a:rPr>
              <a:t>بأفكار </a:t>
            </a:r>
            <a:r>
              <a:rPr lang="ar-SA" sz="3600" b="1" dirty="0">
                <a:solidFill>
                  <a:srgbClr val="FFC000"/>
                </a:solidFill>
              </a:rPr>
              <a:t>جديدة ويستطيع  الاستفادة  من أفكار الآخرين في مواضع جديدة  .</a:t>
            </a:r>
            <a:endParaRPr lang="en-US" sz="3600" b="1" dirty="0">
              <a:solidFill>
                <a:srgbClr val="FFC000"/>
              </a:solidFill>
            </a:endParaRPr>
          </a:p>
          <a:p>
            <a:pPr>
              <a:spcBef>
                <a:spcPct val="50000"/>
              </a:spcBef>
            </a:pPr>
            <a:endParaRPr lang="en-US" sz="3600" dirty="0"/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5029200" y="1676400"/>
            <a:ext cx="320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4000" b="1">
                <a:solidFill>
                  <a:srgbClr val="FF00FF"/>
                </a:solidFill>
              </a:rPr>
              <a:t>مثال :</a:t>
            </a:r>
            <a:endParaRPr lang="en-US" sz="4000" b="1">
              <a:solidFill>
                <a:srgbClr val="FF00FF"/>
              </a:solidFill>
            </a:endParaRP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0" y="2362200"/>
            <a:ext cx="8382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 dirty="0">
                <a:solidFill>
                  <a:srgbClr val="92D050"/>
                </a:solidFill>
              </a:rPr>
              <a:t>دائما ما يجد صلاح حلولا جديدة لأي مشكلة طارئة . كما أنة يستطيع الاستفادة مــن الأفكار المتنوعة في المواقف التاريخية في تحليل الأحداث المعاصرة واقتراح حلولا منبثقة من تلك المواقف .</a:t>
            </a:r>
            <a:endParaRPr lang="en-US" sz="3200" b="1" dirty="0">
              <a:solidFill>
                <a:srgbClr val="92D050"/>
              </a:solidFill>
            </a:endParaRPr>
          </a:p>
          <a:p>
            <a:pPr>
              <a:spcBef>
                <a:spcPct val="50000"/>
              </a:spcBef>
            </a:pPr>
            <a:endParaRPr lang="en-US" sz="3200" dirty="0"/>
          </a:p>
        </p:txBody>
      </p:sp>
      <p:graphicFrame>
        <p:nvGraphicFramePr>
          <p:cNvPr id="71688" name="Object 8"/>
          <p:cNvGraphicFramePr>
            <a:graphicFrameLocks noChangeAspect="1"/>
          </p:cNvGraphicFramePr>
          <p:nvPr/>
        </p:nvGraphicFramePr>
        <p:xfrm>
          <a:off x="8382000" y="914400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" name="Clip" r:id="rId3" imgW="142933" imgH="142933" progId="">
                  <p:embed/>
                </p:oleObj>
              </mc:Choice>
              <mc:Fallback>
                <p:oleObj name="Clip" r:id="rId3" imgW="142933" imgH="142933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0" y="914400"/>
                        <a:ext cx="1428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9" name="Object 9"/>
          <p:cNvGraphicFramePr>
            <a:graphicFrameLocks noChangeAspect="1"/>
          </p:cNvGraphicFramePr>
          <p:nvPr/>
        </p:nvGraphicFramePr>
        <p:xfrm>
          <a:off x="1600200" y="3962400"/>
          <a:ext cx="1981200" cy="218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" name="Clip" r:id="rId5" imgW="2525760" imgH="3407040" progId="">
                  <p:embed/>
                </p:oleObj>
              </mc:Choice>
              <mc:Fallback>
                <p:oleObj name="Clip" r:id="rId5" imgW="2525760" imgH="34070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962400"/>
                        <a:ext cx="1981200" cy="218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571472" y="714356"/>
            <a:ext cx="7715304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600" b="1" dirty="0" smtClean="0">
                <a:solidFill>
                  <a:srgbClr val="FFFF00"/>
                </a:solidFill>
              </a:rPr>
              <a:t> </a:t>
            </a:r>
            <a:r>
              <a:rPr lang="ar-SA" sz="3600" b="1" dirty="0" smtClean="0">
                <a:solidFill>
                  <a:srgbClr val="FF0000"/>
                </a:solidFill>
              </a:rPr>
              <a:t>السمات الذاتية والدوافع الداخلية:</a:t>
            </a:r>
          </a:p>
          <a:p>
            <a:pPr>
              <a:spcBef>
                <a:spcPct val="50000"/>
              </a:spcBef>
            </a:pPr>
            <a:r>
              <a:rPr lang="ar-SA" sz="3200" b="1" dirty="0" smtClean="0">
                <a:solidFill>
                  <a:schemeClr val="tx2">
                    <a:lumMod val="75000"/>
                  </a:schemeClr>
                </a:solidFill>
              </a:rPr>
              <a:t>يصبح </a:t>
            </a:r>
            <a:r>
              <a:rPr lang="ar-SA" sz="3200" b="1" dirty="0">
                <a:solidFill>
                  <a:schemeClr val="tx2">
                    <a:lumMod val="75000"/>
                  </a:schemeClr>
                </a:solidFill>
              </a:rPr>
              <a:t>مستغرق إلى حد كبير في عمل ما من اختياره الشخصي .</a:t>
            </a:r>
            <a:endParaRPr lang="en-US" sz="32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n-US" sz="3600" dirty="0"/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4500562" y="2714620"/>
            <a:ext cx="3810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4000" b="1" dirty="0" smtClean="0">
                <a:solidFill>
                  <a:srgbClr val="FF00FF"/>
                </a:solidFill>
              </a:rPr>
              <a:t>مثال:</a:t>
            </a:r>
            <a:endParaRPr lang="en-US" sz="4000" b="1" dirty="0">
              <a:solidFill>
                <a:srgbClr val="FF00FF"/>
              </a:solidFill>
            </a:endParaRP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357158" y="2214554"/>
            <a:ext cx="821537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ar-SA" sz="3200" b="1" dirty="0" smtClean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endParaRPr lang="ar-SA" sz="3200" b="1" dirty="0" smtClean="0">
              <a:solidFill>
                <a:srgbClr val="66FFFF"/>
              </a:solidFill>
            </a:endParaRPr>
          </a:p>
          <a:p>
            <a:pPr>
              <a:spcBef>
                <a:spcPct val="50000"/>
              </a:spcBef>
            </a:pPr>
            <a:r>
              <a:rPr lang="ar-SA" sz="3200" b="1" dirty="0" smtClean="0">
                <a:solidFill>
                  <a:schemeClr val="accent1">
                    <a:lumMod val="75000"/>
                  </a:schemeClr>
                </a:solidFill>
              </a:rPr>
              <a:t>سعود </a:t>
            </a:r>
            <a:r>
              <a:rPr lang="ar-SA" sz="3200" b="1" dirty="0">
                <a:solidFill>
                  <a:schemeClr val="accent1">
                    <a:lumMod val="75000"/>
                  </a:schemeClr>
                </a:solidFill>
              </a:rPr>
              <a:t>كثير ما يتأخر في النوم لإنهاء قراءة كتاب وربما احتاج إلى أن يكمل ما تبقى منة فور قيامة من النوم وقبل ذهابه إلى المدرسة .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n-US" sz="3200" dirty="0"/>
          </a:p>
        </p:txBody>
      </p:sp>
      <p:graphicFrame>
        <p:nvGraphicFramePr>
          <p:cNvPr id="75784" name="Object 8"/>
          <p:cNvGraphicFramePr>
            <a:graphicFrameLocks noChangeAspect="1"/>
          </p:cNvGraphicFramePr>
          <p:nvPr/>
        </p:nvGraphicFramePr>
        <p:xfrm>
          <a:off x="8305800" y="914400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Clip" r:id="rId3" imgW="142933" imgH="142933" progId="">
                  <p:embed/>
                </p:oleObj>
              </mc:Choice>
              <mc:Fallback>
                <p:oleObj name="Clip" r:id="rId3" imgW="142933" imgH="142933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914400"/>
                        <a:ext cx="1428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5" name="Object 9"/>
          <p:cNvGraphicFramePr>
            <a:graphicFrameLocks noChangeAspect="1"/>
          </p:cNvGraphicFramePr>
          <p:nvPr/>
        </p:nvGraphicFramePr>
        <p:xfrm>
          <a:off x="714348" y="4929198"/>
          <a:ext cx="4000528" cy="1441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name="Clip" r:id="rId5" imgW="4596120" imgH="2605680" progId="">
                  <p:embed/>
                </p:oleObj>
              </mc:Choice>
              <mc:Fallback>
                <p:oleObj name="Clip" r:id="rId5" imgW="4596120" imgH="26056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4929198"/>
                        <a:ext cx="4000528" cy="14414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714348" y="533400"/>
            <a:ext cx="7210452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600" b="1" dirty="0">
                <a:solidFill>
                  <a:schemeClr val="bg2">
                    <a:lumMod val="75000"/>
                  </a:schemeClr>
                </a:solidFill>
              </a:rPr>
              <a:t>يبادر ذاتيا لأداء العمل دون الحاجة إلى دفعة لذلك .</a:t>
            </a:r>
            <a:endParaRPr lang="en-US" sz="3600" b="1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n-US" sz="3600" dirty="0"/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4495800" y="1600200"/>
            <a:ext cx="3429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4000" b="1">
                <a:solidFill>
                  <a:srgbClr val="FF00FF"/>
                </a:solidFill>
              </a:rPr>
              <a:t>مثال :</a:t>
            </a:r>
            <a:endParaRPr lang="en-US" sz="4000" b="1">
              <a:solidFill>
                <a:srgbClr val="FF00FF"/>
              </a:solidFill>
            </a:endParaRPr>
          </a:p>
          <a:p>
            <a:pPr>
              <a:spcBef>
                <a:spcPct val="50000"/>
              </a:spcBef>
            </a:pPr>
            <a:endParaRPr lang="en-US" sz="4000"/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533400" y="2209800"/>
            <a:ext cx="75438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بعد مشاهدة </a:t>
            </a:r>
            <a:r>
              <a:rPr lang="ar-SA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فيلم </a:t>
            </a:r>
            <a:r>
              <a:rPr lang="ar-SA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مصور عن الحياة المائية في المملكة العربية السعوديـــــــة . بدأت عائشة بكتابة قصة قصيرة حول المياه والمعاناة المتوقعة لأسرة سعودية تعيش في الجزيرة بعد عشرين سنة .</a:t>
            </a:r>
            <a:endParaRPr lang="en-US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n-US" sz="3200" dirty="0"/>
          </a:p>
        </p:txBody>
      </p:sp>
      <p:graphicFrame>
        <p:nvGraphicFramePr>
          <p:cNvPr id="77832" name="Object 8"/>
          <p:cNvGraphicFramePr>
            <a:graphicFrameLocks noChangeAspect="1"/>
          </p:cNvGraphicFramePr>
          <p:nvPr/>
        </p:nvGraphicFramePr>
        <p:xfrm>
          <a:off x="8001000" y="838200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name="Clip" r:id="rId3" imgW="142933" imgH="142933" progId="">
                  <p:embed/>
                </p:oleObj>
              </mc:Choice>
              <mc:Fallback>
                <p:oleObj name="Clip" r:id="rId3" imgW="142933" imgH="142933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838200"/>
                        <a:ext cx="1428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3" name="Object 9"/>
          <p:cNvGraphicFramePr>
            <a:graphicFrameLocks noChangeAspect="1"/>
          </p:cNvGraphicFramePr>
          <p:nvPr/>
        </p:nvGraphicFramePr>
        <p:xfrm>
          <a:off x="642910" y="4013980"/>
          <a:ext cx="3714776" cy="2345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Clip" r:id="rId5" imgW="4582440" imgH="2958840" progId="">
                  <p:embed/>
                </p:oleObj>
              </mc:Choice>
              <mc:Fallback>
                <p:oleObj name="Clip" r:id="rId5" imgW="4582440" imgH="29588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4013980"/>
                        <a:ext cx="3714776" cy="23455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381000" y="685800"/>
            <a:ext cx="7924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الإصرار وعدم الاستسلام بسهولة لتحقيق هدفه .</a:t>
            </a:r>
            <a:endParaRPr lang="en-US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2819400" y="1371600"/>
            <a:ext cx="5334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4000" b="1">
                <a:solidFill>
                  <a:srgbClr val="FF00FF"/>
                </a:solidFill>
              </a:rPr>
              <a:t>مثال :</a:t>
            </a:r>
            <a:endParaRPr lang="en-US" sz="4000" b="1">
              <a:solidFill>
                <a:srgbClr val="FF00FF"/>
              </a:solidFill>
            </a:endParaRPr>
          </a:p>
          <a:p>
            <a:pPr>
              <a:spcBef>
                <a:spcPct val="50000"/>
              </a:spcBef>
            </a:pPr>
            <a:endParaRPr lang="en-US" sz="4000"/>
          </a:p>
        </p:txBody>
      </p:sp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914400" y="2133600"/>
            <a:ext cx="7391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تبنى سعد مشروع تصميم مجسم من أعواد الكبريت يحمل أكثر من خمسة كيلـــــــــو غرامات . وعلى الرغم من تعثر المشروع وسقوطه عدة مرات 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إلا </a:t>
            </a: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أنة استمر فــــــي محاولاته إلى أن حقق ما 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يريد.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n-US" sz="3200" dirty="0"/>
          </a:p>
        </p:txBody>
      </p:sp>
      <p:graphicFrame>
        <p:nvGraphicFramePr>
          <p:cNvPr id="79880" name="Object 8"/>
          <p:cNvGraphicFramePr>
            <a:graphicFrameLocks noChangeAspect="1"/>
          </p:cNvGraphicFramePr>
          <p:nvPr/>
        </p:nvGraphicFramePr>
        <p:xfrm>
          <a:off x="8305800" y="914400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name="Clip" r:id="rId3" imgW="142933" imgH="142933" progId="">
                  <p:embed/>
                </p:oleObj>
              </mc:Choice>
              <mc:Fallback>
                <p:oleObj name="Clip" r:id="rId3" imgW="142933" imgH="142933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914400"/>
                        <a:ext cx="1428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81" name="Object 9"/>
          <p:cNvGraphicFramePr>
            <a:graphicFrameLocks noChangeAspect="1"/>
          </p:cNvGraphicFramePr>
          <p:nvPr/>
        </p:nvGraphicFramePr>
        <p:xfrm>
          <a:off x="571472" y="4000504"/>
          <a:ext cx="2730764" cy="236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name="Clip" r:id="rId5" imgW="3660480" imgH="3423600" progId="">
                  <p:embed/>
                </p:oleObj>
              </mc:Choice>
              <mc:Fallback>
                <p:oleObj name="Clip" r:id="rId5" imgW="3660480" imgH="34236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4000504"/>
                        <a:ext cx="2730764" cy="2366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685800" y="381000"/>
            <a:ext cx="7239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 dirty="0">
                <a:solidFill>
                  <a:schemeClr val="accent3">
                    <a:lumMod val="75000"/>
                  </a:schemeClr>
                </a:solidFill>
              </a:rPr>
              <a:t>يمتلك مستوى عالي من الطلاقة . ومتحمس للدخول في مشاريع جديدة .</a:t>
            </a:r>
            <a:endParaRPr lang="en-US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5715008" y="1857365"/>
            <a:ext cx="20430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200" b="1" dirty="0" smtClean="0">
                <a:solidFill>
                  <a:srgbClr val="FF00FF"/>
                </a:solidFill>
              </a:rPr>
              <a:t>مثال:</a:t>
            </a:r>
            <a:endParaRPr lang="en-US" sz="3200" b="1" dirty="0">
              <a:solidFill>
                <a:srgbClr val="FF00FF"/>
              </a:solidFill>
            </a:endParaRPr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304800" y="2571744"/>
            <a:ext cx="7696224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على الرغم من أن حصة 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أنفقت </a:t>
            </a: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شهرين متتاليين في 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إعداد </a:t>
            </a: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وكتابة المادة العلميـــــــة حول 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موضوع </a:t>
            </a: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المياه لنشرة في الجريدة اليومية </a:t>
            </a:r>
            <a:r>
              <a:rPr lang="ar-SA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.إلا </a:t>
            </a:r>
            <a:r>
              <a:rPr lang="ar-SA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أنها أبدت رغبة شديدة فــــــي الدخول   في مشروع كتابة سيناريو مسرحي يتناول قضية تاريخية </a:t>
            </a:r>
            <a:r>
              <a:rPr lang="ar-SA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en-US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n-US" sz="3200" dirty="0"/>
          </a:p>
        </p:txBody>
      </p:sp>
      <p:graphicFrame>
        <p:nvGraphicFramePr>
          <p:cNvPr id="81928" name="Object 8"/>
          <p:cNvGraphicFramePr>
            <a:graphicFrameLocks noChangeAspect="1"/>
          </p:cNvGraphicFramePr>
          <p:nvPr/>
        </p:nvGraphicFramePr>
        <p:xfrm>
          <a:off x="8077200" y="685800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6" name="Clip" r:id="rId3" imgW="142933" imgH="142933" progId="">
                  <p:embed/>
                </p:oleObj>
              </mc:Choice>
              <mc:Fallback>
                <p:oleObj name="Clip" r:id="rId3" imgW="142933" imgH="142933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7200" y="685800"/>
                        <a:ext cx="1428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9" name="Object 9"/>
          <p:cNvGraphicFramePr>
            <a:graphicFrameLocks noChangeAspect="1"/>
          </p:cNvGraphicFramePr>
          <p:nvPr/>
        </p:nvGraphicFramePr>
        <p:xfrm>
          <a:off x="428597" y="4577252"/>
          <a:ext cx="2857520" cy="19283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name="Clip" r:id="rId5" imgW="2646360" imgH="3453840" progId="">
                  <p:embed/>
                </p:oleObj>
              </mc:Choice>
              <mc:Fallback>
                <p:oleObj name="Clip" r:id="rId5" imgW="2646360" imgH="34538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7" y="4577252"/>
                        <a:ext cx="2857520" cy="19283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1600200" y="609600"/>
            <a:ext cx="6324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يظهر تحمل للمسئولية  لأداء عمل محدد  .</a:t>
            </a:r>
            <a:endParaRPr lang="en-US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n-US" sz="3600" dirty="0"/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5181600" y="1143000"/>
            <a:ext cx="25146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4000" b="1">
                <a:solidFill>
                  <a:srgbClr val="FF00FF"/>
                </a:solidFill>
              </a:rPr>
              <a:t>مثال :</a:t>
            </a:r>
            <a:endParaRPr lang="en-US" sz="4000" b="1">
              <a:solidFill>
                <a:srgbClr val="FF00FF"/>
              </a:solidFill>
            </a:endParaRPr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285720" y="1928802"/>
            <a:ext cx="8153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 dirty="0">
                <a:solidFill>
                  <a:schemeClr val="bg2">
                    <a:lumMod val="75000"/>
                  </a:schemeClr>
                </a:solidFill>
              </a:rPr>
              <a:t>عندما كلف سعيد مع مجموعة من رفاقه لعمل بحث قصــــير حول سبل المحافظة على   المياه في المملكة . أنفق أيـــــــام وساعات طويلة في تحديد هيكل البحث ومصـــادر المعلومات . وحث زملائه  بجد لزيارة مواقع مختلفة والانتهاء من البحث لتسليمه  .</a:t>
            </a:r>
            <a:endParaRPr lang="en-US" sz="2800" b="1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n-US" sz="3200" dirty="0"/>
          </a:p>
        </p:txBody>
      </p:sp>
      <p:graphicFrame>
        <p:nvGraphicFramePr>
          <p:cNvPr id="83975" name="Object 7"/>
          <p:cNvGraphicFramePr>
            <a:graphicFrameLocks noChangeAspect="1"/>
          </p:cNvGraphicFramePr>
          <p:nvPr/>
        </p:nvGraphicFramePr>
        <p:xfrm>
          <a:off x="8001000" y="914400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0" name="Clip" r:id="rId3" imgW="142933" imgH="142933" progId="">
                  <p:embed/>
                </p:oleObj>
              </mc:Choice>
              <mc:Fallback>
                <p:oleObj name="Clip" r:id="rId3" imgW="142933" imgH="142933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914400"/>
                        <a:ext cx="142875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76" name="Object 8"/>
          <p:cNvGraphicFramePr>
            <a:graphicFrameLocks noChangeAspect="1"/>
          </p:cNvGraphicFramePr>
          <p:nvPr/>
        </p:nvGraphicFramePr>
        <p:xfrm>
          <a:off x="914400" y="3733800"/>
          <a:ext cx="3733800" cy="250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1" name="Clip" r:id="rId5" imgW="4582440" imgH="3041640" progId="">
                  <p:embed/>
                </p:oleObj>
              </mc:Choice>
              <mc:Fallback>
                <p:oleObj name="Clip" r:id="rId5" imgW="4582440" imgH="30416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733800"/>
                        <a:ext cx="3733800" cy="250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428860" y="2143116"/>
            <a:ext cx="4071966" cy="21236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400" b="1" dirty="0" smtClean="0">
                <a:solidFill>
                  <a:srgbClr val="3333FF"/>
                </a:solidFill>
              </a:rPr>
              <a:t>السمات النفسية والاجتماعية للموهوبين</a:t>
            </a:r>
            <a:endParaRPr lang="ar-SA" sz="4400" b="1" dirty="0">
              <a:solidFill>
                <a:srgbClr val="3333FF"/>
              </a:solidFill>
            </a:endParaRPr>
          </a:p>
        </p:txBody>
      </p:sp>
      <p:pic>
        <p:nvPicPr>
          <p:cNvPr id="3" name="صورة 2" descr="موهوب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2793651" cy="2107937"/>
          </a:xfrm>
          <a:prstGeom prst="rect">
            <a:avLst/>
          </a:prstGeom>
        </p:spPr>
      </p:pic>
      <p:pic>
        <p:nvPicPr>
          <p:cNvPr id="4" name="صورة 3" descr="موهبه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7" y="4196875"/>
            <a:ext cx="2286016" cy="229918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214414" y="1071546"/>
            <a:ext cx="6572296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b="1" dirty="0" smtClean="0"/>
              <a:t> </a:t>
            </a:r>
            <a:r>
              <a:rPr lang="ar-SA" sz="3200" b="1" dirty="0" smtClean="0">
                <a:solidFill>
                  <a:srgbClr val="7030A0"/>
                </a:solidFill>
              </a:rPr>
              <a:t>ما المقصود بالإبداع!!</a:t>
            </a:r>
          </a:p>
          <a:p>
            <a:pPr algn="ctr">
              <a:buFontTx/>
              <a:buChar char="-"/>
            </a:pPr>
            <a:r>
              <a:rPr lang="ar-SA" sz="3200" b="1" dirty="0" smtClean="0">
                <a:solidFill>
                  <a:schemeClr val="accent1"/>
                </a:solidFill>
              </a:rPr>
              <a:t>ما علاقة الإبداع بالذكاء ؟</a:t>
            </a:r>
          </a:p>
          <a:p>
            <a:pPr algn="ctr">
              <a:buFontTx/>
              <a:buChar char="-"/>
            </a:pPr>
            <a:r>
              <a:rPr lang="ar-SA" sz="3200" b="1" dirty="0" smtClean="0">
                <a:solidFill>
                  <a:srgbClr val="FF0000"/>
                </a:solidFill>
              </a:rPr>
              <a:t>- هل كل مبدع ذكي؟؟</a:t>
            </a:r>
          </a:p>
          <a:p>
            <a:pPr algn="ctr">
              <a:buFontTx/>
              <a:buChar char="-"/>
            </a:pPr>
            <a:r>
              <a:rPr lang="ar-SA" sz="3200" b="1" dirty="0" smtClean="0">
                <a:solidFill>
                  <a:srgbClr val="3333FF"/>
                </a:solidFill>
              </a:rPr>
              <a:t> هل كل ذكي مبدع؟؟</a:t>
            </a:r>
          </a:p>
        </p:txBody>
      </p:sp>
      <p:pic>
        <p:nvPicPr>
          <p:cNvPr id="3" name="صورة 2" descr="الابداع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3857628"/>
            <a:ext cx="5857916" cy="24889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طفل عنيد يرفض رفضا باتا حل واجباته المنزلية بإتقان، يمضي معظم وقته في الرسم ، و الفنون الجميلة.</a:t>
            </a:r>
          </a:p>
          <a:p>
            <a:endParaRPr lang="en-US" sz="2800" dirty="0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142976" y="4286256"/>
            <a:ext cx="4038600" cy="6413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3600" b="1" dirty="0">
                <a:solidFill>
                  <a:schemeClr val="hlink"/>
                </a:solidFill>
                <a:latin typeface="Tahoma" pitchFamily="34" charset="0"/>
              </a:rPr>
              <a:t>انه الفنان </a:t>
            </a:r>
            <a:r>
              <a:rPr lang="ar-SA" sz="3600" b="1" dirty="0" err="1">
                <a:solidFill>
                  <a:schemeClr val="hlink"/>
                </a:solidFill>
                <a:latin typeface="Tahoma" pitchFamily="34" charset="0"/>
              </a:rPr>
              <a:t>بيكاسو</a:t>
            </a:r>
            <a:endParaRPr lang="en-US" sz="3600" b="1" dirty="0">
              <a:solidFill>
                <a:schemeClr val="hlink"/>
              </a:solidFill>
              <a:latin typeface="Tahoma" pitchFamily="34" charset="0"/>
            </a:endParaRP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786190"/>
            <a:ext cx="18859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175351" cy="3600400"/>
          </a:xfrm>
        </p:spPr>
        <p:txBody>
          <a:bodyPr/>
          <a:lstStyle/>
          <a:p>
            <a:pPr algn="ctr"/>
            <a:r>
              <a:rPr lang="ar-SA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احتياجات الموهوب الانفعالية والمعرفية والاجتماعية</a:t>
            </a:r>
            <a:endParaRPr lang="ar-SA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356992"/>
            <a:ext cx="6408712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09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0"/>
            <a:ext cx="7859216" cy="908720"/>
          </a:xfrm>
        </p:spPr>
        <p:txBody>
          <a:bodyPr anchor="ctr"/>
          <a:lstStyle/>
          <a:p>
            <a:pPr algn="ctr"/>
            <a:r>
              <a:rPr lang="ar-SA" sz="3600" dirty="0" smtClean="0"/>
              <a:t>الحاجات المعرفية</a:t>
            </a:r>
            <a:endParaRPr lang="ar-SA" sz="36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17032"/>
            <a:ext cx="1944216" cy="3140968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764704"/>
            <a:ext cx="8902824" cy="568863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ar-SA" dirty="0" smtClean="0">
                <a:solidFill>
                  <a:srgbClr val="C00000"/>
                </a:solidFill>
              </a:rPr>
              <a:t>الحاجة إلى الإبداع:</a:t>
            </a:r>
          </a:p>
          <a:p>
            <a:pPr marL="0" indent="0">
              <a:buNone/>
            </a:pPr>
            <a:r>
              <a:rPr lang="ar-SA" dirty="0" smtClean="0"/>
              <a:t>يحتاج الموهوب إلى فرص تسهم في فهم قدراته الإبداعية والتعرف عليها ولذلك تظهر الحاجة إلى برامج تربوية وتعليمية تعمل على تنمية مهارات التفكير الإبداعي والتعامل مع مشكلات الحياة بطرق مبدعة.</a:t>
            </a:r>
          </a:p>
          <a:p>
            <a:r>
              <a:rPr lang="ar-SA" dirty="0" smtClean="0">
                <a:solidFill>
                  <a:srgbClr val="C00000"/>
                </a:solidFill>
              </a:rPr>
              <a:t>القدرات العقلية المتقدمة:</a:t>
            </a:r>
          </a:p>
          <a:p>
            <a:pPr marL="0" indent="0">
              <a:buNone/>
            </a:pPr>
            <a:r>
              <a:rPr lang="ar-SA" dirty="0" smtClean="0"/>
              <a:t>تعمل على ظهور رغبة قوية للمعرفة والاكتشاف والتساؤل والتحليل وهذا يتطلب تكييف البيئة الأكاديمية وعمل برامج تربوية خاصة ووجود كادر متعاون.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dirty="0" smtClean="0">
                <a:solidFill>
                  <a:srgbClr val="C00000"/>
                </a:solidFill>
              </a:rPr>
              <a:t>الحاجات الحسية والحركية:</a:t>
            </a:r>
          </a:p>
          <a:p>
            <a:pPr marL="0" indent="0">
              <a:buNone/>
            </a:pPr>
            <a:r>
              <a:rPr lang="ar-SA" dirty="0" smtClean="0"/>
              <a:t>عند الموهوب حاجة مستمرة للحركة والنشاط المستمر والحيوية وعدم الراحة، لذا فهو بحاجة النشاطات اللازمة لتلبي هذه الحاجات وتنميها بشكل متكامل مع مجالات النمو الأخرى.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dirty="0" smtClean="0">
                <a:solidFill>
                  <a:srgbClr val="C00000"/>
                </a:solidFill>
              </a:rPr>
              <a:t>الحاجات النمائية:</a:t>
            </a:r>
          </a:p>
          <a:p>
            <a:pPr marL="0" indent="0">
              <a:buNone/>
            </a:pPr>
            <a:r>
              <a:rPr lang="ar-SA" dirty="0" smtClean="0"/>
              <a:t>يحتاج الموهوب إلى دعم الأسرة والأصحاب بالإضافة إلى الحاجات النمائية البيولوجية </a:t>
            </a:r>
          </a:p>
          <a:p>
            <a:pPr marL="0" indent="0">
              <a:buNone/>
            </a:pPr>
            <a:r>
              <a:rPr lang="ar-SA" dirty="0" smtClean="0"/>
              <a:t>وهذه بحاجة إلى رعاية خاصة تختلف عن باقي المجالات.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dirty="0" smtClean="0">
                <a:solidFill>
                  <a:srgbClr val="C00000"/>
                </a:solidFill>
              </a:rPr>
              <a:t>الحاجة إلى تنمية الخيال المفرط:</a:t>
            </a:r>
          </a:p>
          <a:p>
            <a:pPr marL="0" indent="0">
              <a:buNone/>
            </a:pPr>
            <a:r>
              <a:rPr lang="ar-SA" dirty="0" smtClean="0"/>
              <a:t>يمتازون بالخيال المفرط وبحاجة إلى تنمية هذه الحاجة وتفهمها من خلال استخدام</a:t>
            </a:r>
          </a:p>
          <a:p>
            <a:pPr marL="0" indent="0">
              <a:buNone/>
            </a:pPr>
            <a:r>
              <a:rPr lang="ar-SA" dirty="0" smtClean="0"/>
              <a:t> تقنيات التفكير الإبداعي واستخدام الاستعارة والتخيل في التفكير.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1872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5791200" cy="1371600"/>
          </a:xfrm>
        </p:spPr>
        <p:txBody>
          <a:bodyPr anchor="ctr"/>
          <a:lstStyle/>
          <a:p>
            <a:pPr algn="ctr"/>
            <a:r>
              <a:rPr lang="ar-SA" dirty="0" smtClean="0"/>
              <a:t>الحاجات الاجتماعية</a:t>
            </a:r>
            <a:endParaRPr lang="ar-SA" dirty="0"/>
          </a:p>
        </p:txBody>
      </p:sp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255998182"/>
              </p:ext>
            </p:extLst>
          </p:nvPr>
        </p:nvGraphicFramePr>
        <p:xfrm>
          <a:off x="899592" y="1700808"/>
          <a:ext cx="7776864" cy="4424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41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59832" y="0"/>
            <a:ext cx="5791200" cy="1371600"/>
          </a:xfrm>
        </p:spPr>
        <p:txBody>
          <a:bodyPr anchor="ctr"/>
          <a:lstStyle/>
          <a:p>
            <a:pPr algn="r"/>
            <a:r>
              <a:rPr lang="ar-SA" dirty="0" smtClean="0"/>
              <a:t>الحاجات الانفعالية</a:t>
            </a:r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3810000" cy="2695575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412776"/>
            <a:ext cx="8586244" cy="504056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ar-SA" dirty="0" smtClean="0">
                <a:solidFill>
                  <a:srgbClr val="C00000"/>
                </a:solidFill>
              </a:rPr>
              <a:t>الحاجة إلى تقبل الذات الموهوبة وفهمها:</a:t>
            </a:r>
          </a:p>
          <a:p>
            <a:r>
              <a:rPr lang="ar-SA" dirty="0" smtClean="0"/>
              <a:t>فهم أكثر حساسية ومناشدة للكمال، ولديهم الحاجة لمعرفة الذات منذ وقت مبكر ويحتاج إلى نشاطات متعددة تساعده على فهم ذاته وقبولها، وتطوير وعيه وبالتالي التطور شخصيا وانفعالياً.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dirty="0" smtClean="0">
                <a:solidFill>
                  <a:srgbClr val="C00000"/>
                </a:solidFill>
              </a:rPr>
              <a:t>الحاجة إلى تحديد الهوية:</a:t>
            </a:r>
          </a:p>
          <a:p>
            <a:r>
              <a:rPr lang="ar-SA" dirty="0" smtClean="0"/>
              <a:t>حاجة الموهوب للشعور بالهوية قد يعرضه للضغط الاجتماعي.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dirty="0" smtClean="0">
                <a:solidFill>
                  <a:srgbClr val="C00000"/>
                </a:solidFill>
              </a:rPr>
              <a:t>التعامل مع الموهبة ومتطلباتها:</a:t>
            </a:r>
          </a:p>
          <a:p>
            <a:r>
              <a:rPr lang="ar-SA" dirty="0" smtClean="0"/>
              <a:t>قد يوصف أحياناً بعدم الصبر، وعملية تنمية الموهبة تتطلب جهد ووقت طويل لتتطور.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dirty="0" smtClean="0">
                <a:solidFill>
                  <a:srgbClr val="C00000"/>
                </a:solidFill>
              </a:rPr>
              <a:t>الحاجة للمغامرة:</a:t>
            </a:r>
          </a:p>
          <a:p>
            <a:r>
              <a:rPr lang="ar-SA" dirty="0" smtClean="0"/>
              <a:t>الموهوب قادر على الموازنة بين الإيجابيات والسلبيات في مختلف الأمور ويميل إلى السيطرة على الأمور.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ar-SA" dirty="0">
                <a:solidFill>
                  <a:srgbClr val="C00000"/>
                </a:solidFill>
              </a:rPr>
              <a:t>الحاجة إلى الاسترخاء:</a:t>
            </a:r>
          </a:p>
          <a:p>
            <a:r>
              <a:rPr lang="ar-SA" dirty="0" smtClean="0"/>
              <a:t>كلما زادت تعقيدات المهام زادت حاجته للاسترخاء والتخيل بهدف زيادة قدرته على الفهم وتنمية قدراته الابداعية.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449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1547664" y="30065"/>
            <a:ext cx="5791200" cy="1371600"/>
          </a:xfrm>
        </p:spPr>
        <p:txBody>
          <a:bodyPr anchor="ctr"/>
          <a:lstStyle/>
          <a:p>
            <a:pPr algn="ctr"/>
            <a:r>
              <a:rPr lang="ar-SA" sz="3200" dirty="0" smtClean="0"/>
              <a:t>رعاية الموهوبين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ar-SA" sz="2800" u="sng" dirty="0" smtClean="0">
                <a:solidFill>
                  <a:srgbClr val="C00000"/>
                </a:solidFill>
              </a:rPr>
              <a:t>رعاية </a:t>
            </a:r>
            <a:r>
              <a:rPr lang="ar-SA" sz="2800" u="sng" dirty="0">
                <a:solidFill>
                  <a:srgbClr val="C00000"/>
                </a:solidFill>
              </a:rPr>
              <a:t>الأسرة والمجتمع للطفل الموهوب </a:t>
            </a:r>
            <a:r>
              <a:rPr lang="ar-SA" sz="2800" u="sng" dirty="0" smtClean="0">
                <a:solidFill>
                  <a:srgbClr val="C00000"/>
                </a:solidFill>
              </a:rPr>
              <a:t>:</a:t>
            </a:r>
          </a:p>
          <a:p>
            <a:r>
              <a:rPr lang="ar-SA" sz="2800" u="sng" dirty="0" smtClean="0">
                <a:solidFill>
                  <a:srgbClr val="C00000"/>
                </a:solidFill>
              </a:rPr>
              <a:t> </a:t>
            </a:r>
            <a:endParaRPr lang="en-US" sz="2800" dirty="0">
              <a:solidFill>
                <a:srgbClr val="C00000"/>
              </a:solidFill>
            </a:endParaRPr>
          </a:p>
          <a:p>
            <a:r>
              <a:rPr lang="ar-SA" dirty="0"/>
              <a:t>تعتز الأمم بأبنائها الأذكياء وتعتبرهم ثروتها الحقيقية فتعمل على البحث عنهم لتعدهم للمهمات الجسمية التي يتوقف عليها مستقبل الأمة فلا بد للموهوبين من أن يبحث عنهم ويؤخذ بيدهم ، وسنذكر فيما يلي بعض أوجه الرعاية التي يجب أن توجهها الأسرة والمجتمع لأولئك الأطفال الموهوبين للمحافظة عليهم وتوجيههم .</a:t>
            </a:r>
            <a:endParaRPr lang="en-US" dirty="0"/>
          </a:p>
          <a:p>
            <a:endParaRPr lang="ar-SA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717032"/>
            <a:ext cx="6120680" cy="291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2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6752981"/>
              </p:ext>
            </p:extLst>
          </p:nvPr>
        </p:nvGraphicFramePr>
        <p:xfrm>
          <a:off x="179512" y="404664"/>
          <a:ext cx="868680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921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sz="2800" dirty="0"/>
              <a:t>لم يستطع التحدث </a:t>
            </a:r>
            <a:r>
              <a:rPr lang="ar-SA" sz="2800" dirty="0" err="1"/>
              <a:t>الا</a:t>
            </a:r>
            <a:r>
              <a:rPr lang="ar-SA" sz="2800" dirty="0"/>
              <a:t> في سن الرابعة ، </a:t>
            </a:r>
            <a:r>
              <a:rPr lang="ar-SA" sz="2800" dirty="0" err="1"/>
              <a:t>و</a:t>
            </a:r>
            <a:r>
              <a:rPr lang="ar-SA" sz="2800" dirty="0"/>
              <a:t> القراءة في سن السابعة ، تم تصنيفه ضمن الطلبة الضعفاء وذلك حسب قول والديه </a:t>
            </a:r>
            <a:r>
              <a:rPr lang="ar-SA" sz="2800" dirty="0" err="1"/>
              <a:t>و</a:t>
            </a:r>
            <a:r>
              <a:rPr lang="ar-SA" sz="2800" dirty="0"/>
              <a:t> أساتذته</a:t>
            </a:r>
          </a:p>
          <a:p>
            <a:endParaRPr lang="en-US" dirty="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81000" y="4343400"/>
            <a:ext cx="1905000" cy="11906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3600" b="1" dirty="0">
                <a:solidFill>
                  <a:schemeClr val="hlink"/>
                </a:solidFill>
                <a:latin typeface="Tahoma" pitchFamily="34" charset="0"/>
              </a:rPr>
              <a:t>انه </a:t>
            </a:r>
            <a:r>
              <a:rPr lang="ar-SA" sz="3600" b="1" dirty="0" err="1">
                <a:solidFill>
                  <a:schemeClr val="hlink"/>
                </a:solidFill>
                <a:latin typeface="Tahoma" pitchFamily="34" charset="0"/>
              </a:rPr>
              <a:t>انشتاين</a:t>
            </a:r>
            <a:endParaRPr lang="en-US" sz="3600" b="1" dirty="0">
              <a:solidFill>
                <a:schemeClr val="hlink"/>
              </a:solidFill>
              <a:latin typeface="Tahoma" pitchFamily="34" charset="0"/>
            </a:endParaRP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3429000"/>
            <a:ext cx="279082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00100" y="260648"/>
            <a:ext cx="7706916" cy="953774"/>
          </a:xfrm>
        </p:spPr>
        <p:txBody>
          <a:bodyPr anchor="ctr"/>
          <a:lstStyle/>
          <a:p>
            <a:pPr algn="ctr"/>
            <a:r>
              <a:rPr lang="ar-SA" b="1" dirty="0"/>
              <a:t>تعريف </a:t>
            </a:r>
            <a:r>
              <a:rPr lang="ar-SA" b="1" dirty="0" smtClean="0"/>
              <a:t>الموهبة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1472" y="142873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ar-SA" sz="2400" u="sng" dirty="0" smtClean="0">
                <a:solidFill>
                  <a:srgbClr val="0070C0"/>
                </a:solidFill>
              </a:rPr>
              <a:t>”هناك تباينات ثقافية مختلفة حول مفهوم الموهبة مثلاً:</a:t>
            </a:r>
          </a:p>
          <a:p>
            <a:pPr>
              <a:buFontTx/>
              <a:buChar char="-"/>
            </a:pPr>
            <a:r>
              <a:rPr lang="ar-SA" sz="2400" dirty="0" smtClean="0">
                <a:solidFill>
                  <a:srgbClr val="00B050"/>
                </a:solidFill>
              </a:rPr>
              <a:t>الصينيون : </a:t>
            </a:r>
            <a:r>
              <a:rPr lang="ar-SA" sz="2400" b="0" dirty="0" smtClean="0">
                <a:solidFill>
                  <a:srgbClr val="A51B95"/>
                </a:solidFill>
              </a:rPr>
              <a:t>الموهبة هي غريزة، وبإمكان أن يكون الناس موهوبين من خلال التعلم والمثابرة.</a:t>
            </a:r>
          </a:p>
          <a:p>
            <a:pPr>
              <a:buFontTx/>
              <a:buChar char="-"/>
            </a:pPr>
            <a:r>
              <a:rPr lang="ar-S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الألمان: </a:t>
            </a:r>
            <a:r>
              <a:rPr lang="ar-SA" sz="2400" b="0" dirty="0" smtClean="0"/>
              <a:t>الموهبة تتمثل في العديد من المظاهر مثل الكفاءة العالية في الأداء والتفرد والإبداع والابتكار.</a:t>
            </a:r>
          </a:p>
          <a:p>
            <a:pPr>
              <a:buFontTx/>
              <a:buChar char="-"/>
            </a:pPr>
            <a:r>
              <a:rPr lang="ar-SA" sz="2400" dirty="0" smtClean="0">
                <a:solidFill>
                  <a:srgbClr val="0070C0"/>
                </a:solidFill>
              </a:rPr>
              <a:t> أفراد </a:t>
            </a:r>
            <a:r>
              <a:rPr lang="ar-SA" sz="2400" dirty="0" err="1" smtClean="0">
                <a:solidFill>
                  <a:srgbClr val="0070C0"/>
                </a:solidFill>
              </a:rPr>
              <a:t>الشونا</a:t>
            </a:r>
            <a:r>
              <a:rPr lang="ar-SA" sz="2400" dirty="0" smtClean="0">
                <a:solidFill>
                  <a:srgbClr val="0070C0"/>
                </a:solidFill>
              </a:rPr>
              <a:t> (وسط أفريقيا): </a:t>
            </a:r>
            <a:r>
              <a:rPr lang="ar-SA" sz="2400" b="0" dirty="0" smtClean="0">
                <a:solidFill>
                  <a:schemeClr val="bg2">
                    <a:lumMod val="50000"/>
                  </a:schemeClr>
                </a:solidFill>
              </a:rPr>
              <a:t>هو من يساهم بتميز في العمل الجماعي.</a:t>
            </a:r>
          </a:p>
          <a:p>
            <a:pPr>
              <a:buFontTx/>
              <a:buChar char="-"/>
            </a:pPr>
            <a:r>
              <a:rPr lang="ar-SA" sz="2400" dirty="0" smtClean="0">
                <a:solidFill>
                  <a:srgbClr val="FFC000"/>
                </a:solidFill>
              </a:rPr>
              <a:t> الفلبين: </a:t>
            </a:r>
            <a:r>
              <a:rPr lang="ar-SA" sz="2400" b="0" dirty="0" smtClean="0">
                <a:solidFill>
                  <a:srgbClr val="92D050"/>
                </a:solidFill>
              </a:rPr>
              <a:t>الموهوب هو الذكي والمتفوق دراسياً والقادر على التعلم بسرعة ويمتلك العديد من المهارات.</a:t>
            </a:r>
          </a:p>
          <a:p>
            <a:pPr>
              <a:buFontTx/>
              <a:buChar char="-"/>
            </a:pP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</a:rPr>
              <a:t>أما علماء الاتجاه والقياس عرفوها ب:  الأداء على اختبارات الذكاء والحصول على نسبة 130-140</a:t>
            </a:r>
          </a:p>
          <a:p>
            <a:endParaRPr lang="ar-SA" sz="2400" u="sng" dirty="0" smtClean="0">
              <a:solidFill>
                <a:srgbClr val="0070C0"/>
              </a:solidFill>
            </a:endParaRPr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214290"/>
            <a:ext cx="2571768" cy="140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0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86700" cy="1371600"/>
          </a:xfrm>
        </p:spPr>
        <p:txBody>
          <a:bodyPr/>
          <a:lstStyle/>
          <a:p>
            <a:pPr algn="r"/>
            <a:r>
              <a:rPr lang="ar-SA" b="1" dirty="0" smtClean="0"/>
              <a:t>أبرز نظريات الموهبة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ar-SA" sz="2400" u="sng" dirty="0" smtClean="0">
                <a:solidFill>
                  <a:srgbClr val="3333FF"/>
                </a:solidFill>
              </a:rPr>
              <a:t>نظرية </a:t>
            </a:r>
            <a:r>
              <a:rPr lang="ar-SA" sz="2400" u="sng" dirty="0" err="1" smtClean="0">
                <a:solidFill>
                  <a:srgbClr val="3333FF"/>
                </a:solidFill>
              </a:rPr>
              <a:t>ستيرنبرغ</a:t>
            </a:r>
            <a:r>
              <a:rPr lang="ar-SA" sz="2400" u="sng" dirty="0" smtClean="0">
                <a:solidFill>
                  <a:srgbClr val="3333FF"/>
                </a:solidFill>
              </a:rPr>
              <a:t> </a:t>
            </a:r>
            <a:r>
              <a:rPr lang="ar-SA" sz="2400" u="sng" dirty="0" err="1" smtClean="0">
                <a:solidFill>
                  <a:srgbClr val="3333FF"/>
                </a:solidFill>
              </a:rPr>
              <a:t>وزانغ</a:t>
            </a:r>
            <a:r>
              <a:rPr lang="ar-SA" sz="2400" u="sng" dirty="0" smtClean="0">
                <a:solidFill>
                  <a:srgbClr val="3333FF"/>
                </a:solidFill>
              </a:rPr>
              <a:t>: افترضا توفر خمسة معايير في </a:t>
            </a:r>
            <a:r>
              <a:rPr lang="ar-SA" sz="2400" u="sng" dirty="0" err="1" smtClean="0">
                <a:solidFill>
                  <a:srgbClr val="3333FF"/>
                </a:solidFill>
              </a:rPr>
              <a:t>الانسان</a:t>
            </a:r>
            <a:r>
              <a:rPr lang="ar-SA" sz="2400" u="sng" dirty="0" smtClean="0">
                <a:solidFill>
                  <a:srgbClr val="3333FF"/>
                </a:solidFill>
              </a:rPr>
              <a:t> لكي نعتبره موهوب:</a:t>
            </a:r>
          </a:p>
          <a:p>
            <a:pPr>
              <a:buFontTx/>
              <a:buChar char="-"/>
            </a:pPr>
            <a:r>
              <a:rPr lang="ar-S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1- البراعة:</a:t>
            </a:r>
            <a:r>
              <a:rPr lang="ar-SA" sz="2400" b="0" dirty="0" smtClean="0"/>
              <a:t>تفوق الفرد على أقرانه في بعض القدرات.</a:t>
            </a:r>
          </a:p>
          <a:p>
            <a:pPr>
              <a:buFontTx/>
              <a:buChar char="-"/>
            </a:pPr>
            <a:r>
              <a:rPr lang="ar-S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2- الندرة: </a:t>
            </a:r>
            <a:r>
              <a:rPr lang="ar-SA" sz="2400" b="0" dirty="0" smtClean="0"/>
              <a:t>يتميز بخاصية متفردة عن أقرانه.</a:t>
            </a:r>
          </a:p>
          <a:p>
            <a:pPr>
              <a:buFontTx/>
              <a:buChar char="-"/>
            </a:pPr>
            <a:r>
              <a:rPr lang="ar-S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3- الإنتاجية:  </a:t>
            </a:r>
            <a:r>
              <a:rPr lang="ar-SA" sz="2400" b="0" dirty="0" smtClean="0"/>
              <a:t>تودي تلك البراعة إلى إنتاج أو عمل فعلي.</a:t>
            </a:r>
          </a:p>
          <a:p>
            <a:pPr>
              <a:buFontTx/>
              <a:buChar char="-"/>
            </a:pPr>
            <a:r>
              <a:rPr lang="ar-S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4- الاثباتية: </a:t>
            </a:r>
            <a:r>
              <a:rPr lang="ar-SA" sz="2400" b="0" dirty="0" smtClean="0"/>
              <a:t>يمكن قياس واثبات تلك الأعمال التي تفوق </a:t>
            </a:r>
            <a:r>
              <a:rPr lang="ar-SA" sz="2400" b="0" dirty="0" err="1" smtClean="0"/>
              <a:t>بها</a:t>
            </a:r>
            <a:r>
              <a:rPr lang="ar-SA" sz="2400" b="0" dirty="0" smtClean="0"/>
              <a:t> .</a:t>
            </a:r>
          </a:p>
          <a:p>
            <a:pPr>
              <a:buFontTx/>
              <a:buChar char="-"/>
            </a:pPr>
            <a:r>
              <a:rPr lang="ar-SA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5-القيمة: </a:t>
            </a:r>
            <a:r>
              <a:rPr lang="ar-SA" sz="2400" b="0" dirty="0" smtClean="0"/>
              <a:t>أن يكون لتفوقه في تلك القدرات قيمه في مجتمعه.</a:t>
            </a:r>
            <a:endParaRPr lang="ar-SA" sz="2400" b="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500042"/>
            <a:ext cx="3357586" cy="1119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نظرية رينزولي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400" u="sng" dirty="0" smtClean="0">
                <a:solidFill>
                  <a:schemeClr val="tx2">
                    <a:lumMod val="75000"/>
                  </a:schemeClr>
                </a:solidFill>
              </a:rPr>
              <a:t>يفترض وجود نوعين من الموهبة:</a:t>
            </a:r>
          </a:p>
          <a:p>
            <a:r>
              <a:rPr lang="ar-SA" sz="2400" dirty="0" smtClean="0">
                <a:solidFill>
                  <a:srgbClr val="00B050"/>
                </a:solidFill>
              </a:rPr>
              <a:t>1- الموهبة المنزلية – المدرسية :ينتج عنها أداء مدرسي جيد ونسب ذكاء عالية.</a:t>
            </a:r>
          </a:p>
          <a:p>
            <a:r>
              <a:rPr lang="ar-SA" dirty="0" smtClean="0">
                <a:solidFill>
                  <a:srgbClr val="0070C0"/>
                </a:solidFill>
              </a:rPr>
              <a:t>2- الموهبة المبدعة – المنتجة: تتمثل في إنتاج أو عمل إبداعي وعادة ما تكون مرتبطة بالأعمار الكبيرة.</a:t>
            </a:r>
          </a:p>
          <a:p>
            <a:endParaRPr lang="ar-SA" dirty="0" smtClean="0"/>
          </a:p>
          <a:p>
            <a:r>
              <a:rPr lang="ar-SA" sz="2400" dirty="0" smtClean="0">
                <a:solidFill>
                  <a:srgbClr val="7030A0"/>
                </a:solidFill>
              </a:rPr>
              <a:t>ويضيف إلى ذلك مفاهيم نظريته ثلاثية الحلقات والتي يفترض فيها أن الموهبة نتاج التفاعل بين ثلاثة مكونات هي: القدرة التي تفوق المتوسط، الدافعية، والإبداع.</a:t>
            </a:r>
            <a:endParaRPr lang="ar-SA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/>
              <a:t>نظرية </a:t>
            </a:r>
            <a:r>
              <a:rPr lang="ar-SA" sz="4000" b="1" dirty="0" err="1" smtClean="0"/>
              <a:t>إلين</a:t>
            </a:r>
            <a:r>
              <a:rPr lang="ar-SA" sz="4000" b="1" dirty="0" smtClean="0"/>
              <a:t> وينر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u="sng" dirty="0" smtClean="0">
                <a:solidFill>
                  <a:srgbClr val="00B050"/>
                </a:solidFill>
              </a:rPr>
              <a:t>هناك أربعة خصائص ذهنية ونفسية للموهوب:</a:t>
            </a:r>
          </a:p>
          <a:p>
            <a:r>
              <a:rPr lang="ar-SA" sz="2400" b="0" dirty="0" smtClean="0">
                <a:solidFill>
                  <a:schemeClr val="accent3">
                    <a:lumMod val="50000"/>
                  </a:schemeClr>
                </a:solidFill>
              </a:rPr>
              <a:t>1- الأطفال الموهوبين يتميزون بالنضج المبكر:فهم يكتسبون المعرفة بسرعة وأعمق بكثير من أقرانهم.</a:t>
            </a:r>
          </a:p>
          <a:p>
            <a:r>
              <a:rPr lang="ar-SA" sz="2400" b="0" dirty="0" smtClean="0">
                <a:solidFill>
                  <a:schemeClr val="accent3">
                    <a:lumMod val="50000"/>
                  </a:schemeClr>
                </a:solidFill>
              </a:rPr>
              <a:t>2- لديهم دافعية للتعلم وليسوا بحاجة للتحفيز من ذويهم أو المعلمين.</a:t>
            </a:r>
          </a:p>
          <a:p>
            <a:r>
              <a:rPr lang="ar-SA" sz="2400" b="0" dirty="0" smtClean="0">
                <a:solidFill>
                  <a:schemeClr val="accent3">
                    <a:lumMod val="50000"/>
                  </a:schemeClr>
                </a:solidFill>
              </a:rPr>
              <a:t>3- يتميزون بالسرعة والدقة واستخدام طرق مختلفة عن أقرانهم في أداء نشاطاتهم ويرفضون التعليمات الصريحة .</a:t>
            </a:r>
          </a:p>
          <a:p>
            <a:r>
              <a:rPr lang="ar-SA" sz="2400" b="0" dirty="0" smtClean="0">
                <a:solidFill>
                  <a:schemeClr val="accent3">
                    <a:lumMod val="50000"/>
                  </a:schemeClr>
                </a:solidFill>
              </a:rPr>
              <a:t>4- يدركون اختلافهم عن الآخرين وبطرق معاملتهم المختلفة عن طرق معاملة أقرانهم (قد يكون الإدراك ايجابي أو سلبي)</a:t>
            </a:r>
            <a:endParaRPr lang="ar-SA" sz="2400" b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543824" cy="952838"/>
          </a:xfrm>
        </p:spPr>
        <p:txBody>
          <a:bodyPr>
            <a:normAutofit/>
          </a:bodyPr>
          <a:lstStyle/>
          <a:p>
            <a:pPr algn="ctr"/>
            <a:r>
              <a:rPr lang="ar-SA" sz="2400" b="1" dirty="0" smtClean="0"/>
              <a:t>أ</a:t>
            </a:r>
            <a:r>
              <a:rPr lang="ar-SA" b="1" dirty="0" smtClean="0"/>
              <a:t>- السمات العقلية (الذهنية) 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>
                <a:solidFill>
                  <a:srgbClr val="00B0F0"/>
                </a:solidFill>
              </a:rPr>
              <a:t> - يظهر تفوقا لفظيا على أقرانه، يتمكنون من القراءة قبل سن المدرسة</a:t>
            </a:r>
          </a:p>
          <a:p>
            <a:r>
              <a:rPr lang="ar-SA" sz="3200" dirty="0" smtClean="0">
                <a:solidFill>
                  <a:srgbClr val="00B0F0"/>
                </a:solidFill>
              </a:rPr>
              <a:t>مثال:</a:t>
            </a:r>
          </a:p>
          <a:p>
            <a:r>
              <a:rPr lang="ar-SA" sz="2800" b="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أحمد في سن التاسعة كتب في قطعة التعبير : بدأ صالح حزين يعزف على أوتار الحنين كبلبل شاد فارق أهلة وخلانه.</a:t>
            </a:r>
          </a:p>
          <a:p>
            <a:endParaRPr lang="ar-SA" sz="2800" b="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ar-SA" sz="2800" b="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ar-SA" sz="2800" b="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ar-SA" sz="2800" b="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ar-SA" sz="2800" b="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صورة 6" descr="عزف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4857760"/>
            <a:ext cx="4857784" cy="133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أساسية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648</TotalTime>
  <Words>1846</Words>
  <Application>Microsoft Office PowerPoint</Application>
  <PresentationFormat>عرض على الشاشة (3:4)‏</PresentationFormat>
  <Paragraphs>160</Paragraphs>
  <Slides>35</Slides>
  <Notes>0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35</vt:i4>
      </vt:variant>
    </vt:vector>
  </HeadingPairs>
  <TitlesOfParts>
    <vt:vector size="37" baseType="lpstr">
      <vt:lpstr>أساسية</vt:lpstr>
      <vt:lpstr>Clip</vt:lpstr>
      <vt:lpstr>الموهبة</vt:lpstr>
      <vt:lpstr>تمهيد</vt:lpstr>
      <vt:lpstr>عرض تقديمي في PowerPoint</vt:lpstr>
      <vt:lpstr>عرض تقديمي في PowerPoint</vt:lpstr>
      <vt:lpstr>تعريف الموهبة</vt:lpstr>
      <vt:lpstr>أبرز نظريات الموهبة</vt:lpstr>
      <vt:lpstr>نظرية رينزولي</vt:lpstr>
      <vt:lpstr>نظرية إلين وينر</vt:lpstr>
      <vt:lpstr>أ- السمات العقلية (الذهنية) 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احتياجات الموهوب الانفعالية والمعرفية والاجتماعية</vt:lpstr>
      <vt:lpstr>الحاجات المعرفية</vt:lpstr>
      <vt:lpstr>الحاجات الاجتماعية</vt:lpstr>
      <vt:lpstr>الحاجات الانفعالية</vt:lpstr>
      <vt:lpstr>رعاية الموهوبين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Win 7</dc:creator>
  <cp:lastModifiedBy>majdah</cp:lastModifiedBy>
  <cp:revision>166</cp:revision>
  <dcterms:created xsi:type="dcterms:W3CDTF">2015-04-10T17:12:42Z</dcterms:created>
  <dcterms:modified xsi:type="dcterms:W3CDTF">2016-04-17T05:01:28Z</dcterms:modified>
</cp:coreProperties>
</file>