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7" r:id="rId2"/>
    <p:sldId id="256" r:id="rId3"/>
    <p:sldId id="259" r:id="rId4"/>
    <p:sldId id="261" r:id="rId5"/>
    <p:sldId id="263" r:id="rId6"/>
    <p:sldId id="265" r:id="rId7"/>
    <p:sldId id="267" r:id="rId8"/>
    <p:sldId id="269" r:id="rId9"/>
    <p:sldId id="271" r:id="rId10"/>
    <p:sldId id="273" r:id="rId11"/>
    <p:sldId id="275" r:id="rId12"/>
    <p:sldId id="276" r:id="rId13"/>
    <p:sldId id="277" r:id="rId14"/>
    <p:sldId id="278" r:id="rId15"/>
    <p:sldId id="279" r:id="rId16"/>
    <p:sldId id="281" r:id="rId17"/>
    <p:sldId id="282" r:id="rId18"/>
    <p:sldId id="283" r:id="rId19"/>
    <p:sldId id="284" r:id="rId20"/>
    <p:sldId id="285" r:id="rId21"/>
    <p:sldId id="286" r:id="rId2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5" d="100"/>
          <a:sy n="85"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7602A84-4A27-4E11-95CA-79ED100B82AA}" type="datetimeFigureOut">
              <a:rPr lang="ar-SA" smtClean="0"/>
              <a:t>2/17/1438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11935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7602A84-4A27-4E11-95CA-79ED100B82AA}" type="datetimeFigureOut">
              <a:rPr lang="ar-SA" smtClean="0"/>
              <a:t>2/17/1438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69980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7602A84-4A27-4E11-95CA-79ED100B82AA}" type="datetimeFigureOut">
              <a:rPr lang="ar-SA" smtClean="0"/>
              <a:t>2/17/1438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265785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7602A84-4A27-4E11-95CA-79ED100B82AA}" type="datetimeFigureOut">
              <a:rPr lang="ar-SA" smtClean="0"/>
              <a:t>2/17/1438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423352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602A84-4A27-4E11-95CA-79ED100B82AA}" type="datetimeFigureOut">
              <a:rPr lang="ar-SA" smtClean="0"/>
              <a:t>2/17/1438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294068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7602A84-4A27-4E11-95CA-79ED100B82AA}" type="datetimeFigureOut">
              <a:rPr lang="ar-SA" smtClean="0"/>
              <a:t>2/17/1438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1293723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7602A84-4A27-4E11-95CA-79ED100B82AA}" type="datetimeFigureOut">
              <a:rPr lang="ar-SA" smtClean="0"/>
              <a:t>2/17/1438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1893417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7602A84-4A27-4E11-95CA-79ED100B82AA}" type="datetimeFigureOut">
              <a:rPr lang="ar-SA" smtClean="0"/>
              <a:t>2/17/1438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4157246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602A84-4A27-4E11-95CA-79ED100B82AA}" type="datetimeFigureOut">
              <a:rPr lang="ar-SA" smtClean="0"/>
              <a:t>2/17/1438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2999525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602A84-4A27-4E11-95CA-79ED100B82AA}" type="datetimeFigureOut">
              <a:rPr lang="ar-SA" smtClean="0"/>
              <a:t>2/17/1438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236112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602A84-4A27-4E11-95CA-79ED100B82AA}" type="datetimeFigureOut">
              <a:rPr lang="ar-SA" smtClean="0"/>
              <a:t>2/17/1438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E83ADA2-0CB4-4A9E-8357-984773E377C6}" type="slidenum">
              <a:rPr lang="ar-SA" smtClean="0"/>
              <a:t>‹#›</a:t>
            </a:fld>
            <a:endParaRPr lang="ar-SA"/>
          </a:p>
        </p:txBody>
      </p:sp>
    </p:spTree>
    <p:extLst>
      <p:ext uri="{BB962C8B-B14F-4D97-AF65-F5344CB8AC3E}">
        <p14:creationId xmlns:p14="http://schemas.microsoft.com/office/powerpoint/2010/main" val="315816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602A84-4A27-4E11-95CA-79ED100B82AA}" type="datetimeFigureOut">
              <a:rPr lang="ar-SA" smtClean="0"/>
              <a:t>2/17/1438</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83ADA2-0CB4-4A9E-8357-984773E377C6}" type="slidenum">
              <a:rPr lang="ar-SA" smtClean="0"/>
              <a:t>‹#›</a:t>
            </a:fld>
            <a:endParaRPr lang="ar-SA"/>
          </a:p>
        </p:txBody>
      </p:sp>
    </p:spTree>
    <p:extLst>
      <p:ext uri="{BB962C8B-B14F-4D97-AF65-F5344CB8AC3E}">
        <p14:creationId xmlns:p14="http://schemas.microsoft.com/office/powerpoint/2010/main" val="4181492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arabicl.org/%20seerah/Vaughan1.php"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941424" cy="6179110"/>
          </a:xfrm>
        </p:spPr>
        <p:txBody>
          <a:bodyPr/>
          <a:lstStyle/>
          <a:p>
            <a:r>
              <a:rPr lang="ar-SA" dirty="0" smtClean="0"/>
              <a:t>المحاضرة الرابعة</a:t>
            </a:r>
            <a:endParaRPr lang="ar-SA" dirty="0"/>
          </a:p>
        </p:txBody>
      </p:sp>
    </p:spTree>
    <p:extLst>
      <p:ext uri="{BB962C8B-B14F-4D97-AF65-F5344CB8AC3E}">
        <p14:creationId xmlns:p14="http://schemas.microsoft.com/office/powerpoint/2010/main" val="3148794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6541" y="170329"/>
            <a:ext cx="11878235" cy="6544236"/>
          </a:xfrm>
        </p:spPr>
        <p:txBody>
          <a:bodyPr>
            <a:normAutofit/>
          </a:bodyPr>
          <a:lstStyle/>
          <a:p>
            <a:pPr>
              <a:spcBef>
                <a:spcPts val="1200"/>
              </a:spcBef>
              <a:spcAft>
                <a:spcPts val="300"/>
              </a:spcAft>
            </a:pPr>
            <a:r>
              <a:rPr lang="ar-SA" sz="2400" b="1" dirty="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رسالة علمية غير منشورة</a:t>
            </a:r>
            <a:r>
              <a:rPr lang="en-US" sz="2000" b="1" i="1" dirty="0">
                <a:latin typeface="Arial" panose="020B0604020202020204" pitchFamily="34" charset="0"/>
              </a:rPr>
              <a:t/>
            </a:r>
            <a:br>
              <a:rPr lang="en-US" sz="2000" b="1" i="1" dirty="0">
                <a:latin typeface="Arial" panose="020B0604020202020204" pitchFamily="34" charset="0"/>
              </a:rPr>
            </a:br>
            <a:r>
              <a:rPr lang="ar-SA" sz="24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عنوان الرسالة(بخط أسود غامق). معلومات توضيحية. القسم، الكلية، الجامعة: اسم البلد.</a:t>
            </a:r>
            <a:r>
              <a:rPr lang="ar-SA" sz="24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r>
              <a:rPr lang="ar-SA" sz="24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الكثيري، سعود.(1419). </a:t>
            </a:r>
            <a:r>
              <a:rPr lang="ar-SA" sz="2000" b="1" dirty="0">
                <a:latin typeface="Times New Roman" panose="02020603050405020304" pitchFamily="18" charset="0"/>
                <a:ea typeface="Times New Roman" panose="02020603050405020304" pitchFamily="18" charset="0"/>
                <a:cs typeface="Traditional Arabic" panose="02020603050405020304" pitchFamily="18" charset="-78"/>
              </a:rPr>
              <a:t>مدى تحقيق أهداف تعليم النصوص الأدبية في المحتوى المقرر على طلاب الصف الأول الثانوي</a:t>
            </a: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 رسالة ماجستير غير منشورة. قسم المناهج وطرق التدريس، كلية التربية، جامعة الملك سعود: الرياض.</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r>
              <a:rPr lang="ar-SA" sz="2400" b="1" dirty="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عمل منشور في سلسلة</a:t>
            </a:r>
            <a:r>
              <a:rPr lang="en-US" sz="2000" b="1" i="1" dirty="0">
                <a:latin typeface="Arial" panose="020B0604020202020204" pitchFamily="34" charset="0"/>
              </a:rPr>
              <a:t/>
            </a:r>
            <a:br>
              <a:rPr lang="en-US" sz="2000" b="1" i="1" dirty="0">
                <a:latin typeface="Arial" panose="020B0604020202020204" pitchFamily="34" charset="0"/>
              </a:rPr>
            </a:br>
            <a:r>
              <a:rPr lang="ar-SA" sz="24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عنوان الكتاب(بخط أسود غامق).في اسم السلسلة(بخط أسود غامق). بلد النشر: الناشر.</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r>
              <a:rPr lang="ar-SA" sz="24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r>
              <a:rPr lang="ar-SA" sz="2000" dirty="0" err="1">
                <a:latin typeface="Times New Roman" panose="02020603050405020304" pitchFamily="18" charset="0"/>
                <a:ea typeface="Times New Roman" panose="02020603050405020304" pitchFamily="18" charset="0"/>
                <a:cs typeface="Traditional Arabic" panose="02020603050405020304" pitchFamily="18" charset="-78"/>
              </a:rPr>
              <a:t>أبانمي</a:t>
            </a: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 محمد.(1417). </a:t>
            </a:r>
            <a:r>
              <a:rPr lang="ar-SA" sz="2000" b="1" dirty="0">
                <a:latin typeface="Times New Roman" panose="02020603050405020304" pitchFamily="18" charset="0"/>
                <a:ea typeface="Times New Roman" panose="02020603050405020304" pitchFamily="18" charset="0"/>
                <a:cs typeface="Traditional Arabic" panose="02020603050405020304" pitchFamily="18" charset="-78"/>
              </a:rPr>
              <a:t>دليل الرسائل العلمية المجازة من مؤسسات التعليم العالي بالمملكة في تخصص المناهج وطرق التدريس</a:t>
            </a: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 في سلسلة مطبوعات مكتبة الملك فهد الوطنية الثالثة. الرياض: مكتبة الملك فهد الوطنية.</a:t>
            </a:r>
            <a:r>
              <a:rPr lang="en-US" sz="4000" dirty="0">
                <a:latin typeface="Times New Roman" panose="02020603050405020304" pitchFamily="18" charset="0"/>
                <a:ea typeface="Times New Roman" panose="02020603050405020304" pitchFamily="18" charset="0"/>
              </a:rPr>
              <a:t/>
            </a:r>
            <a:br>
              <a:rPr lang="en-US" sz="4000" dirty="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عمل مترجم</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الاسم الأخير للمؤلف، الاسم الأول.(التاريخ). عنوان الكتاب(بخط أسود غامق).(ترجمة الاسم الأول والأخير للمترجم). بلد النشر: الناشر.</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مثال:</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تايلور، رالف. (1982). أساسيات المناهج (ترجمة أحمد كاظم، وجابر عبدالحميد). مصر: دار النهضة العربية.</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 </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وثيقة حكومية</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الجهة المؤلفة.(التاريخ). عنوان الوثيقة (بخط أسود غامق). المدينة: </a:t>
            </a:r>
            <a:r>
              <a:rPr lang="ar-SA" sz="2000" dirty="0" err="1" smtClean="0">
                <a:latin typeface="Times New Roman" panose="02020603050405020304" pitchFamily="18" charset="0"/>
                <a:ea typeface="Times New Roman" panose="02020603050405020304" pitchFamily="18" charset="0"/>
              </a:rPr>
              <a:t>الناشر.رقم</a:t>
            </a:r>
            <a:r>
              <a:rPr lang="ar-SA" sz="2000" dirty="0" smtClean="0">
                <a:latin typeface="Times New Roman" panose="02020603050405020304" pitchFamily="18" charset="0"/>
                <a:ea typeface="Times New Roman" panose="02020603050405020304" pitchFamily="18" charset="0"/>
              </a:rPr>
              <a:t> النشر.</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مثال:</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عمادة الدراسات العليا.(1419). اللائحة الموحدة للدراسات العليا في الجامعات السعودية والقواعد والإجراءات التنظيمية والتنفيذية للدراسات العليا بجامعة الملك سعود. الرياض: جامعة الملك سعود. (بدون رقم نشر).</a:t>
            </a:r>
            <a:endParaRPr lang="ar-SA" sz="2200" dirty="0"/>
          </a:p>
        </p:txBody>
      </p:sp>
    </p:spTree>
    <p:extLst>
      <p:ext uri="{BB962C8B-B14F-4D97-AF65-F5344CB8AC3E}">
        <p14:creationId xmlns:p14="http://schemas.microsoft.com/office/powerpoint/2010/main" val="1495682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6541" y="170329"/>
            <a:ext cx="11878235" cy="6544236"/>
          </a:xfrm>
        </p:spPr>
        <p:txBody>
          <a:bodyPr>
            <a:normAutofit fontScale="90000"/>
          </a:bodyPr>
          <a:lstStyle/>
          <a:p>
            <a:pPr>
              <a:spcBef>
                <a:spcPts val="1200"/>
              </a:spcBef>
              <a:spcAft>
                <a:spcPts val="300"/>
              </a:spcAft>
            </a:pPr>
            <a:r>
              <a:rPr lang="en-US" sz="36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t/>
            </a:r>
            <a:br>
              <a:rPr lang="en-US" sz="36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br>
            <a:r>
              <a:rPr lang="ar-SA" sz="3600" b="1" dirty="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مقدمة أو تقديم أو مدخل أو تمهيد </a:t>
            </a:r>
            <a:r>
              <a:rPr lang="en-US" sz="3200" b="1" i="1" dirty="0">
                <a:latin typeface="Arial" panose="020B0604020202020204" pitchFamily="34" charset="0"/>
              </a:rPr>
              <a:t/>
            </a:r>
            <a:br>
              <a:rPr lang="en-US" sz="3200" b="1" i="1" dirty="0">
                <a:latin typeface="Arial" panose="020B0604020202020204" pitchFamily="34" charset="0"/>
              </a:rPr>
            </a:b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نوع المقال. في مؤلف الكتاب. عنوان الكتاب(بخط أسود غامق). (صفحات المقال). اسم بلد النشر: الناشر.</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200" dirty="0">
                <a:latin typeface="Times New Roman" panose="02020603050405020304" pitchFamily="18" charset="0"/>
                <a:ea typeface="Times New Roman" panose="02020603050405020304" pitchFamily="18" charset="0"/>
                <a:cs typeface="Traditional Arabic" panose="02020603050405020304" pitchFamily="18" charset="-78"/>
              </a:rPr>
              <a:t>الطنطاوي، سليم.(2001). مقدمة. في بادي، غسان.(1982). </a:t>
            </a:r>
            <a:r>
              <a:rPr lang="ar-SA" sz="3200" b="1" dirty="0" err="1">
                <a:latin typeface="Times New Roman" panose="02020603050405020304" pitchFamily="18" charset="0"/>
                <a:ea typeface="Times New Roman" panose="02020603050405020304" pitchFamily="18" charset="0"/>
                <a:cs typeface="Traditional Arabic" panose="02020603050405020304" pitchFamily="18" charset="-78"/>
              </a:rPr>
              <a:t>ابستيمولوجيا</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 تعليم اللغة العربية للناطقين باللغات الأخرى</a:t>
            </a:r>
            <a:r>
              <a:rPr lang="ar-SA" sz="3200" dirty="0">
                <a:latin typeface="Times New Roman" panose="02020603050405020304" pitchFamily="18" charset="0"/>
                <a:ea typeface="Times New Roman" panose="02020603050405020304" pitchFamily="18" charset="0"/>
                <a:cs typeface="Traditional Arabic" panose="02020603050405020304" pitchFamily="18" charset="-78"/>
              </a:rPr>
              <a:t>. (ص </a:t>
            </a:r>
            <a:r>
              <a:rPr lang="ar-SA" sz="3200" dirty="0" err="1">
                <a:latin typeface="Times New Roman" panose="02020603050405020304" pitchFamily="18" charset="0"/>
                <a:ea typeface="Times New Roman" panose="02020603050405020304" pitchFamily="18" charset="0"/>
                <a:cs typeface="Traditional Arabic" panose="02020603050405020304" pitchFamily="18" charset="-78"/>
              </a:rPr>
              <a:t>ص</a:t>
            </a:r>
            <a:r>
              <a:rPr lang="ar-SA" sz="3200" dirty="0">
                <a:latin typeface="Times New Roman" panose="02020603050405020304" pitchFamily="18" charset="0"/>
                <a:ea typeface="Times New Roman" panose="02020603050405020304" pitchFamily="18" charset="0"/>
                <a:cs typeface="Traditional Arabic" panose="02020603050405020304" pitchFamily="18" charset="-78"/>
              </a:rPr>
              <a:t> ا – د). بيروت: دار العلم للملايين</a:t>
            </a:r>
            <a: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t>.</a:t>
            </a:r>
            <a:b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4900" b="1" dirty="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تقرير </a:t>
            </a:r>
            <a:r>
              <a:rPr lang="ar-SA" sz="4900" b="1" dirty="0" smtClean="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سنوي</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r>
              <a:rPr lang="ar-SA" b="1" dirty="0">
                <a:latin typeface="Times New Roman" panose="02020603050405020304" pitchFamily="18" charset="0"/>
                <a:ea typeface="Times New Roman" panose="02020603050405020304" pitchFamily="18" charset="0"/>
                <a:cs typeface="Traditional Arabic" panose="02020603050405020304" pitchFamily="18" charset="-78"/>
              </a:rPr>
              <a:t>عنوان التقرير(بخط أسود غامق).(التاريخ). بلد النشر: الناشر.</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r>
              <a:rPr lang="ar-SA"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r>
              <a:rPr lang="ar-SA" sz="4000" b="1" dirty="0">
                <a:latin typeface="Times New Roman" panose="02020603050405020304" pitchFamily="18" charset="0"/>
                <a:ea typeface="Times New Roman" panose="02020603050405020304" pitchFamily="18" charset="0"/>
                <a:cs typeface="Traditional Arabic" panose="02020603050405020304" pitchFamily="18" charset="-78"/>
              </a:rPr>
              <a:t>التقرير السنوي الثاني عشر لمجلس إدارة الجمعية السعودية للعلوم التربوية والنفسية: تقرير 1424-1425</a:t>
            </a:r>
            <a:r>
              <a:rPr lang="ar-SA" sz="4000" dirty="0">
                <a:latin typeface="Times New Roman" panose="02020603050405020304" pitchFamily="18" charset="0"/>
                <a:ea typeface="Times New Roman" panose="02020603050405020304" pitchFamily="18" charset="0"/>
                <a:cs typeface="Traditional Arabic" panose="02020603050405020304" pitchFamily="18" charset="-78"/>
              </a:rPr>
              <a:t> (1425). الرياض: جامعة الملك سعود.</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endParaRPr lang="ar-SA" sz="4000" dirty="0"/>
          </a:p>
        </p:txBody>
      </p:sp>
    </p:spTree>
    <p:extLst>
      <p:ext uri="{BB962C8B-B14F-4D97-AF65-F5344CB8AC3E}">
        <p14:creationId xmlns:p14="http://schemas.microsoft.com/office/powerpoint/2010/main" val="4271478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6541" y="170328"/>
            <a:ext cx="11949953" cy="6687671"/>
          </a:xfrm>
        </p:spPr>
        <p:txBody>
          <a:bodyPr>
            <a:normAutofit fontScale="90000"/>
          </a:bodyPr>
          <a:lstStyle/>
          <a:p>
            <a:pPr>
              <a:spcBef>
                <a:spcPts val="1200"/>
              </a:spcBef>
              <a:spcAft>
                <a:spcPts val="300"/>
              </a:spcAft>
            </a:pPr>
            <a:r>
              <a:rPr lang="ar-SA" sz="3600" b="1" kern="1600" dirty="0" smtClean="0">
                <a:latin typeface="Arial" panose="020B0604020202020204" pitchFamily="34" charset="0"/>
                <a:cs typeface="Traditional Arabic" panose="02020603050405020304" pitchFamily="18" charset="-78"/>
              </a:rPr>
              <a:t>                                 ثانيا </a:t>
            </a:r>
            <a:r>
              <a:rPr lang="ar-SA" sz="3600" b="1" kern="1600" dirty="0">
                <a:latin typeface="Arial" panose="020B0604020202020204" pitchFamily="34" charset="0"/>
                <a:cs typeface="Traditional Arabic" panose="02020603050405020304" pitchFamily="18" charset="-78"/>
              </a:rPr>
              <a:t>- توثيق  </a:t>
            </a:r>
            <a:r>
              <a:rPr lang="ar-SA" sz="3600" b="1" kern="1600" dirty="0" smtClean="0">
                <a:latin typeface="Arial" panose="020B0604020202020204" pitchFamily="34" charset="0"/>
                <a:cs typeface="Traditional Arabic" panose="02020603050405020304" pitchFamily="18" charset="-78"/>
              </a:rPr>
              <a:t>الدوريات</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3100" b="1" dirty="0">
                <a:latin typeface="Arial" panose="020B0604020202020204" pitchFamily="34" charset="0"/>
                <a:cs typeface="Traditional Arabic" panose="02020603050405020304" pitchFamily="18" charset="-78"/>
              </a:rPr>
              <a:t>ب</a:t>
            </a:r>
            <a:r>
              <a:rPr lang="ar-SA" sz="3100" b="1" u="sng" dirty="0">
                <a:latin typeface="Arial" panose="020B0604020202020204" pitchFamily="34" charset="0"/>
                <a:cs typeface="Traditional Arabic" panose="02020603050405020304" pitchFamily="18" charset="-78"/>
              </a:rPr>
              <a:t>حث في مجلة </a:t>
            </a:r>
            <a:r>
              <a:rPr lang="en-US" sz="2700" b="1" i="1" u="sng" dirty="0">
                <a:latin typeface="Arial" panose="020B0604020202020204" pitchFamily="34" charset="0"/>
              </a:rPr>
              <a:t/>
            </a:r>
            <a:br>
              <a:rPr lang="en-US" sz="2700" b="1" i="1" u="sng" dirty="0">
                <a:latin typeface="Arial" panose="020B0604020202020204" pitchFamily="34" charset="0"/>
              </a:rPr>
            </a:br>
            <a:r>
              <a:rPr lang="ar-SA" sz="31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عنوان البحث. اسم المجلة. العدد(بخط أسود غامق)، الصفحات.</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31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2700" dirty="0" err="1">
                <a:latin typeface="Times New Roman" panose="02020603050405020304" pitchFamily="18" charset="0"/>
                <a:ea typeface="Times New Roman" panose="02020603050405020304" pitchFamily="18" charset="0"/>
                <a:cs typeface="Traditional Arabic" panose="02020603050405020304" pitchFamily="18" charset="-78"/>
              </a:rPr>
              <a:t>الديحان</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 محمد.(1423هـ). دراسة تحليلية للأسئلة الواردة في الخطط الدراسية التي يعدها معلمو الصف الأول المتوسط. </a:t>
            </a:r>
            <a:r>
              <a:rPr lang="ar-SA" sz="2700" b="1" dirty="0">
                <a:latin typeface="Times New Roman" panose="02020603050405020304" pitchFamily="18" charset="0"/>
                <a:ea typeface="Times New Roman" panose="02020603050405020304" pitchFamily="18" charset="0"/>
                <a:cs typeface="Traditional Arabic" panose="02020603050405020304" pitchFamily="18" charset="-78"/>
              </a:rPr>
              <a:t>رسالة التربية وعلم النفس. 14</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 1- 34.</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31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3100" b="1" u="sng" dirty="0">
                <a:latin typeface="Arial" panose="020B0604020202020204" pitchFamily="34" charset="0"/>
                <a:cs typeface="Traditional Arabic" panose="02020603050405020304" pitchFamily="18" charset="-78"/>
              </a:rPr>
              <a:t>بحث في مجلة ذات صفحات متصلة</a:t>
            </a:r>
            <a:r>
              <a:rPr lang="en-US" sz="2700" b="1" i="1" dirty="0">
                <a:latin typeface="Arial" panose="020B0604020202020204" pitchFamily="34" charset="0"/>
              </a:rPr>
              <a:t/>
            </a:r>
            <a:br>
              <a:rPr lang="en-US" sz="2700" b="1" i="1" dirty="0">
                <a:latin typeface="Arial" panose="020B0604020202020204" pitchFamily="34" charset="0"/>
              </a:rPr>
            </a:br>
            <a:r>
              <a:rPr lang="ar-SA" sz="31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عنوان البحث. اسم المجلة. المجلد بخط أسود غامق(رقم العدد). الصفحات</a:t>
            </a:r>
            <a:r>
              <a:rPr lang="ar-SA" sz="2200" dirty="0">
                <a:latin typeface="Times New Roman" panose="02020603050405020304" pitchFamily="18" charset="0"/>
                <a:ea typeface="Times New Roman" panose="02020603050405020304" pitchFamily="18" charset="0"/>
              </a:rPr>
              <a:t>.</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31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ar-SA" sz="2200" dirty="0">
                <a:latin typeface="Times New Roman" panose="02020603050405020304" pitchFamily="18" charset="0"/>
                <a:ea typeface="Times New Roman" panose="02020603050405020304" pitchFamily="18" charset="0"/>
              </a:rPr>
              <a:t>:</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2700" dirty="0" err="1">
                <a:latin typeface="Times New Roman" panose="02020603050405020304" pitchFamily="18" charset="0"/>
                <a:ea typeface="Times New Roman" panose="02020603050405020304" pitchFamily="18" charset="0"/>
                <a:cs typeface="Traditional Arabic" panose="02020603050405020304" pitchFamily="18" charset="-78"/>
              </a:rPr>
              <a:t>النجادى</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 عبدالعزيز.(1423). الحاجات التدريبية لمعلمي التربية الفنية في المرحلة المتوسطة. </a:t>
            </a:r>
            <a:r>
              <a:rPr lang="ar-SA" sz="2700" b="1" dirty="0">
                <a:latin typeface="Times New Roman" panose="02020603050405020304" pitchFamily="18" charset="0"/>
                <a:ea typeface="Times New Roman" panose="02020603050405020304" pitchFamily="18" charset="0"/>
                <a:cs typeface="Traditional Arabic" panose="02020603050405020304" pitchFamily="18" charset="-78"/>
              </a:rPr>
              <a:t>مجلة جامعة الملك سعود. مجلد15</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(2). 797-836.</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3100" b="1" u="sng" dirty="0">
                <a:latin typeface="Arial" panose="020B0604020202020204" pitchFamily="34" charset="0"/>
                <a:cs typeface="Traditional Arabic" panose="02020603050405020304" pitchFamily="18" charset="-78"/>
              </a:rPr>
              <a:t>بحث أو ورقة عمل في مؤتمر</a:t>
            </a:r>
            <a:r>
              <a:rPr lang="en-US" sz="2700" b="1" i="1" dirty="0">
                <a:latin typeface="Arial" panose="020B0604020202020204" pitchFamily="34" charset="0"/>
              </a:rPr>
              <a:t/>
            </a:r>
            <a:br>
              <a:rPr lang="en-US" sz="2700" b="1" i="1" dirty="0">
                <a:latin typeface="Arial" panose="020B0604020202020204" pitchFamily="34" charset="0"/>
              </a:rPr>
            </a:br>
            <a:r>
              <a:rPr lang="ar-SA" sz="3100" b="1" dirty="0" smtClean="0">
                <a:latin typeface="Times New Roman" panose="02020603050405020304" pitchFamily="18" charset="0"/>
                <a:ea typeface="Times New Roman" panose="02020603050405020304" pitchFamily="18" charset="0"/>
                <a:cs typeface="Traditional Arabic" panose="02020603050405020304" pitchFamily="18" charset="-78"/>
              </a:rPr>
              <a:t>الاسم </a:t>
            </a:r>
            <a:r>
              <a:rPr lang="ar-SA" sz="3100" b="1" dirty="0">
                <a:latin typeface="Times New Roman" panose="02020603050405020304" pitchFamily="18" charset="0"/>
                <a:ea typeface="Times New Roman" panose="02020603050405020304" pitchFamily="18" charset="0"/>
                <a:cs typeface="Traditional Arabic" panose="02020603050405020304" pitchFamily="18" charset="-78"/>
              </a:rPr>
              <a:t>الأخير، الاسم الأول.(السنة والشهر). عنوان البحث(بخط أسود غامق). عنوان المؤتمر. البلد. مكان انعقاد المؤتمر. </a:t>
            </a:r>
            <a:endParaRPr lang="ar-SA" dirty="0"/>
          </a:p>
        </p:txBody>
      </p:sp>
    </p:spTree>
    <p:extLst>
      <p:ext uri="{BB962C8B-B14F-4D97-AF65-F5344CB8AC3E}">
        <p14:creationId xmlns:p14="http://schemas.microsoft.com/office/powerpoint/2010/main" val="3906132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6541" y="71718"/>
            <a:ext cx="11940987" cy="6624917"/>
          </a:xfrm>
        </p:spPr>
        <p:txBody>
          <a:bodyPr>
            <a:noAutofit/>
          </a:bodyPr>
          <a:lstStyle/>
          <a:p>
            <a:pPr marL="294005" indent="-304800"/>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الشايع، فهد.(1425، ذو القعدة). </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الإنتاج العلمي لأعضاء هيئة التدريس في كليات العلوم الإنسانية في جامعة الملك سعود ومعوقاته</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بحث مقدم في ندوة تنمية أعضاء هيئة التدريس في مؤسسات التعليم العالي: التحديات والتطوير. جامعة الملك سعود: الرياض.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u="sng" dirty="0">
                <a:latin typeface="Arial" panose="020B0604020202020204" pitchFamily="34" charset="0"/>
                <a:cs typeface="Traditional Arabic" panose="02020603050405020304" pitchFamily="18" charset="-78"/>
              </a:rPr>
              <a:t>مقال في دورية أسبوعية</a:t>
            </a:r>
            <a:r>
              <a:rPr lang="en-US" sz="2800" b="1" i="1" dirty="0">
                <a:latin typeface="Arial" panose="020B0604020202020204" pitchFamily="34" charset="0"/>
              </a:rPr>
              <a:t/>
            </a:r>
            <a:br>
              <a:rPr lang="en-US" sz="2800" b="1" i="1" dirty="0">
                <a:latin typeface="Arial" panose="020B0604020202020204" pitchFamily="34" charset="0"/>
              </a:rPr>
            </a:br>
            <a:r>
              <a:rPr lang="ar-SA" sz="1200" b="1"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 (السنة والشهر واليوم). عنوان المقال اسم المجلة. العدد(بخط أسود غامق)، الصفحة.</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عبدالله، محمد.(1425هـ شوال29). مهارات التدريس. </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رسالة البحوث. 112</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7.</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1200" b="1"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u="sng" dirty="0">
                <a:latin typeface="Arial" panose="020B0604020202020204" pitchFamily="34" charset="0"/>
                <a:cs typeface="Traditional Arabic" panose="02020603050405020304" pitchFamily="18" charset="-78"/>
              </a:rPr>
              <a:t>مقالة من صحيفة يومية</a:t>
            </a:r>
            <a:r>
              <a:rPr lang="en-US" sz="2800" b="1" i="1" dirty="0">
                <a:latin typeface="Arial" panose="020B0604020202020204" pitchFamily="34" charset="0"/>
              </a:rPr>
              <a:t/>
            </a:r>
            <a:br>
              <a:rPr lang="en-US" sz="2800" b="1" i="1" dirty="0">
                <a:latin typeface="Arial" panose="020B0604020202020204" pitchFamily="34" charset="0"/>
              </a:rPr>
            </a:br>
            <a:r>
              <a:rPr lang="ar-SA" sz="240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الأول.(السنة والشهر واليوم). عنوان المقال. اسم الصحيفة(بخط أسود غامق).عنوان الصفحة رقم الصفحة.</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الكثيري، سعود.(1425هـ محرم 28). تطوير </a:t>
            </a:r>
            <a:r>
              <a:rPr lang="ar-SA" sz="2800" dirty="0" err="1">
                <a:latin typeface="Times New Roman" panose="02020603050405020304" pitchFamily="18" charset="0"/>
                <a:ea typeface="Times New Roman" panose="02020603050405020304" pitchFamily="18" charset="0"/>
                <a:cs typeface="Traditional Arabic" panose="02020603050405020304" pitchFamily="18" charset="-78"/>
              </a:rPr>
              <a:t>المناهج:رؤى</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في الميزان. </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جريدة الرياض</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مقالات19. </a:t>
            </a:r>
            <a:endParaRPr lang="ar-SA" sz="2800" dirty="0"/>
          </a:p>
        </p:txBody>
      </p:sp>
    </p:spTree>
    <p:extLst>
      <p:ext uri="{BB962C8B-B14F-4D97-AF65-F5344CB8AC3E}">
        <p14:creationId xmlns:p14="http://schemas.microsoft.com/office/powerpoint/2010/main" val="223325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6188" y="125507"/>
            <a:ext cx="11806518" cy="6580094"/>
          </a:xfrm>
        </p:spPr>
        <p:txBody>
          <a:bodyPr>
            <a:normAutofit/>
          </a:bodyPr>
          <a:lstStyle/>
          <a:p>
            <a:pPr>
              <a:spcBef>
                <a:spcPts val="1200"/>
              </a:spcBef>
              <a:spcAft>
                <a:spcPts val="300"/>
              </a:spcAft>
            </a:pPr>
            <a:r>
              <a:rPr lang="ar-SA" sz="4000" b="1" kern="1600" dirty="0" smtClean="0">
                <a:solidFill>
                  <a:srgbClr val="C00000"/>
                </a:solidFill>
                <a:latin typeface="Arial" panose="020B0604020202020204" pitchFamily="34" charset="0"/>
                <a:cs typeface="Traditional Arabic" panose="02020603050405020304" pitchFamily="18" charset="-78"/>
              </a:rPr>
              <a:t>                    </a:t>
            </a:r>
            <a:r>
              <a:rPr lang="ar-SA" sz="4000" b="1" kern="1600" dirty="0" smtClean="0">
                <a:latin typeface="Arial" panose="020B0604020202020204" pitchFamily="34" charset="0"/>
                <a:cs typeface="Traditional Arabic" panose="02020603050405020304" pitchFamily="18" charset="-78"/>
              </a:rPr>
              <a:t>       ثالثا </a:t>
            </a:r>
            <a:r>
              <a:rPr lang="ar-SA" sz="4000" b="1" kern="1600" dirty="0">
                <a:latin typeface="Arial" panose="020B0604020202020204" pitchFamily="34" charset="0"/>
                <a:cs typeface="Traditional Arabic" panose="02020603050405020304" pitchFamily="18" charset="-78"/>
              </a:rPr>
              <a:t>- توثيق المصادر الإلكترونية</a:t>
            </a:r>
            <a:r>
              <a:rPr lang="en-US" sz="3600" b="1" kern="1600" dirty="0">
                <a:latin typeface="Arial" panose="020B0604020202020204" pitchFamily="34" charset="0"/>
              </a:rPr>
              <a:t/>
            </a:r>
            <a:br>
              <a:rPr lang="en-US" sz="3600" b="1" kern="1600" dirty="0">
                <a:latin typeface="Arial" panose="020B0604020202020204" pitchFamily="34" charset="0"/>
              </a:rPr>
            </a:br>
            <a:r>
              <a:rPr lang="ar-SA"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يراعى فيها ما تم بيانه في توثيق المراجع وفق نوع كل مرجع مع إضافة تاريخ الاسترجاع من الانترنت وعنوان الموقع، فإذا كان المرجع بحثا في مجلة فتتبع الطريقة الآتية:</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6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الأول.(السنة والشهر). عنوان البحث(بخط أسود غامق). عنوان المؤتمر. البلد. مكان انعقاد المؤتمر. تم استرجاعه في </a:t>
            </a:r>
            <a:r>
              <a:rPr lang="en-US" sz="3600" b="1" dirty="0">
                <a:latin typeface="Times New Roman" panose="02020603050405020304" pitchFamily="18" charset="0"/>
                <a:ea typeface="Times New Roman" panose="02020603050405020304" pitchFamily="18" charset="0"/>
                <a:cs typeface="Traditional Arabic" panose="02020603050405020304" pitchFamily="18" charset="-78"/>
              </a:rPr>
              <a:t>]</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 التاريخ الهجري</a:t>
            </a:r>
            <a:r>
              <a:rPr lang="en-US" sz="3600" b="1" dirty="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 على الرابط </a:t>
            </a:r>
            <a:r>
              <a:rPr lang="en-US" sz="3600" b="1" dirty="0">
                <a:latin typeface="Times New Roman" panose="02020603050405020304" pitchFamily="18" charset="0"/>
                <a:ea typeface="Times New Roman" panose="02020603050405020304" pitchFamily="18" charset="0"/>
                <a:cs typeface="Traditional Arabic" panose="02020603050405020304" pitchFamily="18" charset="-78"/>
              </a:rPr>
              <a:t>]</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يوضع الرابط كاملا</a:t>
            </a:r>
            <a:r>
              <a:rPr lang="en-US" sz="3600" b="1" dirty="0">
                <a:latin typeface="Times New Roman" panose="02020603050405020304" pitchFamily="18" charset="0"/>
                <a:ea typeface="Times New Roman" panose="02020603050405020304" pitchFamily="18" charset="0"/>
                <a:cs typeface="Traditional Arabic" panose="02020603050405020304" pitchFamily="18" charset="-78"/>
              </a:rPr>
              <a:t>[ </a:t>
            </a: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6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800" dirty="0">
                <a:latin typeface="Times New Roman" panose="02020603050405020304" pitchFamily="18" charset="0"/>
                <a:ea typeface="Times New Roman" panose="02020603050405020304" pitchFamily="18" charset="0"/>
              </a:rPr>
              <a:t/>
            </a:r>
            <a:br>
              <a:rPr lang="en-US" sz="2800" dirty="0">
                <a:latin typeface="Times New Roman" panose="02020603050405020304" pitchFamily="18" charset="0"/>
                <a:ea typeface="Times New Roman" panose="02020603050405020304" pitchFamily="18" charset="0"/>
              </a:rPr>
            </a:br>
            <a:r>
              <a:rPr lang="ar-SA" sz="3200" dirty="0">
                <a:latin typeface="Times New Roman" panose="02020603050405020304" pitchFamily="18" charset="0"/>
                <a:ea typeface="Times New Roman" panose="02020603050405020304" pitchFamily="18" charset="0"/>
                <a:cs typeface="Traditional Arabic" panose="02020603050405020304" pitchFamily="18" charset="-78"/>
              </a:rPr>
              <a:t>النصار، صالح.(2001).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دراسة مقياس فون (</a:t>
            </a:r>
            <a:r>
              <a:rPr lang="en-US" sz="2800" b="1" dirty="0">
                <a:latin typeface="Garamond" panose="02020404030301010803" pitchFamily="18" charset="0"/>
                <a:ea typeface="Times New Roman" panose="02020603050405020304" pitchFamily="18" charset="0"/>
                <a:cs typeface="Traditional Arabic" panose="02020603050405020304" pitchFamily="18" charset="-78"/>
              </a:rPr>
              <a:t>Vaughan</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 المطور لقياس اتجاهات المعلمين نحو تدريس القراءة في المواد الدراسية</a:t>
            </a:r>
            <a:r>
              <a:rPr lang="ar-SA" sz="3200" dirty="0">
                <a:latin typeface="Times New Roman" panose="02020603050405020304" pitchFamily="18" charset="0"/>
                <a:ea typeface="Times New Roman" panose="02020603050405020304" pitchFamily="18" charset="0"/>
                <a:cs typeface="Traditional Arabic" panose="02020603050405020304" pitchFamily="18" charset="-78"/>
              </a:rPr>
              <a:t>. بحث مقدم إلى مؤتمر جمعية القراءة والمعرفة. القاهرة. تم استرجاعه في 1/11/1425هـ على الرابط </a:t>
            </a:r>
            <a:r>
              <a:rPr lang="en-US" sz="2800" u="sng" dirty="0">
                <a:latin typeface="Garamond" panose="02020404030301010803" pitchFamily="18" charset="0"/>
                <a:ea typeface="Times New Roman" panose="02020603050405020304" pitchFamily="18" charset="0"/>
                <a:cs typeface="Traditional Arabic" panose="02020603050405020304" pitchFamily="18" charset="-78"/>
                <a:hlinkClick r:id="rId2"/>
              </a:rPr>
              <a:t>http://www.arabicl.org/ </a:t>
            </a:r>
            <a:r>
              <a:rPr lang="en-US" sz="2800" u="sng" dirty="0" err="1" smtClean="0">
                <a:latin typeface="Garamond" panose="02020404030301010803" pitchFamily="18" charset="0"/>
                <a:ea typeface="Times New Roman" panose="02020603050405020304" pitchFamily="18" charset="0"/>
                <a:cs typeface="Traditional Arabic" panose="02020603050405020304" pitchFamily="18" charset="-78"/>
                <a:hlinkClick r:id="rId2"/>
              </a:rPr>
              <a:t>seerah</a:t>
            </a:r>
            <a:r>
              <a:rPr lang="en-US" sz="2800" u="sng" dirty="0" smtClean="0">
                <a:latin typeface="Garamond" panose="02020404030301010803" pitchFamily="18" charset="0"/>
                <a:ea typeface="Times New Roman" panose="02020603050405020304" pitchFamily="18" charset="0"/>
                <a:cs typeface="Traditional Arabic" panose="02020603050405020304" pitchFamily="18" charset="-78"/>
                <a:hlinkClick r:id="rId2"/>
              </a:rPr>
              <a:t>/Vaughan1.php</a:t>
            </a:r>
            <a:endParaRPr lang="ar-SA" sz="3600" dirty="0"/>
          </a:p>
        </p:txBody>
      </p:sp>
    </p:spTree>
    <p:extLst>
      <p:ext uri="{BB962C8B-B14F-4D97-AF65-F5344CB8AC3E}">
        <p14:creationId xmlns:p14="http://schemas.microsoft.com/office/powerpoint/2010/main" val="3715692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294" y="179295"/>
            <a:ext cx="11815482" cy="6454588"/>
          </a:xfrm>
        </p:spPr>
        <p:txBody>
          <a:bodyPr>
            <a:normAutofit fontScale="90000"/>
          </a:bodyPr>
          <a:lstStyle/>
          <a:p>
            <a:pPr>
              <a:spcBef>
                <a:spcPts val="1200"/>
              </a:spcBef>
              <a:spcAft>
                <a:spcPts val="300"/>
              </a:spcAft>
            </a:pPr>
            <a:r>
              <a:rPr lang="ar-SA" sz="3100" b="1" kern="1600" dirty="0" smtClean="0">
                <a:latin typeface="Arial" panose="020B0604020202020204" pitchFamily="34" charset="0"/>
                <a:cs typeface="Traditional Arabic" panose="02020603050405020304" pitchFamily="18" charset="-78"/>
              </a:rPr>
              <a:t>                   رابعا </a:t>
            </a:r>
            <a:r>
              <a:rPr lang="ar-SA" sz="3100" b="1" kern="1600" dirty="0">
                <a:latin typeface="Arial" panose="020B0604020202020204" pitchFamily="34" charset="0"/>
                <a:cs typeface="Traditional Arabic" panose="02020603050405020304" pitchFamily="18" charset="-78"/>
              </a:rPr>
              <a:t>- توثيق غير المطبوعات</a:t>
            </a:r>
            <a:r>
              <a:rPr lang="en-US" sz="2700" b="1" kern="1600" dirty="0">
                <a:latin typeface="Arial" panose="020B0604020202020204" pitchFamily="34" charset="0"/>
              </a:rPr>
              <a:t/>
            </a:r>
            <a:br>
              <a:rPr lang="en-US" sz="2700" b="1" kern="1600" dirty="0">
                <a:latin typeface="Arial" panose="020B0604020202020204" pitchFamily="34" charset="0"/>
              </a:rPr>
            </a:br>
            <a:r>
              <a:rPr lang="ar-SA" sz="2700" b="1" dirty="0">
                <a:effectLst>
                  <a:outerShdw blurRad="38100" dist="38100" dir="2700000" algn="tl">
                    <a:srgbClr val="000000">
                      <a:alpha val="43137"/>
                    </a:srgbClr>
                  </a:outerShdw>
                </a:effectLst>
                <a:latin typeface="Arial" panose="020B0604020202020204" pitchFamily="34" charset="0"/>
                <a:cs typeface="Traditional Arabic" panose="02020603050405020304" pitchFamily="18" charset="-78"/>
              </a:rPr>
              <a:t>خطاب أو محاضرة</a:t>
            </a:r>
            <a:r>
              <a:rPr lang="en-US" sz="2700" b="1" i="1" dirty="0">
                <a:latin typeface="Arial" panose="020B0604020202020204" pitchFamily="34" charset="0"/>
              </a:rPr>
              <a:t/>
            </a:r>
            <a:br>
              <a:rPr lang="en-US" sz="2700" b="1" i="1" dirty="0">
                <a:latin typeface="Arial" panose="020B0604020202020204" pitchFamily="34" charset="0"/>
              </a:rPr>
            </a:br>
            <a:r>
              <a:rPr lang="ar-SA" sz="27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الأول.(السنة والشهر واليوم).عنوان المحاضرة(بخط أسود غامق).[معلومات توضيحية]. اسم الصحيفة(بخط أسود غامق). المدينة: المكان.</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27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200" dirty="0">
                <a:latin typeface="Times New Roman" panose="02020603050405020304" pitchFamily="18" charset="0"/>
                <a:ea typeface="Times New Roman" panose="02020603050405020304" pitchFamily="18" charset="0"/>
              </a:rPr>
              <a:t/>
            </a:r>
            <a:br>
              <a:rPr lang="en-US" sz="2200" dirty="0">
                <a:latin typeface="Times New Roman" panose="02020603050405020304" pitchFamily="18" charset="0"/>
                <a:ea typeface="Times New Roman" panose="02020603050405020304" pitchFamily="18" charset="0"/>
              </a:rPr>
            </a:br>
            <a:r>
              <a:rPr lang="ar-SA" sz="2700" dirty="0" err="1">
                <a:latin typeface="Times New Roman" panose="02020603050405020304" pitchFamily="18" charset="0"/>
                <a:ea typeface="Times New Roman" panose="02020603050405020304" pitchFamily="18" charset="0"/>
                <a:cs typeface="Traditional Arabic" panose="02020603050405020304" pitchFamily="18" charset="-78"/>
              </a:rPr>
              <a:t>الطريري</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 عبدالرحمن.(1425، ذو القعدة 2). </a:t>
            </a:r>
            <a:r>
              <a:rPr lang="ar-SA" sz="2700" b="1" dirty="0">
                <a:latin typeface="Times New Roman" panose="02020603050405020304" pitchFamily="18" charset="0"/>
                <a:ea typeface="Times New Roman" panose="02020603050405020304" pitchFamily="18" charset="0"/>
                <a:cs typeface="Traditional Arabic" panose="02020603050405020304" pitchFamily="18" charset="-78"/>
              </a:rPr>
              <a:t>كلمة افتتاحية لعميد الكلية</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 . ألقيت في ندوة تنمية أعضاء هيئة التدريس في مؤسسات التعليم العالي: التحديات والتطوير. الرياض: جامعة الملك سعود.</a:t>
            </a: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r>
              <a:rPr lang="ar-SA" sz="3600" dirty="0" smtClean="0">
                <a:latin typeface="Times New Roman" panose="02020603050405020304" pitchFamily="18" charset="0"/>
                <a:ea typeface="Times New Roman" panose="02020603050405020304" pitchFamily="18" charset="0"/>
              </a:rPr>
              <a:t/>
            </a:r>
            <a:br>
              <a:rPr lang="ar-SA" sz="36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عمل فني</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الفنان.(التاريخ). عنوان الإنتاج(بخط أسود غامق). [لوحة زيتية]. المدينة: المكان.</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مثال:</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محمد، عمر.(1420). الكتاتيب. [لوحة زيتية]. الرياض: متحف العاصمة.</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خريطة، رسم بياني، جدول، شكل توضيحي</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الاسم الأخير، الاسم الأول.(التاريخ).عنوان العمل.[معلومات توضيحية]. في مؤلف الكتاب. عنوان الكتاب(بخط أسود غامق). الصفحة. بلد النشر: الناشر.</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مثال:</a:t>
            </a:r>
            <a:br>
              <a:rPr lang="ar-SA" sz="2700" dirty="0" smtClean="0">
                <a:latin typeface="Times New Roman" panose="02020603050405020304" pitchFamily="18" charset="0"/>
                <a:ea typeface="Times New Roman" panose="02020603050405020304" pitchFamily="18" charset="0"/>
              </a:rPr>
            </a:br>
            <a:r>
              <a:rPr lang="ar-SA" sz="2700" dirty="0" smtClean="0">
                <a:latin typeface="Times New Roman" panose="02020603050405020304" pitchFamily="18" charset="0"/>
                <a:ea typeface="Times New Roman" panose="02020603050405020304" pitchFamily="18" charset="0"/>
              </a:rPr>
              <a:t>العساف، صالح.(1416). عوائق الصدق الداخلي والصدق الخارجي في التصميمات التمهيدية [جدول]. في صالح العساف. المدخل إلى البحث في العلوم السلوكية.(ص329). الرياض: مكتبة العبيكان. </a:t>
            </a:r>
            <a:endParaRPr lang="ar-SA" sz="3600" dirty="0"/>
          </a:p>
        </p:txBody>
      </p:sp>
    </p:spTree>
    <p:extLst>
      <p:ext uri="{BB962C8B-B14F-4D97-AF65-F5344CB8AC3E}">
        <p14:creationId xmlns:p14="http://schemas.microsoft.com/office/powerpoint/2010/main" val="3622246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Grp="1" noChangeArrowheads="1"/>
          </p:cNvSpPr>
          <p:nvPr>
            <p:ph type="title"/>
          </p:nvPr>
        </p:nvSpPr>
        <p:spPr bwMode="auto">
          <a:xfrm>
            <a:off x="80963" y="107950"/>
            <a:ext cx="12022137" cy="664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228528" bIns="38088" numCol="1" anchor="ctr" anchorCtr="0" compatLnSpc="1">
            <a:prstTxWarp prst="textNoShape">
              <a:avLst/>
            </a:prstTxWarp>
            <a:spAutoFit/>
          </a:bodyPr>
          <a:lstStyle>
            <a:lvl1pPr algn="l" rtl="0" eaLnBrk="0" fontAlgn="base" hangingPunct="0">
              <a:spcBef>
                <a:spcPct val="0"/>
              </a:spcBef>
              <a:spcAft>
                <a:spcPct val="0"/>
              </a:spcAft>
              <a:tabLst>
                <a:tab pos="152400"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152400"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152400"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152400"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152400"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152400"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152400"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152400"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152400"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152400" algn="l"/>
              </a:tabLst>
            </a:pPr>
            <a:r>
              <a:rPr kumimoji="0" lang="ar-SA" altLang="ar-SA" sz="2000" b="1" i="0" u="none" strike="noStrike" cap="none" normalizeH="0" baseline="0" smtClean="0">
                <a:ln>
                  <a:noFill/>
                </a:ln>
                <a:solidFill>
                  <a:schemeClr val="tx1"/>
                </a:solidFill>
                <a:effectLst/>
                <a:latin typeface="Traditional Arabic" panose="02020603050405020304" pitchFamily="18" charset="-78"/>
                <a:cs typeface="Traditional Arabic" panose="02020603050405020304" pitchFamily="18" charset="-78"/>
              </a:rPr>
              <a:t>توثيق المراجع الأجنبية</a:t>
            </a:r>
            <a:endParaRPr kumimoji="0" lang="en-US" altLang="ar-SA"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152400" algn="l"/>
              </a:tabLst>
            </a:pPr>
            <a:r>
              <a:rPr kumimoji="0" lang="ar-SA" altLang="ar-SA" sz="1600" b="0" i="0" u="none" strike="noStrike" cap="none" normalizeH="0" baseline="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يتبع في كتابة المراجع الأجنبية الأسلوب نفسه الموضح في كتابة قائمة المراجع العربية، وإليك أخي الطالب– أختي الطالبة عرضا لبعض النماذج في كتابة المراجع الأجنبية:</a:t>
            </a:r>
            <a:endParaRPr kumimoji="0" lang="en-US" altLang="ar-SA"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600" b="1" i="0" u="none" strike="noStrike" cap="none" normalizeH="0" baseline="0" smtClean="0">
                <a:ln>
                  <a:noFill/>
                </a:ln>
                <a:solidFill>
                  <a:schemeClr val="tx1"/>
                </a:solidFill>
                <a:effectLst/>
                <a:latin typeface="Garamond" panose="02020404030301010803" pitchFamily="18" charset="0"/>
                <a:cs typeface="Arial" panose="020B0604020202020204" pitchFamily="34" charset="0"/>
              </a:rPr>
              <a:t>Books</a:t>
            </a:r>
            <a:r>
              <a:rPr kumimoji="0" lang="en-US" altLang="ar-SA" sz="1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t>
            </a:r>
            <a:endParaRPr kumimoji="0" lang="en-US" altLang="ar-SA"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200" b="0" i="0" u="none" strike="noStrike" cap="none" normalizeH="0" baseline="0" smtClean="0">
                <a:ln>
                  <a:noFill/>
                </a:ln>
                <a:solidFill>
                  <a:schemeClr val="tx1"/>
                </a:solidFill>
                <a:effectLst/>
                <a:ea typeface="Times New Roman" panose="02020603050405020304" pitchFamily="18" charset="0"/>
              </a:rPr>
              <a:t>Gall, M., Borg, W. &amp; Gall, J. (1996). </a:t>
            </a:r>
            <a:r>
              <a:rPr kumimoji="0" lang="en-US" altLang="ar-SA" sz="1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Educational research: An introduction.</a:t>
            </a:r>
            <a:r>
              <a:rPr kumimoji="0" lang="en-US" altLang="ar-SA"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6</a:t>
            </a:r>
            <a:r>
              <a:rPr kumimoji="0" lang="en-US" altLang="ar-SA" sz="1200" b="0" i="0" u="none" strike="noStrike" cap="none" normalizeH="0" baseline="3000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a:t>
            </a:r>
            <a:r>
              <a:rPr kumimoji="0" lang="en-US" altLang="ar-SA"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Ed. New York: Longman.</a:t>
            </a:r>
            <a:r>
              <a:rPr kumimoji="0" lang="en-US" altLang="ar-SA" sz="14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  </a:t>
            </a:r>
            <a:endParaRPr kumimoji="0" lang="en-US" altLang="ar-SA"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600" b="1" i="0" u="none" strike="noStrike" cap="none" normalizeH="0" baseline="0" smtClean="0">
                <a:ln>
                  <a:noFill/>
                </a:ln>
                <a:solidFill>
                  <a:schemeClr val="tx1"/>
                </a:solidFill>
                <a:effectLst/>
                <a:latin typeface="Garamond" panose="02020404030301010803" pitchFamily="18" charset="0"/>
                <a:cs typeface="Arial" panose="020B0604020202020204" pitchFamily="34" charset="0"/>
              </a:rPr>
              <a:t>Journals:</a:t>
            </a:r>
            <a:endParaRPr kumimoji="0" lang="en-US" altLang="ar-SA" sz="16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52400" algn="l"/>
              </a:tabLst>
            </a:pPr>
            <a:r>
              <a:rPr kumimoji="0" lang="en-US" altLang="ar-SA" sz="14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rPr>
              <a:t>Citing articles in journals with continuous pagination: </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Bean, J., &amp; Kuh, G. (1988). The relationship between author gender and the methods and topics used in the study of college students. </a:t>
            </a:r>
            <a:r>
              <a:rPr kumimoji="0" lang="en-US" altLang="ar-SA" sz="1200" b="1"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Research in Higher Education, 28</a:t>
            </a: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 (2), 130-144. </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52400" algn="l"/>
              </a:tabLst>
            </a:pPr>
            <a:r>
              <a:rPr kumimoji="0" lang="en-US" altLang="ar-SA" sz="14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Citing articles in journals with non-continuous pagination:</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Baumberger, J., &amp; Bangert, A. (1996).  Research designs and statistical techniques used in the Journal of Learning Disability, 1989-1993. </a:t>
            </a:r>
            <a:r>
              <a:rPr kumimoji="0" lang="en-US" altLang="ar-SA" sz="1200" b="1"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Journal of Learning Disability, 29</a:t>
            </a: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 313-316.</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52400" algn="l"/>
              </a:tabLst>
            </a:pPr>
            <a:r>
              <a:rPr kumimoji="0" lang="en-US" altLang="ar-SA" sz="14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Citing articles in monthly periodicals:</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Chandler-Crisp, S. (1988, May) "Aerobic writing": a writing practice model. </a:t>
            </a:r>
            <a:r>
              <a:rPr kumimoji="0" lang="en-US" altLang="ar-SA" sz="1200" b="1"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Writing Lab Newsletter</a:t>
            </a: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 pp. 9-11. </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52400" algn="l"/>
              </a:tabLst>
            </a:pPr>
            <a:r>
              <a:rPr kumimoji="0" lang="en-US" altLang="ar-SA" sz="14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Citing articles in weekly periodicals </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2400" algn="l"/>
              </a:tabLst>
            </a:pP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Kauffmann, S. (1993, October 18). On films: class consciousness. </a:t>
            </a:r>
            <a:r>
              <a:rPr kumimoji="0" lang="en-US" altLang="ar-SA" sz="1200" b="1"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The New Republic</a:t>
            </a:r>
            <a:r>
              <a:rPr kumimoji="0" lang="en-US" altLang="ar-SA" sz="12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 p.30. </a:t>
            </a:r>
            <a:endParaRPr kumimoji="0" lang="en-US" altLang="ar-SA" sz="800" b="0" i="0" u="none" strike="noStrike" cap="none" normalizeH="0" baseline="0" smtClean="0">
              <a:ln>
                <a:noFill/>
              </a:ln>
              <a:solidFill>
                <a:schemeClr val="tx1"/>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52400" algn="l"/>
              </a:tabLst>
            </a:pPr>
            <a:r>
              <a:rPr kumimoji="0" lang="en-US" altLang="ar-SA" sz="1400" b="0" i="0" u="none" strike="noStrike" cap="none" normalizeH="0" baseline="0" smtClean="0">
                <a:ln>
                  <a:noFill/>
                </a:ln>
                <a:solidFill>
                  <a:schemeClr val="tx1"/>
                </a:solidFill>
                <a:effectLst/>
                <a:latin typeface="Garamond" panose="02020404030301010803" pitchFamily="18" charset="0"/>
                <a:ea typeface="Times New Roman" panose="02020603050405020304" pitchFamily="18" charset="0"/>
                <a:cs typeface="Arial" panose="020B0604020202020204" pitchFamily="34" charset="0"/>
              </a:rPr>
              <a:t>Newspaper articles </a:t>
            </a:r>
            <a:endParaRPr kumimoji="0" lang="en-US" altLang="ar-SA"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5377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199" y="365125"/>
            <a:ext cx="10753165" cy="5946028"/>
          </a:xfrm>
        </p:spPr>
        <p:txBody>
          <a:bodyPr/>
          <a:lstStyle/>
          <a:p>
            <a:r>
              <a:rPr lang="ar-SA" b="1" u="sng" dirty="0" smtClean="0">
                <a:effectLst>
                  <a:outerShdw blurRad="38100" dist="38100" dir="2700000" algn="tl">
                    <a:srgbClr val="000000">
                      <a:alpha val="43137"/>
                    </a:srgbClr>
                  </a:outerShdw>
                </a:effectLst>
              </a:rPr>
              <a:t>الملحقات</a:t>
            </a:r>
            <a:r>
              <a:rPr lang="ar-SA" dirty="0"/>
              <a:t/>
            </a:r>
            <a:br>
              <a:rPr lang="ar-SA" dirty="0"/>
            </a:br>
            <a:r>
              <a:rPr lang="ar-SA" dirty="0"/>
              <a:t/>
            </a:r>
            <a:br>
              <a:rPr lang="ar-SA" dirty="0"/>
            </a:br>
            <a:r>
              <a:rPr lang="ar-SA" dirty="0"/>
              <a:t/>
            </a:r>
            <a:br>
              <a:rPr lang="ar-SA" dirty="0"/>
            </a:br>
            <a:r>
              <a:rPr lang="ar-SA" dirty="0"/>
              <a:t>1.	أنموذج يبين مسافات الهوامش</a:t>
            </a:r>
            <a:br>
              <a:rPr lang="ar-SA" dirty="0"/>
            </a:br>
            <a:r>
              <a:rPr lang="ar-SA" dirty="0"/>
              <a:t>2.	أنموذج يبين هيكل شكل الغلاف</a:t>
            </a:r>
            <a:br>
              <a:rPr lang="ar-SA" dirty="0"/>
            </a:br>
            <a:r>
              <a:rPr lang="ar-SA" dirty="0"/>
              <a:t>3.	أنموذج يبين آليات إخراج شكل الغلاف</a:t>
            </a:r>
            <a:br>
              <a:rPr lang="ar-SA" dirty="0"/>
            </a:br>
            <a:r>
              <a:rPr lang="ar-SA" dirty="0"/>
              <a:t>4.	أنموذج يبين الشكل النهائي للغلاف</a:t>
            </a:r>
            <a:br>
              <a:rPr lang="ar-SA" dirty="0"/>
            </a:br>
            <a:endParaRPr lang="ar-SA" dirty="0"/>
          </a:p>
        </p:txBody>
      </p:sp>
    </p:spTree>
    <p:extLst>
      <p:ext uri="{BB962C8B-B14F-4D97-AF65-F5344CB8AC3E}">
        <p14:creationId xmlns:p14="http://schemas.microsoft.com/office/powerpoint/2010/main" val="4122287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stretch>
            <a:fillRect/>
          </a:stretch>
        </p:blipFill>
        <p:spPr>
          <a:xfrm>
            <a:off x="3827929" y="179294"/>
            <a:ext cx="4740822" cy="6474294"/>
          </a:xfrm>
          <a:prstGeom prst="rect">
            <a:avLst/>
          </a:prstGeom>
        </p:spPr>
      </p:pic>
    </p:spTree>
    <p:extLst>
      <p:ext uri="{BB962C8B-B14F-4D97-AF65-F5344CB8AC3E}">
        <p14:creationId xmlns:p14="http://schemas.microsoft.com/office/powerpoint/2010/main" val="3261782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stretch>
            <a:fillRect/>
          </a:stretch>
        </p:blipFill>
        <p:spPr>
          <a:xfrm>
            <a:off x="3146612" y="779929"/>
            <a:ext cx="4361251" cy="5628300"/>
          </a:xfrm>
          <a:prstGeom prst="rect">
            <a:avLst/>
          </a:prstGeom>
        </p:spPr>
      </p:pic>
    </p:spTree>
    <p:extLst>
      <p:ext uri="{BB962C8B-B14F-4D97-AF65-F5344CB8AC3E}">
        <p14:creationId xmlns:p14="http://schemas.microsoft.com/office/powerpoint/2010/main" val="861019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4470" y="143436"/>
            <a:ext cx="11949953" cy="6615952"/>
          </a:xfrm>
        </p:spPr>
        <p:txBody>
          <a:bodyPr>
            <a:normAutofit fontScale="90000"/>
          </a:bodyPr>
          <a:lstStyle/>
          <a:p>
            <a:pPr indent="457200"/>
            <a:r>
              <a:rPr lang="ar-SA" sz="4000" dirty="0" smtClean="0">
                <a:solidFill>
                  <a:prstClr val="black"/>
                </a:solidFill>
              </a:rPr>
              <a:t/>
            </a:r>
            <a:br>
              <a:rPr lang="ar-SA" sz="4000" dirty="0" smtClean="0">
                <a:solidFill>
                  <a:prstClr val="black"/>
                </a:solidFill>
              </a:rPr>
            </a:br>
            <a:r>
              <a:rPr lang="ar-SA" sz="2700" dirty="0" smtClean="0"/>
              <a:t>•تحديد </a:t>
            </a:r>
            <a:r>
              <a:rPr lang="ar-SA" sz="2700" dirty="0" smtClean="0"/>
              <a:t>المصطلحات: </a:t>
            </a: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تحديد </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مصطلحات البحث من المستحسن أن يحدد الطالب معنى المصطلحات ملماً بثلاثة أنواع من المعاني:</a:t>
            </a:r>
            <a:br>
              <a:rPr lang="ar-SA" sz="2700" dirty="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•المعنى </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المعجمي: المعنى الوارد في المعجم.</a:t>
            </a:r>
            <a:br>
              <a:rPr lang="ar-SA" sz="2700" dirty="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•المعنى </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الاصطلاحي: المعنى المعروف للمصطلح لدى متخصصين في مجال عملي محدد.</a:t>
            </a:r>
            <a:br>
              <a:rPr lang="ar-SA" sz="2700" dirty="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•المعنى </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الإجرائي: المعنى الخاص بالبحث.</a:t>
            </a:r>
            <a:br>
              <a:rPr lang="ar-SA" sz="2700" dirty="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ويراعى في المعاني الثلاثة المعنى المشترك فيما بينها</a:t>
            </a: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a:t>
            </a:r>
            <a:b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a:t>•مؤهلات الطالب ذات العلاقة بالبحث :</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من المستحسن أن يذكر الطالب تاريخ التحاقه بالبرنامج (ماجستير/دكتوراه) وثقافته المتعلقة بموضوع بحثه وخبرته في مجال هذا الموضوع.</a:t>
            </a:r>
            <a:br>
              <a:rPr lang="ar-SA" sz="2700" dirty="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a:t>•التصور العام لفصول الدراسة :</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يذكر الطالب فصول الرسالة المتوقع إنجازها.</a:t>
            </a:r>
            <a:br>
              <a:rPr lang="ar-SA" sz="2700" dirty="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a:t>•</a:t>
            </a:r>
            <a:r>
              <a:rPr lang="ar-SA" sz="2700" dirty="0">
                <a:latin typeface="Times New Roman" panose="02020603050405020304" pitchFamily="18" charset="0"/>
                <a:ea typeface="Times New Roman" panose="02020603050405020304" pitchFamily="18" charset="0"/>
                <a:cs typeface="Traditional Arabic" panose="02020603050405020304" pitchFamily="18" charset="-78"/>
              </a:rPr>
              <a:t>قائمة المراجع: ويذكر فيها المراجع التي ورد ذكرها في الخطة</a:t>
            </a: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a:t>
            </a:r>
            <a:b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2700" b="1" u="sng" dirty="0" smtClean="0"/>
              <a:t>نوضح الإطار العام لكتابه البحث</a:t>
            </a:r>
            <a: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ar-SA" sz="32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لكتابة خطة البحث يستخدم نوع الخط </a:t>
            </a:r>
            <a:r>
              <a:rPr lang="en-US" sz="3100" dirty="0" smtClean="0">
                <a:latin typeface="Times New Roman" panose="02020603050405020304" pitchFamily="18" charset="0"/>
                <a:ea typeface="Times New Roman" panose="02020603050405020304" pitchFamily="18" charset="0"/>
                <a:cs typeface="Traditional Arabic" panose="02020603050405020304" pitchFamily="18" charset="-78"/>
              </a:rPr>
              <a:t>Traditional Arabic </a:t>
            </a: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من معالج الكلمات</a:t>
            </a:r>
            <a:r>
              <a:rPr lang="en-US" sz="3100" dirty="0" smtClean="0">
                <a:latin typeface="Times New Roman" panose="02020603050405020304" pitchFamily="18" charset="0"/>
                <a:ea typeface="Times New Roman" panose="02020603050405020304" pitchFamily="18" charset="0"/>
                <a:cs typeface="Traditional Arabic" panose="02020603050405020304" pitchFamily="18" charset="-78"/>
              </a:rPr>
              <a:t>MS Word  . </a:t>
            </a: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على أن يكون حجم بنط الطباعة (بنط 16)، والعناوين الرئيسة (بنط 20 أسود)، والعناوين الفرعية [بنط 18 أسود]. ويكون تباعد الأسطر (سطر ونصف)، وإن وردت بعض الكلمات بالحروف الإنجليزية فتكتب ببنط 14 بخط </a:t>
            </a:r>
            <a:r>
              <a:rPr lang="en-US" sz="3100" dirty="0" smtClean="0">
                <a:latin typeface="Times New Roman" panose="02020603050405020304" pitchFamily="18" charset="0"/>
                <a:ea typeface="Times New Roman" panose="02020603050405020304" pitchFamily="18" charset="0"/>
                <a:cs typeface="Traditional Arabic" panose="02020603050405020304" pitchFamily="18" charset="-78"/>
              </a:rPr>
              <a:t>Garamond . </a:t>
            </a: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وترقم الصفحات  في أعلى الجهة اليسرى من الصفحة. وقد تم تضمين عدة نماذج في الملحق تساعد على الإخراج الطباعي للخطة، وهي:</a:t>
            </a:r>
            <a:b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-أنموذج يبين مسافات الهوامش.</a:t>
            </a:r>
            <a:b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-أنموذج يبين شكل الغلاف.</a:t>
            </a:r>
            <a:b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3100" dirty="0" smtClean="0">
                <a:latin typeface="Times New Roman" panose="02020603050405020304" pitchFamily="18" charset="0"/>
                <a:ea typeface="Times New Roman" panose="02020603050405020304" pitchFamily="18" charset="0"/>
                <a:cs typeface="Traditional Arabic" panose="02020603050405020304" pitchFamily="18" charset="-78"/>
              </a:rPr>
              <a:t>-أنموذج يبين آليات إخراج شكل الغلاف.</a:t>
            </a:r>
            <a:r>
              <a:rPr lang="ar-SA" sz="3200" dirty="0">
                <a:latin typeface="Times New Roman" panose="02020603050405020304" pitchFamily="18" charset="0"/>
                <a:ea typeface="Times New Roman" panose="02020603050405020304" pitchFamily="18" charset="0"/>
                <a:cs typeface="Traditional Arabic" panose="02020603050405020304" pitchFamily="18" charset="-78"/>
              </a:rPr>
              <a:t/>
            </a:r>
            <a:br>
              <a:rPr lang="ar-SA" sz="3200" dirty="0">
                <a:latin typeface="Times New Roman" panose="02020603050405020304" pitchFamily="18" charset="0"/>
                <a:ea typeface="Times New Roman" panose="02020603050405020304" pitchFamily="18" charset="0"/>
                <a:cs typeface="Traditional Arabic" panose="02020603050405020304" pitchFamily="18" charset="-78"/>
              </a:rPr>
            </a:br>
            <a:endParaRPr lang="ar-SA" sz="3200"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038248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74894" y="313765"/>
            <a:ext cx="5701553" cy="624786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ar-SA" sz="1600" dirty="0"/>
              <a:t>المملكة العربية السعودية</a:t>
            </a:r>
          </a:p>
          <a:p>
            <a:r>
              <a:rPr lang="ar-SA" sz="1600" dirty="0" smtClean="0"/>
              <a:t>جامعة </a:t>
            </a:r>
            <a:r>
              <a:rPr lang="ar-SA" sz="1600" dirty="0"/>
              <a:t>الملك سعود</a:t>
            </a:r>
          </a:p>
          <a:p>
            <a:r>
              <a:rPr lang="ar-SA" sz="1600" dirty="0" smtClean="0"/>
              <a:t>قسم </a:t>
            </a:r>
            <a:r>
              <a:rPr lang="ar-SA" sz="1600" dirty="0" err="1" smtClean="0"/>
              <a:t>الدرسات</a:t>
            </a:r>
            <a:r>
              <a:rPr lang="ar-SA" sz="1600" dirty="0" smtClean="0"/>
              <a:t> الاجتماعية</a:t>
            </a:r>
          </a:p>
          <a:p>
            <a:r>
              <a:rPr lang="ar-SA" sz="1600" dirty="0" smtClean="0"/>
              <a:t>كلية </a:t>
            </a:r>
            <a:r>
              <a:rPr lang="ar-SA" sz="1600" dirty="0" err="1" smtClean="0"/>
              <a:t>الاداب</a:t>
            </a:r>
            <a:r>
              <a:rPr lang="ar-SA" sz="1600" dirty="0" smtClean="0"/>
              <a:t>   </a:t>
            </a:r>
            <a:r>
              <a:rPr lang="ar-SA" sz="1600" dirty="0"/>
              <a:t>	تكتب هذه المعلومات في أربعة صفوف، مع توسيط الكتابة. [بنط14]</a:t>
            </a:r>
          </a:p>
          <a:p>
            <a:r>
              <a:rPr lang="ar-SA" sz="1600" dirty="0"/>
              <a:t>		</a:t>
            </a:r>
          </a:p>
          <a:p>
            <a:r>
              <a:rPr lang="ar-SA" sz="1600" dirty="0"/>
              <a:t>		</a:t>
            </a:r>
          </a:p>
          <a:p>
            <a:endParaRPr lang="ar-SA" sz="1600" dirty="0"/>
          </a:p>
          <a:p>
            <a:r>
              <a:rPr lang="ar-SA" sz="1600" dirty="0"/>
              <a:t>المسافة بين الشعار وعنوان البحث[ أربع مرات  </a:t>
            </a:r>
            <a:r>
              <a:rPr lang="en-US" sz="1600" dirty="0"/>
              <a:t>enter  </a:t>
            </a:r>
            <a:r>
              <a:rPr lang="ar-SA" sz="1600" dirty="0"/>
              <a:t>ببنط 12 ]</a:t>
            </a:r>
          </a:p>
          <a:p>
            <a:r>
              <a:rPr lang="ar-SA" sz="1600" dirty="0"/>
              <a:t>أثر </a:t>
            </a:r>
            <a:r>
              <a:rPr lang="ar-SA" sz="1600" dirty="0" smtClean="0"/>
              <a:t>...................................................</a:t>
            </a:r>
            <a:endParaRPr lang="ar-SA" sz="1600" dirty="0"/>
          </a:p>
          <a:p>
            <a:r>
              <a:rPr lang="ar-SA" sz="1600" dirty="0"/>
              <a:t>		يكتب العنوان بقياس [ بنط22 أسود]</a:t>
            </a:r>
          </a:p>
          <a:p>
            <a:r>
              <a:rPr lang="ar-SA" sz="1600" dirty="0"/>
              <a:t>المسافة بين العنوان وما بعده[مرتان </a:t>
            </a:r>
            <a:r>
              <a:rPr lang="en-US" sz="1600" dirty="0"/>
              <a:t>Enter </a:t>
            </a:r>
            <a:r>
              <a:rPr lang="ar-SA" sz="1600" dirty="0"/>
              <a:t>ببنط 18 ]</a:t>
            </a:r>
          </a:p>
          <a:p>
            <a:r>
              <a:rPr lang="ar-SA" sz="1600" dirty="0"/>
              <a:t>خطة بحث مقدمة لاستكمال مطالب الحصول على درجة </a:t>
            </a:r>
            <a:r>
              <a:rPr lang="ar-SA" sz="1600" dirty="0" err="1" smtClean="0"/>
              <a:t>البكلريوس</a:t>
            </a:r>
            <a:r>
              <a:rPr lang="ar-SA" sz="1600" dirty="0" smtClean="0"/>
              <a:t> </a:t>
            </a:r>
            <a:r>
              <a:rPr lang="ar-SA" sz="1600" dirty="0"/>
              <a:t>في قسم </a:t>
            </a:r>
            <a:r>
              <a:rPr lang="ar-SA" sz="1600" dirty="0" smtClean="0"/>
              <a:t>الدراسات الاجتماعية </a:t>
            </a:r>
            <a:r>
              <a:rPr lang="ar-SA" sz="1600" dirty="0"/>
              <a:t>بكلية </a:t>
            </a:r>
            <a:r>
              <a:rPr lang="ar-SA" sz="1600" dirty="0" err="1" smtClean="0"/>
              <a:t>الاداب</a:t>
            </a:r>
            <a:r>
              <a:rPr lang="ar-SA" sz="1600" dirty="0" smtClean="0"/>
              <a:t> </a:t>
            </a:r>
            <a:r>
              <a:rPr lang="ar-SA" sz="1600" dirty="0"/>
              <a:t>في جامعة الملك سعود    يكتب التعريف بالخطة بقياس[بنط14]                       </a:t>
            </a:r>
          </a:p>
          <a:p>
            <a:r>
              <a:rPr lang="ar-SA" sz="1600" dirty="0"/>
              <a:t>المسافة بين التعريف بالخطة وما بعدها [مرتان </a:t>
            </a:r>
            <a:r>
              <a:rPr lang="en-US" sz="1600" dirty="0"/>
              <a:t>Enter </a:t>
            </a:r>
            <a:r>
              <a:rPr lang="ar-SA" sz="1600" dirty="0"/>
              <a:t>ببنط 14]</a:t>
            </a:r>
          </a:p>
          <a:p>
            <a:r>
              <a:rPr lang="ar-SA" sz="1600" dirty="0"/>
              <a:t>إعداد الطالب                      يكتب إعداد الطالب بقياس [بنط14]</a:t>
            </a:r>
          </a:p>
          <a:p>
            <a:r>
              <a:rPr lang="ar-SA" sz="1600" dirty="0" smtClean="0"/>
              <a:t>؟؟؟؟؟؟                    يكتب </a:t>
            </a:r>
            <a:r>
              <a:rPr lang="ar-SA" sz="1600" dirty="0"/>
              <a:t>اسم الطالب بقياس[ بنط18 أسود]</a:t>
            </a:r>
          </a:p>
          <a:p>
            <a:r>
              <a:rPr lang="ar-SA" sz="1600" dirty="0"/>
              <a:t>          424111111                  يكتب رقم الطالب بقياس[ بنط14]</a:t>
            </a:r>
          </a:p>
          <a:p>
            <a:r>
              <a:rPr lang="ar-SA" sz="1600" dirty="0"/>
              <a:t>المسافة بين الرقم وما بعده[مرتان </a:t>
            </a:r>
            <a:r>
              <a:rPr lang="en-US" sz="1600" dirty="0"/>
              <a:t>Enter </a:t>
            </a:r>
            <a:r>
              <a:rPr lang="ar-SA" sz="1600" dirty="0"/>
              <a:t>ببنط 18]</a:t>
            </a:r>
          </a:p>
          <a:p>
            <a:r>
              <a:rPr lang="ar-SA" sz="1600" dirty="0"/>
              <a:t>إشراف                            تكتب كلمة إشراف بقياس [بنط14]</a:t>
            </a:r>
          </a:p>
          <a:p>
            <a:r>
              <a:rPr lang="ar-SA" sz="1600" dirty="0" err="1" smtClean="0"/>
              <a:t>الاستاذه</a:t>
            </a:r>
            <a:r>
              <a:rPr lang="ar-SA" sz="1600" dirty="0" smtClean="0"/>
              <a:t> / ريم سعيد الاحمدي           يكتب </a:t>
            </a:r>
            <a:r>
              <a:rPr lang="ar-SA" sz="1600" dirty="0"/>
              <a:t>اسم المشرف بقياس[ بنط18 أسود]</a:t>
            </a:r>
          </a:p>
          <a:p>
            <a:r>
              <a:rPr lang="ar-SA" sz="1600" dirty="0" smtClean="0"/>
              <a:t>محاضر– </a:t>
            </a:r>
            <a:r>
              <a:rPr lang="ar-SA" sz="1600" dirty="0"/>
              <a:t>قسم </a:t>
            </a:r>
            <a:r>
              <a:rPr lang="ar-SA" sz="1600" dirty="0" smtClean="0"/>
              <a:t>الدراسات الاجتماعية           يكتب </a:t>
            </a:r>
            <a:r>
              <a:rPr lang="ar-SA" sz="1600" dirty="0"/>
              <a:t>تعريف المشرف بقياس [بنط14]</a:t>
            </a:r>
          </a:p>
          <a:p>
            <a:r>
              <a:rPr lang="ar-SA" sz="1600" dirty="0"/>
              <a:t>المسافة بين تعريف المشرف وما بعده [مرتان </a:t>
            </a:r>
            <a:r>
              <a:rPr lang="en-US" sz="1600" dirty="0"/>
              <a:t>Enter </a:t>
            </a:r>
            <a:r>
              <a:rPr lang="ar-SA" sz="1600" dirty="0"/>
              <a:t>ببنط 14]</a:t>
            </a:r>
          </a:p>
          <a:p>
            <a:r>
              <a:rPr lang="ar-SA" sz="1600" dirty="0"/>
              <a:t>                        الفصل الدراسي </a:t>
            </a:r>
            <a:r>
              <a:rPr lang="ar-SA" sz="1600" dirty="0" smtClean="0"/>
              <a:t>الأول </a:t>
            </a:r>
            <a:endParaRPr lang="ar-SA" sz="1600" dirty="0"/>
          </a:p>
          <a:p>
            <a:r>
              <a:rPr lang="ar-SA" sz="1600" dirty="0"/>
              <a:t>     </a:t>
            </a:r>
            <a:r>
              <a:rPr lang="ar-SA" sz="1600" dirty="0" smtClean="0"/>
              <a:t>1438هـ </a:t>
            </a:r>
            <a:r>
              <a:rPr lang="ar-SA" sz="1600" dirty="0"/>
              <a:t>الموافق </a:t>
            </a:r>
            <a:r>
              <a:rPr lang="ar-SA" sz="1600" dirty="0" smtClean="0"/>
              <a:t>2017 </a:t>
            </a:r>
            <a:r>
              <a:rPr lang="ar-SA" sz="1600" dirty="0"/>
              <a:t>م                      يكتب التاريخ بقياس[بنط14] </a:t>
            </a:r>
          </a:p>
        </p:txBody>
      </p:sp>
    </p:spTree>
    <p:extLst>
      <p:ext uri="{BB962C8B-B14F-4D97-AF65-F5344CB8AC3E}">
        <p14:creationId xmlns:p14="http://schemas.microsoft.com/office/powerpoint/2010/main" val="295356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stretch>
            <a:fillRect/>
          </a:stretch>
        </p:blipFill>
        <p:spPr>
          <a:xfrm>
            <a:off x="4527177" y="941294"/>
            <a:ext cx="3281082" cy="5232511"/>
          </a:xfrm>
          <a:prstGeom prst="rect">
            <a:avLst/>
          </a:prstGeom>
        </p:spPr>
      </p:pic>
    </p:spTree>
    <p:extLst>
      <p:ext uri="{BB962C8B-B14F-4D97-AF65-F5344CB8AC3E}">
        <p14:creationId xmlns:p14="http://schemas.microsoft.com/office/powerpoint/2010/main" val="18492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620" y="177283"/>
            <a:ext cx="11701686" cy="6483494"/>
          </a:xfrm>
        </p:spPr>
        <p:txBody>
          <a:bodyPr>
            <a:normAutofit/>
          </a:bodyPr>
          <a:lstStyle/>
          <a:p>
            <a:r>
              <a:rPr lang="ar-SA" sz="2800" dirty="0"/>
              <a:t> </a:t>
            </a:r>
            <a:r>
              <a:rPr lang="ar-SA" sz="2800" u="sng" dirty="0"/>
              <a:t>توثيق الاقتباس </a:t>
            </a:r>
            <a:r>
              <a:rPr lang="ar-SA" sz="3200" dirty="0"/>
              <a:t/>
            </a:r>
            <a:br>
              <a:rPr lang="ar-SA" sz="3200" dirty="0"/>
            </a:br>
            <a:r>
              <a:rPr lang="ar-SA" sz="3200" dirty="0"/>
              <a:t>نتناول هنا كيفية توثيق الاقتباسات في متن البحث.</a:t>
            </a:r>
            <a:br>
              <a:rPr lang="ar-SA" sz="3200" dirty="0"/>
            </a:br>
            <a:r>
              <a:rPr lang="ar-SA" sz="3200" dirty="0"/>
              <a:t>توثيق اقتباس لمؤلف معروف وتاريخ معروف:</a:t>
            </a:r>
            <a:br>
              <a:rPr lang="ar-SA" sz="3200" dirty="0"/>
            </a:br>
            <a:r>
              <a:rPr lang="ar-SA" sz="3200" dirty="0"/>
              <a:t>يتبع عند الاقتباس في متن البحث طريقة "</a:t>
            </a:r>
            <a:r>
              <a:rPr lang="ar-SA" sz="3200" dirty="0">
                <a:effectLst>
                  <a:outerShdw blurRad="38100" dist="38100" dir="2700000" algn="tl">
                    <a:srgbClr val="000000">
                      <a:alpha val="43137"/>
                    </a:srgbClr>
                  </a:outerShdw>
                </a:effectLst>
              </a:rPr>
              <a:t>المؤلف، التاريخ"، فيذكر الاسم الأخير للمؤلف وتاريخ النشر فقط</a:t>
            </a:r>
            <a:r>
              <a:rPr lang="ar-SA" sz="3200" dirty="0"/>
              <a:t>، ويمكن صياغة ذلك في ثلاثة أساليب</a:t>
            </a:r>
            <a:r>
              <a:rPr lang="ar-SA" sz="3200" dirty="0" smtClean="0"/>
              <a:t>:</a:t>
            </a:r>
            <a:r>
              <a:rPr lang="ar-SA" dirty="0"/>
              <a:t/>
            </a:r>
            <a:br>
              <a:rPr lang="ar-SA" dirty="0"/>
            </a:br>
            <a:r>
              <a:rPr lang="ar-SA" sz="2400" dirty="0" smtClean="0"/>
              <a:t>*مثال:</a:t>
            </a:r>
            <a:br>
              <a:rPr lang="ar-SA" sz="2400" dirty="0" smtClean="0"/>
            </a:br>
            <a:r>
              <a:rPr lang="ar-SA" sz="2400" dirty="0" smtClean="0"/>
              <a:t>وازن المفدى (1424هـ) بين أداء المعلمين...</a:t>
            </a:r>
            <a:br>
              <a:rPr lang="ar-SA" sz="2400" dirty="0" smtClean="0"/>
            </a:br>
            <a:r>
              <a:rPr lang="ar-SA" sz="2400" dirty="0" smtClean="0"/>
              <a:t>في دراسة حديثة تناولت أداء المعلمين (المفدى، 1424هـ)،...</a:t>
            </a:r>
            <a:br>
              <a:rPr lang="ar-SA" sz="2400" dirty="0" smtClean="0"/>
            </a:br>
            <a:r>
              <a:rPr lang="ar-SA" sz="2400" dirty="0" smtClean="0"/>
              <a:t>في عام 1423هـ، وازن المفدى بين أداء المعلمين...</a:t>
            </a:r>
            <a:br>
              <a:rPr lang="ar-SA" sz="2400" dirty="0" smtClean="0"/>
            </a:br>
            <a:r>
              <a:rPr lang="ar-SA" sz="2400" dirty="0" smtClean="0"/>
              <a:t> </a:t>
            </a:r>
            <a:br>
              <a:rPr lang="ar-SA" sz="2400" dirty="0" smtClean="0"/>
            </a:br>
            <a:r>
              <a:rPr lang="ar-SA" sz="2400" dirty="0" smtClean="0"/>
              <a:t>توثيق اقتباس لمؤلف غير معروف وتاريخ معروف: </a:t>
            </a:r>
            <a:br>
              <a:rPr lang="ar-SA" sz="2400" dirty="0" smtClean="0"/>
            </a:br>
            <a:r>
              <a:rPr lang="ar-SA" sz="2400" dirty="0" smtClean="0"/>
              <a:t>إذا كان المؤلف غير معروف في حين أن التاريخ معروف، كما هي الحال في المعلومات الصادرة عن صفحة إلكترونية، يمكن استخدام العنوان باختصار داخل علامات تنصيص عوضا عن اسم المؤلف:</a:t>
            </a:r>
            <a:br>
              <a:rPr lang="ar-SA" sz="2400" dirty="0" smtClean="0"/>
            </a:br>
            <a:r>
              <a:rPr lang="ar-SA" sz="2400" dirty="0" err="1" smtClean="0"/>
              <a:t>مثال:وقد</a:t>
            </a:r>
            <a:r>
              <a:rPr lang="ar-SA" sz="2400" dirty="0" smtClean="0"/>
              <a:t> أجريت دراسة مماثلة في تدريب الطلاب على كتابة البحث العلمي ("استخدام </a:t>
            </a:r>
            <a:r>
              <a:rPr lang="en-US" sz="2400" dirty="0" smtClean="0"/>
              <a:t>APA"، 1424)</a:t>
            </a:r>
            <a:endParaRPr lang="ar-SA" sz="2400" dirty="0"/>
          </a:p>
        </p:txBody>
      </p:sp>
    </p:spTree>
    <p:extLst>
      <p:ext uri="{BB962C8B-B14F-4D97-AF65-F5344CB8AC3E}">
        <p14:creationId xmlns:p14="http://schemas.microsoft.com/office/powerpoint/2010/main" val="1036251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717" y="197224"/>
            <a:ext cx="11958917" cy="6544235"/>
          </a:xfrm>
        </p:spPr>
        <p:txBody>
          <a:bodyPr>
            <a:normAutofit/>
          </a:bodyPr>
          <a:lstStyle/>
          <a:p>
            <a:r>
              <a:rPr lang="ar-SA" sz="2800" u="sng" dirty="0" smtClean="0">
                <a:cs typeface="+mn-cs"/>
              </a:rPr>
              <a:t/>
            </a:r>
            <a:br>
              <a:rPr lang="ar-SA" sz="2800" u="sng" dirty="0" smtClean="0">
                <a:cs typeface="+mn-cs"/>
              </a:rPr>
            </a:br>
            <a:r>
              <a:rPr lang="ar-SA" sz="2800" dirty="0" smtClean="0">
                <a:cs typeface="+mn-cs"/>
              </a:rPr>
              <a:t>•</a:t>
            </a:r>
            <a:r>
              <a:rPr lang="ar-SA" sz="2800" u="sng" dirty="0" smtClean="0">
                <a:cs typeface="+mn-cs"/>
              </a:rPr>
              <a:t>توثيق </a:t>
            </a:r>
            <a:r>
              <a:rPr lang="ar-SA" sz="2800" u="sng" dirty="0">
                <a:cs typeface="+mn-cs"/>
              </a:rPr>
              <a:t>اقتباس لمؤلف وتاريخ غير معروفين:</a:t>
            </a:r>
            <a:r>
              <a:rPr lang="ar-SA" sz="2800" dirty="0">
                <a:cs typeface="+mn-cs"/>
              </a:rPr>
              <a:t/>
            </a:r>
            <a:br>
              <a:rPr lang="ar-SA" sz="2800" dirty="0">
                <a:cs typeface="+mn-cs"/>
              </a:rPr>
            </a:br>
            <a:r>
              <a:rPr lang="ar-SA" sz="2800" dirty="0">
                <a:cs typeface="+mn-cs"/>
              </a:rPr>
              <a:t>إذا كان المؤلف غير معروف والتاريخ أيضا غير معروف، كما هي الحال في المعلومات الصادرة عن صفحة إلكترونية، يمكن استخدام العنوان باختصار داخل علامات تنصيص عوضا عن اسم المؤلف وبعدها يكتب د.ت. (أي بدون تاريخ):</a:t>
            </a:r>
            <a:br>
              <a:rPr lang="ar-SA" sz="2800" dirty="0">
                <a:cs typeface="+mn-cs"/>
              </a:rPr>
            </a:br>
            <a:r>
              <a:rPr lang="ar-SA" sz="2800" dirty="0">
                <a:cs typeface="+mn-cs"/>
              </a:rPr>
              <a:t>مثال:</a:t>
            </a:r>
            <a:br>
              <a:rPr lang="ar-SA" sz="2800" dirty="0">
                <a:cs typeface="+mn-cs"/>
              </a:rPr>
            </a:br>
            <a:r>
              <a:rPr lang="ar-SA" sz="2800" dirty="0" smtClean="0">
                <a:cs typeface="+mn-cs"/>
              </a:rPr>
              <a:t>وفي </a:t>
            </a:r>
            <a:r>
              <a:rPr lang="ar-SA" sz="2800" dirty="0">
                <a:cs typeface="+mn-cs"/>
              </a:rPr>
              <a:t>دراسة أخرى تناولت بحوث الطلاب، تبين أنهم يتعلمون أفضل بالنموذج ("النموذج و</a:t>
            </a:r>
            <a:r>
              <a:rPr lang="en-US" sz="2800" dirty="0">
                <a:cs typeface="+mn-cs"/>
              </a:rPr>
              <a:t>APA"، </a:t>
            </a:r>
            <a:r>
              <a:rPr lang="ar-SA" sz="2800" dirty="0">
                <a:cs typeface="+mn-cs"/>
              </a:rPr>
              <a:t>د.ت.)</a:t>
            </a:r>
            <a:br>
              <a:rPr lang="ar-SA" sz="2800" dirty="0">
                <a:cs typeface="+mn-cs"/>
              </a:rPr>
            </a:br>
            <a:r>
              <a:rPr lang="ar-SA" sz="2800" dirty="0" smtClean="0">
                <a:cs typeface="+mn-cs"/>
              </a:rPr>
              <a:t>::::::::::::::::::::::::::::::::</a:t>
            </a:r>
            <a:br>
              <a:rPr lang="ar-SA" sz="2800" dirty="0" smtClean="0">
                <a:cs typeface="+mn-cs"/>
              </a:rPr>
            </a:br>
            <a:r>
              <a:rPr lang="ar-SA" sz="2800" dirty="0" smtClean="0">
                <a:cs typeface="+mn-cs"/>
              </a:rPr>
              <a:t>توثيق اقتباس حرفي: ويتم ذلك وفق أساليب متعددة كما يلي:</a:t>
            </a:r>
            <a:br>
              <a:rPr lang="ar-SA" sz="2800" dirty="0" smtClean="0">
                <a:cs typeface="+mn-cs"/>
              </a:rPr>
            </a:br>
            <a:r>
              <a:rPr lang="ar-SA" sz="2800" dirty="0" smtClean="0">
                <a:cs typeface="+mn-cs"/>
              </a:rPr>
              <a:t>وقد أشار إلى أن "الطلاب يجدون صعوبة في كتابة المراجع وفق أسلوب </a:t>
            </a:r>
            <a:r>
              <a:rPr lang="en-US" sz="2800" dirty="0" smtClean="0">
                <a:cs typeface="+mn-cs"/>
              </a:rPr>
              <a:t>APA" (</a:t>
            </a:r>
            <a:r>
              <a:rPr lang="ar-SA" sz="2800" dirty="0" smtClean="0">
                <a:cs typeface="+mn-cs"/>
              </a:rPr>
              <a:t>الألفي، 1424، ص12) ولكنه لم يشرح ذلك بالتفصيل.</a:t>
            </a:r>
            <a:br>
              <a:rPr lang="ar-SA" sz="2800" dirty="0" smtClean="0">
                <a:cs typeface="+mn-cs"/>
              </a:rPr>
            </a:br>
            <a:r>
              <a:rPr lang="ar-SA" sz="2800" dirty="0" smtClean="0">
                <a:cs typeface="+mn-cs"/>
              </a:rPr>
              <a:t>وحسب رأي الألفي (1424)، فإن "الطلاب يجدون صعوبة في كتابة المراجع وفق أسلوب </a:t>
            </a:r>
            <a:r>
              <a:rPr lang="en-US" sz="2800" dirty="0" smtClean="0">
                <a:cs typeface="+mn-cs"/>
              </a:rPr>
              <a:t>APA، </a:t>
            </a:r>
            <a:r>
              <a:rPr lang="ar-SA" sz="2800" dirty="0" smtClean="0">
                <a:cs typeface="+mn-cs"/>
              </a:rPr>
              <a:t>وخاصة إذا كان هذا يتم للمرة الأولى" (ص12).</a:t>
            </a:r>
            <a:br>
              <a:rPr lang="ar-SA" sz="2800" dirty="0" smtClean="0">
                <a:cs typeface="+mn-cs"/>
              </a:rPr>
            </a:br>
            <a:r>
              <a:rPr lang="ar-SA" sz="2800" dirty="0" smtClean="0">
                <a:cs typeface="+mn-cs"/>
              </a:rPr>
              <a:t>وذكر الألفي (1424) أن " الطلاب يجدون صعوبة في كتابة المراجع وفق أسلوب </a:t>
            </a:r>
            <a:r>
              <a:rPr lang="en-US" sz="2800" dirty="0" smtClean="0">
                <a:cs typeface="+mn-cs"/>
              </a:rPr>
              <a:t>APA" (</a:t>
            </a:r>
            <a:r>
              <a:rPr lang="ar-SA" sz="2800" dirty="0" smtClean="0">
                <a:cs typeface="+mn-cs"/>
              </a:rPr>
              <a:t>ص12)؛ فماذا يجب على المدرسين حيال ذلك؟</a:t>
            </a:r>
            <a:endParaRPr lang="ar-SA" sz="2800" dirty="0">
              <a:cs typeface="+mn-cs"/>
            </a:endParaRPr>
          </a:p>
        </p:txBody>
      </p:sp>
    </p:spTree>
    <p:extLst>
      <p:ext uri="{BB962C8B-B14F-4D97-AF65-F5344CB8AC3E}">
        <p14:creationId xmlns:p14="http://schemas.microsoft.com/office/powerpoint/2010/main" val="3181028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4471" y="152401"/>
            <a:ext cx="11967882" cy="6526306"/>
          </a:xfrm>
        </p:spPr>
        <p:txBody>
          <a:bodyPr>
            <a:normAutofit/>
          </a:bodyPr>
          <a:lstStyle/>
          <a:p>
            <a:pPr marL="903605"/>
            <a:r>
              <a:rPr lang="en-US" sz="40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sz="3600" dirty="0" smtClean="0">
                <a:latin typeface="Times New Roman" panose="02020603050405020304" pitchFamily="18" charset="0"/>
                <a:ea typeface="Times New Roman" panose="02020603050405020304" pitchFamily="18" charset="0"/>
              </a:rPr>
              <a:t/>
            </a:r>
            <a:br>
              <a:rPr lang="en-US" sz="3600" dirty="0" smtClean="0">
                <a:latin typeface="Times New Roman" panose="02020603050405020304" pitchFamily="18" charset="0"/>
                <a:ea typeface="Times New Roman" panose="02020603050405020304" pitchFamily="18" charset="0"/>
              </a:rPr>
            </a:br>
            <a:r>
              <a:rPr lang="ar-SA" sz="3200" u="sng" dirty="0" smtClean="0">
                <a:latin typeface="Arial" panose="020B0604020202020204" pitchFamily="34" charset="0"/>
                <a:ea typeface="Times New Roman" panose="02020603050405020304" pitchFamily="18" charset="0"/>
                <a:cs typeface="Traditional Arabic" panose="02020603050405020304" pitchFamily="18" charset="-78"/>
              </a:rPr>
              <a:t>توثيق اقتباس حرفي أطول من أربعين كلمة:</a:t>
            </a:r>
            <a:r>
              <a:rPr lang="en-US" sz="3100" i="1" dirty="0" smtClean="0">
                <a:latin typeface="Arial" panose="020B0604020202020204" pitchFamily="34" charset="0"/>
                <a:ea typeface="Times New Roman" panose="02020603050405020304" pitchFamily="18" charset="0"/>
                <a:cs typeface="Traditional Arabic" panose="02020603050405020304" pitchFamily="18" charset="-78"/>
              </a:rPr>
              <a:t/>
            </a:r>
            <a:br>
              <a:rPr lang="en-US" sz="3100" i="1" dirty="0" smtClean="0">
                <a:latin typeface="Arial" panose="020B0604020202020204" pitchFamily="34" charset="0"/>
                <a:ea typeface="Times New Roman" panose="02020603050405020304" pitchFamily="18" charset="0"/>
                <a:cs typeface="Traditional Arabic" panose="02020603050405020304" pitchFamily="18" charset="-78"/>
              </a:rPr>
            </a:br>
            <a:r>
              <a:rPr lang="ar-SA" sz="2800" dirty="0" smtClean="0">
                <a:latin typeface="Times New Roman" panose="02020603050405020304" pitchFamily="18" charset="0"/>
                <a:ea typeface="Times New Roman" panose="02020603050405020304" pitchFamily="18" charset="0"/>
                <a:cs typeface="Traditional Arabic" panose="02020603050405020304" pitchFamily="18" charset="-78"/>
              </a:rPr>
              <a:t>يوضع الاقتباس الحرفي إذا كان أطول من أربعين كلمة في فقرة خاصة دون استخدام علامات التنصيص، وذلك بعد خمس مسافات من الهامش الأصلي الأيمن للمتن. </a:t>
            </a:r>
            <a:r>
              <a:rPr lang="en-US" sz="2700" dirty="0" smtClean="0">
                <a:latin typeface="Times New Roman" panose="02020603050405020304" pitchFamily="18" charset="0"/>
                <a:ea typeface="Times New Roman" panose="02020603050405020304" pitchFamily="18" charset="0"/>
              </a:rPr>
              <a:t/>
            </a:r>
            <a:br>
              <a:rPr lang="en-US" sz="2700" dirty="0" smtClean="0">
                <a:latin typeface="Times New Roman" panose="02020603050405020304" pitchFamily="18" charset="0"/>
                <a:ea typeface="Times New Roman" panose="02020603050405020304" pitchFamily="18" charset="0"/>
              </a:rPr>
            </a:br>
            <a:r>
              <a:rPr lang="ar-SA" sz="2700" dirty="0" err="1" smtClean="0">
                <a:latin typeface="Times New Roman" panose="02020603050405020304" pitchFamily="18" charset="0"/>
                <a:ea typeface="Times New Roman" panose="02020603050405020304" pitchFamily="18" charset="0"/>
              </a:rPr>
              <a:t>مثال:ويتفق</a:t>
            </a:r>
            <a:r>
              <a:rPr lang="ar-SA" sz="2700" dirty="0" smtClean="0">
                <a:latin typeface="Times New Roman" panose="02020603050405020304" pitchFamily="18" charset="0"/>
                <a:ea typeface="Times New Roman" panose="02020603050405020304" pitchFamily="18" charset="0"/>
              </a:rPr>
              <a:t> </a:t>
            </a:r>
            <a:r>
              <a:rPr lang="ar-SA" sz="2700" dirty="0">
                <a:latin typeface="Times New Roman" panose="02020603050405020304" pitchFamily="18" charset="0"/>
                <a:ea typeface="Times New Roman" panose="02020603050405020304" pitchFamily="18" charset="0"/>
              </a:rPr>
              <a:t>الباحث مع ما ذكره فؤاد أبو حطب (1989) من توضيح حول تعلم المفاهيم والمعلومات حين قال</a:t>
            </a:r>
            <a:r>
              <a:rPr lang="ar-SA" sz="2700" dirty="0" smtClean="0">
                <a:latin typeface="Times New Roman" panose="02020603050405020304" pitchFamily="18" charset="0"/>
                <a:ea typeface="Times New Roman" panose="02020603050405020304" pitchFamily="18" charset="0"/>
              </a:rPr>
              <a:t>: </a:t>
            </a:r>
            <a:r>
              <a:rPr lang="ar-SA" sz="2700" dirty="0">
                <a:latin typeface="Times New Roman" panose="02020603050405020304" pitchFamily="18" charset="0"/>
                <a:ea typeface="Times New Roman" panose="02020603050405020304" pitchFamily="18" charset="0"/>
              </a:rPr>
              <a:t>ولاشك أن للشواهد المتوافرة لدينا عن كيفية تعلم المفاهيم تأثيرها على عملية التدريس. فمستوى التصور يتوقف على التعليم والخبرة بدرجة أكبر من توقفه على الذكاء. ومستوى المفهوم عند طفل معين يتناسب مع عدد الخبرات التي مر بها وأنواعها فيما يتصل بهذا المفهوم، وعلى سبيل المثال مفهوم الطفل عن الأمانة يمكن أن ينمو إذا رأى سلوكا أمينا في عدد من المواقف المختلفة المنوعة.(</a:t>
            </a:r>
            <a:r>
              <a:rPr lang="ar-SA" sz="2700" dirty="0" smtClean="0">
                <a:latin typeface="Times New Roman" panose="02020603050405020304" pitchFamily="18" charset="0"/>
                <a:ea typeface="Times New Roman" panose="02020603050405020304" pitchFamily="18" charset="0"/>
              </a:rPr>
              <a:t>ص84)وهذا </a:t>
            </a:r>
            <a:r>
              <a:rPr lang="ar-SA" sz="2700" dirty="0">
                <a:latin typeface="Times New Roman" panose="02020603050405020304" pitchFamily="18" charset="0"/>
                <a:ea typeface="Times New Roman" panose="02020603050405020304" pitchFamily="18" charset="0"/>
              </a:rPr>
              <a:t>الموقف قد تم تأكيده أيضا من خلال دراسة تجريبية أعدها الحسن (1425</a:t>
            </a:r>
            <a:r>
              <a:rPr lang="ar-SA" sz="2700" dirty="0" smtClean="0">
                <a:latin typeface="Times New Roman" panose="02020603050405020304" pitchFamily="18" charset="0"/>
                <a:ea typeface="Times New Roman" panose="02020603050405020304" pitchFamily="18" charset="0"/>
              </a:rPr>
              <a:t>).</a:t>
            </a:r>
            <a:br>
              <a:rPr lang="ar-SA" sz="2700" dirty="0" smtClean="0">
                <a:latin typeface="Times New Roman" panose="02020603050405020304" pitchFamily="18" charset="0"/>
                <a:ea typeface="Times New Roman" panose="02020603050405020304" pitchFamily="18" charset="0"/>
              </a:rPr>
            </a:br>
            <a:r>
              <a:rPr lang="ar-SA" sz="36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sz="4000" dirty="0" smtClean="0">
                <a:latin typeface="Times New Roman" panose="02020603050405020304" pitchFamily="18" charset="0"/>
                <a:ea typeface="Times New Roman" panose="02020603050405020304" pitchFamily="18" charset="0"/>
              </a:rPr>
              <a:t/>
            </a:r>
            <a:br>
              <a:rPr lang="en-US" sz="4000" dirty="0" smtClean="0">
                <a:latin typeface="Times New Roman" panose="02020603050405020304" pitchFamily="18" charset="0"/>
                <a:ea typeface="Times New Roman" panose="02020603050405020304" pitchFamily="18" charset="0"/>
              </a:rPr>
            </a:br>
            <a:r>
              <a:rPr lang="ar-SA" sz="3100" u="sng" dirty="0" smtClean="0">
                <a:latin typeface="Arial" panose="020B0604020202020204" pitchFamily="34" charset="0"/>
                <a:ea typeface="Times New Roman" panose="02020603050405020304" pitchFamily="18" charset="0"/>
                <a:cs typeface="Traditional Arabic" panose="02020603050405020304" pitchFamily="18" charset="-78"/>
              </a:rPr>
              <a:t>توثيق اقتباس لأكثر من مؤلف: </a:t>
            </a:r>
            <a:r>
              <a:rPr lang="ar-SA" sz="3100" b="1" dirty="0" smtClean="0">
                <a:latin typeface="Arial" panose="020B0604020202020204" pitchFamily="34" charset="0"/>
                <a:ea typeface="Times New Roman" panose="02020603050405020304" pitchFamily="18" charset="0"/>
                <a:cs typeface="Traditional Arabic" panose="02020603050405020304" pitchFamily="18" charset="-78"/>
              </a:rPr>
              <a:t>	</a:t>
            </a:r>
            <a:r>
              <a:rPr lang="en-US" sz="2700" i="1" dirty="0" smtClean="0">
                <a:latin typeface="Arial" panose="020B0604020202020204" pitchFamily="34" charset="0"/>
                <a:ea typeface="Times New Roman" panose="02020603050405020304" pitchFamily="18" charset="0"/>
                <a:cs typeface="Traditional Arabic" panose="02020603050405020304" pitchFamily="18" charset="-78"/>
              </a:rPr>
              <a:t/>
            </a:r>
            <a:br>
              <a:rPr lang="en-US" sz="2700" i="1" dirty="0" smtClean="0">
                <a:latin typeface="Arial" panose="020B0604020202020204" pitchFamily="34" charset="0"/>
                <a:ea typeface="Times New Roman" panose="02020603050405020304" pitchFamily="18" charset="0"/>
                <a:cs typeface="Traditional Arabic" panose="02020603050405020304" pitchFamily="18" charset="-78"/>
              </a:rPr>
            </a:b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إذا كان الاقتباس من مصدر ألفه اثنان فيذكر الاسم الأخير لهما كلما ورد اقتباس عنهما.</a:t>
            </a:r>
            <a:r>
              <a:rPr lang="en-US" sz="2200"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en-US" sz="22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أما إذا كان الاقتباس عن عمل لثلاثة أو لأربعة  أو لخمسة مؤلفين فيذكر الاسم الأخير للجميع عند أول اقتباس ثم يكتفي بذكر الاسم الأخير للأول مع كلمة (وآخرون).</a:t>
            </a:r>
            <a:r>
              <a:rPr lang="en-US" sz="2200" dirty="0" smtClean="0">
                <a:latin typeface="Times New Roman" panose="02020603050405020304" pitchFamily="18" charset="0"/>
                <a:ea typeface="Times New Roman" panose="02020603050405020304" pitchFamily="18" charset="0"/>
                <a:cs typeface="Traditional Arabic" panose="02020603050405020304" pitchFamily="18" charset="-78"/>
              </a:rPr>
              <a:t/>
            </a:r>
            <a:br>
              <a:rPr lang="en-US" sz="22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أما إذا كان الاقتباس عن عمل </a:t>
            </a:r>
            <a:r>
              <a:rPr lang="ar-SA" sz="27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raditional Arabic" panose="02020603050405020304" pitchFamily="18" charset="-78"/>
              </a:rPr>
              <a:t>لستة مؤلفين </a:t>
            </a:r>
            <a:r>
              <a:rPr lang="ar-SA" sz="2700" dirty="0" smtClean="0">
                <a:latin typeface="Times New Roman" panose="02020603050405020304" pitchFamily="18" charset="0"/>
                <a:ea typeface="Times New Roman" panose="02020603050405020304" pitchFamily="18" charset="0"/>
                <a:cs typeface="Traditional Arabic" panose="02020603050405020304" pitchFamily="18" charset="-78"/>
              </a:rPr>
              <a:t>فيكتفي بذكر الاسم الأخير للأول مع كلمة (وآخرون). </a:t>
            </a:r>
            <a:endParaRPr lang="ar-SA" dirty="0"/>
          </a:p>
        </p:txBody>
      </p:sp>
    </p:spTree>
    <p:extLst>
      <p:ext uri="{BB962C8B-B14F-4D97-AF65-F5344CB8AC3E}">
        <p14:creationId xmlns:p14="http://schemas.microsoft.com/office/powerpoint/2010/main" val="430172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4471" y="161365"/>
            <a:ext cx="11896163" cy="6517341"/>
          </a:xfrm>
        </p:spPr>
        <p:txBody>
          <a:bodyPr>
            <a:normAutofit fontScale="90000"/>
          </a:bodyPr>
          <a:lstStyle/>
          <a:p>
            <a:pPr>
              <a:spcBef>
                <a:spcPts val="1200"/>
              </a:spcBef>
              <a:spcAft>
                <a:spcPts val="300"/>
              </a:spcAft>
            </a:pPr>
            <a:r>
              <a:rPr lang="ar-SA" sz="3600" kern="1600" dirty="0">
                <a:latin typeface="Arial" panose="020B0604020202020204" pitchFamily="34" charset="0"/>
                <a:cs typeface="+mn-cs"/>
              </a:rPr>
              <a:t>توثيق </a:t>
            </a:r>
            <a:r>
              <a:rPr lang="ar-SA" sz="3600" kern="1600" dirty="0" smtClean="0">
                <a:latin typeface="Arial" panose="020B0604020202020204" pitchFamily="34" charset="0"/>
                <a:cs typeface="+mn-cs"/>
              </a:rPr>
              <a:t>المراجع</a:t>
            </a:r>
            <a:r>
              <a:rPr lang="ar-SA" sz="3200" kern="1600" dirty="0" smtClean="0">
                <a:latin typeface="Arial" panose="020B0604020202020204" pitchFamily="34" charset="0"/>
                <a:cs typeface="+mn-cs"/>
              </a:rPr>
              <a:t>:-</a:t>
            </a:r>
            <a:r>
              <a:rPr lang="en-US" sz="2400" dirty="0">
                <a:latin typeface="Times New Roman" panose="02020603050405020304" pitchFamily="18" charset="0"/>
                <a:ea typeface="Times New Roman" panose="02020603050405020304" pitchFamily="18" charset="0"/>
                <a:cs typeface="+mn-cs"/>
              </a:rPr>
              <a:t/>
            </a:r>
            <a:br>
              <a:rPr lang="en-US" sz="2400" dirty="0">
                <a:latin typeface="Times New Roman" panose="02020603050405020304" pitchFamily="18" charset="0"/>
                <a:ea typeface="Times New Roman" panose="02020603050405020304" pitchFamily="18" charset="0"/>
                <a:cs typeface="+mn-cs"/>
              </a:rPr>
            </a:br>
            <a:r>
              <a:rPr lang="ar-SA" sz="3200" dirty="0">
                <a:latin typeface="Times New Roman" panose="02020603050405020304" pitchFamily="18" charset="0"/>
                <a:ea typeface="Times New Roman" panose="02020603050405020304" pitchFamily="18" charset="0"/>
                <a:cs typeface="+mn-cs"/>
              </a:rPr>
              <a:t>	بعد نهاية فصول البحث مباشرة تأتي قائمة المراجع التي استعان بها الباحث في متن بحثه، بحيث يتم ترتيب قائمة المراجع وفق الضوابط التالية حيث تمت الاستفادة من الدليل الصادر عن الجمعية الأمريكية (</a:t>
            </a:r>
            <a:r>
              <a:rPr lang="en-US" sz="2800" dirty="0">
                <a:latin typeface="Garamond" panose="02020404030301010803" pitchFamily="18" charset="0"/>
                <a:ea typeface="Times New Roman" panose="02020603050405020304" pitchFamily="18" charset="0"/>
                <a:cs typeface="+mn-cs"/>
              </a:rPr>
              <a:t>APA</a:t>
            </a:r>
            <a:r>
              <a:rPr lang="ar-SA" sz="3200" dirty="0">
                <a:latin typeface="Times New Roman" panose="02020603050405020304" pitchFamily="18" charset="0"/>
                <a:ea typeface="Times New Roman" panose="02020603050405020304" pitchFamily="18" charset="0"/>
                <a:cs typeface="+mn-cs"/>
              </a:rPr>
              <a:t>) النسخة الخامسة:</a:t>
            </a:r>
            <a:r>
              <a:rPr lang="en-US" sz="2400" dirty="0">
                <a:latin typeface="Times New Roman" panose="02020603050405020304" pitchFamily="18" charset="0"/>
                <a:ea typeface="Times New Roman" panose="02020603050405020304" pitchFamily="18" charset="0"/>
                <a:cs typeface="+mn-cs"/>
              </a:rPr>
              <a:t/>
            </a:r>
            <a:br>
              <a:rPr lang="en-US" sz="2400" dirty="0">
                <a:latin typeface="Times New Roman" panose="02020603050405020304" pitchFamily="18" charset="0"/>
                <a:ea typeface="Times New Roman" panose="02020603050405020304" pitchFamily="18" charset="0"/>
                <a:cs typeface="+mn-cs"/>
              </a:rPr>
            </a:br>
            <a:r>
              <a:rPr lang="ar-SA" sz="3200" dirty="0">
                <a:latin typeface="Times New Roman" panose="02020603050405020304" pitchFamily="18" charset="0"/>
                <a:ea typeface="Times New Roman" panose="02020603050405020304" pitchFamily="18" charset="0"/>
                <a:cs typeface="+mn-cs"/>
              </a:rPr>
              <a:t>عدم ترقيم المراجع.</a:t>
            </a:r>
            <a:r>
              <a:rPr lang="en-US" sz="2400" dirty="0">
                <a:latin typeface="Times New Roman" panose="02020603050405020304" pitchFamily="18" charset="0"/>
                <a:ea typeface="Times New Roman" panose="02020603050405020304" pitchFamily="18" charset="0"/>
                <a:cs typeface="+mn-cs"/>
              </a:rPr>
              <a:t/>
            </a:r>
            <a:br>
              <a:rPr lang="en-US" sz="2400" dirty="0">
                <a:latin typeface="Times New Roman" panose="02020603050405020304" pitchFamily="18" charset="0"/>
                <a:ea typeface="Times New Roman" panose="02020603050405020304" pitchFamily="18" charset="0"/>
                <a:cs typeface="+mn-cs"/>
              </a:rPr>
            </a:br>
            <a:r>
              <a:rPr lang="ar-SA" sz="3200" dirty="0">
                <a:latin typeface="Times New Roman" panose="02020603050405020304" pitchFamily="18" charset="0"/>
                <a:ea typeface="Times New Roman" panose="02020603050405020304" pitchFamily="18" charset="0"/>
                <a:cs typeface="+mn-cs"/>
              </a:rPr>
              <a:t>يتم ترتيب المراجع حسب </a:t>
            </a:r>
            <a:r>
              <a:rPr lang="ar-SA" sz="3200" u="sng" dirty="0">
                <a:latin typeface="Times New Roman" panose="02020603050405020304" pitchFamily="18" charset="0"/>
                <a:ea typeface="Times New Roman" panose="02020603050405020304" pitchFamily="18" charset="0"/>
                <a:cs typeface="+mn-cs"/>
              </a:rPr>
              <a:t>الأحرف الهجائية </a:t>
            </a:r>
            <a:r>
              <a:rPr lang="ar-SA" sz="3200" dirty="0">
                <a:latin typeface="Times New Roman" panose="02020603050405020304" pitchFamily="18" charset="0"/>
                <a:ea typeface="Times New Roman" panose="02020603050405020304" pitchFamily="18" charset="0"/>
                <a:cs typeface="+mn-cs"/>
              </a:rPr>
              <a:t>للاسم الأخير مع إهمال (أل) التعريف في الترتيب.</a:t>
            </a:r>
            <a:r>
              <a:rPr lang="en-US" sz="2400" dirty="0">
                <a:latin typeface="Times New Roman" panose="02020603050405020304" pitchFamily="18" charset="0"/>
                <a:ea typeface="Times New Roman" panose="02020603050405020304" pitchFamily="18" charset="0"/>
                <a:cs typeface="+mn-cs"/>
              </a:rPr>
              <a:t/>
            </a:r>
            <a:br>
              <a:rPr lang="en-US" sz="2400" dirty="0">
                <a:latin typeface="Times New Roman" panose="02020603050405020304" pitchFamily="18" charset="0"/>
                <a:ea typeface="Times New Roman" panose="02020603050405020304" pitchFamily="18" charset="0"/>
                <a:cs typeface="+mn-cs"/>
              </a:rPr>
            </a:br>
            <a:r>
              <a:rPr lang="ar-SA" sz="2000" dirty="0">
                <a:latin typeface="Tahoma" panose="020B0604030504040204" pitchFamily="34" charset="0"/>
                <a:ea typeface="Tahoma" panose="020B0604030504040204" pitchFamily="34" charset="0"/>
                <a:cs typeface="+mn-cs"/>
              </a:rPr>
              <a:t>يكون تباعد أسطر المرجع الواحد مفردا (1سم).</a:t>
            </a:r>
            <a:r>
              <a:rPr lang="en-US" sz="1600" dirty="0">
                <a:latin typeface="Tahoma" panose="020B0604030504040204" pitchFamily="34" charset="0"/>
                <a:ea typeface="Tahoma" panose="020B0604030504040204" pitchFamily="34" charset="0"/>
                <a:cs typeface="+mn-cs"/>
              </a:rPr>
              <a:t/>
            </a:r>
            <a:br>
              <a:rPr lang="en-US" sz="1600" dirty="0">
                <a:latin typeface="Tahoma" panose="020B0604030504040204" pitchFamily="34" charset="0"/>
                <a:ea typeface="Tahoma" panose="020B0604030504040204" pitchFamily="34" charset="0"/>
                <a:cs typeface="+mn-cs"/>
              </a:rPr>
            </a:br>
            <a:r>
              <a:rPr lang="ar-SA" sz="2000" dirty="0">
                <a:latin typeface="Tahoma" panose="020B0604030504040204" pitchFamily="34" charset="0"/>
                <a:ea typeface="Tahoma" panose="020B0604030504040204" pitchFamily="34" charset="0"/>
                <a:cs typeface="+mn-cs"/>
              </a:rPr>
              <a:t>يكون تباعد الأسطر بين كل مرجعين مزدوجا (2سم).</a:t>
            </a:r>
            <a:r>
              <a:rPr lang="en-US" sz="1600" dirty="0">
                <a:latin typeface="Tahoma" panose="020B0604030504040204" pitchFamily="34" charset="0"/>
                <a:ea typeface="Tahoma" panose="020B0604030504040204" pitchFamily="34" charset="0"/>
                <a:cs typeface="+mn-cs"/>
              </a:rPr>
              <a:t/>
            </a:r>
            <a:br>
              <a:rPr lang="en-US" sz="1600" dirty="0">
                <a:latin typeface="Tahoma" panose="020B0604030504040204" pitchFamily="34" charset="0"/>
                <a:ea typeface="Tahoma" panose="020B0604030504040204" pitchFamily="34" charset="0"/>
                <a:cs typeface="+mn-cs"/>
              </a:rPr>
            </a:br>
            <a:r>
              <a:rPr lang="ar-SA" sz="2000" dirty="0">
                <a:latin typeface="Tahoma" panose="020B0604030504040204" pitchFamily="34" charset="0"/>
                <a:ea typeface="Tahoma" panose="020B0604030504040204" pitchFamily="34" charset="0"/>
                <a:cs typeface="+mn-cs"/>
              </a:rPr>
              <a:t>عندما يطول توثيق المرجع الواحد لأكثر من سطر فيجب أن تكون الأسطر الأخرى بعيدة (خمس مسافات) عن هامش السطر الأول</a:t>
            </a:r>
            <a:r>
              <a:rPr lang="ar-SA" sz="2000" dirty="0" smtClean="0">
                <a:latin typeface="Tahoma" panose="020B0604030504040204" pitchFamily="34" charset="0"/>
                <a:ea typeface="Tahoma" panose="020B0604030504040204" pitchFamily="34" charset="0"/>
                <a:cs typeface="+mn-cs"/>
              </a:rPr>
              <a:t>.</a:t>
            </a:r>
            <a:br>
              <a:rPr lang="ar-SA" sz="2000" dirty="0" smtClean="0">
                <a:latin typeface="Tahoma" panose="020B0604030504040204" pitchFamily="34" charset="0"/>
                <a:ea typeface="Tahoma" panose="020B0604030504040204" pitchFamily="34" charset="0"/>
                <a:cs typeface="+mn-cs"/>
              </a:rPr>
            </a:br>
            <a:r>
              <a:rPr lang="en-US" sz="3600" dirty="0">
                <a:latin typeface="Times New Roman" panose="02020603050405020304" pitchFamily="18" charset="0"/>
                <a:ea typeface="Times New Roman" panose="02020603050405020304" pitchFamily="18" charset="0"/>
              </a:rPr>
              <a:t/>
            </a:r>
            <a:br>
              <a:rPr lang="en-US" sz="3600" dirty="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مثال:</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الحديثي، صالح. (1415هـ.). طرائق وأساليب تعليم العلوم في المرحلة الثانوية في المملكة العربية السعودية والولايات المتحدة الأمريكية. مجلة جامعة الملك سعود. 7(2)، 163-199.</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وفيما يلي كيفية توثيق هذه المراجع بأشكالها التالية:</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	الكتب.</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	الدوريات.</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	غير المطبوعات.</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	المصادر الإلكترونية.</a:t>
            </a:r>
            <a:endParaRPr lang="ar-SA" sz="3100" dirty="0"/>
          </a:p>
        </p:txBody>
      </p:sp>
    </p:spTree>
    <p:extLst>
      <p:ext uri="{BB962C8B-B14F-4D97-AF65-F5344CB8AC3E}">
        <p14:creationId xmlns:p14="http://schemas.microsoft.com/office/powerpoint/2010/main" val="392207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4471" y="161365"/>
            <a:ext cx="11896163" cy="6517341"/>
          </a:xfrm>
        </p:spPr>
        <p:style>
          <a:lnRef idx="2">
            <a:schemeClr val="dk1"/>
          </a:lnRef>
          <a:fillRef idx="1">
            <a:schemeClr val="lt1"/>
          </a:fillRef>
          <a:effectRef idx="0">
            <a:schemeClr val="dk1"/>
          </a:effectRef>
          <a:fontRef idx="minor">
            <a:schemeClr val="dk1"/>
          </a:fontRef>
        </p:style>
        <p:txBody>
          <a:bodyPr>
            <a:noAutofit/>
          </a:bodyPr>
          <a:lstStyle/>
          <a:p>
            <a:r>
              <a:rPr lang="ar-SA" sz="28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ar-SA" sz="2800" b="1" dirty="0" smtClean="0">
                <a:latin typeface="Tahoma" panose="020B0604030504040204" pitchFamily="34" charset="0"/>
                <a:ea typeface="Tahoma" panose="020B0604030504040204" pitchFamily="34" charset="0"/>
                <a:cs typeface="Tahoma" panose="020B0604030504040204" pitchFamily="34" charset="0"/>
              </a:rPr>
              <a:t>أولا </a:t>
            </a:r>
            <a:r>
              <a:rPr lang="ar-SA" sz="2800" b="1" dirty="0">
                <a:latin typeface="Tahoma" panose="020B0604030504040204" pitchFamily="34" charset="0"/>
                <a:ea typeface="Tahoma" panose="020B0604030504040204" pitchFamily="34" charset="0"/>
                <a:cs typeface="Tahoma" panose="020B0604030504040204" pitchFamily="34" charset="0"/>
              </a:rPr>
              <a:t>-  توثيق الكتب</a:t>
            </a:r>
            <a:r>
              <a:rPr lang="en-US" sz="2000" b="1" dirty="0">
                <a:latin typeface="Tahoma" panose="020B0604030504040204" pitchFamily="34" charset="0"/>
                <a:ea typeface="Tahoma" panose="020B0604030504040204" pitchFamily="34" charset="0"/>
                <a:cs typeface="Tahoma" panose="020B0604030504040204" pitchFamily="34" charset="0"/>
              </a:rPr>
              <a:t/>
            </a:r>
            <a:br>
              <a:rPr lang="en-US" sz="2000" b="1" dirty="0">
                <a:latin typeface="Tahoma" panose="020B0604030504040204" pitchFamily="34" charset="0"/>
                <a:ea typeface="Tahoma" panose="020B0604030504040204" pitchFamily="34" charset="0"/>
                <a:cs typeface="Tahoma" panose="020B0604030504040204" pitchFamily="34" charset="0"/>
              </a:rPr>
            </a:br>
            <a:r>
              <a:rPr lang="ar-SA" sz="2000" b="1" dirty="0">
                <a:ln w="0"/>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كتاب لمؤلف واحد</a:t>
            </a:r>
            <a:r>
              <a:rPr lang="en-US" sz="2000" b="1" i="1" dirty="0">
                <a:latin typeface="Tahoma" panose="020B0604030504040204" pitchFamily="34" charset="0"/>
                <a:ea typeface="Tahoma" panose="020B0604030504040204" pitchFamily="34" charset="0"/>
                <a:cs typeface="Tahoma" panose="020B0604030504040204" pitchFamily="34" charset="0"/>
              </a:rPr>
              <a:t/>
            </a:r>
            <a:br>
              <a:rPr lang="en-US" sz="2000" b="1" i="1" dirty="0">
                <a:latin typeface="Tahoma" panose="020B0604030504040204" pitchFamily="34" charset="0"/>
                <a:ea typeface="Tahoma" panose="020B0604030504040204" pitchFamily="34" charset="0"/>
                <a:cs typeface="Tahoma" panose="020B0604030504040204" pitchFamily="34" charset="0"/>
              </a:rPr>
            </a:br>
            <a:r>
              <a:rPr lang="ar-SA" sz="2000" b="1" dirty="0">
                <a:latin typeface="Tahoma" panose="020B0604030504040204" pitchFamily="34" charset="0"/>
                <a:ea typeface="Tahoma" panose="020B0604030504040204" pitchFamily="34" charset="0"/>
                <a:cs typeface="Tahoma" panose="020B0604030504040204" pitchFamily="34" charset="0"/>
              </a:rPr>
              <a:t>الاسم الأخير، الاسم الأول.(التاريخ). عنوان الكتاب(بخط أسود غامق). بلد النشر: الناشر.</a:t>
            </a:r>
            <a:r>
              <a:rPr lang="en-US" sz="2000" dirty="0">
                <a:latin typeface="Tahoma" panose="020B0604030504040204" pitchFamily="34" charset="0"/>
                <a:ea typeface="Tahoma" panose="020B0604030504040204" pitchFamily="34" charset="0"/>
                <a:cs typeface="Tahoma" panose="020B0604030504040204" pitchFamily="34" charset="0"/>
              </a:rPr>
              <a:t/>
            </a:r>
            <a:br>
              <a:rPr lang="en-US" sz="2000" dirty="0">
                <a:latin typeface="Tahoma" panose="020B0604030504040204" pitchFamily="34" charset="0"/>
                <a:ea typeface="Tahoma" panose="020B0604030504040204" pitchFamily="34" charset="0"/>
                <a:cs typeface="Tahoma" panose="020B0604030504040204" pitchFamily="34" charset="0"/>
              </a:rPr>
            </a:br>
            <a:r>
              <a:rPr lang="ar-SA" sz="2000" b="1" dirty="0">
                <a:latin typeface="Tahoma" panose="020B0604030504040204" pitchFamily="34" charset="0"/>
                <a:ea typeface="Tahoma" panose="020B0604030504040204" pitchFamily="34" charset="0"/>
                <a:cs typeface="Tahoma" panose="020B0604030504040204" pitchFamily="34" charset="0"/>
              </a:rPr>
              <a:t>مثال:</a:t>
            </a:r>
            <a:r>
              <a:rPr lang="en-US" sz="2000" dirty="0">
                <a:latin typeface="Tahoma" panose="020B0604030504040204" pitchFamily="34" charset="0"/>
                <a:ea typeface="Tahoma" panose="020B0604030504040204" pitchFamily="34" charset="0"/>
                <a:cs typeface="Tahoma" panose="020B0604030504040204" pitchFamily="34" charset="0"/>
              </a:rPr>
              <a:t/>
            </a:r>
            <a:br>
              <a:rPr lang="en-US" sz="2000" dirty="0">
                <a:latin typeface="Tahoma" panose="020B0604030504040204" pitchFamily="34" charset="0"/>
                <a:ea typeface="Tahoma" panose="020B0604030504040204" pitchFamily="34" charset="0"/>
                <a:cs typeface="Tahoma" panose="020B0604030504040204" pitchFamily="34" charset="0"/>
              </a:rPr>
            </a:br>
            <a:r>
              <a:rPr lang="ar-SA" sz="2000" dirty="0" err="1">
                <a:latin typeface="Tahoma" panose="020B0604030504040204" pitchFamily="34" charset="0"/>
                <a:ea typeface="Tahoma" panose="020B0604030504040204" pitchFamily="34" charset="0"/>
                <a:cs typeface="Tahoma" panose="020B0604030504040204" pitchFamily="34" charset="0"/>
              </a:rPr>
              <a:t>السميري</a:t>
            </a:r>
            <a:r>
              <a:rPr lang="ar-SA" sz="2000" dirty="0">
                <a:latin typeface="Tahoma" panose="020B0604030504040204" pitchFamily="34" charset="0"/>
                <a:ea typeface="Tahoma" panose="020B0604030504040204" pitchFamily="34" charset="0"/>
                <a:cs typeface="Tahoma" panose="020B0604030504040204" pitchFamily="34" charset="0"/>
              </a:rPr>
              <a:t>، لطيفة.(1418). </a:t>
            </a:r>
            <a:r>
              <a:rPr lang="ar-SA" sz="2000" b="1" dirty="0">
                <a:latin typeface="Tahoma" panose="020B0604030504040204" pitchFamily="34" charset="0"/>
                <a:ea typeface="Tahoma" panose="020B0604030504040204" pitchFamily="34" charset="0"/>
                <a:cs typeface="Tahoma" panose="020B0604030504040204" pitchFamily="34" charset="0"/>
              </a:rPr>
              <a:t>النماذج في بناء المناهج</a:t>
            </a:r>
            <a:r>
              <a:rPr lang="ar-SA" sz="2000" dirty="0">
                <a:latin typeface="Tahoma" panose="020B0604030504040204" pitchFamily="34" charset="0"/>
                <a:ea typeface="Tahoma" panose="020B0604030504040204" pitchFamily="34" charset="0"/>
                <a:cs typeface="Tahoma" panose="020B0604030504040204" pitchFamily="34" charset="0"/>
              </a:rPr>
              <a:t>. الرياض: دار عالم الكتب.</a:t>
            </a:r>
            <a:r>
              <a:rPr lang="en-US" sz="2000" dirty="0">
                <a:latin typeface="Tahoma" panose="020B0604030504040204" pitchFamily="34" charset="0"/>
                <a:ea typeface="Tahoma" panose="020B0604030504040204" pitchFamily="34" charset="0"/>
                <a:cs typeface="Tahoma" panose="020B0604030504040204" pitchFamily="34" charset="0"/>
              </a:rPr>
              <a:t/>
            </a:r>
            <a:br>
              <a:rPr lang="en-US" sz="2000" dirty="0">
                <a:latin typeface="Tahoma" panose="020B0604030504040204" pitchFamily="34" charset="0"/>
                <a:ea typeface="Tahoma" panose="020B0604030504040204" pitchFamily="34" charset="0"/>
                <a:cs typeface="Tahoma" panose="020B0604030504040204" pitchFamily="34" charset="0"/>
              </a:rPr>
            </a:br>
            <a:r>
              <a:rPr lang="ar-SA"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
            </a:r>
            <a:br>
              <a:rPr lang="en-US" sz="2000" dirty="0">
                <a:latin typeface="Tahoma" panose="020B0604030504040204" pitchFamily="34" charset="0"/>
                <a:ea typeface="Tahoma" panose="020B0604030504040204" pitchFamily="34" charset="0"/>
                <a:cs typeface="Tahoma" panose="020B0604030504040204" pitchFamily="34" charset="0"/>
              </a:rPr>
            </a:br>
            <a:r>
              <a:rPr lang="ar-SA" sz="2000" b="1" dirty="0">
                <a:ln w="0"/>
                <a:effectLst>
                  <a:outerShdw blurRad="38100" dist="25400" dir="5400000" algn="ctr" rotWithShape="0">
                    <a:srgbClr val="6E747A">
                      <a:alpha val="43000"/>
                    </a:srgbClr>
                  </a:outerShdw>
                </a:effectLst>
                <a:latin typeface="Tahoma" panose="020B0604030504040204" pitchFamily="34" charset="0"/>
                <a:ea typeface="Tahoma" panose="020B0604030504040204" pitchFamily="34" charset="0"/>
                <a:cs typeface="Tahoma" panose="020B0604030504040204" pitchFamily="34" charset="0"/>
              </a:rPr>
              <a:t>كتاب لمؤلفين أو أكثر </a:t>
            </a:r>
            <a:r>
              <a:rPr lang="en-US" sz="2000" b="1" i="1" dirty="0">
                <a:latin typeface="Tahoma" panose="020B0604030504040204" pitchFamily="34" charset="0"/>
                <a:ea typeface="Tahoma" panose="020B0604030504040204" pitchFamily="34" charset="0"/>
                <a:cs typeface="Tahoma" panose="020B0604030504040204" pitchFamily="34" charset="0"/>
              </a:rPr>
              <a:t/>
            </a:r>
            <a:br>
              <a:rPr lang="en-US" sz="2000" b="1" i="1" dirty="0">
                <a:latin typeface="Tahoma" panose="020B0604030504040204" pitchFamily="34" charset="0"/>
                <a:ea typeface="Tahoma" panose="020B0604030504040204" pitchFamily="34" charset="0"/>
                <a:cs typeface="Tahoma" panose="020B0604030504040204" pitchFamily="34" charset="0"/>
              </a:rPr>
            </a:br>
            <a:r>
              <a:rPr lang="ar-SA" sz="2000" b="1" dirty="0">
                <a:latin typeface="Tahoma" panose="020B0604030504040204" pitchFamily="34" charset="0"/>
                <a:ea typeface="Tahoma" panose="020B0604030504040204" pitchFamily="34" charset="0"/>
                <a:cs typeface="Tahoma" panose="020B0604030504040204" pitchFamily="34" charset="0"/>
              </a:rPr>
              <a:t>الاسم الأخير، الاسم الأول للمؤلف الأول؛ ثم الاسم الأخير، والاسم الأول للمؤلف الثاني.(التاريخ). عنوان الكتاب(بخط أسود غامق). بلد النشر: الناشر.</a:t>
            </a:r>
            <a:r>
              <a:rPr lang="en-US" sz="2000" dirty="0">
                <a:latin typeface="Tahoma" panose="020B0604030504040204" pitchFamily="34" charset="0"/>
                <a:ea typeface="Tahoma" panose="020B0604030504040204" pitchFamily="34" charset="0"/>
                <a:cs typeface="Tahoma" panose="020B0604030504040204" pitchFamily="34" charset="0"/>
              </a:rPr>
              <a:t/>
            </a:r>
            <a:br>
              <a:rPr lang="en-US" sz="2000" dirty="0">
                <a:latin typeface="Tahoma" panose="020B0604030504040204" pitchFamily="34" charset="0"/>
                <a:ea typeface="Tahoma" panose="020B0604030504040204" pitchFamily="34" charset="0"/>
                <a:cs typeface="Tahoma" panose="020B0604030504040204" pitchFamily="34" charset="0"/>
              </a:rPr>
            </a:br>
            <a:r>
              <a:rPr lang="ar-SA" sz="2000" b="1" dirty="0">
                <a:latin typeface="Tahoma" panose="020B0604030504040204" pitchFamily="34" charset="0"/>
                <a:ea typeface="Tahoma" panose="020B0604030504040204" pitchFamily="34" charset="0"/>
                <a:cs typeface="Tahoma" panose="020B0604030504040204" pitchFamily="34" charset="0"/>
              </a:rPr>
              <a:t>مثال:</a:t>
            </a:r>
            <a:r>
              <a:rPr lang="en-US" sz="2000" dirty="0">
                <a:latin typeface="Tahoma" panose="020B0604030504040204" pitchFamily="34" charset="0"/>
                <a:ea typeface="Tahoma" panose="020B0604030504040204" pitchFamily="34" charset="0"/>
                <a:cs typeface="Tahoma" panose="020B0604030504040204" pitchFamily="34" charset="0"/>
              </a:rPr>
              <a:t/>
            </a:r>
            <a:br>
              <a:rPr lang="en-US" sz="2000" dirty="0">
                <a:latin typeface="Tahoma" panose="020B0604030504040204" pitchFamily="34" charset="0"/>
                <a:ea typeface="Tahoma" panose="020B0604030504040204" pitchFamily="34" charset="0"/>
                <a:cs typeface="Tahoma" panose="020B0604030504040204" pitchFamily="34" charset="0"/>
              </a:rPr>
            </a:br>
            <a:r>
              <a:rPr lang="ar-SA" sz="1600" dirty="0">
                <a:latin typeface="Tahoma" panose="020B0604030504040204" pitchFamily="34" charset="0"/>
                <a:ea typeface="Tahoma" panose="020B0604030504040204" pitchFamily="34" charset="0"/>
                <a:cs typeface="Tahoma" panose="020B0604030504040204" pitchFamily="34" charset="0"/>
              </a:rPr>
              <a:t>الشافعي، إبراهيم؛ والكثيري، راشد؛ </a:t>
            </a:r>
            <a:r>
              <a:rPr lang="ar-SA" sz="1600" dirty="0" err="1">
                <a:latin typeface="Tahoma" panose="020B0604030504040204" pitchFamily="34" charset="0"/>
                <a:ea typeface="Tahoma" panose="020B0604030504040204" pitchFamily="34" charset="0"/>
                <a:cs typeface="Tahoma" panose="020B0604030504040204" pitchFamily="34" charset="0"/>
              </a:rPr>
              <a:t>وسرالختم</a:t>
            </a:r>
            <a:r>
              <a:rPr lang="ar-SA" sz="1600" dirty="0">
                <a:latin typeface="Tahoma" panose="020B0604030504040204" pitchFamily="34" charset="0"/>
                <a:ea typeface="Tahoma" panose="020B0604030504040204" pitchFamily="34" charset="0"/>
                <a:cs typeface="Tahoma" panose="020B0604030504040204" pitchFamily="34" charset="0"/>
              </a:rPr>
              <a:t>، علي.(1416). </a:t>
            </a:r>
            <a:r>
              <a:rPr lang="ar-SA" sz="1600" b="1" dirty="0">
                <a:latin typeface="Tahoma" panose="020B0604030504040204" pitchFamily="34" charset="0"/>
                <a:ea typeface="Tahoma" panose="020B0604030504040204" pitchFamily="34" charset="0"/>
                <a:cs typeface="Tahoma" panose="020B0604030504040204" pitchFamily="34" charset="0"/>
              </a:rPr>
              <a:t>المنهج المدرسي من منظور جديد</a:t>
            </a:r>
            <a:r>
              <a:rPr lang="ar-SA" sz="1600" dirty="0">
                <a:latin typeface="Tahoma" panose="020B0604030504040204" pitchFamily="34" charset="0"/>
                <a:ea typeface="Tahoma" panose="020B0604030504040204" pitchFamily="34" charset="0"/>
                <a:cs typeface="Tahoma" panose="020B0604030504040204" pitchFamily="34" charset="0"/>
              </a:rPr>
              <a:t>. الرياض:  مكتبة </a:t>
            </a:r>
            <a:r>
              <a:rPr lang="ar-SA" sz="1600" dirty="0" smtClean="0">
                <a:latin typeface="Tahoma" panose="020B0604030504040204" pitchFamily="34" charset="0"/>
                <a:ea typeface="Tahoma" panose="020B0604030504040204" pitchFamily="34" charset="0"/>
                <a:cs typeface="Tahoma" panose="020B0604030504040204" pitchFamily="34" charset="0"/>
              </a:rPr>
              <a:t>العبيكان</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كتاب مجهول المؤلف</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عنوان الكتاب(بخط أسود غامق). (الطبعة).(التاريخ). بلد النشر: الناشر.</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مثال:</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    تعليم التعبير اللغوي للمبتدئين .(ط3).(1992). بيروت: مكتبة لبنان.</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كتاب بدون تاريخ</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الاسم الأخير، الاسم الأول. عنوان الكتاب(بخط أسود غامق).(الطبعة). بلد النشر: الناشر.</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مثال:</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   قطب، محمد. دراسات في النفس الإنسانية. دار القلم. بدون تاريخ.</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عدة أعمال لمؤلف واحد وطريقة ترتيبها</a:t>
            </a:r>
            <a:br>
              <a:rPr lang="ar-SA" sz="1600" dirty="0" smtClean="0">
                <a:latin typeface="Tahoma" panose="020B0604030504040204" pitchFamily="34" charset="0"/>
                <a:ea typeface="Tahoma" panose="020B0604030504040204" pitchFamily="34" charset="0"/>
                <a:cs typeface="Tahoma" panose="020B0604030504040204" pitchFamily="34" charset="0"/>
              </a:rPr>
            </a:br>
            <a:r>
              <a:rPr lang="ar-SA" sz="1600" dirty="0" smtClean="0">
                <a:latin typeface="Tahoma" panose="020B0604030504040204" pitchFamily="34" charset="0"/>
                <a:ea typeface="Tahoma" panose="020B0604030504040204" pitchFamily="34" charset="0"/>
                <a:cs typeface="Tahoma" panose="020B0604030504040204" pitchFamily="34" charset="0"/>
              </a:rPr>
              <a:t>حين تتعدد المراجع لمؤلف واحد فيتم ترتيبها وفق التاريخ الأقدم فالأقدم، فإن تطابقا في التاريخ فيتم الترتيب وفق عنوان المرجع مع إهمال (أل) التعريف في الترتيب وإضافة حرف هجائي للترتيب بعد التاريخ مباشرة: </a:t>
            </a:r>
            <a:endParaRPr lang="ar-SA"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5200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4471" y="161365"/>
            <a:ext cx="11896163" cy="6517341"/>
          </a:xfrm>
        </p:spPr>
        <p:txBody>
          <a:bodyPr>
            <a:normAutofit/>
          </a:bodyPr>
          <a:lstStyle/>
          <a:p>
            <a:pPr marL="598805" indent="-609600"/>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العنوان. اسم المجلة. المجلد بخط أسود غامق (رقم العدد). الصفحات</a:t>
            </a:r>
            <a:r>
              <a:rPr lang="ar-SA" sz="2400" dirty="0">
                <a:latin typeface="Times New Roman" panose="02020603050405020304" pitchFamily="18" charset="0"/>
                <a:ea typeface="Times New Roman" panose="02020603050405020304" pitchFamily="18" charset="0"/>
              </a:rPr>
              <a:t>.</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2800" dirty="0" err="1">
                <a:latin typeface="Times New Roman" panose="02020603050405020304" pitchFamily="18" charset="0"/>
                <a:ea typeface="Times New Roman" panose="02020603050405020304" pitchFamily="18" charset="0"/>
                <a:cs typeface="Traditional Arabic" panose="02020603050405020304" pitchFamily="18" charset="-78"/>
              </a:rPr>
              <a:t>المقوشي</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عبدالله.(1412هـ، أ). قياس التفكير التجريدي حسب نظرية </a:t>
            </a:r>
            <a:r>
              <a:rPr lang="ar-SA" sz="2800" dirty="0" err="1">
                <a:latin typeface="Times New Roman" panose="02020603050405020304" pitchFamily="18" charset="0"/>
                <a:ea typeface="Times New Roman" panose="02020603050405020304" pitchFamily="18" charset="0"/>
                <a:cs typeface="Traditional Arabic" panose="02020603050405020304" pitchFamily="18" charset="-78"/>
              </a:rPr>
              <a:t>بياجيه</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لدى الطلبة الجدد الذين التحقوا بكلية التربية-جامعة الملك سعود في الفصل الدراسي الأول للعام الجامعي 1409/1410هـ وعلاقته ببعض المتغيرات. </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مجلة جامعة الملك سعود. مجلد4</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(1). 1-21.</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2800" dirty="0" err="1">
                <a:latin typeface="Times New Roman" panose="02020603050405020304" pitchFamily="18" charset="0"/>
                <a:ea typeface="Times New Roman" panose="02020603050405020304" pitchFamily="18" charset="0"/>
                <a:cs typeface="Traditional Arabic" panose="02020603050405020304" pitchFamily="18" charset="-78"/>
              </a:rPr>
              <a:t>المقوشي</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عبدالله.(1412هـ، ب). قياس التفكير التجريدي حسب نظرية </a:t>
            </a:r>
            <a:r>
              <a:rPr lang="ar-SA" sz="2800" dirty="0" err="1">
                <a:latin typeface="Times New Roman" panose="02020603050405020304" pitchFamily="18" charset="0"/>
                <a:ea typeface="Times New Roman" panose="02020603050405020304" pitchFamily="18" charset="0"/>
                <a:cs typeface="Traditional Arabic" panose="02020603050405020304" pitchFamily="18" charset="-78"/>
              </a:rPr>
              <a:t>بياجيه</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وعلاقته ببعض المتغيرات لدى طلاب التربية الميدانية الذين سوف يتخرجون من كلية التربية-جامعة الملك سعود مع نهاية الفصل الدراسي الأول للعام الجامعي 1409/1410هـ. </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مجلة جامعة الملك سعود. مجلد4</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 (1).179-198.</a:t>
            </a:r>
            <a:r>
              <a:rPr lang="en-US" sz="4000" dirty="0">
                <a:latin typeface="Times New Roman" panose="02020603050405020304" pitchFamily="18" charset="0"/>
                <a:ea typeface="Times New Roman" panose="02020603050405020304" pitchFamily="18" charset="0"/>
              </a:rPr>
              <a:t/>
            </a:r>
            <a:br>
              <a:rPr lang="en-US" sz="4000" dirty="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كتاب من تأليف منظمة أو جمعية </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المنظمة.(التاريخ).عنوان الكتاب(بخط أسود غامق).(رقم الطبعة).بلد النشر: الناشر.</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مثال:</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   الجمعية السعودية للعلوم التربوية والنفسية.(1425). تربية الأطفال (ط2). الرياض: جامعة الملك سعود.</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 </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كتاب في طبعة غير طبعته الأولى </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الاسم الأخير، الاسم الأول.(التاريخ). عنوان الكتاب(بخط أسود غامق). (الطبعة) بلد النشر: الناشر.</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مثال:</a:t>
            </a:r>
            <a:br>
              <a:rPr lang="ar-SA" sz="2200" dirty="0" smtClean="0">
                <a:latin typeface="Times New Roman" panose="02020603050405020304" pitchFamily="18" charset="0"/>
                <a:ea typeface="Times New Roman" panose="02020603050405020304" pitchFamily="18" charset="0"/>
              </a:rPr>
            </a:br>
            <a:r>
              <a:rPr lang="ar-SA" sz="2200" dirty="0" smtClean="0">
                <a:latin typeface="Times New Roman" panose="02020603050405020304" pitchFamily="18" charset="0"/>
                <a:ea typeface="Times New Roman" panose="02020603050405020304" pitchFamily="18" charset="0"/>
              </a:rPr>
              <a:t>بادي، غسان.(1982). </a:t>
            </a:r>
            <a:r>
              <a:rPr lang="ar-SA" sz="2200" dirty="0" err="1" smtClean="0">
                <a:latin typeface="Times New Roman" panose="02020603050405020304" pitchFamily="18" charset="0"/>
                <a:ea typeface="Times New Roman" panose="02020603050405020304" pitchFamily="18" charset="0"/>
              </a:rPr>
              <a:t>ابستيمولوجيا</a:t>
            </a:r>
            <a:r>
              <a:rPr lang="ar-SA" sz="2200" dirty="0" smtClean="0">
                <a:latin typeface="Times New Roman" panose="02020603050405020304" pitchFamily="18" charset="0"/>
                <a:ea typeface="Times New Roman" panose="02020603050405020304" pitchFamily="18" charset="0"/>
              </a:rPr>
              <a:t> تعليم اللغة العربية للناطقين باللغات الأخرى.(ط4). بيروت: دار العلم للملايين.</a:t>
            </a:r>
            <a:endParaRPr lang="ar-SA" dirty="0"/>
          </a:p>
        </p:txBody>
      </p:sp>
    </p:spTree>
    <p:extLst>
      <p:ext uri="{BB962C8B-B14F-4D97-AF65-F5344CB8AC3E}">
        <p14:creationId xmlns:p14="http://schemas.microsoft.com/office/powerpoint/2010/main" val="372339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4471" y="143435"/>
            <a:ext cx="11940987" cy="6580094"/>
          </a:xfrm>
        </p:spPr>
        <p:txBody>
          <a:bodyPr>
            <a:normAutofit/>
          </a:bodyPr>
          <a:lstStyle/>
          <a:p>
            <a:pPr>
              <a:spcBef>
                <a:spcPts val="1200"/>
              </a:spcBef>
              <a:spcAft>
                <a:spcPts val="300"/>
              </a:spcAft>
            </a:pP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طبعة منقحة أو مزيدة </a:t>
            </a:r>
            <a:r>
              <a:rPr lang="en-US" sz="2800" b="1" i="1" dirty="0">
                <a:latin typeface="Arial" panose="020B0604020202020204" pitchFamily="34" charset="0"/>
              </a:rPr>
              <a:t/>
            </a:r>
            <a:br>
              <a:rPr lang="en-US" sz="2800" b="1" i="1" dirty="0">
                <a:latin typeface="Arial" panose="020B0604020202020204" pitchFamily="34"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عنوان الكتاب(بخط أسود غامق).(طبعة مزيدة ) بلد النشر: الناشر.</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2400" dirty="0">
                <a:latin typeface="Times New Roman" panose="02020603050405020304" pitchFamily="18" charset="0"/>
                <a:ea typeface="Times New Roman" panose="02020603050405020304" pitchFamily="18" charset="0"/>
              </a:rPr>
              <a:t/>
            </a:r>
            <a:br>
              <a:rPr lang="en-US" sz="2400" dirty="0">
                <a:latin typeface="Times New Roman" panose="02020603050405020304" pitchFamily="18" charset="0"/>
                <a:ea typeface="Times New Roman" panose="02020603050405020304" pitchFamily="18" charset="0"/>
              </a:rPr>
            </a:b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بادي، غسان.(1982). </a:t>
            </a:r>
            <a:r>
              <a:rPr lang="ar-SA" sz="2800" b="1" dirty="0" err="1">
                <a:latin typeface="Times New Roman" panose="02020603050405020304" pitchFamily="18" charset="0"/>
                <a:ea typeface="Times New Roman" panose="02020603050405020304" pitchFamily="18" charset="0"/>
                <a:cs typeface="Traditional Arabic" panose="02020603050405020304" pitchFamily="18" charset="-78"/>
              </a:rPr>
              <a:t>ابستيمولوجيا</a:t>
            </a:r>
            <a:r>
              <a:rPr lang="ar-SA" sz="2800" b="1" dirty="0">
                <a:latin typeface="Times New Roman" panose="02020603050405020304" pitchFamily="18" charset="0"/>
                <a:ea typeface="Times New Roman" panose="02020603050405020304" pitchFamily="18" charset="0"/>
                <a:cs typeface="Traditional Arabic" panose="02020603050405020304" pitchFamily="18" charset="-78"/>
              </a:rPr>
              <a:t> تعليم اللغة العربية للناطقين باللغات الأخرى</a:t>
            </a:r>
            <a:r>
              <a:rPr lang="ar-SA" sz="2800" dirty="0">
                <a:latin typeface="Times New Roman" panose="02020603050405020304" pitchFamily="18" charset="0"/>
                <a:ea typeface="Times New Roman" panose="02020603050405020304" pitchFamily="18" charset="0"/>
                <a:cs typeface="Traditional Arabic" panose="02020603050405020304" pitchFamily="18" charset="-78"/>
              </a:rPr>
              <a:t>.(طبعة مزيدة) بيروت: دار العلم للملايين</a:t>
            </a:r>
            <a:r>
              <a:rPr lang="ar-SA" sz="2800" dirty="0" smtClean="0">
                <a:latin typeface="Times New Roman" panose="02020603050405020304" pitchFamily="18" charset="0"/>
                <a:ea typeface="Times New Roman" panose="02020603050405020304" pitchFamily="18" charset="0"/>
                <a:cs typeface="Traditional Arabic" panose="02020603050405020304" pitchFamily="18" charset="-78"/>
              </a:rPr>
              <a:t>.</a:t>
            </a:r>
            <a:br>
              <a:rPr lang="ar-SA" sz="2800"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ar-SA" sz="2800" b="1" dirty="0">
                <a:ln w="0"/>
                <a:effectLst>
                  <a:outerShdw blurRad="38100" dist="25400" dir="5400000" algn="ctr" rotWithShape="0">
                    <a:srgbClr val="6E747A">
                      <a:alpha val="43000"/>
                    </a:srgbClr>
                  </a:outerShdw>
                </a:effectLst>
                <a:latin typeface="Arial" panose="020B0604020202020204" pitchFamily="34" charset="0"/>
                <a:cs typeface="Traditional Arabic" panose="02020603050405020304" pitchFamily="18" charset="-78"/>
              </a:rPr>
              <a:t>مؤلف من عدة مجلدات </a:t>
            </a:r>
            <a:r>
              <a:rPr lang="en-US" sz="2000" b="1" i="1" dirty="0">
                <a:latin typeface="Arial" panose="020B0604020202020204" pitchFamily="34" charset="0"/>
              </a:rPr>
              <a:t/>
            </a:r>
            <a:br>
              <a:rPr lang="en-US" sz="2000" b="1" i="1" dirty="0">
                <a:latin typeface="Arial" panose="020B0604020202020204" pitchFamily="34" charset="0"/>
              </a:rPr>
            </a:br>
            <a:r>
              <a:rPr lang="ar-SA" sz="2000" b="1" dirty="0">
                <a:latin typeface="Times New Roman" panose="02020603050405020304" pitchFamily="18" charset="0"/>
                <a:ea typeface="Times New Roman" panose="02020603050405020304" pitchFamily="18" charset="0"/>
                <a:cs typeface="Traditional Arabic" panose="02020603050405020304" pitchFamily="18" charset="-78"/>
              </a:rPr>
              <a:t>الاسم الأخير، الاسم الأول.(التاريخ). عنوان </a:t>
            </a:r>
            <a:r>
              <a:rPr lang="ar-SA" sz="2000" b="1" dirty="0" err="1">
                <a:latin typeface="Times New Roman" panose="02020603050405020304" pitchFamily="18" charset="0"/>
                <a:ea typeface="Times New Roman" panose="02020603050405020304" pitchFamily="18" charset="0"/>
                <a:cs typeface="Traditional Arabic" panose="02020603050405020304" pitchFamily="18" charset="-78"/>
              </a:rPr>
              <a:t>الكتاب.رقم</a:t>
            </a:r>
            <a:r>
              <a:rPr lang="ar-SA" sz="2000" b="1" dirty="0">
                <a:latin typeface="Times New Roman" panose="02020603050405020304" pitchFamily="18" charset="0"/>
                <a:ea typeface="Times New Roman" panose="02020603050405020304" pitchFamily="18" charset="0"/>
                <a:cs typeface="Traditional Arabic" panose="02020603050405020304" pitchFamily="18" charset="-78"/>
              </a:rPr>
              <a:t> المجلد. عنوان المجلد(بخط أسود غامق). (الطبعة). بلد النشر: الناشر.</a:t>
            </a:r>
            <a:r>
              <a:rPr lang="en-US" sz="1600" dirty="0">
                <a:latin typeface="Times New Roman" panose="02020603050405020304" pitchFamily="18" charset="0"/>
                <a:ea typeface="Times New Roman" panose="02020603050405020304" pitchFamily="18" charset="0"/>
              </a:rPr>
              <a:t/>
            </a:r>
            <a:br>
              <a:rPr lang="en-US" sz="1600" dirty="0">
                <a:latin typeface="Times New Roman" panose="02020603050405020304" pitchFamily="18" charset="0"/>
                <a:ea typeface="Times New Roman" panose="02020603050405020304" pitchFamily="18" charset="0"/>
              </a:rPr>
            </a:br>
            <a:r>
              <a:rPr lang="ar-SA" sz="2000" b="1" dirty="0">
                <a:latin typeface="Times New Roman" panose="02020603050405020304" pitchFamily="18" charset="0"/>
                <a:ea typeface="Times New Roman" panose="02020603050405020304" pitchFamily="18" charset="0"/>
                <a:cs typeface="Traditional Arabic" panose="02020603050405020304" pitchFamily="18" charset="-78"/>
              </a:rPr>
              <a:t>مثال:</a:t>
            </a:r>
            <a:r>
              <a:rPr lang="en-US" sz="1600" dirty="0">
                <a:latin typeface="Times New Roman" panose="02020603050405020304" pitchFamily="18" charset="0"/>
                <a:ea typeface="Times New Roman" panose="02020603050405020304" pitchFamily="18" charset="0"/>
              </a:rPr>
              <a:t/>
            </a:r>
            <a:br>
              <a:rPr lang="en-US" sz="1600" dirty="0">
                <a:latin typeface="Times New Roman" panose="02020603050405020304" pitchFamily="18" charset="0"/>
                <a:ea typeface="Times New Roman" panose="02020603050405020304" pitchFamily="18" charset="0"/>
              </a:rPr>
            </a:b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وزارة المعارف.(1423). موسوعة تاريخ التعليم في المملكة العربية السعودية في مائة عام. المجلد الأول. </a:t>
            </a:r>
            <a:r>
              <a:rPr lang="ar-SA" sz="2000" b="1" dirty="0">
                <a:latin typeface="Times New Roman" panose="02020603050405020304" pitchFamily="18" charset="0"/>
                <a:ea typeface="Times New Roman" panose="02020603050405020304" pitchFamily="18" charset="0"/>
                <a:cs typeface="Traditional Arabic" panose="02020603050405020304" pitchFamily="18" charset="-78"/>
              </a:rPr>
              <a:t>تراجم شخصيات</a:t>
            </a:r>
            <a:r>
              <a:rPr lang="ar-SA" sz="2000" dirty="0">
                <a:latin typeface="Times New Roman" panose="02020603050405020304" pitchFamily="18" charset="0"/>
                <a:ea typeface="Times New Roman" panose="02020603050405020304" pitchFamily="18" charset="0"/>
                <a:cs typeface="Traditional Arabic" panose="02020603050405020304" pitchFamily="18" charset="-78"/>
              </a:rPr>
              <a:t>.(ط2). الرياض</a:t>
            </a:r>
            <a:r>
              <a:rPr lang="ar-SA" sz="2000"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en-US" sz="2000" dirty="0">
                <a:latin typeface="Times New Roman" panose="02020603050405020304" pitchFamily="18" charset="0"/>
                <a:ea typeface="Times New Roman" panose="02020603050405020304" pitchFamily="18" charset="0"/>
              </a:rPr>
              <a:t/>
            </a:r>
            <a:br>
              <a:rPr lang="en-US" sz="2000" dirty="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مؤلف ذو محرر</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الاسم الأخير، الاسم الأول(محرر).(التاريخ). عنوان الكتاب(بخط أسود غامق). بلد النشر: الناشر.</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مثال1:</a:t>
            </a:r>
            <a:br>
              <a:rPr lang="ar-SA" sz="2000" dirty="0" smtClean="0">
                <a:latin typeface="Times New Roman" panose="02020603050405020304" pitchFamily="18" charset="0"/>
                <a:ea typeface="Times New Roman" panose="02020603050405020304" pitchFamily="18" charset="0"/>
              </a:rPr>
            </a:br>
            <a:r>
              <a:rPr lang="ar-SA" sz="2000" dirty="0" err="1" smtClean="0">
                <a:latin typeface="Times New Roman" panose="02020603050405020304" pitchFamily="18" charset="0"/>
                <a:ea typeface="Times New Roman" panose="02020603050405020304" pitchFamily="18" charset="0"/>
              </a:rPr>
              <a:t>هارتمان</a:t>
            </a:r>
            <a:r>
              <a:rPr lang="ar-SA" sz="2000" dirty="0" smtClean="0">
                <a:latin typeface="Times New Roman" panose="02020603050405020304" pitchFamily="18" charset="0"/>
                <a:ea typeface="Times New Roman" panose="02020603050405020304" pitchFamily="18" charset="0"/>
              </a:rPr>
              <a:t>، جورج(محرر).(1994). منهج البحث في التربية المقارنة و تحليل المناهج. القاهرة: الأنجلو المصرية.</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 </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الاسم الأخير، الاسم الأول. (التاريخ). العنوان المختار. في اسم المحرر (محرر).عنوان الكتاب(بخط أسود غامق). (الصفحات المختارة). بلد النشر: الناشر.</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مثال2:</a:t>
            </a:r>
            <a:br>
              <a:rPr lang="ar-SA" sz="2000" dirty="0" smtClean="0">
                <a:latin typeface="Times New Roman" panose="02020603050405020304" pitchFamily="18" charset="0"/>
                <a:ea typeface="Times New Roman" panose="02020603050405020304" pitchFamily="18" charset="0"/>
              </a:rPr>
            </a:br>
            <a:r>
              <a:rPr lang="ar-SA" sz="2000" dirty="0" smtClean="0">
                <a:latin typeface="Times New Roman" panose="02020603050405020304" pitchFamily="18" charset="0"/>
                <a:ea typeface="Times New Roman" panose="02020603050405020304" pitchFamily="18" charset="0"/>
              </a:rPr>
              <a:t>مولي، ميشال.(1994). المنهج الجوهري في تحليل المنهج المدرسي. في </a:t>
            </a:r>
            <a:r>
              <a:rPr lang="ar-SA" sz="2000" dirty="0" err="1" smtClean="0">
                <a:latin typeface="Times New Roman" panose="02020603050405020304" pitchFamily="18" charset="0"/>
                <a:ea typeface="Times New Roman" panose="02020603050405020304" pitchFamily="18" charset="0"/>
              </a:rPr>
              <a:t>هارتمان</a:t>
            </a:r>
            <a:r>
              <a:rPr lang="ar-SA" sz="2000" dirty="0" smtClean="0">
                <a:latin typeface="Times New Roman" panose="02020603050405020304" pitchFamily="18" charset="0"/>
                <a:ea typeface="Times New Roman" panose="02020603050405020304" pitchFamily="18" charset="0"/>
              </a:rPr>
              <a:t>، جورج(محرر). منهج البحث في التربية المقارنة و تحليل المناهج. (ص ص150-160). القاهرة: الأنجلو المصرية.</a:t>
            </a:r>
            <a:endParaRPr lang="ar-SA" sz="2800" dirty="0"/>
          </a:p>
        </p:txBody>
      </p:sp>
    </p:spTree>
    <p:extLst>
      <p:ext uri="{BB962C8B-B14F-4D97-AF65-F5344CB8AC3E}">
        <p14:creationId xmlns:p14="http://schemas.microsoft.com/office/powerpoint/2010/main" val="1712774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178</Words>
  <Application>Microsoft Office PowerPoint</Application>
  <PresentationFormat>ملء الشاشة</PresentationFormat>
  <Paragraphs>53</Paragraphs>
  <Slides>21</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21</vt:i4>
      </vt:variant>
    </vt:vector>
  </HeadingPairs>
  <TitlesOfParts>
    <vt:vector size="29" baseType="lpstr">
      <vt:lpstr>Arial</vt:lpstr>
      <vt:lpstr>Calibri</vt:lpstr>
      <vt:lpstr>Calibri Light</vt:lpstr>
      <vt:lpstr>Garamond</vt:lpstr>
      <vt:lpstr>Tahoma</vt:lpstr>
      <vt:lpstr>Times New Roman</vt:lpstr>
      <vt:lpstr>Traditional Arabic</vt:lpstr>
      <vt:lpstr>نسق Office</vt:lpstr>
      <vt:lpstr>المحاضرة الرابعة</vt:lpstr>
      <vt:lpstr> •تحديد المصطلحات: تحديد مصطلحات البحث من المستحسن أن يحدد الطالب معنى المصطلحات ملماً بثلاثة أنواع من المعاني: •المعنى المعجمي: المعنى الوارد في المعجم. •المعنى الاصطلاحي: المعنى المعروف للمصطلح لدى متخصصين في مجال عملي محدد. •المعنى الإجرائي: المعنى الخاص بالبحث. ويراعى في المعاني الثلاثة المعنى المشترك فيما بينها. •مؤهلات الطالب ذات العلاقة بالبحث :من المستحسن أن يذكر الطالب تاريخ التحاقه بالبرنامج (ماجستير/دكتوراه) وثقافته المتعلقة بموضوع بحثه وخبرته في مجال هذا الموضوع. •التصور العام لفصول الدراسة :يذكر الطالب فصول الرسالة المتوقع إنجازها. •قائمة المراجع: ويذكر فيها المراجع التي ورد ذكرها في الخطة.  نوضح الإطار العام لكتابه البحث لكتابة خطة البحث يستخدم نوع الخط Traditional Arabic من معالج الكلماتMS Word  . على أن يكون حجم بنط الطباعة (بنط 16)، والعناوين الرئيسة (بنط 20 أسود)، والعناوين الفرعية [بنط 18 أسود]. ويكون تباعد الأسطر (سطر ونصف)، وإن وردت بعض الكلمات بالحروف الإنجليزية فتكتب ببنط 14 بخط Garamond . وترقم الصفحات  في أعلى الجهة اليسرى من الصفحة. وقد تم تضمين عدة نماذج في الملحق تساعد على الإخراج الطباعي للخطة، وهي: -أنموذج يبين مسافات الهوامش. -أنموذج يبين شكل الغلاف. -أنموذج يبين آليات إخراج شكل الغلاف. </vt:lpstr>
      <vt:lpstr> توثيق الاقتباس  نتناول هنا كيفية توثيق الاقتباسات في متن البحث. توثيق اقتباس لمؤلف معروف وتاريخ معروف: يتبع عند الاقتباس في متن البحث طريقة "المؤلف، التاريخ"، فيذكر الاسم الأخير للمؤلف وتاريخ النشر فقط، ويمكن صياغة ذلك في ثلاثة أساليب: *مثال: وازن المفدى (1424هـ) بين أداء المعلمين... في دراسة حديثة تناولت أداء المعلمين (المفدى، 1424هـ)،... في عام 1423هـ، وازن المفدى بين أداء المعلمين...   توثيق اقتباس لمؤلف غير معروف وتاريخ معروف:  إذا كان المؤلف غير معروف في حين أن التاريخ معروف، كما هي الحال في المعلومات الصادرة عن صفحة إلكترونية، يمكن استخدام العنوان باختصار داخل علامات تنصيص عوضا عن اسم المؤلف: مثال:وقد أجريت دراسة مماثلة في تدريب الطلاب على كتابة البحث العلمي ("استخدام APA"، 1424)</vt:lpstr>
      <vt:lpstr> •توثيق اقتباس لمؤلف وتاريخ غير معروفين: إذا كان المؤلف غير معروف والتاريخ أيضا غير معروف، كما هي الحال في المعلومات الصادرة عن صفحة إلكترونية، يمكن استخدام العنوان باختصار داخل علامات تنصيص عوضا عن اسم المؤلف وبعدها يكتب د.ت. (أي بدون تاريخ): مثال: وفي دراسة أخرى تناولت بحوث الطلاب، تبين أنهم يتعلمون أفضل بالنموذج ("النموذج وAPA"، د.ت.) :::::::::::::::::::::::::::::::: توثيق اقتباس حرفي: ويتم ذلك وفق أساليب متعددة كما يلي: وقد أشار إلى أن "الطلاب يجدون صعوبة في كتابة المراجع وفق أسلوب APA" (الألفي، 1424، ص12) ولكنه لم يشرح ذلك بالتفصيل. وحسب رأي الألفي (1424)، فإن "الطلاب يجدون صعوبة في كتابة المراجع وفق أسلوب APA، وخاصة إذا كان هذا يتم للمرة الأولى" (ص12). وذكر الألفي (1424) أن " الطلاب يجدون صعوبة في كتابة المراجع وفق أسلوب APA" (ص12)؛ فماذا يجب على المدرسين حيال ذلك؟</vt:lpstr>
      <vt:lpstr>  توثيق اقتباس حرفي أطول من أربعين كلمة: يوضع الاقتباس الحرفي إذا كان أطول من أربعين كلمة في فقرة خاصة دون استخدام علامات التنصيص، وذلك بعد خمس مسافات من الهامش الأصلي الأيمن للمتن.  مثال:ويتفق الباحث مع ما ذكره فؤاد أبو حطب (1989) من توضيح حول تعلم المفاهيم والمعلومات حين قال: ولاشك أن للشواهد المتوافرة لدينا عن كيفية تعلم المفاهيم تأثيرها على عملية التدريس. فمستوى التصور يتوقف على التعليم والخبرة بدرجة أكبر من توقفه على الذكاء. ومستوى المفهوم عند طفل معين يتناسب مع عدد الخبرات التي مر بها وأنواعها فيما يتصل بهذا المفهوم، وعلى سبيل المثال مفهوم الطفل عن الأمانة يمكن أن ينمو إذا رأى سلوكا أمينا في عدد من المواقف المختلفة المنوعة.(ص84)وهذا الموقف قد تم تأكيده أيضا من خلال دراسة تجريبية أعدها الحسن (1425).   توثيق اقتباس لأكثر من مؤلف:   إذا كان الاقتباس من مصدر ألفه اثنان فيذكر الاسم الأخير لهما كلما ورد اقتباس عنهما. أما إذا كان الاقتباس عن عمل لثلاثة أو لأربعة  أو لخمسة مؤلفين فيذكر الاسم الأخير للجميع عند أول اقتباس ثم يكتفي بذكر الاسم الأخير للأول مع كلمة (وآخرون). أما إذا كان الاقتباس عن عمل لستة مؤلفين فيكتفي بذكر الاسم الأخير للأول مع كلمة (وآخرون). </vt:lpstr>
      <vt:lpstr>توثيق المراجع:-  بعد نهاية فصول البحث مباشرة تأتي قائمة المراجع التي استعان بها الباحث في متن بحثه، بحيث يتم ترتيب قائمة المراجع وفق الضوابط التالية حيث تمت الاستفادة من الدليل الصادر عن الجمعية الأمريكية (APA) النسخة الخامسة: عدم ترقيم المراجع. يتم ترتيب المراجع حسب الأحرف الهجائية للاسم الأخير مع إهمال (أل) التعريف في الترتيب. يكون تباعد أسطر المرجع الواحد مفردا (1سم). يكون تباعد الأسطر بين كل مرجعين مزدوجا (2سم). عندما يطول توثيق المرجع الواحد لأكثر من سطر فيجب أن تكون الأسطر الأخرى بعيدة (خمس مسافات) عن هامش السطر الأول.  مثال: الحديثي، صالح. (1415هـ.). طرائق وأساليب تعليم العلوم في المرحلة الثانوية في المملكة العربية السعودية والولايات المتحدة الأمريكية. مجلة جامعة الملك سعود. 7(2)، 163-199. وفيما يلي كيفية توثيق هذه المراجع بأشكالها التالية: • الكتب. • الدوريات. • غير المطبوعات. • المصادر الإلكترونية.</vt:lpstr>
      <vt:lpstr>                          أولا -  توثيق الكتب كتاب لمؤلف واحد الاسم الأخير، الاسم الأول.(التاريخ). عنوان الكتاب(بخط أسود غامق). بلد النشر: الناشر. مثال: السميري، لطيفة.(1418). النماذج في بناء المناهج. الرياض: دار عالم الكتب.   كتاب لمؤلفين أو أكثر  الاسم الأخير، الاسم الأول للمؤلف الأول؛ ثم الاسم الأخير، والاسم الأول للمؤلف الثاني.(التاريخ). عنوان الكتاب(بخط أسود غامق). بلد النشر: الناشر. مثال: الشافعي، إبراهيم؛ والكثيري، راشد؛ وسرالختم، علي.(1416). المنهج المدرسي من منظور جديد. الرياض:  مكتبة العبيكان كتاب مجهول المؤلف عنوان الكتاب(بخط أسود غامق). (الطبعة).(التاريخ). بلد النشر: الناشر. مثال:     تعليم التعبير اللغوي للمبتدئين .(ط3).(1992). بيروت: مكتبة لبنان.  كتاب بدون تاريخ الاسم الأخير، الاسم الأول. عنوان الكتاب(بخط أسود غامق).(الطبعة). بلد النشر: الناشر. مثال:    قطب، محمد. دراسات في النفس الإنسانية. دار القلم. بدون تاريخ.  عدة أعمال لمؤلف واحد وطريقة ترتيبها حين تتعدد المراجع لمؤلف واحد فيتم ترتيبها وفق التاريخ الأقدم فالأقدم، فإن تطابقا في التاريخ فيتم الترتيب وفق عنوان المرجع مع إهمال (أل) التعريف في الترتيب وإضافة حرف هجائي للترتيب بعد التاريخ مباشرة: </vt:lpstr>
      <vt:lpstr>الاسم الأخير، الاسم الأول.(التاريخ). العنوان. اسم المجلة. المجلد بخط أسود غامق (رقم العدد). الصفحات. مثال: المقوشي، عبدالله.(1412هـ، أ). قياس التفكير التجريدي حسب نظرية بياجيه لدى الطلبة الجدد الذين التحقوا بكلية التربية-جامعة الملك سعود في الفصل الدراسي الأول للعام الجامعي 1409/1410هـ وعلاقته ببعض المتغيرات. مجلة جامعة الملك سعود. مجلد4 (1). 1-21.   المقوشي، عبدالله.(1412هـ، ب). قياس التفكير التجريدي حسب نظرية بياجيه وعلاقته ببعض المتغيرات لدى طلاب التربية الميدانية الذين سوف يتخرجون من كلية التربية-جامعة الملك سعود مع نهاية الفصل الدراسي الأول للعام الجامعي 1409/1410هـ. مجلة جامعة الملك سعود. مجلد4 (1).179-198. كتاب من تأليف منظمة أو جمعية  المنظمة.(التاريخ).عنوان الكتاب(بخط أسود غامق).(رقم الطبعة).بلد النشر: الناشر. مثال:    الجمعية السعودية للعلوم التربوية والنفسية.(1425). تربية الأطفال (ط2). الرياض: جامعة الملك سعود.   كتاب في طبعة غير طبعته الأولى  الاسم الأخير، الاسم الأول.(التاريخ). عنوان الكتاب(بخط أسود غامق). (الطبعة) بلد النشر: الناشر. مثال: بادي، غسان.(1982). ابستيمولوجيا تعليم اللغة العربية للناطقين باللغات الأخرى.(ط4). بيروت: دار العلم للملايين.</vt:lpstr>
      <vt:lpstr> طبعة منقحة أو مزيدة  الاسم الأخير، الاسم الأول.(التاريخ). عنوان الكتاب(بخط أسود غامق).(طبعة مزيدة ) بلد النشر: الناشر. مثال: بادي، غسان.(1982). ابستيمولوجيا تعليم اللغة العربية للناطقين باللغات الأخرى.(طبعة مزيدة) بيروت: دار العلم للملايين. مؤلف من عدة مجلدات  الاسم الأخير، الاسم الأول.(التاريخ). عنوان الكتاب.رقم المجلد. عنوان المجلد(بخط أسود غامق). (الطبعة). بلد النشر: الناشر. مثال: وزارة المعارف.(1423). موسوعة تاريخ التعليم في المملكة العربية السعودية في مائة عام. المجلد الأول. تراجم شخصيات.(ط2). الرياض. مؤلف ذو محرر الاسم الأخير، الاسم الأول(محرر).(التاريخ). عنوان الكتاب(بخط أسود غامق). بلد النشر: الناشر. مثال1: هارتمان، جورج(محرر).(1994). منهج البحث في التربية المقارنة و تحليل المناهج. القاهرة: الأنجلو المصرية.   الاسم الأخير، الاسم الأول. (التاريخ). العنوان المختار. في اسم المحرر (محرر).عنوان الكتاب(بخط أسود غامق). (الصفحات المختارة). بلد النشر: الناشر. مثال2: مولي، ميشال.(1994). المنهج الجوهري في تحليل المنهج المدرسي. في هارتمان، جورج(محرر). منهج البحث في التربية المقارنة و تحليل المناهج. (ص ص150-160). القاهرة: الأنجلو المصرية.</vt:lpstr>
      <vt:lpstr>رسالة علمية غير منشورة الاسم الأخير، الاسم الأول.(التاريخ). عنوان الرسالة(بخط أسود غامق). معلومات توضيحية. القسم، الكلية، الجامعة: اسم البلد.  مثال: الكثيري، سعود.(1419). مدى تحقيق أهداف تعليم النصوص الأدبية في المحتوى المقرر على طلاب الصف الأول الثانوي. رسالة ماجستير غير منشورة. قسم المناهج وطرق التدريس، كلية التربية، جامعة الملك سعود: الرياض.   عمل منشور في سلسلة الاسم الأخير، الاسم الأول.(التاريخ). عنوان الكتاب(بخط أسود غامق).في اسم السلسلة(بخط أسود غامق). بلد النشر: الناشر. مثال: أبانمي، محمد.(1417). دليل الرسائل العلمية المجازة من مؤسسات التعليم العالي بالمملكة في تخصص المناهج وطرق التدريس. في سلسلة مطبوعات مكتبة الملك فهد الوطنية الثالثة. الرياض: مكتبة الملك فهد الوطنية. عمل مترجم الاسم الأخير للمؤلف، الاسم الأول.(التاريخ). عنوان الكتاب(بخط أسود غامق).(ترجمة الاسم الأول والأخير للمترجم). بلد النشر: الناشر. مثال: تايلور، رالف. (1982). أساسيات المناهج (ترجمة أحمد كاظم، وجابر عبدالحميد). مصر: دار النهضة العربية.   وثيقة حكومية الجهة المؤلفة.(التاريخ). عنوان الوثيقة (بخط أسود غامق). المدينة: الناشر.رقم النشر. مثال: عمادة الدراسات العليا.(1419). اللائحة الموحدة للدراسات العليا في الجامعات السعودية والقواعد والإجراءات التنظيمية والتنفيذية للدراسات العليا بجامعة الملك سعود. الرياض: جامعة الملك سعود. (بدون رقم نشر).</vt:lpstr>
      <vt:lpstr> مقدمة أو تقديم أو مدخل أو تمهيد  الاسم الأخير، الاسم الأول.(التاريخ). نوع المقال. في مؤلف الكتاب. عنوان الكتاب(بخط أسود غامق). (صفحات المقال). اسم بلد النشر: الناشر. مثال: الطنطاوي، سليم.(2001). مقدمة. في بادي، غسان.(1982). ابستيمولوجيا تعليم اللغة العربية للناطقين باللغات الأخرى. (ص ص ا – د). بيروت: دار العلم للملايين.  تقرير سنوي عنوان التقرير(بخط أسود غامق).(التاريخ). بلد النشر: الناشر. مثال: التقرير السنوي الثاني عشر لمجلس إدارة الجمعية السعودية للعلوم التربوية والنفسية: تقرير 1424-1425 (1425). الرياض: جامعة الملك سعود. </vt:lpstr>
      <vt:lpstr>                                 ثانيا - توثيق  الدوريات بحث في مجلة  الاسم الأخير، الاسم الأول.(التاريخ). عنوان البحث. اسم المجلة. العدد(بخط أسود غامق)، الصفحات. مثال: الديحان، محمد.(1423هـ). دراسة تحليلية للأسئلة الواردة في الخطط الدراسية التي يعدها معلمو الصف الأول المتوسط. رسالة التربية وعلم النفس. 14، 1- 34.   بحث في مجلة ذات صفحات متصلة الاسم الأخير، الاسم الأول.(التاريخ). عنوان البحث. اسم المجلة. المجلد بخط أسود غامق(رقم العدد). الصفحات. مثال: النجادى، عبدالعزيز.(1423). الحاجات التدريبية لمعلمي التربية الفنية في المرحلة المتوسطة. مجلة جامعة الملك سعود. مجلد15(2). 797-836.   بحث أو ورقة عمل في مؤتمر الاسم الأخير، الاسم الأول.(السنة والشهر). عنوان البحث(بخط أسود غامق). عنوان المؤتمر. البلد. مكان انعقاد المؤتمر. </vt:lpstr>
      <vt:lpstr>الشايع، فهد.(1425، ذو القعدة). الإنتاج العلمي لأعضاء هيئة التدريس في كليات العلوم الإنسانية في جامعة الملك سعود ومعوقاته. بحث مقدم في ندوة تنمية أعضاء هيئة التدريس في مؤسسات التعليم العالي: التحديات والتطوير. جامعة الملك سعود: الرياض.  مقال في دورية أسبوعية   الاسم الأخير، الاسم الأول. (السنة والشهر واليوم). عنوان المقال اسم المجلة. العدد(بخط أسود غامق)، الصفحة. مثال: عبدالله، محمد.(1425هـ شوال29). مهارات التدريس. رسالة البحوث. 112، 7.   مقالة من صحيفة يومية   الاسم الأخير، الاسم الأول.(السنة والشهر واليوم). عنوان المقال. اسم الصحيفة(بخط أسود غامق).عنوان الصفحة رقم الصفحة. مثال: الكثيري، سعود.(1425هـ محرم 28). تطوير المناهج:رؤى في الميزان. جريدة الرياض. مقالات19. </vt:lpstr>
      <vt:lpstr>                           ثالثا - توثيق المصادر الإلكترونية   يراعى فيها ما تم بيانه في توثيق المراجع وفق نوع كل مرجع مع إضافة تاريخ الاسترجاع من الانترنت وعنوان الموقع، فإذا كان المرجع بحثا في مجلة فتتبع الطريقة الآتية:   الاسم الأخير، الاسم الأول.(السنة والشهر). عنوان البحث(بخط أسود غامق). عنوان المؤتمر. البلد. مكان انعقاد المؤتمر. تم استرجاعه في ] التاريخ الهجري[  على الرابط ]يوضع الرابط كاملا[  . مثال: النصار، صالح.(2001). دراسة مقياس فون (Vaughan) المطور لقياس اتجاهات المعلمين نحو تدريس القراءة في المواد الدراسية. بحث مقدم إلى مؤتمر جمعية القراءة والمعرفة. القاهرة. تم استرجاعه في 1/11/1425هـ على الرابط http://www.arabicl.org/ seerah/Vaughan1.php</vt:lpstr>
      <vt:lpstr>                   رابعا - توثيق غير المطبوعات خطاب أو محاضرة الاسم الأخير، الاسم الأول.(السنة والشهر واليوم).عنوان المحاضرة(بخط أسود غامق).[معلومات توضيحية]. اسم الصحيفة(بخط أسود غامق). المدينة: المكان. مثال: الطريري، عبدالرحمن.(1425، ذو القعدة 2). كلمة افتتاحية لعميد الكلية . ألقيت في ندوة تنمية أعضاء هيئة التدريس في مؤسسات التعليم العالي: التحديات والتطوير. الرياض: جامعة الملك سعود.  عمل فني الفنان.(التاريخ). عنوان الإنتاج(بخط أسود غامق). [لوحة زيتية]. المدينة: المكان. مثال: محمد، عمر.(1420). الكتاتيب. [لوحة زيتية]. الرياض: متحف العاصمة. خريطة، رسم بياني، جدول، شكل توضيحي الاسم الأخير، الاسم الأول.(التاريخ).عنوان العمل.[معلومات توضيحية]. في مؤلف الكتاب. عنوان الكتاب(بخط أسود غامق). الصفحة. بلد النشر: الناشر. مثال: العساف، صالح.(1416). عوائق الصدق الداخلي والصدق الخارجي في التصميمات التمهيدية [جدول]. في صالح العساف. المدخل إلى البحث في العلوم السلوكية.(ص329). الرياض: مكتبة العبيكان. </vt:lpstr>
      <vt:lpstr>توثيق المراجع الأجنبية يتبع في كتابة المراجع الأجنبية الأسلوب نفسه الموضح في كتابة قائمة المراجع العربية، وإليك أخي الطالب– أختي الطالبة عرضا لبعض النماذج في كتابة المراجع الأجنبية: Books: Gall, M., Borg, W. &amp; Gall, J. (1996). Educational research: An introduction. 6th Ed. New York: Longman.   Journals: Citing articles in journals with continuous pagination:  Bean, J., &amp; Kuh, G. (1988). The relationship between author gender and the methods and topics used in the study of college students. Research in Higher Education, 28 (2), 130-144.  Citing articles in journals with non-continuous pagination: Baumberger, J., &amp; Bangert, A. (1996).  Research designs and statistical techniques used in the Journal of Learning Disability, 1989-1993. Journal of Learning Disability, 29, 313-316. Citing articles in monthly periodicals: Chandler-Crisp, S. (1988, May) "Aerobic writing": a writing practice model. Writing Lab Newsletter, pp. 9-11.  Citing articles in weekly periodicals  Kauffmann, S. (1993, October 18). On films: class consciousness. The New Republic, p.30.  Newspaper articles </vt:lpstr>
      <vt:lpstr>الملحقات   1. أنموذج يبين مسافات الهوامش 2. أنموذج يبين هيكل شكل الغلاف 3. أنموذج يبين آليات إخراج شكل الغلاف 4. أنموذج يبين الشكل النهائي للغلاف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•تحديد المصطلحات: تحديد مصطلحات البحث من المستحسن أن يحدد الطالب معنى المصطلحات ملماً بثلاثة أنواع من المعاني: •المعنى المعجمي: المعنى الوارد في المعجم. •المعنى الاصطلاحي: المعنى المعروف للمصطلح لدى متخصصين في مجال عملي محدد. •المعنى الإجرائي: المعنى الخاص بالبحث. ويراعى في المعاني الثلاثة المعنى المشترك فيما بينها. •مؤهلات الطالب ذات العلاقة بالبحث :من المستحسن أن يذكر الطالب تاريخ التحاقه بالبرنامج (ماجستير/دكتوراه) وثقافته المتعلقة بموضوع بحثه وخبرته في مجال هذا الموضوع. •التصور العام لفصول الدراسة :يذكر الطالب فصول الرسالة المتوقع إنجازها. •قائمة المراجع: ويذكر فيها المراجع التي ورد ذكرها في الخطة.  نوضح الإطار العام لكتابه البحث لكتابة خطة البحث يستخدم نوع الخط Traditional Arabic من معالج الكلماتMS Word  . على أن يكون حجم بنط الطباعة (بنط 16)، والعناوين الرئيسة (بنط 20 أسود)، والعناوين الفرعية [بنط 18 أسود]. ويكون تباعد الأسطر (سطر ونصف)، وإن وردت بعض الكلمات بالحروف الإنجليزية فتكتب ببنط 14 بخط Garamond . وترقم الصفحات  في أعلى الجهة اليسرى من الصفحة. وقد تم تضمين عدة نماذج في الملحق تساعد على الإخراج الطباعي للخطة، وهي: -أنموذج يبين مسافات الهوامش. -أنموذج يبين شكل الغلاف. -أنموذج يبين آليات إخراج شكل الغلاف. </dc:title>
  <dc:creator>Reem</dc:creator>
  <cp:lastModifiedBy>Reem</cp:lastModifiedBy>
  <cp:revision>4</cp:revision>
  <dcterms:created xsi:type="dcterms:W3CDTF">2016-11-17T17:50:09Z</dcterms:created>
  <dcterms:modified xsi:type="dcterms:W3CDTF">2016-11-17T18:03:32Z</dcterms:modified>
</cp:coreProperties>
</file>