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00331-FA3D-4E83-A6BB-35658E43782C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BBCD6-FECC-430D-8760-B8515E7B99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3BC1C-92C9-4BAD-817F-258875BCDE92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71600" y="2391023"/>
            <a:ext cx="7772400" cy="1470025"/>
          </a:xfrm>
        </p:spPr>
        <p:txBody>
          <a:bodyPr>
            <a:noAutofit/>
          </a:bodyPr>
          <a:lstStyle/>
          <a:p>
            <a:pPr rtl="1"/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مهنة التدريس </a:t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أهميتها وأخلاقها وصفات الملتحقين </a:t>
            </a:r>
            <a:r>
              <a:rPr lang="ar-SA" sz="48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بها</a:t>
            </a:r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1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المرجع: المدخل للتدريس د.راشد </a:t>
            </a:r>
            <a:r>
              <a:rPr lang="ar-SA" sz="18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الكثيري </a:t>
            </a:r>
            <a:r>
              <a:rPr lang="ar-SA" sz="1800" b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– د.صالح </a:t>
            </a:r>
            <a:r>
              <a:rPr lang="ar-SA" sz="1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النصار</a:t>
            </a:r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endParaRPr lang="en-US" sz="4800" dirty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627784" y="3573016"/>
            <a:ext cx="4881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800" b="1" dirty="0" smtClean="0">
                <a:latin typeface="Traditional Arabic" pitchFamily="2" charset="-78"/>
                <a:cs typeface="Traditional Arabic" pitchFamily="2" charset="-78"/>
              </a:rPr>
              <a:t>المحاضرة الثالثة- 336 </a:t>
            </a:r>
            <a:r>
              <a:rPr lang="ar-SA" sz="2800" b="1" dirty="0" err="1" smtClean="0">
                <a:latin typeface="Traditional Arabic" pitchFamily="2" charset="-78"/>
                <a:cs typeface="Traditional Arabic" pitchFamily="2" charset="-78"/>
              </a:rPr>
              <a:t>نهج </a:t>
            </a:r>
            <a:r>
              <a:rPr lang="ar-SA" sz="2800" b="1" dirty="0" smtClean="0">
                <a:latin typeface="Traditional Arabic" pitchFamily="2" charset="-78"/>
                <a:cs typeface="Traditional Arabic" pitchFamily="2" charset="-78"/>
              </a:rPr>
              <a:t>– أ.الجوهرة آل </a:t>
            </a:r>
            <a:r>
              <a:rPr lang="ar-SA" sz="2800" b="1" dirty="0" err="1" smtClean="0">
                <a:latin typeface="Traditional Arabic" pitchFamily="2" charset="-78"/>
                <a:cs typeface="Traditional Arabic" pitchFamily="2" charset="-78"/>
              </a:rPr>
              <a:t>تويم</a:t>
            </a:r>
            <a:endParaRPr lang="en-US" sz="2800" b="1" dirty="0"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403648" y="1052736"/>
            <a:ext cx="6264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أنماط التعليم: تلقائي- غير رسمي- نظامي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مفهوم المهنة في الاصطلاح الحديث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مفهوم 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التمهين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لماذا يعد التدريس 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مهنة 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تمهين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التدريبس)</a:t>
            </a:r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>
              <a:buFont typeface="Arial" pitchFamily="34" charset="0"/>
              <a:buChar char="•"/>
            </a:pPr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475656" y="836712"/>
            <a:ext cx="62646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أبعاد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تمهين</a:t>
            </a: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التدريس: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1- 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الالتزام بالتدريس بشكل مثالي( تحمل مسؤولية النمو المهني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2- الالتزام بالتدريس لغاية اجتماعية قيّمة وارتباطها بارتفاع الدافع للعمل وتجويده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3- شعور المعلم بمسؤوليته عن التدريس بشكل ام في مدرسته وليس بأدائه التدريسي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4- الالتزام بأخلاقيات الاهتمام 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بالمستهدفين 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(الاهتمام 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بالانسان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بشكل متكامل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>
              <a:buFont typeface="Arial" pitchFamily="34" charset="0"/>
              <a:buChar char="•"/>
            </a:pPr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39552" y="692696"/>
            <a:ext cx="770485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أهمية وشرف مهنة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التدريس: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28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هي المسؤولة عن تنشئة الفرد وبناء شخصيته وتنمية مهاراته وتفجير طاقاته وتكوين اتجاهاته والاستجابة لدوافعه</a:t>
            </a:r>
          </a:p>
          <a:p>
            <a:pPr algn="r" rtl="1"/>
            <a:r>
              <a:rPr lang="ar-SA" sz="28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المهنة الأم؛ تسبق جميع المهن الأخرى</a:t>
            </a:r>
          </a:p>
          <a:p>
            <a:pPr algn="r" rtl="1"/>
            <a:r>
              <a:rPr lang="ar-SA" sz="28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المسؤولة عن نمو المجتمع</a:t>
            </a:r>
          </a:p>
          <a:p>
            <a:pPr algn="r" rtl="1"/>
            <a:r>
              <a:rPr lang="ar-SA" sz="28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الهدف السامي الذي تسعى إليه</a:t>
            </a:r>
          </a:p>
          <a:p>
            <a:pPr algn="r" rtl="1"/>
            <a:endParaRPr lang="ar-SA" sz="2800" b="1" dirty="0" smtClean="0">
              <a:solidFill>
                <a:schemeClr val="tx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endParaRPr lang="ar-SA" sz="2800" b="1" dirty="0" smtClean="0">
              <a:solidFill>
                <a:schemeClr val="tx2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39552" y="476672"/>
            <a:ext cx="770485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أخلاقيات مهنة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التدريس:</a:t>
            </a: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حددت وزارة التعليم عام </a:t>
            </a:r>
            <a:r>
              <a:rPr lang="ar-SA" sz="2400" b="1" dirty="0" err="1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1427هـ</a:t>
            </a:r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 أخلاقيات مهنة التعليم في مدارس التعليم العام في المملكة العربية السعودية في ميثاق خاص أطلقت عليه </a:t>
            </a:r>
            <a:r>
              <a:rPr lang="ar-SA" sz="2400" b="1" dirty="0" err="1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مسمى </a:t>
            </a:r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(أخلاقيات مهنة التعليم</a:t>
            </a:r>
            <a:r>
              <a:rPr lang="ar-SA" sz="2400" b="1" dirty="0" err="1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2400" b="1" dirty="0" smtClean="0">
              <a:solidFill>
                <a:schemeClr val="tx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وينص على عدد من </a:t>
            </a:r>
            <a:r>
              <a:rPr lang="ar-SA" sz="2400" b="1" dirty="0" err="1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المواد:</a:t>
            </a:r>
            <a:endParaRPr lang="ar-SA" sz="2400" b="1" dirty="0" smtClean="0">
              <a:solidFill>
                <a:schemeClr val="tx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المادة الأولى: تحديد المصطلحات ذات الصلة </a:t>
            </a:r>
            <a:r>
              <a:rPr lang="ar-SA" sz="2400" b="1" dirty="0" err="1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بالمهنة </a:t>
            </a:r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(الأخلاقيات- </a:t>
            </a:r>
            <a:r>
              <a:rPr lang="ar-SA" sz="2400" b="1" dirty="0" err="1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المعلم </a:t>
            </a:r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– الطالب</a:t>
            </a:r>
            <a:r>
              <a:rPr lang="ar-SA" sz="2400" b="1" dirty="0" err="1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2400" b="1" dirty="0" smtClean="0">
              <a:solidFill>
                <a:schemeClr val="tx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المادة الثانية: أهداف الميثاق</a:t>
            </a: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المادة الثالثة: شرف رسالة التعليم ومن يعمل </a:t>
            </a:r>
            <a:r>
              <a:rPr lang="ar-SA" sz="2400" b="1" dirty="0" err="1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بها</a:t>
            </a:r>
            <a:endParaRPr lang="ar-SA" sz="2400" b="1" dirty="0" smtClean="0">
              <a:solidFill>
                <a:schemeClr val="tx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المادة الرابعة: المعلم وأداؤه المهني</a:t>
            </a: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المادة الخامسة: المعلم وطلابه</a:t>
            </a: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المادة السادسة: المعلم والمجتمع</a:t>
            </a: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المادة السابعة: المعلم والمجتمع المدرسي</a:t>
            </a: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الماد الثامنة: المعلم والأسرة</a:t>
            </a:r>
          </a:p>
          <a:p>
            <a:pPr algn="r" rtl="1"/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كما حُددت أخلاقيات </a:t>
            </a:r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مهنة التعليم </a:t>
            </a:r>
            <a:r>
              <a:rPr lang="ar-SA" sz="2400" b="1" dirty="0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من قبل مكتب التربية العربي لدول الخليج عام </a:t>
            </a:r>
            <a:r>
              <a:rPr lang="ar-SA" sz="2400" b="1" dirty="0" err="1" smtClean="0">
                <a:solidFill>
                  <a:schemeClr val="tx2"/>
                </a:solidFill>
                <a:latin typeface="Traditional Arabic" pitchFamily="2" charset="-78"/>
                <a:cs typeface="Traditional Arabic" pitchFamily="2" charset="-78"/>
              </a:rPr>
              <a:t>1405هـ</a:t>
            </a:r>
            <a:endParaRPr lang="ar-SA" sz="2400" b="1" dirty="0" smtClean="0">
              <a:solidFill>
                <a:schemeClr val="tx2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95536" y="836712"/>
            <a:ext cx="82809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صفات الملتحقين بمهنة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التدريس: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1- 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الصفات الإيمانية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2- الصفات الخُلقية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3- الصفات 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الخَلقية 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(البدنية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247</Words>
  <Application>Microsoft Office PowerPoint</Application>
  <PresentationFormat>عرض على الشاشة (3:4)‏</PresentationFormat>
  <Paragraphs>38</Paragraphs>
  <Slides>6</Slides>
  <Notes>6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مهنة التدريس  أهميتها وأخلاقها وصفات الملتحقين بها المرجع: المدخل للتدريس د.راشد الكثيري – د.صالح النصار  </vt:lpstr>
      <vt:lpstr>الشريحة 2</vt:lpstr>
      <vt:lpstr>الشريحة 3</vt:lpstr>
      <vt:lpstr>الشريحة 4</vt:lpstr>
      <vt:lpstr>الشريحة 5</vt:lpstr>
      <vt:lpstr>الشريحة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محاضرة المعلم الناجح والتدريس الفعّال</dc:title>
  <dc:creator>USER</dc:creator>
  <cp:lastModifiedBy>USER</cp:lastModifiedBy>
  <cp:revision>32</cp:revision>
  <dcterms:created xsi:type="dcterms:W3CDTF">2015-10-03T14:36:14Z</dcterms:created>
  <dcterms:modified xsi:type="dcterms:W3CDTF">2016-02-13T17:32:10Z</dcterms:modified>
</cp:coreProperties>
</file>