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6"/>
  </p:notesMasterIdLst>
  <p:sldIdLst>
    <p:sldId id="256" r:id="rId2"/>
    <p:sldId id="258" r:id="rId3"/>
    <p:sldId id="268" r:id="rId4"/>
    <p:sldId id="259" r:id="rId5"/>
    <p:sldId id="269" r:id="rId6"/>
    <p:sldId id="270" r:id="rId7"/>
    <p:sldId id="271" r:id="rId8"/>
    <p:sldId id="261" r:id="rId9"/>
    <p:sldId id="276" r:id="rId10"/>
    <p:sldId id="277" r:id="rId11"/>
    <p:sldId id="272" r:id="rId12"/>
    <p:sldId id="273" r:id="rId13"/>
    <p:sldId id="274" r:id="rId14"/>
    <p:sldId id="275"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531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336" y="15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3300331-FA3D-4E83-A6BB-35658E43782C}" type="datetimeFigureOut">
              <a:rPr lang="en-US" smtClean="0"/>
              <a:pPr/>
              <a:t>12/11/2016</a:t>
            </a:fld>
            <a:endParaRPr lang="en-US"/>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6DBBCD6-FECC-430D-8760-B8515E7B9910}" type="slidenum">
              <a:rPr lang="en-US" smtClean="0"/>
              <a:pPr/>
              <a:t>‹#›</a:t>
            </a:fld>
            <a:endParaRPr lang="en-US"/>
          </a:p>
        </p:txBody>
      </p:sp>
    </p:spTree>
    <p:extLst>
      <p:ext uri="{BB962C8B-B14F-4D97-AF65-F5344CB8AC3E}">
        <p14:creationId xmlns:p14="http://schemas.microsoft.com/office/powerpoint/2010/main" val="32743522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a:p>
        </p:txBody>
      </p:sp>
      <p:sp>
        <p:nvSpPr>
          <p:cNvPr id="4" name="عنصر نائب لرقم الشريحة 3"/>
          <p:cNvSpPr>
            <a:spLocks noGrp="1"/>
          </p:cNvSpPr>
          <p:nvPr>
            <p:ph type="sldNum" sz="quarter" idx="10"/>
          </p:nvPr>
        </p:nvSpPr>
        <p:spPr/>
        <p:txBody>
          <a:bodyPr/>
          <a:lstStyle/>
          <a:p>
            <a:fld id="{A6DBBCD6-FECC-430D-8760-B8515E7B9910}"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a:p>
        </p:txBody>
      </p:sp>
      <p:sp>
        <p:nvSpPr>
          <p:cNvPr id="4" name="عنصر نائب لرقم الشريحة 3"/>
          <p:cNvSpPr>
            <a:spLocks noGrp="1"/>
          </p:cNvSpPr>
          <p:nvPr>
            <p:ph type="sldNum" sz="quarter" idx="10"/>
          </p:nvPr>
        </p:nvSpPr>
        <p:spPr/>
        <p:txBody>
          <a:bodyPr/>
          <a:lstStyle/>
          <a:p>
            <a:fld id="{A6DBBCD6-FECC-430D-8760-B8515E7B9910}" type="slidenum">
              <a:rPr lang="en-US" smtClean="0"/>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a:p>
        </p:txBody>
      </p:sp>
      <p:sp>
        <p:nvSpPr>
          <p:cNvPr id="4" name="عنصر نائب لرقم الشريحة 3"/>
          <p:cNvSpPr>
            <a:spLocks noGrp="1"/>
          </p:cNvSpPr>
          <p:nvPr>
            <p:ph type="sldNum" sz="quarter" idx="10"/>
          </p:nvPr>
        </p:nvSpPr>
        <p:spPr/>
        <p:txBody>
          <a:bodyPr/>
          <a:lstStyle/>
          <a:p>
            <a:fld id="{A6DBBCD6-FECC-430D-8760-B8515E7B9910}" type="slidenum">
              <a:rPr lang="en-US" smtClean="0"/>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a:p>
        </p:txBody>
      </p:sp>
      <p:sp>
        <p:nvSpPr>
          <p:cNvPr id="4" name="عنصر نائب لرقم الشريحة 3"/>
          <p:cNvSpPr>
            <a:spLocks noGrp="1"/>
          </p:cNvSpPr>
          <p:nvPr>
            <p:ph type="sldNum" sz="quarter" idx="10"/>
          </p:nvPr>
        </p:nvSpPr>
        <p:spPr/>
        <p:txBody>
          <a:bodyPr/>
          <a:lstStyle/>
          <a:p>
            <a:fld id="{A6DBBCD6-FECC-430D-8760-B8515E7B9910}" type="slidenum">
              <a:rPr lang="en-US" smtClean="0"/>
              <a:pPr/>
              <a:t>14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a:p>
        </p:txBody>
      </p:sp>
      <p:sp>
        <p:nvSpPr>
          <p:cNvPr id="4" name="عنصر نائب لرقم الشريحة 3"/>
          <p:cNvSpPr>
            <a:spLocks noGrp="1"/>
          </p:cNvSpPr>
          <p:nvPr>
            <p:ph type="sldNum" sz="quarter" idx="10"/>
          </p:nvPr>
        </p:nvSpPr>
        <p:spPr/>
        <p:txBody>
          <a:bodyPr/>
          <a:lstStyle/>
          <a:p>
            <a:fld id="{A6DBBCD6-FECC-430D-8760-B8515E7B9910}"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a:p>
        </p:txBody>
      </p:sp>
      <p:sp>
        <p:nvSpPr>
          <p:cNvPr id="4" name="عنصر نائب لرقم الشريحة 3"/>
          <p:cNvSpPr>
            <a:spLocks noGrp="1"/>
          </p:cNvSpPr>
          <p:nvPr>
            <p:ph type="sldNum" sz="quarter" idx="10"/>
          </p:nvPr>
        </p:nvSpPr>
        <p:spPr/>
        <p:txBody>
          <a:bodyPr/>
          <a:lstStyle/>
          <a:p>
            <a:fld id="{A6DBBCD6-FECC-430D-8760-B8515E7B9910}"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a:p>
        </p:txBody>
      </p:sp>
      <p:sp>
        <p:nvSpPr>
          <p:cNvPr id="4" name="عنصر نائب لرقم الشريحة 3"/>
          <p:cNvSpPr>
            <a:spLocks noGrp="1"/>
          </p:cNvSpPr>
          <p:nvPr>
            <p:ph type="sldNum" sz="quarter" idx="10"/>
          </p:nvPr>
        </p:nvSpPr>
        <p:spPr/>
        <p:txBody>
          <a:bodyPr/>
          <a:lstStyle/>
          <a:p>
            <a:fld id="{A6DBBCD6-FECC-430D-8760-B8515E7B9910}"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a:p>
        </p:txBody>
      </p:sp>
      <p:sp>
        <p:nvSpPr>
          <p:cNvPr id="4" name="عنصر نائب لرقم الشريحة 3"/>
          <p:cNvSpPr>
            <a:spLocks noGrp="1"/>
          </p:cNvSpPr>
          <p:nvPr>
            <p:ph type="sldNum" sz="quarter" idx="10"/>
          </p:nvPr>
        </p:nvSpPr>
        <p:spPr/>
        <p:txBody>
          <a:bodyPr/>
          <a:lstStyle/>
          <a:p>
            <a:fld id="{A6DBBCD6-FECC-430D-8760-B8515E7B9910}"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dirty="0"/>
          </a:p>
        </p:txBody>
      </p:sp>
      <p:sp>
        <p:nvSpPr>
          <p:cNvPr id="4" name="عنصر نائب لرقم الشريحة 3"/>
          <p:cNvSpPr>
            <a:spLocks noGrp="1"/>
          </p:cNvSpPr>
          <p:nvPr>
            <p:ph type="sldNum" sz="quarter" idx="10"/>
          </p:nvPr>
        </p:nvSpPr>
        <p:spPr/>
        <p:txBody>
          <a:bodyPr/>
          <a:lstStyle/>
          <a:p>
            <a:fld id="{A6DBBCD6-FECC-430D-8760-B8515E7B9910}"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a:p>
        </p:txBody>
      </p:sp>
      <p:sp>
        <p:nvSpPr>
          <p:cNvPr id="4" name="عنصر نائب لرقم الشريحة 3"/>
          <p:cNvSpPr>
            <a:spLocks noGrp="1"/>
          </p:cNvSpPr>
          <p:nvPr>
            <p:ph type="sldNum" sz="quarter" idx="10"/>
          </p:nvPr>
        </p:nvSpPr>
        <p:spPr/>
        <p:txBody>
          <a:bodyPr/>
          <a:lstStyle/>
          <a:p>
            <a:fld id="{A6DBBCD6-FECC-430D-8760-B8515E7B9910}"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a:p>
        </p:txBody>
      </p:sp>
      <p:sp>
        <p:nvSpPr>
          <p:cNvPr id="4" name="عنصر نائب لرقم الشريحة 3"/>
          <p:cNvSpPr>
            <a:spLocks noGrp="1"/>
          </p:cNvSpPr>
          <p:nvPr>
            <p:ph type="sldNum" sz="quarter" idx="10"/>
          </p:nvPr>
        </p:nvSpPr>
        <p:spPr/>
        <p:txBody>
          <a:bodyPr/>
          <a:lstStyle/>
          <a:p>
            <a:fld id="{A6DBBCD6-FECC-430D-8760-B8515E7B9910}"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a:p>
        </p:txBody>
      </p:sp>
      <p:sp>
        <p:nvSpPr>
          <p:cNvPr id="4" name="عنصر نائب لرقم الشريحة 3"/>
          <p:cNvSpPr>
            <a:spLocks noGrp="1"/>
          </p:cNvSpPr>
          <p:nvPr>
            <p:ph type="sldNum" sz="quarter" idx="10"/>
          </p:nvPr>
        </p:nvSpPr>
        <p:spPr/>
        <p:txBody>
          <a:bodyPr/>
          <a:lstStyle/>
          <a:p>
            <a:fld id="{A6DBBCD6-FECC-430D-8760-B8515E7B9910}"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ED33BC1C-92C9-4BAD-817F-258875BCDE92}" type="datetimeFigureOut">
              <a:rPr lang="en-US" smtClean="0"/>
              <a:pPr/>
              <a:t>12/11/2016</a:t>
            </a:fld>
            <a:endParaRPr lang="en-US"/>
          </a:p>
        </p:txBody>
      </p:sp>
      <p:sp>
        <p:nvSpPr>
          <p:cNvPr id="20" name="عنصر نائب للتذييل 19"/>
          <p:cNvSpPr>
            <a:spLocks noGrp="1"/>
          </p:cNvSpPr>
          <p:nvPr>
            <p:ph type="ftr" sz="quarter" idx="11"/>
          </p:nvPr>
        </p:nvSpPr>
        <p:spPr/>
        <p:txBody>
          <a:bodyPr/>
          <a:lstStyle>
            <a:extLst/>
          </a:lstStyle>
          <a:p>
            <a:endParaRPr lang="en-US"/>
          </a:p>
        </p:txBody>
      </p:sp>
      <p:sp>
        <p:nvSpPr>
          <p:cNvPr id="10" name="عنصر نائب لرقم الشريحة 9"/>
          <p:cNvSpPr>
            <a:spLocks noGrp="1"/>
          </p:cNvSpPr>
          <p:nvPr>
            <p:ph type="sldNum" sz="quarter" idx="12"/>
          </p:nvPr>
        </p:nvSpPr>
        <p:spPr/>
        <p:txBody>
          <a:bodyPr/>
          <a:lstStyle>
            <a:extLst/>
          </a:lstStyle>
          <a:p>
            <a:fld id="{9F836E86-0A63-4693-98C8-3C663C62B36A}" type="slidenum">
              <a:rPr lang="en-US" smtClean="0"/>
              <a:pPr/>
              <a:t>‹#›</a:t>
            </a:fld>
            <a:endParaRPr lang="en-US"/>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ED33BC1C-92C9-4BAD-817F-258875BCDE92}" type="datetimeFigureOut">
              <a:rPr lang="en-US" smtClean="0"/>
              <a:pPr/>
              <a:t>12/11/2016</a:t>
            </a:fld>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9F836E86-0A63-4693-98C8-3C663C62B36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ED33BC1C-92C9-4BAD-817F-258875BCDE92}" type="datetimeFigureOut">
              <a:rPr lang="en-US" smtClean="0"/>
              <a:pPr/>
              <a:t>12/11/2016</a:t>
            </a:fld>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9F836E86-0A63-4693-98C8-3C663C62B36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ED33BC1C-92C9-4BAD-817F-258875BCDE92}" type="datetimeFigureOut">
              <a:rPr lang="en-US" smtClean="0"/>
              <a:pPr/>
              <a:t>12/11/2016</a:t>
            </a:fld>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9F836E86-0A63-4693-98C8-3C663C62B36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ED33BC1C-92C9-4BAD-817F-258875BCDE92}" type="datetimeFigureOut">
              <a:rPr lang="en-US" smtClean="0"/>
              <a:pPr/>
              <a:t>12/11/2016</a:t>
            </a:fld>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9F836E86-0A63-4693-98C8-3C663C62B36A}" type="slidenum">
              <a:rPr lang="en-US" smtClean="0"/>
              <a:pPr/>
              <a:t>‹#›</a:t>
            </a:fld>
            <a:endParaRPr lang="en-US"/>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ED33BC1C-92C9-4BAD-817F-258875BCDE92}" type="datetimeFigureOut">
              <a:rPr lang="en-US" smtClean="0"/>
              <a:pPr/>
              <a:t>12/11/2016</a:t>
            </a:fld>
            <a:endParaRPr lang="en-US"/>
          </a:p>
        </p:txBody>
      </p:sp>
      <p:sp>
        <p:nvSpPr>
          <p:cNvPr id="6" name="عنصر نائب للتذييل 5"/>
          <p:cNvSpPr>
            <a:spLocks noGrp="1"/>
          </p:cNvSpPr>
          <p:nvPr>
            <p:ph type="ftr" sz="quarter" idx="11"/>
          </p:nvPr>
        </p:nvSpPr>
        <p:spPr/>
        <p:txBody>
          <a:bodyPr/>
          <a:lstStyle>
            <a:extLst/>
          </a:lstStyle>
          <a:p>
            <a:endParaRPr lang="en-US"/>
          </a:p>
        </p:txBody>
      </p:sp>
      <p:sp>
        <p:nvSpPr>
          <p:cNvPr id="7" name="عنصر نائب لرقم الشريحة 6"/>
          <p:cNvSpPr>
            <a:spLocks noGrp="1"/>
          </p:cNvSpPr>
          <p:nvPr>
            <p:ph type="sldNum" sz="quarter" idx="12"/>
          </p:nvPr>
        </p:nvSpPr>
        <p:spPr/>
        <p:txBody>
          <a:bodyPr/>
          <a:lstStyle>
            <a:extLst/>
          </a:lstStyle>
          <a:p>
            <a:fld id="{9F836E86-0A63-4693-98C8-3C663C62B36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ED33BC1C-92C9-4BAD-817F-258875BCDE92}" type="datetimeFigureOut">
              <a:rPr lang="en-US" smtClean="0"/>
              <a:pPr/>
              <a:t>12/11/2016</a:t>
            </a:fld>
            <a:endParaRPr lang="en-US"/>
          </a:p>
        </p:txBody>
      </p:sp>
      <p:sp>
        <p:nvSpPr>
          <p:cNvPr id="8" name="عنصر نائب للتذييل 7"/>
          <p:cNvSpPr>
            <a:spLocks noGrp="1"/>
          </p:cNvSpPr>
          <p:nvPr>
            <p:ph type="ftr" sz="quarter" idx="11"/>
          </p:nvPr>
        </p:nvSpPr>
        <p:spPr/>
        <p:txBody>
          <a:bodyPr/>
          <a:lstStyle>
            <a:extLst/>
          </a:lstStyle>
          <a:p>
            <a:endParaRPr lang="en-US"/>
          </a:p>
        </p:txBody>
      </p:sp>
      <p:sp>
        <p:nvSpPr>
          <p:cNvPr id="9" name="عنصر نائب لرقم الشريحة 8"/>
          <p:cNvSpPr>
            <a:spLocks noGrp="1"/>
          </p:cNvSpPr>
          <p:nvPr>
            <p:ph type="sldNum" sz="quarter" idx="12"/>
          </p:nvPr>
        </p:nvSpPr>
        <p:spPr/>
        <p:txBody>
          <a:bodyPr/>
          <a:lstStyle>
            <a:extLst/>
          </a:lstStyle>
          <a:p>
            <a:fld id="{9F836E86-0A63-4693-98C8-3C663C62B36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ED33BC1C-92C9-4BAD-817F-258875BCDE92}" type="datetimeFigureOut">
              <a:rPr lang="en-US" smtClean="0"/>
              <a:pPr/>
              <a:t>12/11/2016</a:t>
            </a:fld>
            <a:endParaRPr lang="en-US"/>
          </a:p>
        </p:txBody>
      </p:sp>
      <p:sp>
        <p:nvSpPr>
          <p:cNvPr id="4" name="عنصر نائب للتذييل 3"/>
          <p:cNvSpPr>
            <a:spLocks noGrp="1"/>
          </p:cNvSpPr>
          <p:nvPr>
            <p:ph type="ftr" sz="quarter" idx="11"/>
          </p:nvPr>
        </p:nvSpPr>
        <p:spPr/>
        <p:txBody>
          <a:bodyPr/>
          <a:lstStyle>
            <a:extLst/>
          </a:lstStyle>
          <a:p>
            <a:endParaRPr lang="en-US"/>
          </a:p>
        </p:txBody>
      </p:sp>
      <p:sp>
        <p:nvSpPr>
          <p:cNvPr id="5" name="عنصر نائب لرقم الشريحة 4"/>
          <p:cNvSpPr>
            <a:spLocks noGrp="1"/>
          </p:cNvSpPr>
          <p:nvPr>
            <p:ph type="sldNum" sz="quarter" idx="12"/>
          </p:nvPr>
        </p:nvSpPr>
        <p:spPr/>
        <p:txBody>
          <a:bodyPr/>
          <a:lstStyle>
            <a:extLst/>
          </a:lstStyle>
          <a:p>
            <a:fld id="{9F836E86-0A63-4693-98C8-3C663C62B36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ED33BC1C-92C9-4BAD-817F-258875BCDE92}" type="datetimeFigureOut">
              <a:rPr lang="en-US" smtClean="0"/>
              <a:pPr/>
              <a:t>12/11/2016</a:t>
            </a:fld>
            <a:endParaRPr lang="en-US"/>
          </a:p>
        </p:txBody>
      </p:sp>
      <p:sp>
        <p:nvSpPr>
          <p:cNvPr id="3" name="عنصر نائب للتذييل 2"/>
          <p:cNvSpPr>
            <a:spLocks noGrp="1"/>
          </p:cNvSpPr>
          <p:nvPr>
            <p:ph type="ftr" sz="quarter" idx="11"/>
          </p:nvPr>
        </p:nvSpPr>
        <p:spPr/>
        <p:txBody>
          <a:bodyPr/>
          <a:lstStyle>
            <a:extLst/>
          </a:lstStyle>
          <a:p>
            <a:endParaRPr lang="en-US"/>
          </a:p>
        </p:txBody>
      </p:sp>
      <p:sp>
        <p:nvSpPr>
          <p:cNvPr id="4" name="عنصر نائب لرقم الشريحة 3"/>
          <p:cNvSpPr>
            <a:spLocks noGrp="1"/>
          </p:cNvSpPr>
          <p:nvPr>
            <p:ph type="sldNum" sz="quarter" idx="12"/>
          </p:nvPr>
        </p:nvSpPr>
        <p:spPr/>
        <p:txBody>
          <a:bodyPr/>
          <a:lstStyle>
            <a:extLst/>
          </a:lstStyle>
          <a:p>
            <a:fld id="{9F836E86-0A63-4693-98C8-3C663C62B36A}" type="slidenum">
              <a:rPr lang="en-US" smtClean="0"/>
              <a:pPr/>
              <a:t>‹#›</a:t>
            </a:fld>
            <a:endParaRPr lang="en-US"/>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ED33BC1C-92C9-4BAD-817F-258875BCDE92}" type="datetimeFigureOut">
              <a:rPr lang="en-US" smtClean="0"/>
              <a:pPr/>
              <a:t>12/11/2016</a:t>
            </a:fld>
            <a:endParaRPr lang="en-US"/>
          </a:p>
        </p:txBody>
      </p:sp>
      <p:sp>
        <p:nvSpPr>
          <p:cNvPr id="6" name="عنصر نائب للتذييل 5"/>
          <p:cNvSpPr>
            <a:spLocks noGrp="1"/>
          </p:cNvSpPr>
          <p:nvPr>
            <p:ph type="ftr" sz="quarter" idx="11"/>
          </p:nvPr>
        </p:nvSpPr>
        <p:spPr/>
        <p:txBody>
          <a:bodyPr/>
          <a:lstStyle>
            <a:extLst/>
          </a:lstStyle>
          <a:p>
            <a:endParaRPr lang="en-US"/>
          </a:p>
        </p:txBody>
      </p:sp>
      <p:sp>
        <p:nvSpPr>
          <p:cNvPr id="7" name="عنصر نائب لرقم الشريحة 6"/>
          <p:cNvSpPr>
            <a:spLocks noGrp="1"/>
          </p:cNvSpPr>
          <p:nvPr>
            <p:ph type="sldNum" sz="quarter" idx="12"/>
          </p:nvPr>
        </p:nvSpPr>
        <p:spPr/>
        <p:txBody>
          <a:bodyPr/>
          <a:lstStyle>
            <a:extLst/>
          </a:lstStyle>
          <a:p>
            <a:fld id="{9F836E86-0A63-4693-98C8-3C663C62B36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ED33BC1C-92C9-4BAD-817F-258875BCDE92}" type="datetimeFigureOut">
              <a:rPr lang="en-US" smtClean="0"/>
              <a:pPr/>
              <a:t>12/11/2016</a:t>
            </a:fld>
            <a:endParaRPr lang="en-US"/>
          </a:p>
        </p:txBody>
      </p:sp>
      <p:sp>
        <p:nvSpPr>
          <p:cNvPr id="6" name="عنصر نائب للتذييل 5"/>
          <p:cNvSpPr>
            <a:spLocks noGrp="1"/>
          </p:cNvSpPr>
          <p:nvPr>
            <p:ph type="ftr" sz="quarter" idx="11"/>
          </p:nvPr>
        </p:nvSpPr>
        <p:spPr/>
        <p:txBody>
          <a:bodyPr/>
          <a:lstStyle>
            <a:extLst/>
          </a:lstStyle>
          <a:p>
            <a:endParaRPr lang="en-US"/>
          </a:p>
        </p:txBody>
      </p:sp>
      <p:sp>
        <p:nvSpPr>
          <p:cNvPr id="7" name="عنصر نائب لرقم الشريحة 6"/>
          <p:cNvSpPr>
            <a:spLocks noGrp="1"/>
          </p:cNvSpPr>
          <p:nvPr>
            <p:ph type="sldNum" sz="quarter" idx="12"/>
          </p:nvPr>
        </p:nvSpPr>
        <p:spPr/>
        <p:txBody>
          <a:bodyPr/>
          <a:lstStyle>
            <a:extLst/>
          </a:lstStyle>
          <a:p>
            <a:fld id="{9F836E86-0A63-4693-98C8-3C663C62B36A}" type="slidenum">
              <a:rPr lang="en-US" smtClean="0"/>
              <a:pPr/>
              <a:t>‹#›</a:t>
            </a:fld>
            <a:endParaRPr lang="en-US"/>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ED33BC1C-92C9-4BAD-817F-258875BCDE92}" type="datetimeFigureOut">
              <a:rPr lang="en-US" smtClean="0"/>
              <a:pPr/>
              <a:t>12/11/2016</a:t>
            </a:fld>
            <a:endParaRPr lang="en-US"/>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9F836E86-0A63-4693-98C8-3C663C62B36A}" type="slidenum">
              <a:rPr lang="en-US" smtClean="0"/>
              <a:pPr/>
              <a:t>‹#›</a:t>
            </a:fld>
            <a:endParaRPr lang="en-US"/>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971600" y="2391023"/>
            <a:ext cx="7772400" cy="1470025"/>
          </a:xfrm>
        </p:spPr>
        <p:txBody>
          <a:bodyPr>
            <a:noAutofit/>
          </a:bodyPr>
          <a:lstStyle/>
          <a:p>
            <a:pPr algn="ctr" rtl="1"/>
            <a:r>
              <a:rPr lang="ar-SA" sz="4800" b="1" dirty="0" smtClean="0">
                <a:solidFill>
                  <a:srgbClr val="002060"/>
                </a:solidFill>
                <a:latin typeface="Traditional Arabic" pitchFamily="2" charset="-78"/>
                <a:cs typeface="Traditional Arabic" pitchFamily="2" charset="-78"/>
              </a:rPr>
              <a:t>دراسات التعلم ونظرياته</a:t>
            </a:r>
            <a:br>
              <a:rPr lang="ar-SA" sz="4800" b="1" dirty="0" smtClean="0">
                <a:solidFill>
                  <a:srgbClr val="002060"/>
                </a:solidFill>
                <a:latin typeface="Traditional Arabic" pitchFamily="2" charset="-78"/>
                <a:cs typeface="Traditional Arabic" pitchFamily="2" charset="-78"/>
              </a:rPr>
            </a:br>
            <a:r>
              <a:rPr lang="ar-SA" sz="4800" b="1" dirty="0" smtClean="0">
                <a:solidFill>
                  <a:srgbClr val="002060"/>
                </a:solidFill>
                <a:latin typeface="Traditional Arabic" pitchFamily="2" charset="-78"/>
                <a:cs typeface="Traditional Arabic" pitchFamily="2" charset="-78"/>
              </a:rPr>
              <a:t/>
            </a:r>
            <a:br>
              <a:rPr lang="ar-SA" sz="4800" b="1" dirty="0" smtClean="0">
                <a:solidFill>
                  <a:srgbClr val="002060"/>
                </a:solidFill>
                <a:latin typeface="Traditional Arabic" pitchFamily="2" charset="-78"/>
                <a:cs typeface="Traditional Arabic" pitchFamily="2" charset="-78"/>
              </a:rPr>
            </a:br>
            <a:endParaRPr lang="en-US" sz="4800" dirty="0">
              <a:solidFill>
                <a:srgbClr val="002060"/>
              </a:solidFill>
              <a:latin typeface="Traditional Arabic" pitchFamily="2" charset="-78"/>
              <a:cs typeface="Traditional Arabic" pitchFamily="2" charset="-78"/>
            </a:endParaRPr>
          </a:p>
        </p:txBody>
      </p:sp>
      <p:sp>
        <p:nvSpPr>
          <p:cNvPr id="4" name="مربع نص 3"/>
          <p:cNvSpPr txBox="1"/>
          <p:nvPr/>
        </p:nvSpPr>
        <p:spPr>
          <a:xfrm>
            <a:off x="2627784" y="3573016"/>
            <a:ext cx="4927952" cy="523220"/>
          </a:xfrm>
          <a:prstGeom prst="rect">
            <a:avLst/>
          </a:prstGeom>
          <a:noFill/>
        </p:spPr>
        <p:txBody>
          <a:bodyPr wrap="none" rtlCol="0">
            <a:spAutoFit/>
          </a:bodyPr>
          <a:lstStyle/>
          <a:p>
            <a:r>
              <a:rPr lang="ar-SA" sz="2800" b="1" dirty="0" smtClean="0">
                <a:latin typeface="Traditional Arabic" pitchFamily="2" charset="-78"/>
                <a:cs typeface="Traditional Arabic" pitchFamily="2" charset="-78"/>
              </a:rPr>
              <a:t>المحاضرة السابعة/ 334 </a:t>
            </a:r>
            <a:r>
              <a:rPr lang="ar-SA" sz="2800" b="1" dirty="0" err="1" smtClean="0">
                <a:latin typeface="Traditional Arabic" pitchFamily="2" charset="-78"/>
                <a:cs typeface="Traditional Arabic" pitchFamily="2" charset="-78"/>
              </a:rPr>
              <a:t>نهج </a:t>
            </a:r>
            <a:r>
              <a:rPr lang="ar-SA" sz="2800" b="1" dirty="0" smtClean="0">
                <a:latin typeface="Traditional Arabic" pitchFamily="2" charset="-78"/>
                <a:cs typeface="Traditional Arabic" pitchFamily="2" charset="-78"/>
              </a:rPr>
              <a:t>– أ.الجوهرة آل </a:t>
            </a:r>
            <a:r>
              <a:rPr lang="ar-SA" sz="2800" b="1" dirty="0" err="1" smtClean="0">
                <a:latin typeface="Traditional Arabic" pitchFamily="2" charset="-78"/>
                <a:cs typeface="Traditional Arabic" pitchFamily="2" charset="-78"/>
              </a:rPr>
              <a:t>تويم</a:t>
            </a:r>
            <a:endParaRPr lang="en-US" sz="2800" b="1" dirty="0">
              <a:latin typeface="Traditional Arabic" pitchFamily="2" charset="-78"/>
              <a:cs typeface="Traditional Arabic" pitchFamily="2"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043608" y="355297"/>
            <a:ext cx="7560840" cy="4093428"/>
          </a:xfrm>
          <a:prstGeom prst="rect">
            <a:avLst/>
          </a:prstGeom>
          <a:noFill/>
        </p:spPr>
        <p:txBody>
          <a:bodyPr wrap="square" rtlCol="0">
            <a:spAutoFit/>
          </a:bodyPr>
          <a:lstStyle/>
          <a:p>
            <a:pPr algn="ctr" rtl="1"/>
            <a:r>
              <a:rPr lang="ar-SA" sz="3600" b="1" dirty="0" smtClean="0">
                <a:solidFill>
                  <a:srgbClr val="00B050"/>
                </a:solidFill>
                <a:latin typeface="Traditional Arabic" pitchFamily="2" charset="-78"/>
                <a:cs typeface="Traditional Arabic" pitchFamily="2" charset="-78"/>
              </a:rPr>
              <a:t>نموذج </a:t>
            </a:r>
            <a:r>
              <a:rPr lang="ar-SA" sz="3600" b="1" dirty="0" err="1" smtClean="0">
                <a:solidFill>
                  <a:srgbClr val="00B050"/>
                </a:solidFill>
                <a:latin typeface="Traditional Arabic" pitchFamily="2" charset="-78"/>
                <a:cs typeface="Traditional Arabic" pitchFamily="2" charset="-78"/>
              </a:rPr>
              <a:t>أوزبل</a:t>
            </a:r>
            <a:r>
              <a:rPr lang="ar-SA" sz="3600" b="1" dirty="0" smtClean="0">
                <a:solidFill>
                  <a:srgbClr val="00B050"/>
                </a:solidFill>
                <a:latin typeface="Traditional Arabic" pitchFamily="2" charset="-78"/>
                <a:cs typeface="Traditional Arabic" pitchFamily="2" charset="-78"/>
              </a:rPr>
              <a:t> لتفسير التعلم</a:t>
            </a:r>
            <a:endParaRPr lang="ar-SA" b="1" dirty="0" smtClean="0">
              <a:solidFill>
                <a:srgbClr val="00B050"/>
              </a:solidFill>
              <a:latin typeface="Traditional Arabic" pitchFamily="2" charset="-78"/>
              <a:cs typeface="Traditional Arabic" pitchFamily="2" charset="-78"/>
            </a:endParaRPr>
          </a:p>
          <a:p>
            <a:pPr algn="r" rtl="1"/>
            <a:endParaRPr lang="ar-SA" sz="2800" b="1" u="sng" dirty="0" smtClean="0">
              <a:solidFill>
                <a:schemeClr val="accent3">
                  <a:lumMod val="75000"/>
                </a:schemeClr>
              </a:solidFill>
              <a:latin typeface="Traditional Arabic" pitchFamily="2" charset="-78"/>
              <a:cs typeface="Traditional Arabic" pitchFamily="2" charset="-78"/>
            </a:endParaRPr>
          </a:p>
          <a:p>
            <a:pPr algn="r" rtl="1"/>
            <a:r>
              <a:rPr lang="ar-SA" sz="2800" b="1" u="sng" dirty="0" smtClean="0">
                <a:solidFill>
                  <a:schemeClr val="accent3">
                    <a:lumMod val="75000"/>
                  </a:schemeClr>
                </a:solidFill>
                <a:latin typeface="Traditional Arabic" pitchFamily="2" charset="-78"/>
                <a:cs typeface="Traditional Arabic" pitchFamily="2" charset="-78"/>
              </a:rPr>
              <a:t>يؤكد على:</a:t>
            </a:r>
            <a:endParaRPr lang="ar-SA" sz="2800" b="1" u="sng" dirty="0" smtClean="0">
              <a:solidFill>
                <a:schemeClr val="accent3">
                  <a:lumMod val="75000"/>
                </a:schemeClr>
              </a:solidFill>
              <a:latin typeface="Traditional Arabic" pitchFamily="2" charset="-78"/>
              <a:cs typeface="Traditional Arabic" pitchFamily="2" charset="-78"/>
            </a:endParaRPr>
          </a:p>
          <a:p>
            <a:pPr algn="r" rtl="1"/>
            <a:r>
              <a:rPr lang="ar-SA" sz="2800" b="1" dirty="0" smtClean="0">
                <a:solidFill>
                  <a:schemeClr val="accent1">
                    <a:lumMod val="50000"/>
                  </a:schemeClr>
                </a:solidFill>
                <a:latin typeface="Traditional Arabic" pitchFamily="2" charset="-78"/>
                <a:cs typeface="Traditional Arabic" pitchFamily="2" charset="-78"/>
              </a:rPr>
              <a:t>1- </a:t>
            </a:r>
            <a:r>
              <a:rPr lang="ar-SA" sz="2800" b="1" dirty="0" smtClean="0">
                <a:solidFill>
                  <a:schemeClr val="accent1">
                    <a:lumMod val="50000"/>
                  </a:schemeClr>
                </a:solidFill>
                <a:latin typeface="Traditional Arabic" pitchFamily="2" charset="-78"/>
                <a:cs typeface="Traditional Arabic" pitchFamily="2" charset="-78"/>
              </a:rPr>
              <a:t>التخطيط للدروس « ما الأساس الذي يمكن أن أبني عليه درسي؟»</a:t>
            </a:r>
          </a:p>
          <a:p>
            <a:pPr algn="r" rtl="1"/>
            <a:r>
              <a:rPr lang="ar-SA" sz="2800" b="1" dirty="0" smtClean="0">
                <a:solidFill>
                  <a:schemeClr val="accent1">
                    <a:lumMod val="50000"/>
                  </a:schemeClr>
                </a:solidFill>
                <a:latin typeface="Traditional Arabic" pitchFamily="2" charset="-78"/>
                <a:cs typeface="Traditional Arabic" pitchFamily="2" charset="-78"/>
              </a:rPr>
              <a:t>2- ضرورة التهيئة للمعلومات الجديدة عن طريق: القراءة والبحث والمشاهدات</a:t>
            </a:r>
          </a:p>
          <a:p>
            <a:pPr algn="r" rtl="1"/>
            <a:r>
              <a:rPr lang="ar-SA" sz="2800" b="1" dirty="0" smtClean="0">
                <a:solidFill>
                  <a:schemeClr val="accent1">
                    <a:lumMod val="50000"/>
                  </a:schemeClr>
                </a:solidFill>
                <a:latin typeface="Traditional Arabic" pitchFamily="2" charset="-78"/>
                <a:cs typeface="Traditional Arabic" pitchFamily="2" charset="-78"/>
              </a:rPr>
              <a:t>3- النظر إلى أن التعلم عملية تطويرية تهتم بالربط والتركيب والتحليل بعيدًا عن الحفظ والتذكر</a:t>
            </a:r>
            <a:endParaRPr lang="ar-SA" sz="2800" b="1" dirty="0" smtClean="0">
              <a:solidFill>
                <a:schemeClr val="accent1">
                  <a:lumMod val="50000"/>
                </a:schemeClr>
              </a:solidFill>
              <a:latin typeface="Traditional Arabic" pitchFamily="2" charset="-78"/>
              <a:cs typeface="Traditional Arabic" pitchFamily="2" charset="-78"/>
            </a:endParaRPr>
          </a:p>
          <a:p>
            <a:pPr algn="r" rtl="1"/>
            <a:endParaRPr lang="ar-SA" sz="2800" b="1" dirty="0" smtClean="0">
              <a:solidFill>
                <a:schemeClr val="accent1">
                  <a:lumMod val="50000"/>
                </a:schemeClr>
              </a:solidFill>
              <a:latin typeface="Traditional Arabic" pitchFamily="2" charset="-78"/>
              <a:cs typeface="Traditional Arabic" pitchFamily="2" charset="-78"/>
            </a:endParaRPr>
          </a:p>
        </p:txBody>
      </p:sp>
    </p:spTree>
    <p:extLst>
      <p:ext uri="{BB962C8B-B14F-4D97-AF65-F5344CB8AC3E}">
        <p14:creationId xmlns:p14="http://schemas.microsoft.com/office/powerpoint/2010/main" val="38097644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043608" y="355297"/>
            <a:ext cx="7560840" cy="4093428"/>
          </a:xfrm>
          <a:prstGeom prst="rect">
            <a:avLst/>
          </a:prstGeom>
          <a:noFill/>
        </p:spPr>
        <p:txBody>
          <a:bodyPr wrap="square" rtlCol="0">
            <a:spAutoFit/>
          </a:bodyPr>
          <a:lstStyle/>
          <a:p>
            <a:pPr algn="ctr" rtl="1"/>
            <a:r>
              <a:rPr lang="ar-SA" sz="3600" b="1" dirty="0" smtClean="0">
                <a:solidFill>
                  <a:srgbClr val="00B050"/>
                </a:solidFill>
                <a:latin typeface="Traditional Arabic" pitchFamily="2" charset="-78"/>
                <a:cs typeface="Traditional Arabic" pitchFamily="2" charset="-78"/>
              </a:rPr>
              <a:t>نظرية </a:t>
            </a:r>
            <a:r>
              <a:rPr lang="ar-SA" sz="3600" b="1" dirty="0" err="1" smtClean="0">
                <a:solidFill>
                  <a:srgbClr val="00B050"/>
                </a:solidFill>
                <a:latin typeface="Traditional Arabic" pitchFamily="2" charset="-78"/>
                <a:cs typeface="Traditional Arabic" pitchFamily="2" charset="-78"/>
              </a:rPr>
              <a:t>بياجيه</a:t>
            </a:r>
            <a:r>
              <a:rPr lang="ar-SA" sz="3600" b="1" dirty="0" smtClean="0">
                <a:solidFill>
                  <a:srgbClr val="00B050"/>
                </a:solidFill>
                <a:latin typeface="Traditional Arabic" pitchFamily="2" charset="-78"/>
                <a:cs typeface="Traditional Arabic" pitchFamily="2" charset="-78"/>
              </a:rPr>
              <a:t> في النمو العقلي</a:t>
            </a:r>
            <a:endParaRPr lang="ar-SA" b="1" dirty="0" smtClean="0">
              <a:solidFill>
                <a:srgbClr val="00B050"/>
              </a:solidFill>
              <a:latin typeface="Traditional Arabic" pitchFamily="2" charset="-78"/>
              <a:cs typeface="Traditional Arabic" pitchFamily="2" charset="-78"/>
            </a:endParaRPr>
          </a:p>
          <a:p>
            <a:pPr algn="r" rtl="1"/>
            <a:endParaRPr lang="ar-SA" sz="2800" b="1" u="sng" dirty="0" smtClean="0">
              <a:solidFill>
                <a:schemeClr val="accent3">
                  <a:lumMod val="75000"/>
                </a:schemeClr>
              </a:solidFill>
              <a:latin typeface="Traditional Arabic" pitchFamily="2" charset="-78"/>
              <a:cs typeface="Traditional Arabic" pitchFamily="2" charset="-78"/>
            </a:endParaRPr>
          </a:p>
          <a:p>
            <a:pPr algn="r" rtl="1"/>
            <a:r>
              <a:rPr lang="ar-SA" sz="2800" b="1" u="sng" dirty="0" smtClean="0">
                <a:solidFill>
                  <a:schemeClr val="accent3">
                    <a:lumMod val="75000"/>
                  </a:schemeClr>
                </a:solidFill>
                <a:latin typeface="Traditional Arabic" pitchFamily="2" charset="-78"/>
                <a:cs typeface="Traditional Arabic" pitchFamily="2" charset="-78"/>
              </a:rPr>
              <a:t>مرحل النمو العقلي تحت هذه النظرية</a:t>
            </a:r>
          </a:p>
          <a:p>
            <a:pPr algn="r" rtl="1"/>
            <a:r>
              <a:rPr lang="ar-SA" sz="2800" b="1" dirty="0" smtClean="0">
                <a:solidFill>
                  <a:schemeClr val="accent1">
                    <a:lumMod val="50000"/>
                  </a:schemeClr>
                </a:solidFill>
                <a:latin typeface="Traditional Arabic" pitchFamily="2" charset="-78"/>
                <a:cs typeface="Traditional Arabic" pitchFamily="2" charset="-78"/>
              </a:rPr>
              <a:t>1- المرحلة الحسية الحركية</a:t>
            </a:r>
          </a:p>
          <a:p>
            <a:pPr algn="r" rtl="1"/>
            <a:r>
              <a:rPr lang="ar-SA" sz="2800" b="1" dirty="0" smtClean="0">
                <a:solidFill>
                  <a:schemeClr val="accent1">
                    <a:lumMod val="50000"/>
                  </a:schemeClr>
                </a:solidFill>
                <a:latin typeface="Traditional Arabic" pitchFamily="2" charset="-78"/>
                <a:cs typeface="Traditional Arabic" pitchFamily="2" charset="-78"/>
              </a:rPr>
              <a:t>2- مرحلة ما قبل العمليات</a:t>
            </a:r>
          </a:p>
          <a:p>
            <a:pPr algn="r" rtl="1"/>
            <a:r>
              <a:rPr lang="ar-SA" sz="2800" b="1" dirty="0" smtClean="0">
                <a:solidFill>
                  <a:schemeClr val="accent1">
                    <a:lumMod val="50000"/>
                  </a:schemeClr>
                </a:solidFill>
                <a:latin typeface="Traditional Arabic" pitchFamily="2" charset="-78"/>
                <a:cs typeface="Traditional Arabic" pitchFamily="2" charset="-78"/>
              </a:rPr>
              <a:t>3- مرحلة العمليات الحسية</a:t>
            </a:r>
          </a:p>
          <a:p>
            <a:pPr algn="r" rtl="1"/>
            <a:r>
              <a:rPr lang="ar-SA" sz="2800" b="1" dirty="0" smtClean="0">
                <a:solidFill>
                  <a:schemeClr val="accent1">
                    <a:lumMod val="50000"/>
                  </a:schemeClr>
                </a:solidFill>
                <a:latin typeface="Traditional Arabic" pitchFamily="2" charset="-78"/>
                <a:cs typeface="Traditional Arabic" pitchFamily="2" charset="-78"/>
              </a:rPr>
              <a:t>4- مرحلة العمليات المجردة</a:t>
            </a:r>
          </a:p>
          <a:p>
            <a:pPr algn="r" rtl="1"/>
            <a:endParaRPr lang="ar-SA" sz="2800" b="1" dirty="0" smtClean="0">
              <a:solidFill>
                <a:schemeClr val="accent1">
                  <a:lumMod val="50000"/>
                </a:schemeClr>
              </a:solidFill>
              <a:latin typeface="Traditional Arabic" pitchFamily="2" charset="-78"/>
              <a:cs typeface="Traditional Arabic" pitchFamily="2" charset="-78"/>
            </a:endParaRPr>
          </a:p>
          <a:p>
            <a:pPr algn="r" rtl="1"/>
            <a:endParaRPr lang="ar-SA" sz="2800" b="1" dirty="0" smtClean="0">
              <a:solidFill>
                <a:schemeClr val="accent1">
                  <a:lumMod val="50000"/>
                </a:schemeClr>
              </a:solidFill>
              <a:latin typeface="Traditional Arabic" pitchFamily="2" charset="-78"/>
              <a:cs typeface="Traditional Arabic" pitchFamily="2" charset="-78"/>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043608" y="355297"/>
            <a:ext cx="7560840" cy="5816977"/>
          </a:xfrm>
          <a:prstGeom prst="rect">
            <a:avLst/>
          </a:prstGeom>
          <a:noFill/>
        </p:spPr>
        <p:txBody>
          <a:bodyPr wrap="square" rtlCol="0">
            <a:spAutoFit/>
          </a:bodyPr>
          <a:lstStyle/>
          <a:p>
            <a:pPr algn="ctr" rtl="1"/>
            <a:r>
              <a:rPr lang="ar-SA" sz="3600" b="1" dirty="0" smtClean="0">
                <a:solidFill>
                  <a:srgbClr val="00B050"/>
                </a:solidFill>
                <a:latin typeface="Traditional Arabic" pitchFamily="2" charset="-78"/>
                <a:cs typeface="Traditional Arabic" pitchFamily="2" charset="-78"/>
              </a:rPr>
              <a:t>نظرية </a:t>
            </a:r>
            <a:r>
              <a:rPr lang="ar-SA" sz="3600" b="1" dirty="0" err="1" smtClean="0">
                <a:solidFill>
                  <a:srgbClr val="00B050"/>
                </a:solidFill>
                <a:latin typeface="Traditional Arabic" pitchFamily="2" charset="-78"/>
                <a:cs typeface="Traditional Arabic" pitchFamily="2" charset="-78"/>
              </a:rPr>
              <a:t>بياجيه</a:t>
            </a:r>
            <a:r>
              <a:rPr lang="ar-SA" sz="3600" b="1" dirty="0" smtClean="0">
                <a:solidFill>
                  <a:srgbClr val="00B050"/>
                </a:solidFill>
                <a:latin typeface="Traditional Arabic" pitchFamily="2" charset="-78"/>
                <a:cs typeface="Traditional Arabic" pitchFamily="2" charset="-78"/>
              </a:rPr>
              <a:t> في النمو العقلي</a:t>
            </a:r>
            <a:endParaRPr lang="ar-SA" b="1" dirty="0" smtClean="0">
              <a:solidFill>
                <a:srgbClr val="00B050"/>
              </a:solidFill>
              <a:latin typeface="Traditional Arabic" pitchFamily="2" charset="-78"/>
              <a:cs typeface="Traditional Arabic" pitchFamily="2" charset="-78"/>
            </a:endParaRPr>
          </a:p>
          <a:p>
            <a:pPr algn="r" rtl="1"/>
            <a:endParaRPr lang="ar-SA" sz="2800" b="1" u="sng" dirty="0" smtClean="0">
              <a:solidFill>
                <a:schemeClr val="accent3">
                  <a:lumMod val="75000"/>
                </a:schemeClr>
              </a:solidFill>
              <a:latin typeface="Traditional Arabic" pitchFamily="2" charset="-78"/>
              <a:cs typeface="Traditional Arabic" pitchFamily="2" charset="-78"/>
            </a:endParaRPr>
          </a:p>
          <a:p>
            <a:pPr algn="r" rtl="1"/>
            <a:r>
              <a:rPr lang="ar-SA" sz="2800" b="1" u="sng" dirty="0" smtClean="0">
                <a:solidFill>
                  <a:schemeClr val="accent3">
                    <a:lumMod val="75000"/>
                  </a:schemeClr>
                </a:solidFill>
                <a:latin typeface="Traditional Arabic" pitchFamily="2" charset="-78"/>
                <a:cs typeface="Traditional Arabic" pitchFamily="2" charset="-78"/>
              </a:rPr>
              <a:t>أهمية نظرية </a:t>
            </a:r>
            <a:r>
              <a:rPr lang="ar-SA" sz="2800" b="1" u="sng" dirty="0" err="1" smtClean="0">
                <a:solidFill>
                  <a:schemeClr val="accent3">
                    <a:lumMod val="75000"/>
                  </a:schemeClr>
                </a:solidFill>
                <a:latin typeface="Traditional Arabic" pitchFamily="2" charset="-78"/>
                <a:cs typeface="Traditional Arabic" pitchFamily="2" charset="-78"/>
              </a:rPr>
              <a:t>بياجيه</a:t>
            </a:r>
            <a:r>
              <a:rPr lang="ar-SA" sz="2800" b="1" u="sng" dirty="0" smtClean="0">
                <a:solidFill>
                  <a:schemeClr val="accent3">
                    <a:lumMod val="75000"/>
                  </a:schemeClr>
                </a:solidFill>
                <a:latin typeface="Traditional Arabic" pitchFamily="2" charset="-78"/>
                <a:cs typeface="Traditional Arabic" pitchFamily="2" charset="-78"/>
              </a:rPr>
              <a:t> من الوجهة التطبيقية للمعلم</a:t>
            </a:r>
          </a:p>
          <a:p>
            <a:pPr algn="r" rtl="1"/>
            <a:r>
              <a:rPr lang="ar-SA" sz="2800" b="1" dirty="0" smtClean="0">
                <a:solidFill>
                  <a:schemeClr val="accent1">
                    <a:lumMod val="50000"/>
                  </a:schemeClr>
                </a:solidFill>
                <a:latin typeface="Traditional Arabic" pitchFamily="2" charset="-78"/>
                <a:cs typeface="Traditional Arabic" pitchFamily="2" charset="-78"/>
              </a:rPr>
              <a:t>1- بنى </a:t>
            </a:r>
            <a:r>
              <a:rPr lang="ar-SA" sz="2800" b="1" dirty="0" err="1" smtClean="0">
                <a:solidFill>
                  <a:schemeClr val="accent1">
                    <a:lumMod val="50000"/>
                  </a:schemeClr>
                </a:solidFill>
                <a:latin typeface="Traditional Arabic" pitchFamily="2" charset="-78"/>
                <a:cs typeface="Traditional Arabic" pitchFamily="2" charset="-78"/>
              </a:rPr>
              <a:t>بياجيه</a:t>
            </a:r>
            <a:r>
              <a:rPr lang="ar-SA" sz="2800" b="1" dirty="0" smtClean="0">
                <a:solidFill>
                  <a:schemeClr val="accent1">
                    <a:lumMod val="50000"/>
                  </a:schemeClr>
                </a:solidFill>
                <a:latin typeface="Traditional Arabic" pitchFamily="2" charset="-78"/>
                <a:cs typeface="Traditional Arabic" pitchFamily="2" charset="-78"/>
              </a:rPr>
              <a:t> نظريته على مفهوم أساس أسماه بالتوازن وذلك في تفسير عملية النمو المعرفي وطرق إعادة البنى المعرفية، وبالتالي فإن الطرق التدريسية التي تُعنى بنشاط التلميذ الجسمي والعقلي هي أكثر فاعلية في تحقيق النمو العقلي من الطرق التي تُعنى بنشاط المعلم وخمول الطالب.</a:t>
            </a:r>
          </a:p>
          <a:p>
            <a:pPr algn="r" rtl="1"/>
            <a:endParaRPr lang="ar-SA" sz="2800" b="1" dirty="0" smtClean="0">
              <a:solidFill>
                <a:schemeClr val="accent1">
                  <a:lumMod val="50000"/>
                </a:schemeClr>
              </a:solidFill>
              <a:latin typeface="Traditional Arabic" pitchFamily="2" charset="-78"/>
              <a:cs typeface="Traditional Arabic" pitchFamily="2" charset="-78"/>
            </a:endParaRPr>
          </a:p>
          <a:p>
            <a:pPr algn="r" rtl="1"/>
            <a:r>
              <a:rPr lang="ar-SA" sz="2800" b="1" dirty="0" smtClean="0">
                <a:solidFill>
                  <a:schemeClr val="accent1">
                    <a:lumMod val="50000"/>
                  </a:schemeClr>
                </a:solidFill>
                <a:latin typeface="Traditional Arabic" pitchFamily="2" charset="-78"/>
                <a:cs typeface="Traditional Arabic" pitchFamily="2" charset="-78"/>
              </a:rPr>
              <a:t>2- أن للطفل في كل مرحلة عمرية قدرات عقلية معينة تختلف عن القدرات في المراحل الأخرى، وهذا يعني أنه على المعلم أن يعرف أن لدى تلاميذه قدرات معينة يفرضها المرحلة العمرية لذا يجب أن يخطط أفكار دروسه بناء على خصائص هذه المرحلة.</a:t>
            </a:r>
          </a:p>
          <a:p>
            <a:pPr algn="r" rtl="1"/>
            <a:endParaRPr lang="ar-SA" sz="2800" b="1" dirty="0" smtClean="0">
              <a:solidFill>
                <a:schemeClr val="accent1">
                  <a:lumMod val="50000"/>
                </a:schemeClr>
              </a:solidFill>
              <a:latin typeface="Traditional Arabic" pitchFamily="2" charset="-78"/>
              <a:cs typeface="Traditional Arabic" pitchFamily="2" charset="-78"/>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043608" y="355297"/>
            <a:ext cx="7560840" cy="6247864"/>
          </a:xfrm>
          <a:prstGeom prst="rect">
            <a:avLst/>
          </a:prstGeom>
          <a:noFill/>
        </p:spPr>
        <p:txBody>
          <a:bodyPr wrap="square" rtlCol="0">
            <a:spAutoFit/>
          </a:bodyPr>
          <a:lstStyle/>
          <a:p>
            <a:pPr algn="ctr" rtl="1"/>
            <a:r>
              <a:rPr lang="ar-SA" sz="3600" b="1" dirty="0" smtClean="0">
                <a:solidFill>
                  <a:srgbClr val="00B050"/>
                </a:solidFill>
                <a:latin typeface="Traditional Arabic" pitchFamily="2" charset="-78"/>
                <a:cs typeface="Traditional Arabic" pitchFamily="2" charset="-78"/>
              </a:rPr>
              <a:t>نظرية </a:t>
            </a:r>
            <a:r>
              <a:rPr lang="ar-SA" sz="3600" b="1" dirty="0" err="1" smtClean="0">
                <a:solidFill>
                  <a:srgbClr val="00B050"/>
                </a:solidFill>
                <a:latin typeface="Traditional Arabic" pitchFamily="2" charset="-78"/>
                <a:cs typeface="Traditional Arabic" pitchFamily="2" charset="-78"/>
              </a:rPr>
              <a:t>بياجيه</a:t>
            </a:r>
            <a:r>
              <a:rPr lang="ar-SA" sz="3600" b="1" dirty="0" smtClean="0">
                <a:solidFill>
                  <a:srgbClr val="00B050"/>
                </a:solidFill>
                <a:latin typeface="Traditional Arabic" pitchFamily="2" charset="-78"/>
                <a:cs typeface="Traditional Arabic" pitchFamily="2" charset="-78"/>
              </a:rPr>
              <a:t> في النمو العقلي</a:t>
            </a:r>
            <a:endParaRPr lang="ar-SA" b="1" dirty="0" smtClean="0">
              <a:solidFill>
                <a:srgbClr val="00B050"/>
              </a:solidFill>
              <a:latin typeface="Traditional Arabic" pitchFamily="2" charset="-78"/>
              <a:cs typeface="Traditional Arabic" pitchFamily="2" charset="-78"/>
            </a:endParaRPr>
          </a:p>
          <a:p>
            <a:pPr algn="r" rtl="1"/>
            <a:endParaRPr lang="ar-SA" sz="2800" b="1" u="sng" dirty="0" smtClean="0">
              <a:solidFill>
                <a:schemeClr val="accent3">
                  <a:lumMod val="75000"/>
                </a:schemeClr>
              </a:solidFill>
              <a:latin typeface="Traditional Arabic" pitchFamily="2" charset="-78"/>
              <a:cs typeface="Traditional Arabic" pitchFamily="2" charset="-78"/>
            </a:endParaRPr>
          </a:p>
          <a:p>
            <a:pPr algn="r" rtl="1"/>
            <a:r>
              <a:rPr lang="ar-SA" sz="2800" b="1" u="sng" dirty="0" smtClean="0">
                <a:solidFill>
                  <a:schemeClr val="accent3">
                    <a:lumMod val="75000"/>
                  </a:schemeClr>
                </a:solidFill>
                <a:latin typeface="Traditional Arabic" pitchFamily="2" charset="-78"/>
                <a:cs typeface="Traditional Arabic" pitchFamily="2" charset="-78"/>
              </a:rPr>
              <a:t>أهمية نظرية </a:t>
            </a:r>
            <a:r>
              <a:rPr lang="ar-SA" sz="2800" b="1" u="sng" dirty="0" err="1" smtClean="0">
                <a:solidFill>
                  <a:schemeClr val="accent3">
                    <a:lumMod val="75000"/>
                  </a:schemeClr>
                </a:solidFill>
                <a:latin typeface="Traditional Arabic" pitchFamily="2" charset="-78"/>
                <a:cs typeface="Traditional Arabic" pitchFamily="2" charset="-78"/>
              </a:rPr>
              <a:t>بياجيه</a:t>
            </a:r>
            <a:r>
              <a:rPr lang="ar-SA" sz="2800" b="1" u="sng" dirty="0" smtClean="0">
                <a:solidFill>
                  <a:schemeClr val="accent3">
                    <a:lumMod val="75000"/>
                  </a:schemeClr>
                </a:solidFill>
                <a:latin typeface="Traditional Arabic" pitchFamily="2" charset="-78"/>
                <a:cs typeface="Traditional Arabic" pitchFamily="2" charset="-78"/>
              </a:rPr>
              <a:t> من الوجهة التطبيقية للمعلم</a:t>
            </a:r>
          </a:p>
          <a:p>
            <a:pPr algn="r" rtl="1"/>
            <a:r>
              <a:rPr lang="ar-SA" sz="2800" b="1" dirty="0" smtClean="0">
                <a:solidFill>
                  <a:schemeClr val="accent1">
                    <a:lumMod val="50000"/>
                  </a:schemeClr>
                </a:solidFill>
                <a:latin typeface="Traditional Arabic" pitchFamily="2" charset="-78"/>
                <a:cs typeface="Traditional Arabic" pitchFamily="2" charset="-78"/>
              </a:rPr>
              <a:t>3- أن الطفل في المرحلة ما قبل الابتدائية أي في مرحلة ما قبل العمليات لا يمكنه القيام بالعمليات المنطقية، ويعني هذا ألاّ يركز معلمو هذه المراحل بتعليم الأطفال ما هذه العمليات كالمسائل الحسابية مثلاً</a:t>
            </a:r>
          </a:p>
          <a:p>
            <a:pPr algn="r" rtl="1"/>
            <a:endParaRPr lang="ar-SA" sz="2800" b="1" dirty="0" smtClean="0">
              <a:solidFill>
                <a:schemeClr val="accent1">
                  <a:lumMod val="50000"/>
                </a:schemeClr>
              </a:solidFill>
              <a:latin typeface="Traditional Arabic" pitchFamily="2" charset="-78"/>
              <a:cs typeface="Traditional Arabic" pitchFamily="2" charset="-78"/>
            </a:endParaRPr>
          </a:p>
          <a:p>
            <a:pPr algn="r" rtl="1"/>
            <a:r>
              <a:rPr lang="ar-SA" sz="2800" b="1" dirty="0" smtClean="0">
                <a:solidFill>
                  <a:schemeClr val="accent1">
                    <a:lumMod val="50000"/>
                  </a:schemeClr>
                </a:solidFill>
                <a:latin typeface="Traditional Arabic" pitchFamily="2" charset="-78"/>
                <a:cs typeface="Traditional Arabic" pitchFamily="2" charset="-78"/>
              </a:rPr>
              <a:t>4- أن الخبرات الجديدة التي تقدم للطفل تتفاعل مع بنيته المعرفية، لذا يجب على المعلم أن يبدأ بما هو معروف لدى الطفل</a:t>
            </a:r>
          </a:p>
          <a:p>
            <a:pPr algn="r" rtl="1"/>
            <a:endParaRPr lang="ar-SA" sz="2800" b="1" dirty="0" smtClean="0">
              <a:solidFill>
                <a:schemeClr val="accent1">
                  <a:lumMod val="50000"/>
                </a:schemeClr>
              </a:solidFill>
              <a:latin typeface="Traditional Arabic" pitchFamily="2" charset="-78"/>
              <a:cs typeface="Traditional Arabic" pitchFamily="2" charset="-78"/>
            </a:endParaRPr>
          </a:p>
          <a:p>
            <a:pPr algn="r" rtl="1"/>
            <a:r>
              <a:rPr lang="ar-SA" sz="2800" b="1" dirty="0" smtClean="0">
                <a:solidFill>
                  <a:schemeClr val="accent1">
                    <a:lumMod val="50000"/>
                  </a:schemeClr>
                </a:solidFill>
                <a:latin typeface="Traditional Arabic" pitchFamily="2" charset="-78"/>
                <a:cs typeface="Traditional Arabic" pitchFamily="2" charset="-78"/>
              </a:rPr>
              <a:t>5- على اعتبا ر التعلم في المرحلة الثالثة والتي تشمل سنوات المرحلة الابتدائية هو تعلم حسي فإنه يجب على المعلمين أن يهتموا بتوفير الخبرات الحسية والتي تستوجب إعداد الوسائل التعليمية المناسبة لهم</a:t>
            </a:r>
          </a:p>
          <a:p>
            <a:pPr algn="r" rtl="1"/>
            <a:endParaRPr lang="ar-SA" sz="2800" b="1" dirty="0" smtClean="0">
              <a:solidFill>
                <a:schemeClr val="accent1">
                  <a:lumMod val="50000"/>
                </a:schemeClr>
              </a:solidFill>
              <a:latin typeface="Traditional Arabic" pitchFamily="2" charset="-78"/>
              <a:cs typeface="Traditional Arabic" pitchFamily="2" charset="-78"/>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043608" y="355297"/>
            <a:ext cx="7560840" cy="4524315"/>
          </a:xfrm>
          <a:prstGeom prst="rect">
            <a:avLst/>
          </a:prstGeom>
          <a:noFill/>
        </p:spPr>
        <p:txBody>
          <a:bodyPr wrap="square" rtlCol="0">
            <a:spAutoFit/>
          </a:bodyPr>
          <a:lstStyle/>
          <a:p>
            <a:pPr algn="ctr" rtl="1"/>
            <a:r>
              <a:rPr lang="ar-SA" sz="3600" b="1" dirty="0" smtClean="0">
                <a:solidFill>
                  <a:srgbClr val="00B050"/>
                </a:solidFill>
                <a:latin typeface="Traditional Arabic" pitchFamily="2" charset="-78"/>
                <a:cs typeface="Traditional Arabic" pitchFamily="2" charset="-78"/>
              </a:rPr>
              <a:t>نظرية </a:t>
            </a:r>
            <a:r>
              <a:rPr lang="ar-SA" sz="3600" b="1" dirty="0" err="1" smtClean="0">
                <a:solidFill>
                  <a:srgbClr val="00B050"/>
                </a:solidFill>
                <a:latin typeface="Traditional Arabic" pitchFamily="2" charset="-78"/>
                <a:cs typeface="Traditional Arabic" pitchFamily="2" charset="-78"/>
              </a:rPr>
              <a:t>بياجيه</a:t>
            </a:r>
            <a:r>
              <a:rPr lang="ar-SA" sz="3600" b="1" dirty="0" smtClean="0">
                <a:solidFill>
                  <a:srgbClr val="00B050"/>
                </a:solidFill>
                <a:latin typeface="Traditional Arabic" pitchFamily="2" charset="-78"/>
                <a:cs typeface="Traditional Arabic" pitchFamily="2" charset="-78"/>
              </a:rPr>
              <a:t> في النمو العقلي</a:t>
            </a:r>
            <a:endParaRPr lang="ar-SA" b="1" dirty="0" smtClean="0">
              <a:solidFill>
                <a:srgbClr val="00B050"/>
              </a:solidFill>
              <a:latin typeface="Traditional Arabic" pitchFamily="2" charset="-78"/>
              <a:cs typeface="Traditional Arabic" pitchFamily="2" charset="-78"/>
            </a:endParaRPr>
          </a:p>
          <a:p>
            <a:pPr algn="r" rtl="1"/>
            <a:endParaRPr lang="ar-SA" sz="2800" b="1" u="sng" dirty="0" smtClean="0">
              <a:solidFill>
                <a:schemeClr val="accent3">
                  <a:lumMod val="75000"/>
                </a:schemeClr>
              </a:solidFill>
              <a:latin typeface="Traditional Arabic" pitchFamily="2" charset="-78"/>
              <a:cs typeface="Traditional Arabic" pitchFamily="2" charset="-78"/>
            </a:endParaRPr>
          </a:p>
          <a:p>
            <a:pPr algn="r" rtl="1"/>
            <a:r>
              <a:rPr lang="ar-SA" sz="2800" b="1" u="sng" dirty="0" smtClean="0">
                <a:solidFill>
                  <a:schemeClr val="accent3">
                    <a:lumMod val="75000"/>
                  </a:schemeClr>
                </a:solidFill>
                <a:latin typeface="Traditional Arabic" pitchFamily="2" charset="-78"/>
                <a:cs typeface="Traditional Arabic" pitchFamily="2" charset="-78"/>
              </a:rPr>
              <a:t>أهمية نظرية </a:t>
            </a:r>
            <a:r>
              <a:rPr lang="ar-SA" sz="2800" b="1" u="sng" dirty="0" err="1" smtClean="0">
                <a:solidFill>
                  <a:schemeClr val="accent3">
                    <a:lumMod val="75000"/>
                  </a:schemeClr>
                </a:solidFill>
                <a:latin typeface="Traditional Arabic" pitchFamily="2" charset="-78"/>
                <a:cs typeface="Traditional Arabic" pitchFamily="2" charset="-78"/>
              </a:rPr>
              <a:t>بياجيه</a:t>
            </a:r>
            <a:r>
              <a:rPr lang="ar-SA" sz="2800" b="1" u="sng" dirty="0" smtClean="0">
                <a:solidFill>
                  <a:schemeClr val="accent3">
                    <a:lumMod val="75000"/>
                  </a:schemeClr>
                </a:solidFill>
                <a:latin typeface="Traditional Arabic" pitchFamily="2" charset="-78"/>
                <a:cs typeface="Traditional Arabic" pitchFamily="2" charset="-78"/>
              </a:rPr>
              <a:t> من الوجهة التطبيقية للمعلم</a:t>
            </a:r>
          </a:p>
          <a:p>
            <a:pPr algn="r" rtl="1"/>
            <a:r>
              <a:rPr lang="ar-SA" sz="2800" b="1" dirty="0" smtClean="0">
                <a:solidFill>
                  <a:schemeClr val="accent1">
                    <a:lumMod val="50000"/>
                  </a:schemeClr>
                </a:solidFill>
                <a:latin typeface="Traditional Arabic" pitchFamily="2" charset="-78"/>
                <a:cs typeface="Traditional Arabic" pitchFamily="2" charset="-78"/>
              </a:rPr>
              <a:t>6- باعتبار أنه تكوين البنى المعرفية في بدء الالتحاق بالمدرسة يعتمد على </a:t>
            </a:r>
            <a:r>
              <a:rPr lang="ar-SA" sz="2800" b="1" dirty="0" err="1" smtClean="0">
                <a:solidFill>
                  <a:schemeClr val="accent1">
                    <a:lumMod val="50000"/>
                  </a:schemeClr>
                </a:solidFill>
                <a:latin typeface="Traditional Arabic" pitchFamily="2" charset="-78"/>
                <a:cs typeface="Traditional Arabic" pitchFamily="2" charset="-78"/>
              </a:rPr>
              <a:t>ماهو</a:t>
            </a:r>
            <a:r>
              <a:rPr lang="ar-SA" sz="2800" b="1" dirty="0" smtClean="0">
                <a:solidFill>
                  <a:schemeClr val="accent1">
                    <a:lumMod val="50000"/>
                  </a:schemeClr>
                </a:solidFill>
                <a:latin typeface="Traditional Arabic" pitchFamily="2" charset="-78"/>
                <a:cs typeface="Traditional Arabic" pitchFamily="2" charset="-78"/>
              </a:rPr>
              <a:t> موجود لدى الطفل فإنه يجب على المعلم معرفة البيئة المحيطة </a:t>
            </a:r>
            <a:r>
              <a:rPr lang="ar-SA" sz="2800" b="1" dirty="0" err="1" smtClean="0">
                <a:solidFill>
                  <a:schemeClr val="accent1">
                    <a:lumMod val="50000"/>
                  </a:schemeClr>
                </a:solidFill>
                <a:latin typeface="Traditional Arabic" pitchFamily="2" charset="-78"/>
                <a:cs typeface="Traditional Arabic" pitchFamily="2" charset="-78"/>
              </a:rPr>
              <a:t>بمتعلميه</a:t>
            </a:r>
            <a:endParaRPr lang="ar-SA" sz="2800" b="1" dirty="0" smtClean="0">
              <a:solidFill>
                <a:schemeClr val="accent1">
                  <a:lumMod val="50000"/>
                </a:schemeClr>
              </a:solidFill>
              <a:latin typeface="Traditional Arabic" pitchFamily="2" charset="-78"/>
              <a:cs typeface="Traditional Arabic" pitchFamily="2" charset="-78"/>
            </a:endParaRPr>
          </a:p>
          <a:p>
            <a:pPr algn="r" rtl="1"/>
            <a:endParaRPr lang="ar-SA" sz="2800" b="1" dirty="0" smtClean="0">
              <a:solidFill>
                <a:schemeClr val="accent1">
                  <a:lumMod val="50000"/>
                </a:schemeClr>
              </a:solidFill>
              <a:latin typeface="Traditional Arabic" pitchFamily="2" charset="-78"/>
              <a:cs typeface="Traditional Arabic" pitchFamily="2" charset="-78"/>
            </a:endParaRPr>
          </a:p>
          <a:p>
            <a:pPr algn="r" rtl="1"/>
            <a:r>
              <a:rPr lang="ar-SA" sz="2800" b="1" dirty="0" smtClean="0">
                <a:solidFill>
                  <a:schemeClr val="accent1">
                    <a:lumMod val="50000"/>
                  </a:schemeClr>
                </a:solidFill>
                <a:latin typeface="Traditional Arabic" pitchFamily="2" charset="-78"/>
                <a:cs typeface="Traditional Arabic" pitchFamily="2" charset="-78"/>
              </a:rPr>
              <a:t>4- أن الطفل في مرحلة العمليات الحسية أي في المرحلة الابتدائية يميل إلى تقليل تمركزه حول الذات فإنه يجب على المعلمين توفير وسط تفاعلي دائم بين التلاميذ وبينهم وبين معلميهم</a:t>
            </a:r>
          </a:p>
          <a:p>
            <a:pPr algn="r" rtl="1"/>
            <a:endParaRPr lang="ar-SA" sz="2800" b="1" dirty="0" smtClean="0">
              <a:solidFill>
                <a:schemeClr val="accent1">
                  <a:lumMod val="50000"/>
                </a:schemeClr>
              </a:solidFill>
              <a:latin typeface="Traditional Arabic" pitchFamily="2" charset="-78"/>
              <a:cs typeface="Traditional Arabic" pitchFamily="2" charset="-7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259632" y="783282"/>
            <a:ext cx="7344816" cy="3077766"/>
          </a:xfrm>
          <a:prstGeom prst="rect">
            <a:avLst/>
          </a:prstGeom>
          <a:noFill/>
        </p:spPr>
        <p:txBody>
          <a:bodyPr wrap="square" rtlCol="0">
            <a:spAutoFit/>
          </a:bodyPr>
          <a:lstStyle/>
          <a:p>
            <a:pPr algn="r" rtl="1"/>
            <a:endParaRPr lang="ar-SA" sz="3600" b="1" dirty="0" smtClean="0">
              <a:solidFill>
                <a:srgbClr val="002060"/>
              </a:solidFill>
              <a:latin typeface="Traditional Arabic" pitchFamily="2" charset="-78"/>
              <a:cs typeface="Traditional Arabic" pitchFamily="2" charset="-78"/>
            </a:endParaRPr>
          </a:p>
          <a:p>
            <a:pPr algn="r" rtl="1"/>
            <a:r>
              <a:rPr lang="ar-SA" sz="2800" b="1" dirty="0" smtClean="0">
                <a:solidFill>
                  <a:srgbClr val="C00000"/>
                </a:solidFill>
                <a:latin typeface="Traditional Arabic" pitchFamily="2" charset="-78"/>
                <a:cs typeface="Traditional Arabic" pitchFamily="2" charset="-78"/>
              </a:rPr>
              <a:t>نتيجة لأهمية موضوع التعلم فقد اهتم علماء النفس التربوي بدراسة كيفية حدوثه، وبمحاولات التوصل إلى نظريات لتفسيره، وعلى الرغم من أن بعض هذه الدراسات قد تم على حيوانات، إلا أن ما توصل إليه هؤلاء العلماء من نظريات له كثير من الفوائد أو الدروس التربوية، التي يمكن أن يستفيد منها المعلم في أثناء التدريس.</a:t>
            </a:r>
          </a:p>
          <a:p>
            <a:pPr algn="r" rtl="1"/>
            <a:endParaRPr lang="ar-SA" b="1" dirty="0" smtClean="0">
              <a:solidFill>
                <a:srgbClr val="002060"/>
              </a:solidFill>
              <a:latin typeface="Traditional Arabic" pitchFamily="2" charset="-78"/>
              <a:cs typeface="Traditional Arabic" pitchFamily="2" charset="-7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043608" y="116632"/>
            <a:ext cx="7560840" cy="4955203"/>
          </a:xfrm>
          <a:prstGeom prst="rect">
            <a:avLst/>
          </a:prstGeom>
          <a:noFill/>
        </p:spPr>
        <p:txBody>
          <a:bodyPr wrap="square" rtlCol="0">
            <a:spAutoFit/>
          </a:bodyPr>
          <a:lstStyle/>
          <a:p>
            <a:pPr algn="r" rtl="1"/>
            <a:r>
              <a:rPr lang="ar-SA" sz="3600" b="1" dirty="0" smtClean="0">
                <a:solidFill>
                  <a:srgbClr val="00B050"/>
                </a:solidFill>
                <a:latin typeface="Traditional Arabic" pitchFamily="2" charset="-78"/>
                <a:cs typeface="Traditional Arabic" pitchFamily="2" charset="-78"/>
              </a:rPr>
              <a:t>1) نظرية التعلم بالمحاولة </a:t>
            </a:r>
            <a:r>
              <a:rPr lang="ar-SA" sz="3600" b="1" dirty="0" err="1" smtClean="0">
                <a:solidFill>
                  <a:srgbClr val="00B050"/>
                </a:solidFill>
                <a:latin typeface="Traditional Arabic" pitchFamily="2" charset="-78"/>
                <a:cs typeface="Traditional Arabic" pitchFamily="2" charset="-78"/>
              </a:rPr>
              <a:t>والخطأ:</a:t>
            </a:r>
            <a:r>
              <a:rPr lang="ar-SA" sz="3600" b="1" dirty="0" smtClean="0">
                <a:solidFill>
                  <a:srgbClr val="00B050"/>
                </a:solidFill>
                <a:latin typeface="Traditional Arabic" pitchFamily="2" charset="-78"/>
                <a:cs typeface="Traditional Arabic" pitchFamily="2" charset="-78"/>
              </a:rPr>
              <a:t>   </a:t>
            </a:r>
            <a:endParaRPr lang="ar-SA" b="1" dirty="0" smtClean="0">
              <a:solidFill>
                <a:srgbClr val="00B050"/>
              </a:solidFill>
              <a:latin typeface="Traditional Arabic" pitchFamily="2" charset="-78"/>
              <a:cs typeface="Traditional Arabic" pitchFamily="2" charset="-78"/>
            </a:endParaRPr>
          </a:p>
          <a:p>
            <a:pPr algn="r" rtl="1"/>
            <a:r>
              <a:rPr lang="ar-SA" sz="2800" b="1" u="sng" dirty="0" smtClean="0">
                <a:solidFill>
                  <a:schemeClr val="accent3">
                    <a:lumMod val="75000"/>
                  </a:schemeClr>
                </a:solidFill>
                <a:latin typeface="Traditional Arabic" pitchFamily="2" charset="-78"/>
                <a:cs typeface="Traditional Arabic" pitchFamily="2" charset="-78"/>
              </a:rPr>
              <a:t>صاحب هذه </a:t>
            </a:r>
            <a:r>
              <a:rPr lang="ar-SA" sz="2800" b="1" u="sng" dirty="0" err="1" smtClean="0">
                <a:solidFill>
                  <a:schemeClr val="accent3">
                    <a:lumMod val="75000"/>
                  </a:schemeClr>
                </a:solidFill>
                <a:latin typeface="Traditional Arabic" pitchFamily="2" charset="-78"/>
                <a:cs typeface="Traditional Arabic" pitchFamily="2" charset="-78"/>
              </a:rPr>
              <a:t>النظرية:</a:t>
            </a:r>
            <a:endParaRPr lang="ar-SA" sz="2800" b="1" u="sng" dirty="0" smtClean="0">
              <a:solidFill>
                <a:schemeClr val="accent3">
                  <a:lumMod val="75000"/>
                </a:schemeClr>
              </a:solidFill>
              <a:latin typeface="Traditional Arabic" pitchFamily="2" charset="-78"/>
              <a:cs typeface="Traditional Arabic" pitchFamily="2" charset="-78"/>
            </a:endParaRPr>
          </a:p>
          <a:p>
            <a:pPr algn="r" rtl="1"/>
            <a:r>
              <a:rPr lang="ar-SA" sz="2800" b="1" dirty="0" err="1" smtClean="0">
                <a:solidFill>
                  <a:schemeClr val="accent1">
                    <a:lumMod val="50000"/>
                  </a:schemeClr>
                </a:solidFill>
                <a:latin typeface="Traditional Arabic" pitchFamily="2" charset="-78"/>
                <a:cs typeface="Traditional Arabic" pitchFamily="2" charset="-78"/>
              </a:rPr>
              <a:t>ثورنديك</a:t>
            </a:r>
            <a:r>
              <a:rPr lang="ar-SA" sz="2800" b="1" dirty="0" smtClean="0">
                <a:solidFill>
                  <a:schemeClr val="accent1">
                    <a:lumMod val="50000"/>
                  </a:schemeClr>
                </a:solidFill>
                <a:latin typeface="Traditional Arabic" pitchFamily="2" charset="-78"/>
                <a:cs typeface="Traditional Arabic" pitchFamily="2" charset="-78"/>
              </a:rPr>
              <a:t> </a:t>
            </a:r>
          </a:p>
          <a:p>
            <a:pPr algn="r" rtl="1"/>
            <a:r>
              <a:rPr lang="ar-SA" sz="2800" b="1" u="sng" dirty="0" smtClean="0">
                <a:solidFill>
                  <a:schemeClr val="accent3">
                    <a:lumMod val="75000"/>
                  </a:schemeClr>
                </a:solidFill>
                <a:latin typeface="Traditional Arabic" pitchFamily="2" charset="-78"/>
                <a:cs typeface="Traditional Arabic" pitchFamily="2" charset="-78"/>
              </a:rPr>
              <a:t>فكرة </a:t>
            </a:r>
            <a:r>
              <a:rPr lang="ar-SA" sz="2800" b="1" u="sng" dirty="0" err="1" smtClean="0">
                <a:solidFill>
                  <a:schemeClr val="accent3">
                    <a:lumMod val="75000"/>
                  </a:schemeClr>
                </a:solidFill>
                <a:latin typeface="Traditional Arabic" pitchFamily="2" charset="-78"/>
                <a:cs typeface="Traditional Arabic" pitchFamily="2" charset="-78"/>
              </a:rPr>
              <a:t>النظرية:</a:t>
            </a:r>
            <a:endParaRPr lang="ar-SA" sz="2800" b="1" u="sng" dirty="0" smtClean="0">
              <a:solidFill>
                <a:schemeClr val="accent3">
                  <a:lumMod val="75000"/>
                </a:schemeClr>
              </a:solidFill>
              <a:latin typeface="Traditional Arabic" pitchFamily="2" charset="-78"/>
              <a:cs typeface="Traditional Arabic" pitchFamily="2" charset="-78"/>
            </a:endParaRPr>
          </a:p>
          <a:p>
            <a:pPr algn="r" rtl="1"/>
            <a:r>
              <a:rPr lang="ar-SA" sz="2800" b="1" dirty="0" smtClean="0">
                <a:solidFill>
                  <a:schemeClr val="accent1">
                    <a:lumMod val="50000"/>
                  </a:schemeClr>
                </a:solidFill>
                <a:latin typeface="Traditional Arabic" pitchFamily="2" charset="-78"/>
                <a:cs typeface="Traditional Arabic" pitchFamily="2" charset="-78"/>
              </a:rPr>
              <a:t>خلص </a:t>
            </a:r>
            <a:r>
              <a:rPr lang="ar-SA" sz="2800" b="1" dirty="0" err="1" smtClean="0">
                <a:solidFill>
                  <a:schemeClr val="accent1">
                    <a:lumMod val="50000"/>
                  </a:schemeClr>
                </a:solidFill>
                <a:latin typeface="Traditional Arabic" pitchFamily="2" charset="-78"/>
                <a:cs typeface="Traditional Arabic" pitchFamily="2" charset="-78"/>
              </a:rPr>
              <a:t>ثورنديك</a:t>
            </a:r>
            <a:r>
              <a:rPr lang="ar-SA" sz="2800" b="1" dirty="0" smtClean="0">
                <a:solidFill>
                  <a:schemeClr val="accent1">
                    <a:lumMod val="50000"/>
                  </a:schemeClr>
                </a:solidFill>
                <a:latin typeface="Traditional Arabic" pitchFamily="2" charset="-78"/>
                <a:cs typeface="Traditional Arabic" pitchFamily="2" charset="-78"/>
              </a:rPr>
              <a:t> من خلال تجاربه إلى أن الفرد يجرب حلولاً متعددة للمشكلة التي يواجهها، ومن ثم يحتفظ في ذهنه بالحل الصحيح، وينسى المحاولات الخاطئة، ومن ثم أيضًا فهو يستخدم هذا الحل الصحيح عند مواجهة المشكلة، أو مشكلة مشابهة لها في المرات التالية.</a:t>
            </a:r>
          </a:p>
          <a:p>
            <a:pPr algn="r" rtl="1"/>
            <a:r>
              <a:rPr lang="ar-SA" sz="2800" b="1" u="sng" dirty="0" smtClean="0">
                <a:solidFill>
                  <a:schemeClr val="accent3">
                    <a:lumMod val="75000"/>
                  </a:schemeClr>
                </a:solidFill>
                <a:latin typeface="Traditional Arabic" pitchFamily="2" charset="-78"/>
                <a:cs typeface="Traditional Arabic" pitchFamily="2" charset="-78"/>
              </a:rPr>
              <a:t>تفسير النظرية </a:t>
            </a:r>
            <a:r>
              <a:rPr lang="ar-SA" sz="2800" b="1" u="sng" dirty="0" err="1" smtClean="0">
                <a:solidFill>
                  <a:schemeClr val="accent3">
                    <a:lumMod val="75000"/>
                  </a:schemeClr>
                </a:solidFill>
                <a:latin typeface="Traditional Arabic" pitchFamily="2" charset="-78"/>
                <a:cs typeface="Traditional Arabic" pitchFamily="2" charset="-78"/>
              </a:rPr>
              <a:t>للتعلم:</a:t>
            </a:r>
            <a:endParaRPr lang="ar-SA" sz="2800" b="1" u="sng" dirty="0" smtClean="0">
              <a:solidFill>
                <a:schemeClr val="accent3">
                  <a:lumMod val="75000"/>
                </a:schemeClr>
              </a:solidFill>
              <a:latin typeface="Traditional Arabic" pitchFamily="2" charset="-78"/>
              <a:cs typeface="Traditional Arabic" pitchFamily="2" charset="-78"/>
            </a:endParaRPr>
          </a:p>
          <a:p>
            <a:pPr algn="r" rtl="1"/>
            <a:r>
              <a:rPr lang="ar-SA" sz="2800" b="1" dirty="0" smtClean="0">
                <a:solidFill>
                  <a:schemeClr val="accent1">
                    <a:lumMod val="50000"/>
                  </a:schemeClr>
                </a:solidFill>
                <a:latin typeface="Traditional Arabic" pitchFamily="2" charset="-78"/>
                <a:cs typeface="Traditional Arabic" pitchFamily="2" charset="-78"/>
              </a:rPr>
              <a:t>يرى </a:t>
            </a:r>
            <a:r>
              <a:rPr lang="ar-SA" sz="2800" b="1" dirty="0" err="1" smtClean="0">
                <a:solidFill>
                  <a:schemeClr val="accent1">
                    <a:lumMod val="50000"/>
                  </a:schemeClr>
                </a:solidFill>
                <a:latin typeface="Traditional Arabic" pitchFamily="2" charset="-78"/>
                <a:cs typeface="Traditional Arabic" pitchFamily="2" charset="-78"/>
              </a:rPr>
              <a:t>ثورنديك</a:t>
            </a:r>
            <a:r>
              <a:rPr lang="ar-SA" sz="2800" b="1" dirty="0" smtClean="0">
                <a:solidFill>
                  <a:schemeClr val="accent1">
                    <a:lumMod val="50000"/>
                  </a:schemeClr>
                </a:solidFill>
                <a:latin typeface="Traditional Arabic" pitchFamily="2" charset="-78"/>
                <a:cs typeface="Traditional Arabic" pitchFamily="2" charset="-78"/>
              </a:rPr>
              <a:t> أن التعلم يحدث نتيجة المحاولة والخطأ، والأثر الموجب أو السار الذي تتركه المحاولة الناجحة لحل </a:t>
            </a:r>
            <a:r>
              <a:rPr lang="ar-SA" sz="2800" b="1" dirty="0" smtClean="0">
                <a:solidFill>
                  <a:schemeClr val="accent1">
                    <a:lumMod val="50000"/>
                  </a:schemeClr>
                </a:solidFill>
                <a:latin typeface="Traditional Arabic" pitchFamily="2" charset="-78"/>
                <a:cs typeface="Traditional Arabic" pitchFamily="2" charset="-78"/>
              </a:rPr>
              <a:t>المشكلة</a:t>
            </a:r>
            <a:r>
              <a:rPr lang="ar-SA" sz="2800" b="1" dirty="0">
                <a:solidFill>
                  <a:schemeClr val="accent1">
                    <a:lumMod val="50000"/>
                  </a:schemeClr>
                </a:solidFill>
                <a:latin typeface="Traditional Arabic" pitchFamily="2" charset="-78"/>
                <a:cs typeface="Traditional Arabic" pitchFamily="2" charset="-78"/>
              </a:rPr>
              <a:t>.</a:t>
            </a:r>
            <a:endParaRPr lang="ar-SA" sz="2800" b="1" dirty="0" smtClean="0">
              <a:solidFill>
                <a:schemeClr val="accent1">
                  <a:lumMod val="50000"/>
                </a:schemeClr>
              </a:solidFill>
              <a:latin typeface="Traditional Arabic" pitchFamily="2" charset="-78"/>
              <a:cs typeface="Traditional Arabic" pitchFamily="2" charset="-7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1043608" y="355297"/>
            <a:ext cx="7560840" cy="6247864"/>
          </a:xfrm>
          <a:prstGeom prst="rect">
            <a:avLst/>
          </a:prstGeom>
          <a:noFill/>
        </p:spPr>
        <p:txBody>
          <a:bodyPr wrap="square" rtlCol="0">
            <a:spAutoFit/>
          </a:bodyPr>
          <a:lstStyle/>
          <a:p>
            <a:pPr algn="r" rtl="1"/>
            <a:r>
              <a:rPr lang="ar-SA" sz="3600" b="1" dirty="0" smtClean="0">
                <a:solidFill>
                  <a:srgbClr val="00B050"/>
                </a:solidFill>
                <a:latin typeface="Traditional Arabic" pitchFamily="2" charset="-78"/>
                <a:cs typeface="Traditional Arabic" pitchFamily="2" charset="-78"/>
              </a:rPr>
              <a:t>2) قانون </a:t>
            </a:r>
            <a:r>
              <a:rPr lang="ar-SA" sz="3600" b="1" dirty="0" err="1" smtClean="0">
                <a:solidFill>
                  <a:srgbClr val="00B050"/>
                </a:solidFill>
                <a:latin typeface="Traditional Arabic" pitchFamily="2" charset="-78"/>
                <a:cs typeface="Traditional Arabic" pitchFamily="2" charset="-78"/>
              </a:rPr>
              <a:t>التكرار:</a:t>
            </a:r>
            <a:r>
              <a:rPr lang="ar-SA" sz="3600" b="1" dirty="0" smtClean="0">
                <a:solidFill>
                  <a:srgbClr val="00B050"/>
                </a:solidFill>
                <a:latin typeface="Traditional Arabic" pitchFamily="2" charset="-78"/>
                <a:cs typeface="Traditional Arabic" pitchFamily="2" charset="-78"/>
              </a:rPr>
              <a:t>   </a:t>
            </a:r>
            <a:endParaRPr lang="ar-SA" b="1" dirty="0" smtClean="0">
              <a:solidFill>
                <a:srgbClr val="00B050"/>
              </a:solidFill>
              <a:latin typeface="Traditional Arabic" pitchFamily="2" charset="-78"/>
              <a:cs typeface="Traditional Arabic" pitchFamily="2" charset="-78"/>
            </a:endParaRPr>
          </a:p>
          <a:p>
            <a:pPr algn="r" rtl="1"/>
            <a:r>
              <a:rPr lang="ar-SA" sz="2800" b="1" u="sng" dirty="0" smtClean="0">
                <a:solidFill>
                  <a:schemeClr val="accent3">
                    <a:lumMod val="75000"/>
                  </a:schemeClr>
                </a:solidFill>
                <a:latin typeface="Traditional Arabic" pitchFamily="2" charset="-78"/>
                <a:cs typeface="Traditional Arabic" pitchFamily="2" charset="-78"/>
              </a:rPr>
              <a:t>صاحب هذه </a:t>
            </a:r>
            <a:r>
              <a:rPr lang="ar-SA" sz="2800" b="1" u="sng" dirty="0" err="1" smtClean="0">
                <a:solidFill>
                  <a:schemeClr val="accent3">
                    <a:lumMod val="75000"/>
                  </a:schemeClr>
                </a:solidFill>
                <a:latin typeface="Traditional Arabic" pitchFamily="2" charset="-78"/>
                <a:cs typeface="Traditional Arabic" pitchFamily="2" charset="-78"/>
              </a:rPr>
              <a:t>النظرية:</a:t>
            </a:r>
            <a:endParaRPr lang="ar-SA" sz="2800" b="1" u="sng" dirty="0" smtClean="0">
              <a:solidFill>
                <a:schemeClr val="accent3">
                  <a:lumMod val="75000"/>
                </a:schemeClr>
              </a:solidFill>
              <a:latin typeface="Traditional Arabic" pitchFamily="2" charset="-78"/>
              <a:cs typeface="Traditional Arabic" pitchFamily="2" charset="-78"/>
            </a:endParaRPr>
          </a:p>
          <a:p>
            <a:pPr algn="r" rtl="1"/>
            <a:r>
              <a:rPr lang="ar-SA" sz="2800" b="1" dirty="0" err="1" smtClean="0">
                <a:solidFill>
                  <a:schemeClr val="accent1">
                    <a:lumMod val="50000"/>
                  </a:schemeClr>
                </a:solidFill>
                <a:latin typeface="Traditional Arabic" pitchFamily="2" charset="-78"/>
                <a:cs typeface="Traditional Arabic" pitchFamily="2" charset="-78"/>
              </a:rPr>
              <a:t>واطسن</a:t>
            </a:r>
            <a:endParaRPr lang="ar-SA" sz="2800" b="1" dirty="0" smtClean="0">
              <a:solidFill>
                <a:schemeClr val="accent1">
                  <a:lumMod val="50000"/>
                </a:schemeClr>
              </a:solidFill>
              <a:latin typeface="Traditional Arabic" pitchFamily="2" charset="-78"/>
              <a:cs typeface="Traditional Arabic" pitchFamily="2" charset="-78"/>
            </a:endParaRPr>
          </a:p>
          <a:p>
            <a:pPr algn="r" rtl="1"/>
            <a:r>
              <a:rPr lang="ar-SA" sz="2800" b="1" u="sng" dirty="0" smtClean="0">
                <a:solidFill>
                  <a:schemeClr val="accent3">
                    <a:lumMod val="75000"/>
                  </a:schemeClr>
                </a:solidFill>
                <a:latin typeface="Traditional Arabic" pitchFamily="2" charset="-78"/>
                <a:cs typeface="Traditional Arabic" pitchFamily="2" charset="-78"/>
              </a:rPr>
              <a:t>فكرة </a:t>
            </a:r>
            <a:r>
              <a:rPr lang="ar-SA" sz="2800" b="1" u="sng" dirty="0" err="1" smtClean="0">
                <a:solidFill>
                  <a:schemeClr val="accent3">
                    <a:lumMod val="75000"/>
                  </a:schemeClr>
                </a:solidFill>
                <a:latin typeface="Traditional Arabic" pitchFamily="2" charset="-78"/>
                <a:cs typeface="Traditional Arabic" pitchFamily="2" charset="-78"/>
              </a:rPr>
              <a:t>النظرية:</a:t>
            </a:r>
            <a:endParaRPr lang="ar-SA" sz="2800" b="1" u="sng" dirty="0" smtClean="0">
              <a:solidFill>
                <a:schemeClr val="accent3">
                  <a:lumMod val="75000"/>
                </a:schemeClr>
              </a:solidFill>
              <a:latin typeface="Traditional Arabic" pitchFamily="2" charset="-78"/>
              <a:cs typeface="Traditional Arabic" pitchFamily="2" charset="-78"/>
            </a:endParaRPr>
          </a:p>
          <a:p>
            <a:pPr algn="r" rtl="1"/>
            <a:r>
              <a:rPr lang="ar-SA" sz="2800" b="1" dirty="0" smtClean="0">
                <a:solidFill>
                  <a:schemeClr val="accent1">
                    <a:lumMod val="50000"/>
                  </a:schemeClr>
                </a:solidFill>
                <a:latin typeface="Traditional Arabic" pitchFamily="2" charset="-78"/>
                <a:cs typeface="Traditional Arabic" pitchFamily="2" charset="-78"/>
              </a:rPr>
              <a:t>أهمية المحاولات والتكرار في حدوث التعلم</a:t>
            </a:r>
          </a:p>
          <a:p>
            <a:pPr algn="r" rtl="1"/>
            <a:r>
              <a:rPr lang="ar-SA" sz="2800" b="1" u="sng" dirty="0" smtClean="0">
                <a:solidFill>
                  <a:schemeClr val="accent3">
                    <a:lumMod val="75000"/>
                  </a:schemeClr>
                </a:solidFill>
                <a:latin typeface="Traditional Arabic" pitchFamily="2" charset="-78"/>
                <a:cs typeface="Traditional Arabic" pitchFamily="2" charset="-78"/>
              </a:rPr>
              <a:t>تفسير النظرية </a:t>
            </a:r>
            <a:r>
              <a:rPr lang="ar-SA" sz="2800" b="1" u="sng" dirty="0" err="1" smtClean="0">
                <a:solidFill>
                  <a:schemeClr val="accent3">
                    <a:lumMod val="75000"/>
                  </a:schemeClr>
                </a:solidFill>
                <a:latin typeface="Traditional Arabic" pitchFamily="2" charset="-78"/>
                <a:cs typeface="Traditional Arabic" pitchFamily="2" charset="-78"/>
              </a:rPr>
              <a:t>للتعلم:</a:t>
            </a:r>
            <a:endParaRPr lang="ar-SA" sz="2800" b="1" u="sng" dirty="0" smtClean="0">
              <a:solidFill>
                <a:schemeClr val="accent3">
                  <a:lumMod val="75000"/>
                </a:schemeClr>
              </a:solidFill>
              <a:latin typeface="Traditional Arabic" pitchFamily="2" charset="-78"/>
              <a:cs typeface="Traditional Arabic" pitchFamily="2" charset="-78"/>
            </a:endParaRPr>
          </a:p>
          <a:p>
            <a:pPr algn="r" rtl="1"/>
            <a:r>
              <a:rPr lang="ar-SA" sz="2800" b="1" dirty="0" smtClean="0">
                <a:solidFill>
                  <a:schemeClr val="accent1">
                    <a:lumMod val="50000"/>
                  </a:schemeClr>
                </a:solidFill>
                <a:latin typeface="Traditional Arabic" pitchFamily="2" charset="-78"/>
                <a:cs typeface="Traditional Arabic" pitchFamily="2" charset="-78"/>
              </a:rPr>
              <a:t>1- يرى أن التدريب أو التكرار هو العامل الحاسم في حدوث </a:t>
            </a:r>
            <a:r>
              <a:rPr lang="ar-SA" sz="2800" b="1" dirty="0" smtClean="0">
                <a:solidFill>
                  <a:schemeClr val="accent1">
                    <a:lumMod val="50000"/>
                  </a:schemeClr>
                </a:solidFill>
                <a:latin typeface="Traditional Arabic" pitchFamily="2" charset="-78"/>
                <a:cs typeface="Traditional Arabic" pitchFamily="2" charset="-78"/>
              </a:rPr>
              <a:t>التعلم.</a:t>
            </a:r>
          </a:p>
          <a:p>
            <a:pPr algn="r" rtl="1"/>
            <a:r>
              <a:rPr lang="ar-SA" sz="2800" b="1" dirty="0" smtClean="0">
                <a:solidFill>
                  <a:schemeClr val="accent1">
                    <a:lumMod val="50000"/>
                  </a:schemeClr>
                </a:solidFill>
                <a:latin typeface="Traditional Arabic" pitchFamily="2" charset="-78"/>
                <a:cs typeface="Traditional Arabic" pitchFamily="2" charset="-78"/>
              </a:rPr>
              <a:t>2- </a:t>
            </a:r>
            <a:r>
              <a:rPr lang="ar-SA" sz="2800" b="1" dirty="0" smtClean="0">
                <a:solidFill>
                  <a:schemeClr val="accent1">
                    <a:lumMod val="50000"/>
                  </a:schemeClr>
                </a:solidFill>
                <a:latin typeface="Traditional Arabic" pitchFamily="2" charset="-78"/>
                <a:cs typeface="Traditional Arabic" pitchFamily="2" charset="-78"/>
              </a:rPr>
              <a:t>ركز على أهمية إعطاء مزيد من التدريبات في كل مجال من مجالات التعلم، من رؤية أن التدريب يعني التكرار الذي يؤدي إلى طبع الاستجابة الصحيحة لدى الفرد وعدم نسيانها، وبمعنى آخر فإن تكرار الاستجابة مع مثير معين يقوي العلاقة بينهما</a:t>
            </a:r>
            <a:r>
              <a:rPr lang="ar-SA" sz="2800" b="1" dirty="0" smtClean="0">
                <a:solidFill>
                  <a:schemeClr val="accent1">
                    <a:lumMod val="50000"/>
                  </a:schemeClr>
                </a:solidFill>
                <a:latin typeface="Traditional Arabic" pitchFamily="2" charset="-78"/>
                <a:cs typeface="Traditional Arabic" pitchFamily="2" charset="-78"/>
              </a:rPr>
              <a:t>.</a:t>
            </a:r>
          </a:p>
          <a:p>
            <a:pPr algn="r" rtl="1"/>
            <a:r>
              <a:rPr lang="ar-SA" sz="2800" b="1" dirty="0" smtClean="0">
                <a:solidFill>
                  <a:schemeClr val="accent1">
                    <a:lumMod val="50000"/>
                  </a:schemeClr>
                </a:solidFill>
                <a:latin typeface="Traditional Arabic" pitchFamily="2" charset="-78"/>
                <a:cs typeface="Traditional Arabic" pitchFamily="2" charset="-78"/>
              </a:rPr>
              <a:t>أتبع هذه النظرية بنظرية: الحداثة التي تركز على السلوك الأحدث أو الأخير وأنه يزيد احتمال تكرره  وظهوره بصورة أكبر عند التعرض لنفس الموقف أو موقف مشابه</a:t>
            </a:r>
            <a:endParaRPr lang="ar-SA" sz="2800" b="1" dirty="0" smtClean="0">
              <a:solidFill>
                <a:schemeClr val="accent1">
                  <a:lumMod val="50000"/>
                </a:schemeClr>
              </a:solidFill>
              <a:latin typeface="Traditional Arabic" pitchFamily="2" charset="-78"/>
              <a:cs typeface="Traditional Arabic" pitchFamily="2" charset="-7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1043608" y="355297"/>
            <a:ext cx="7560840" cy="4955203"/>
          </a:xfrm>
          <a:prstGeom prst="rect">
            <a:avLst/>
          </a:prstGeom>
          <a:noFill/>
        </p:spPr>
        <p:txBody>
          <a:bodyPr wrap="square" rtlCol="0">
            <a:spAutoFit/>
          </a:bodyPr>
          <a:lstStyle/>
          <a:p>
            <a:pPr algn="r" rtl="1"/>
            <a:r>
              <a:rPr lang="ar-SA" sz="3600" b="1" dirty="0" smtClean="0">
                <a:solidFill>
                  <a:srgbClr val="00B050"/>
                </a:solidFill>
                <a:latin typeface="Traditional Arabic" pitchFamily="2" charset="-78"/>
                <a:cs typeface="Traditional Arabic" pitchFamily="2" charset="-78"/>
              </a:rPr>
              <a:t>3) نظرية </a:t>
            </a:r>
            <a:r>
              <a:rPr lang="ar-SA" sz="3600" b="1" dirty="0" err="1" smtClean="0">
                <a:solidFill>
                  <a:srgbClr val="00B050"/>
                </a:solidFill>
                <a:latin typeface="Traditional Arabic" pitchFamily="2" charset="-78"/>
                <a:cs typeface="Traditional Arabic" pitchFamily="2" charset="-78"/>
              </a:rPr>
              <a:t>الاقتران:</a:t>
            </a:r>
            <a:r>
              <a:rPr lang="ar-SA" sz="3600" b="1" dirty="0" smtClean="0">
                <a:solidFill>
                  <a:srgbClr val="00B050"/>
                </a:solidFill>
                <a:latin typeface="Traditional Arabic" pitchFamily="2" charset="-78"/>
                <a:cs typeface="Traditional Arabic" pitchFamily="2" charset="-78"/>
              </a:rPr>
              <a:t>   </a:t>
            </a:r>
            <a:endParaRPr lang="ar-SA" b="1" dirty="0" smtClean="0">
              <a:solidFill>
                <a:srgbClr val="00B050"/>
              </a:solidFill>
              <a:latin typeface="Traditional Arabic" pitchFamily="2" charset="-78"/>
              <a:cs typeface="Traditional Arabic" pitchFamily="2" charset="-78"/>
            </a:endParaRPr>
          </a:p>
          <a:p>
            <a:pPr algn="r" rtl="1"/>
            <a:r>
              <a:rPr lang="ar-SA" sz="2800" b="1" u="sng" dirty="0" smtClean="0">
                <a:solidFill>
                  <a:schemeClr val="accent3">
                    <a:lumMod val="75000"/>
                  </a:schemeClr>
                </a:solidFill>
                <a:latin typeface="Traditional Arabic" pitchFamily="2" charset="-78"/>
                <a:cs typeface="Traditional Arabic" pitchFamily="2" charset="-78"/>
              </a:rPr>
              <a:t>صاحب هذه </a:t>
            </a:r>
            <a:r>
              <a:rPr lang="ar-SA" sz="2800" b="1" u="sng" dirty="0" err="1" smtClean="0">
                <a:solidFill>
                  <a:schemeClr val="accent3">
                    <a:lumMod val="75000"/>
                  </a:schemeClr>
                </a:solidFill>
                <a:latin typeface="Traditional Arabic" pitchFamily="2" charset="-78"/>
                <a:cs typeface="Traditional Arabic" pitchFamily="2" charset="-78"/>
              </a:rPr>
              <a:t>النظرية:</a:t>
            </a:r>
            <a:endParaRPr lang="ar-SA" sz="2800" b="1" u="sng" dirty="0" smtClean="0">
              <a:solidFill>
                <a:schemeClr val="accent3">
                  <a:lumMod val="75000"/>
                </a:schemeClr>
              </a:solidFill>
              <a:latin typeface="Traditional Arabic" pitchFamily="2" charset="-78"/>
              <a:cs typeface="Traditional Arabic" pitchFamily="2" charset="-78"/>
            </a:endParaRPr>
          </a:p>
          <a:p>
            <a:pPr algn="r" rtl="1"/>
            <a:r>
              <a:rPr lang="ar-SA" sz="2800" b="1" dirty="0" err="1" smtClean="0">
                <a:solidFill>
                  <a:schemeClr val="accent1">
                    <a:lumMod val="50000"/>
                  </a:schemeClr>
                </a:solidFill>
                <a:latin typeface="Traditional Arabic" pitchFamily="2" charset="-78"/>
                <a:cs typeface="Traditional Arabic" pitchFamily="2" charset="-78"/>
              </a:rPr>
              <a:t>جاثري</a:t>
            </a:r>
            <a:r>
              <a:rPr lang="ar-SA" sz="2800" b="1" dirty="0" smtClean="0">
                <a:solidFill>
                  <a:schemeClr val="accent1">
                    <a:lumMod val="50000"/>
                  </a:schemeClr>
                </a:solidFill>
                <a:latin typeface="Traditional Arabic" pitchFamily="2" charset="-78"/>
                <a:cs typeface="Traditional Arabic" pitchFamily="2" charset="-78"/>
              </a:rPr>
              <a:t> </a:t>
            </a:r>
          </a:p>
          <a:p>
            <a:pPr algn="r" rtl="1"/>
            <a:r>
              <a:rPr lang="ar-SA" sz="2800" b="1" u="sng" dirty="0" smtClean="0">
                <a:solidFill>
                  <a:schemeClr val="accent3">
                    <a:lumMod val="75000"/>
                  </a:schemeClr>
                </a:solidFill>
                <a:latin typeface="Traditional Arabic" pitchFamily="2" charset="-78"/>
                <a:cs typeface="Traditional Arabic" pitchFamily="2" charset="-78"/>
              </a:rPr>
              <a:t>تفسير النظرية </a:t>
            </a:r>
            <a:r>
              <a:rPr lang="ar-SA" sz="2800" b="1" u="sng" dirty="0" err="1" smtClean="0">
                <a:solidFill>
                  <a:schemeClr val="accent3">
                    <a:lumMod val="75000"/>
                  </a:schemeClr>
                </a:solidFill>
                <a:latin typeface="Traditional Arabic" pitchFamily="2" charset="-78"/>
                <a:cs typeface="Traditional Arabic" pitchFamily="2" charset="-78"/>
              </a:rPr>
              <a:t>للتعلم:</a:t>
            </a:r>
            <a:endParaRPr lang="ar-SA" sz="2800" b="1" u="sng" dirty="0" smtClean="0">
              <a:solidFill>
                <a:schemeClr val="accent3">
                  <a:lumMod val="75000"/>
                </a:schemeClr>
              </a:solidFill>
              <a:latin typeface="Traditional Arabic" pitchFamily="2" charset="-78"/>
              <a:cs typeface="Traditional Arabic" pitchFamily="2" charset="-78"/>
            </a:endParaRPr>
          </a:p>
          <a:p>
            <a:pPr algn="r" rtl="1"/>
            <a:r>
              <a:rPr lang="ar-SA" sz="2800" b="1" dirty="0" smtClean="0">
                <a:solidFill>
                  <a:schemeClr val="accent1">
                    <a:lumMod val="50000"/>
                  </a:schemeClr>
                </a:solidFill>
                <a:latin typeface="Traditional Arabic" pitchFamily="2" charset="-78"/>
                <a:cs typeface="Traditional Arabic" pitchFamily="2" charset="-78"/>
              </a:rPr>
              <a:t>1- يرى أن التعلم يحدث نتيجة ارتباط بين مجموعة أحداث حسية وأخرى حركية، أي أنه يحدث اقتران بين مثير ما، وما يصاحبه من حركة أو مجموعة حركات كاستجابة لهذا المثير.</a:t>
            </a:r>
          </a:p>
          <a:p>
            <a:pPr algn="r" rtl="1"/>
            <a:r>
              <a:rPr lang="ar-SA" sz="2800" b="1" dirty="0" smtClean="0">
                <a:solidFill>
                  <a:schemeClr val="accent1">
                    <a:lumMod val="50000"/>
                  </a:schemeClr>
                </a:solidFill>
                <a:latin typeface="Traditional Arabic" pitchFamily="2" charset="-78"/>
                <a:cs typeface="Traditional Arabic" pitchFamily="2" charset="-78"/>
              </a:rPr>
              <a:t>2- التعلم يحدث فورًا ومن أول عملية اقتران، ومن ثم فإن التكرار لا يدعم ما يتعلمه الفرد</a:t>
            </a:r>
            <a:r>
              <a:rPr lang="ar-SA" sz="2800" b="1" dirty="0" smtClean="0">
                <a:solidFill>
                  <a:schemeClr val="accent1">
                    <a:lumMod val="50000"/>
                  </a:schemeClr>
                </a:solidFill>
                <a:latin typeface="Traditional Arabic" pitchFamily="2" charset="-78"/>
                <a:cs typeface="Traditional Arabic" pitchFamily="2" charset="-78"/>
              </a:rPr>
              <a:t>.</a:t>
            </a:r>
          </a:p>
          <a:p>
            <a:pPr algn="r" rtl="1"/>
            <a:endParaRPr lang="ar-SA" sz="2800" b="1" dirty="0" smtClean="0">
              <a:solidFill>
                <a:schemeClr val="accent1">
                  <a:lumMod val="50000"/>
                </a:schemeClr>
              </a:solidFill>
              <a:latin typeface="Traditional Arabic" pitchFamily="2" charset="-78"/>
              <a:cs typeface="Traditional Arabic" pitchFamily="2" charset="-78"/>
            </a:endParaRPr>
          </a:p>
          <a:p>
            <a:pPr algn="r" rtl="1"/>
            <a:endParaRPr lang="ar-SA" sz="2800" b="1" dirty="0" smtClean="0">
              <a:solidFill>
                <a:schemeClr val="accent1">
                  <a:lumMod val="50000"/>
                </a:schemeClr>
              </a:solidFill>
              <a:latin typeface="Traditional Arabic" pitchFamily="2" charset="-78"/>
              <a:cs typeface="Traditional Arabic" pitchFamily="2" charset="-7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1043608" y="355297"/>
            <a:ext cx="7560840" cy="4955203"/>
          </a:xfrm>
          <a:prstGeom prst="rect">
            <a:avLst/>
          </a:prstGeom>
          <a:noFill/>
        </p:spPr>
        <p:txBody>
          <a:bodyPr wrap="square" rtlCol="0">
            <a:spAutoFit/>
          </a:bodyPr>
          <a:lstStyle/>
          <a:p>
            <a:pPr algn="r" rtl="1"/>
            <a:r>
              <a:rPr lang="ar-SA" sz="3600" b="1" dirty="0" smtClean="0">
                <a:solidFill>
                  <a:srgbClr val="00B050"/>
                </a:solidFill>
                <a:latin typeface="Traditional Arabic" pitchFamily="2" charset="-78"/>
                <a:cs typeface="Traditional Arabic" pitchFamily="2" charset="-78"/>
              </a:rPr>
              <a:t>4) نظرية </a:t>
            </a:r>
            <a:r>
              <a:rPr lang="ar-SA" sz="3600" b="1" dirty="0" err="1" smtClean="0">
                <a:solidFill>
                  <a:srgbClr val="00B050"/>
                </a:solidFill>
                <a:latin typeface="Traditional Arabic" pitchFamily="2" charset="-78"/>
                <a:cs typeface="Traditional Arabic" pitchFamily="2" charset="-78"/>
              </a:rPr>
              <a:t>الجشطلت:</a:t>
            </a:r>
            <a:endParaRPr lang="ar-SA" b="1" dirty="0" smtClean="0">
              <a:solidFill>
                <a:srgbClr val="00B050"/>
              </a:solidFill>
              <a:latin typeface="Traditional Arabic" pitchFamily="2" charset="-78"/>
              <a:cs typeface="Traditional Arabic" pitchFamily="2" charset="-78"/>
            </a:endParaRPr>
          </a:p>
          <a:p>
            <a:pPr algn="r" rtl="1"/>
            <a:r>
              <a:rPr lang="ar-SA" sz="2800" b="1" u="sng" dirty="0" smtClean="0">
                <a:solidFill>
                  <a:schemeClr val="accent3">
                    <a:lumMod val="75000"/>
                  </a:schemeClr>
                </a:solidFill>
                <a:latin typeface="Traditional Arabic" pitchFamily="2" charset="-78"/>
                <a:cs typeface="Traditional Arabic" pitchFamily="2" charset="-78"/>
              </a:rPr>
              <a:t>أفكار هذه </a:t>
            </a:r>
            <a:r>
              <a:rPr lang="ar-SA" sz="2800" b="1" u="sng" dirty="0" err="1" smtClean="0">
                <a:solidFill>
                  <a:schemeClr val="accent3">
                    <a:lumMod val="75000"/>
                  </a:schemeClr>
                </a:solidFill>
                <a:latin typeface="Traditional Arabic" pitchFamily="2" charset="-78"/>
                <a:cs typeface="Traditional Arabic" pitchFamily="2" charset="-78"/>
              </a:rPr>
              <a:t>النظرية:</a:t>
            </a:r>
            <a:endParaRPr lang="ar-SA" sz="2800" b="1" u="sng" dirty="0" smtClean="0">
              <a:solidFill>
                <a:schemeClr val="accent3">
                  <a:lumMod val="75000"/>
                </a:schemeClr>
              </a:solidFill>
              <a:latin typeface="Traditional Arabic" pitchFamily="2" charset="-78"/>
              <a:cs typeface="Traditional Arabic" pitchFamily="2" charset="-78"/>
            </a:endParaRPr>
          </a:p>
          <a:p>
            <a:pPr algn="r" rtl="1"/>
            <a:r>
              <a:rPr lang="ar-SA" sz="2800" b="1" dirty="0" smtClean="0">
                <a:solidFill>
                  <a:schemeClr val="accent1">
                    <a:lumMod val="50000"/>
                  </a:schemeClr>
                </a:solidFill>
                <a:latin typeface="Traditional Arabic" pitchFamily="2" charset="-78"/>
                <a:cs typeface="Traditional Arabic" pitchFamily="2" charset="-78"/>
              </a:rPr>
              <a:t>1- تقوم هذه النظرية على رفض الاتجاه التحليلي الذي كان سائدًا في النظريات السابقة، وذلك بناء على نقدهم لتصميم التجارب التي قامت عليها تلك النظريات والتي كانت تضع الحيوان موضع التجربة في مكان محدود وضيق دون تركه للنظر في عالم أوسع كلي يحيط </a:t>
            </a:r>
            <a:r>
              <a:rPr lang="ar-SA" sz="2800" b="1" dirty="0" err="1" smtClean="0">
                <a:solidFill>
                  <a:schemeClr val="accent1">
                    <a:lumMod val="50000"/>
                  </a:schemeClr>
                </a:solidFill>
                <a:latin typeface="Traditional Arabic" pitchFamily="2" charset="-78"/>
                <a:cs typeface="Traditional Arabic" pitchFamily="2" charset="-78"/>
              </a:rPr>
              <a:t>به</a:t>
            </a:r>
            <a:r>
              <a:rPr lang="ar-SA" sz="2800" b="1" dirty="0" smtClean="0">
                <a:solidFill>
                  <a:schemeClr val="accent1">
                    <a:lumMod val="50000"/>
                  </a:schemeClr>
                </a:solidFill>
                <a:latin typeface="Traditional Arabic" pitchFamily="2" charset="-78"/>
                <a:cs typeface="Traditional Arabic" pitchFamily="2" charset="-78"/>
              </a:rPr>
              <a:t> إذ إن هذا هو الذي دفعه إلى التخبط وتكرار المحاولات الخاطئة.</a:t>
            </a:r>
          </a:p>
          <a:p>
            <a:pPr algn="r" rtl="1"/>
            <a:r>
              <a:rPr lang="ar-SA" sz="2800" b="1" dirty="0" smtClean="0">
                <a:solidFill>
                  <a:schemeClr val="accent1">
                    <a:lumMod val="50000"/>
                  </a:schemeClr>
                </a:solidFill>
                <a:latin typeface="Traditional Arabic" pitchFamily="2" charset="-78"/>
                <a:cs typeface="Traditional Arabic" pitchFamily="2" charset="-78"/>
              </a:rPr>
              <a:t>2-  إن العوامل الأساسية التي تحكم السلوك الذي يبديه الكائن الحي تنقسم </a:t>
            </a:r>
            <a:r>
              <a:rPr lang="ar-SA" sz="2800" b="1" dirty="0" err="1" smtClean="0">
                <a:solidFill>
                  <a:schemeClr val="accent1">
                    <a:lumMod val="50000"/>
                  </a:schemeClr>
                </a:solidFill>
                <a:latin typeface="Traditional Arabic" pitchFamily="2" charset="-78"/>
                <a:cs typeface="Traditional Arabic" pitchFamily="2" charset="-78"/>
              </a:rPr>
              <a:t>إلى:</a:t>
            </a:r>
            <a:endParaRPr lang="ar-SA" sz="2800" b="1" dirty="0" smtClean="0">
              <a:solidFill>
                <a:schemeClr val="accent1">
                  <a:lumMod val="50000"/>
                </a:schemeClr>
              </a:solidFill>
              <a:latin typeface="Traditional Arabic" pitchFamily="2" charset="-78"/>
              <a:cs typeface="Traditional Arabic" pitchFamily="2" charset="-78"/>
            </a:endParaRPr>
          </a:p>
          <a:p>
            <a:pPr algn="r" rtl="1"/>
            <a:r>
              <a:rPr lang="ar-SA" sz="2800" b="1" dirty="0" smtClean="0">
                <a:solidFill>
                  <a:schemeClr val="accent1">
                    <a:lumMod val="50000"/>
                  </a:schemeClr>
                </a:solidFill>
                <a:latin typeface="Traditional Arabic" pitchFamily="2" charset="-78"/>
                <a:cs typeface="Traditional Arabic" pitchFamily="2" charset="-78"/>
              </a:rPr>
              <a:t>أ) عوامل داخلية خاصة بالكائن نفسه.</a:t>
            </a:r>
          </a:p>
          <a:p>
            <a:pPr algn="r" rtl="1"/>
            <a:r>
              <a:rPr lang="ar-SA" sz="2800" b="1" dirty="0" smtClean="0">
                <a:solidFill>
                  <a:schemeClr val="accent1">
                    <a:lumMod val="50000"/>
                  </a:schemeClr>
                </a:solidFill>
                <a:latin typeface="Traditional Arabic" pitchFamily="2" charset="-78"/>
                <a:cs typeface="Traditional Arabic" pitchFamily="2" charset="-78"/>
              </a:rPr>
              <a:t>ب) عوامل خارجية خاصة بالمحيط الموجود حوله.</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1043608" y="355297"/>
            <a:ext cx="7560840" cy="4093428"/>
          </a:xfrm>
          <a:prstGeom prst="rect">
            <a:avLst/>
          </a:prstGeom>
          <a:noFill/>
        </p:spPr>
        <p:txBody>
          <a:bodyPr wrap="square" rtlCol="0">
            <a:spAutoFit/>
          </a:bodyPr>
          <a:lstStyle/>
          <a:p>
            <a:pPr algn="r" rtl="1"/>
            <a:r>
              <a:rPr lang="ar-SA" sz="3600" b="1" dirty="0" smtClean="0">
                <a:solidFill>
                  <a:srgbClr val="00B050"/>
                </a:solidFill>
                <a:latin typeface="Traditional Arabic" pitchFamily="2" charset="-78"/>
                <a:cs typeface="Traditional Arabic" pitchFamily="2" charset="-78"/>
              </a:rPr>
              <a:t>4) نظرية </a:t>
            </a:r>
            <a:r>
              <a:rPr lang="ar-SA" sz="3600" b="1" dirty="0" err="1" smtClean="0">
                <a:solidFill>
                  <a:srgbClr val="00B050"/>
                </a:solidFill>
                <a:latin typeface="Traditional Arabic" pitchFamily="2" charset="-78"/>
                <a:cs typeface="Traditional Arabic" pitchFamily="2" charset="-78"/>
              </a:rPr>
              <a:t>الجشطلت:</a:t>
            </a:r>
            <a:endParaRPr lang="ar-SA" b="1" dirty="0" smtClean="0">
              <a:solidFill>
                <a:srgbClr val="00B050"/>
              </a:solidFill>
              <a:latin typeface="Traditional Arabic" pitchFamily="2" charset="-78"/>
              <a:cs typeface="Traditional Arabic" pitchFamily="2" charset="-78"/>
            </a:endParaRPr>
          </a:p>
          <a:p>
            <a:pPr algn="r" rtl="1"/>
            <a:r>
              <a:rPr lang="ar-SA" sz="2800" b="1" u="sng" dirty="0" smtClean="0">
                <a:solidFill>
                  <a:schemeClr val="accent3">
                    <a:lumMod val="75000"/>
                  </a:schemeClr>
                </a:solidFill>
                <a:latin typeface="Traditional Arabic" pitchFamily="2" charset="-78"/>
                <a:cs typeface="Traditional Arabic" pitchFamily="2" charset="-78"/>
              </a:rPr>
              <a:t>تفسير النظرية </a:t>
            </a:r>
            <a:r>
              <a:rPr lang="ar-SA" sz="2800" b="1" u="sng" dirty="0" err="1" smtClean="0">
                <a:solidFill>
                  <a:schemeClr val="accent3">
                    <a:lumMod val="75000"/>
                  </a:schemeClr>
                </a:solidFill>
                <a:latin typeface="Traditional Arabic" pitchFamily="2" charset="-78"/>
                <a:cs typeface="Traditional Arabic" pitchFamily="2" charset="-78"/>
              </a:rPr>
              <a:t>للتعلم:</a:t>
            </a:r>
            <a:endParaRPr lang="ar-SA" sz="2800" b="1" u="sng" dirty="0" smtClean="0">
              <a:solidFill>
                <a:schemeClr val="accent3">
                  <a:lumMod val="75000"/>
                </a:schemeClr>
              </a:solidFill>
              <a:latin typeface="Traditional Arabic" pitchFamily="2" charset="-78"/>
              <a:cs typeface="Traditional Arabic" pitchFamily="2" charset="-78"/>
            </a:endParaRPr>
          </a:p>
          <a:p>
            <a:pPr algn="r" rtl="1"/>
            <a:r>
              <a:rPr lang="ar-SA" sz="2800" b="1" dirty="0" smtClean="0">
                <a:solidFill>
                  <a:schemeClr val="accent1">
                    <a:lumMod val="50000"/>
                  </a:schemeClr>
                </a:solidFill>
                <a:latin typeface="Traditional Arabic" pitchFamily="2" charset="-78"/>
                <a:cs typeface="Traditional Arabic" pitchFamily="2" charset="-78"/>
              </a:rPr>
              <a:t>1- القانون الذي يحكم التعلم من وجهة نظر هذه النظرية هو قانون التنظيم</a:t>
            </a:r>
          </a:p>
          <a:p>
            <a:pPr algn="r" rtl="1"/>
            <a:r>
              <a:rPr lang="ar-SA" sz="2800" b="1" dirty="0" smtClean="0">
                <a:solidFill>
                  <a:schemeClr val="accent1">
                    <a:lumMod val="50000"/>
                  </a:schemeClr>
                </a:solidFill>
                <a:latin typeface="Traditional Arabic" pitchFamily="2" charset="-78"/>
                <a:cs typeface="Traditional Arabic" pitchFamily="2" charset="-78"/>
              </a:rPr>
              <a:t>والذي يتضمن مبدأين </a:t>
            </a:r>
            <a:r>
              <a:rPr lang="ar-SA" sz="2800" b="1" dirty="0" err="1" smtClean="0">
                <a:solidFill>
                  <a:schemeClr val="accent1">
                    <a:lumMod val="50000"/>
                  </a:schemeClr>
                </a:solidFill>
                <a:latin typeface="Traditional Arabic" pitchFamily="2" charset="-78"/>
                <a:cs typeface="Traditional Arabic" pitchFamily="2" charset="-78"/>
              </a:rPr>
              <a:t>هما:</a:t>
            </a:r>
            <a:endParaRPr lang="ar-SA" sz="2800" b="1" dirty="0" smtClean="0">
              <a:solidFill>
                <a:schemeClr val="accent1">
                  <a:lumMod val="50000"/>
                </a:schemeClr>
              </a:solidFill>
              <a:latin typeface="Traditional Arabic" pitchFamily="2" charset="-78"/>
              <a:cs typeface="Traditional Arabic" pitchFamily="2" charset="-78"/>
            </a:endParaRPr>
          </a:p>
          <a:p>
            <a:pPr algn="r" rtl="1"/>
            <a:r>
              <a:rPr lang="ar-SA" sz="2800" b="1" dirty="0" smtClean="0">
                <a:solidFill>
                  <a:schemeClr val="accent1">
                    <a:lumMod val="50000"/>
                  </a:schemeClr>
                </a:solidFill>
                <a:latin typeface="Traditional Arabic" pitchFamily="2" charset="-78"/>
                <a:cs typeface="Traditional Arabic" pitchFamily="2" charset="-78"/>
              </a:rPr>
              <a:t>أ) الكل أكبر من مجموع الأجزاء</a:t>
            </a:r>
          </a:p>
          <a:p>
            <a:pPr algn="r" rtl="1"/>
            <a:r>
              <a:rPr lang="ar-SA" sz="2800" b="1" dirty="0" smtClean="0">
                <a:solidFill>
                  <a:schemeClr val="accent1">
                    <a:lumMod val="50000"/>
                  </a:schemeClr>
                </a:solidFill>
                <a:latin typeface="Traditional Arabic" pitchFamily="2" charset="-78"/>
                <a:cs typeface="Traditional Arabic" pitchFamily="2" charset="-78"/>
              </a:rPr>
              <a:t>ب) إدراك الكل سابق على إدراك الجزء</a:t>
            </a:r>
          </a:p>
          <a:p>
            <a:pPr algn="r" rtl="1"/>
            <a:r>
              <a:rPr lang="ar-SA" sz="2800" b="1" dirty="0" smtClean="0">
                <a:solidFill>
                  <a:schemeClr val="accent1">
                    <a:lumMod val="50000"/>
                  </a:schemeClr>
                </a:solidFill>
                <a:latin typeface="Traditional Arabic" pitchFamily="2" charset="-78"/>
                <a:cs typeface="Traditional Arabic" pitchFamily="2" charset="-78"/>
              </a:rPr>
              <a:t>2- التعلم يتوقف إلى حد كبير على الموقف المحيط الذي يؤثر على سلوك المتعلم.</a:t>
            </a:r>
          </a:p>
          <a:p>
            <a:pPr algn="r" rtl="1"/>
            <a:endParaRPr lang="ar-SA" sz="2800" b="1" dirty="0" smtClean="0">
              <a:solidFill>
                <a:schemeClr val="accent1">
                  <a:lumMod val="50000"/>
                </a:schemeClr>
              </a:solidFill>
              <a:latin typeface="Traditional Arabic" pitchFamily="2" charset="-78"/>
              <a:cs typeface="Traditional Arabic" pitchFamily="2" charset="-7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1043608" y="355297"/>
            <a:ext cx="7560840" cy="4955203"/>
          </a:xfrm>
          <a:prstGeom prst="rect">
            <a:avLst/>
          </a:prstGeom>
          <a:noFill/>
        </p:spPr>
        <p:txBody>
          <a:bodyPr wrap="square" rtlCol="0">
            <a:spAutoFit/>
          </a:bodyPr>
          <a:lstStyle/>
          <a:p>
            <a:pPr algn="r" rtl="1"/>
            <a:r>
              <a:rPr lang="ar-SA" sz="3200" b="1" dirty="0" err="1" smtClean="0">
                <a:solidFill>
                  <a:srgbClr val="00B050"/>
                </a:solidFill>
                <a:latin typeface="Traditional Arabic" pitchFamily="2" charset="-78"/>
                <a:cs typeface="Traditional Arabic" pitchFamily="2" charset="-78"/>
              </a:rPr>
              <a:t>الخلاصات</a:t>
            </a:r>
            <a:r>
              <a:rPr lang="ar-SA" sz="3200" b="1" dirty="0" smtClean="0">
                <a:solidFill>
                  <a:srgbClr val="00B050"/>
                </a:solidFill>
                <a:latin typeface="Traditional Arabic" pitchFamily="2" charset="-78"/>
                <a:cs typeface="Traditional Arabic" pitchFamily="2" charset="-78"/>
              </a:rPr>
              <a:t> التربوية من النظريات </a:t>
            </a:r>
            <a:r>
              <a:rPr lang="ar-SA" sz="3200" b="1" dirty="0" err="1" smtClean="0">
                <a:solidFill>
                  <a:srgbClr val="00B050"/>
                </a:solidFill>
                <a:latin typeface="Traditional Arabic" pitchFamily="2" charset="-78"/>
                <a:cs typeface="Traditional Arabic" pitchFamily="2" charset="-78"/>
              </a:rPr>
              <a:t>السابقة:</a:t>
            </a:r>
            <a:endParaRPr lang="ar-SA" sz="1600" b="1" dirty="0" smtClean="0">
              <a:solidFill>
                <a:srgbClr val="00B050"/>
              </a:solidFill>
              <a:latin typeface="Traditional Arabic" pitchFamily="2" charset="-78"/>
              <a:cs typeface="Traditional Arabic" pitchFamily="2" charset="-78"/>
            </a:endParaRPr>
          </a:p>
          <a:p>
            <a:pPr algn="r" rtl="1"/>
            <a:r>
              <a:rPr lang="ar-SA" sz="2800" b="1" dirty="0" smtClean="0">
                <a:solidFill>
                  <a:schemeClr val="accent1">
                    <a:lumMod val="50000"/>
                  </a:schemeClr>
                </a:solidFill>
                <a:latin typeface="Traditional Arabic" pitchFamily="2" charset="-78"/>
                <a:cs typeface="Traditional Arabic" pitchFamily="2" charset="-78"/>
              </a:rPr>
              <a:t>1- أهمية التدريب والتكرار</a:t>
            </a:r>
          </a:p>
          <a:p>
            <a:pPr algn="r" rtl="1"/>
            <a:r>
              <a:rPr lang="ar-SA" sz="2800" b="1" dirty="0" smtClean="0">
                <a:solidFill>
                  <a:schemeClr val="accent1">
                    <a:lumMod val="50000"/>
                  </a:schemeClr>
                </a:solidFill>
                <a:latin typeface="Traditional Arabic" pitchFamily="2" charset="-78"/>
                <a:cs typeface="Traditional Arabic" pitchFamily="2" charset="-78"/>
              </a:rPr>
              <a:t>2- إبراز دور الاستجابة الأولى</a:t>
            </a:r>
          </a:p>
          <a:p>
            <a:pPr algn="r" rtl="1"/>
            <a:r>
              <a:rPr lang="ar-SA" sz="2800" b="1" dirty="0" smtClean="0">
                <a:solidFill>
                  <a:schemeClr val="accent1">
                    <a:lumMod val="50000"/>
                  </a:schemeClr>
                </a:solidFill>
                <a:latin typeface="Traditional Arabic" pitchFamily="2" charset="-78"/>
                <a:cs typeface="Traditional Arabic" pitchFamily="2" charset="-78"/>
              </a:rPr>
              <a:t>3- أهمية التعزيز</a:t>
            </a:r>
          </a:p>
          <a:p>
            <a:pPr algn="r" rtl="1"/>
            <a:endParaRPr lang="ar-SA" sz="2800" b="1" dirty="0" smtClean="0">
              <a:solidFill>
                <a:schemeClr val="accent1">
                  <a:lumMod val="50000"/>
                </a:schemeClr>
              </a:solidFill>
              <a:latin typeface="Traditional Arabic" pitchFamily="2" charset="-78"/>
              <a:cs typeface="Traditional Arabic" pitchFamily="2" charset="-78"/>
            </a:endParaRPr>
          </a:p>
          <a:p>
            <a:pPr algn="r" rtl="1"/>
            <a:r>
              <a:rPr lang="ar-SA" sz="3200" b="1" dirty="0" smtClean="0">
                <a:solidFill>
                  <a:srgbClr val="00B050"/>
                </a:solidFill>
                <a:latin typeface="Traditional Arabic" pitchFamily="2" charset="-78"/>
                <a:cs typeface="Traditional Arabic" pitchFamily="2" charset="-78"/>
              </a:rPr>
              <a:t>الانتقادات الموجهة إلى النظريات </a:t>
            </a:r>
            <a:r>
              <a:rPr lang="ar-SA" sz="3200" b="1" dirty="0" err="1" smtClean="0">
                <a:solidFill>
                  <a:srgbClr val="00B050"/>
                </a:solidFill>
                <a:latin typeface="Traditional Arabic" pitchFamily="2" charset="-78"/>
                <a:cs typeface="Traditional Arabic" pitchFamily="2" charset="-78"/>
              </a:rPr>
              <a:t>السابقة:</a:t>
            </a:r>
            <a:endParaRPr lang="ar-SA" sz="3200" b="1" dirty="0" smtClean="0">
              <a:solidFill>
                <a:srgbClr val="00B050"/>
              </a:solidFill>
              <a:latin typeface="Traditional Arabic" pitchFamily="2" charset="-78"/>
              <a:cs typeface="Traditional Arabic" pitchFamily="2" charset="-78"/>
            </a:endParaRPr>
          </a:p>
          <a:p>
            <a:pPr algn="r" rtl="1"/>
            <a:r>
              <a:rPr lang="ar-SA" sz="2800" b="1" dirty="0" smtClean="0">
                <a:solidFill>
                  <a:schemeClr val="accent1">
                    <a:lumMod val="50000"/>
                  </a:schemeClr>
                </a:solidFill>
                <a:latin typeface="Traditional Arabic" pitchFamily="2" charset="-78"/>
                <a:cs typeface="Traditional Arabic" pitchFamily="2" charset="-78"/>
              </a:rPr>
              <a:t>1- اقتصارها على تفسير أشكال التعلم البسيطة كما يحدث في المرحلة الابتدائية</a:t>
            </a:r>
          </a:p>
          <a:p>
            <a:pPr algn="r" rtl="1"/>
            <a:r>
              <a:rPr lang="ar-SA" sz="2800" b="1" dirty="0" smtClean="0">
                <a:solidFill>
                  <a:schemeClr val="accent1">
                    <a:lumMod val="50000"/>
                  </a:schemeClr>
                </a:solidFill>
                <a:latin typeface="Traditional Arabic" pitchFamily="2" charset="-78"/>
                <a:cs typeface="Traditional Arabic" pitchFamily="2" charset="-78"/>
              </a:rPr>
              <a:t>2- وابتعادها عن المواقف المعقدة للتعلم التي تشمل عمليات عقلية كالفهم والتفسير والاستدلال </a:t>
            </a:r>
          </a:p>
          <a:p>
            <a:pPr algn="r" rtl="1"/>
            <a:endParaRPr lang="ar-SA" sz="2800" b="1" dirty="0" smtClean="0">
              <a:solidFill>
                <a:schemeClr val="accent1">
                  <a:lumMod val="50000"/>
                </a:schemeClr>
              </a:solidFill>
              <a:latin typeface="Traditional Arabic" pitchFamily="2" charset="-78"/>
              <a:cs typeface="Traditional Arabic" pitchFamily="2" charset="-7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1043608" y="355297"/>
            <a:ext cx="7560840" cy="4524315"/>
          </a:xfrm>
          <a:prstGeom prst="rect">
            <a:avLst/>
          </a:prstGeom>
          <a:noFill/>
        </p:spPr>
        <p:txBody>
          <a:bodyPr wrap="square" rtlCol="0">
            <a:spAutoFit/>
          </a:bodyPr>
          <a:lstStyle/>
          <a:p>
            <a:pPr algn="ctr" rtl="1"/>
            <a:r>
              <a:rPr lang="ar-SA" sz="3600" b="1" dirty="0" smtClean="0">
                <a:solidFill>
                  <a:srgbClr val="00B050"/>
                </a:solidFill>
                <a:latin typeface="Traditional Arabic" pitchFamily="2" charset="-78"/>
                <a:cs typeface="Traditional Arabic" pitchFamily="2" charset="-78"/>
              </a:rPr>
              <a:t>نموذج </a:t>
            </a:r>
            <a:r>
              <a:rPr lang="ar-SA" sz="3600" b="1" dirty="0" err="1" smtClean="0">
                <a:solidFill>
                  <a:srgbClr val="00B050"/>
                </a:solidFill>
                <a:latin typeface="Traditional Arabic" pitchFamily="2" charset="-78"/>
                <a:cs typeface="Traditional Arabic" pitchFamily="2" charset="-78"/>
              </a:rPr>
              <a:t>أوزبل</a:t>
            </a:r>
            <a:r>
              <a:rPr lang="ar-SA" sz="3600" b="1" dirty="0" smtClean="0">
                <a:solidFill>
                  <a:srgbClr val="00B050"/>
                </a:solidFill>
                <a:latin typeface="Traditional Arabic" pitchFamily="2" charset="-78"/>
                <a:cs typeface="Traditional Arabic" pitchFamily="2" charset="-78"/>
              </a:rPr>
              <a:t> لتفسير التعلم</a:t>
            </a:r>
            <a:endParaRPr lang="ar-SA" b="1" dirty="0" smtClean="0">
              <a:solidFill>
                <a:srgbClr val="00B050"/>
              </a:solidFill>
              <a:latin typeface="Traditional Arabic" pitchFamily="2" charset="-78"/>
              <a:cs typeface="Traditional Arabic" pitchFamily="2" charset="-78"/>
            </a:endParaRPr>
          </a:p>
          <a:p>
            <a:pPr algn="r" rtl="1"/>
            <a:endParaRPr lang="ar-SA" sz="2800" b="1" u="sng" dirty="0" smtClean="0">
              <a:solidFill>
                <a:schemeClr val="accent3">
                  <a:lumMod val="75000"/>
                </a:schemeClr>
              </a:solidFill>
              <a:latin typeface="Traditional Arabic" pitchFamily="2" charset="-78"/>
              <a:cs typeface="Traditional Arabic" pitchFamily="2" charset="-78"/>
            </a:endParaRPr>
          </a:p>
          <a:p>
            <a:pPr algn="r" rtl="1"/>
            <a:r>
              <a:rPr lang="ar-SA" sz="2800" b="1" u="sng" dirty="0" smtClean="0">
                <a:solidFill>
                  <a:schemeClr val="accent3">
                    <a:lumMod val="75000"/>
                  </a:schemeClr>
                </a:solidFill>
                <a:latin typeface="Traditional Arabic" pitchFamily="2" charset="-78"/>
                <a:cs typeface="Traditional Arabic" pitchFamily="2" charset="-78"/>
              </a:rPr>
              <a:t>يؤكد على:</a:t>
            </a:r>
            <a:endParaRPr lang="ar-SA" sz="2800" b="1" u="sng" dirty="0" smtClean="0">
              <a:solidFill>
                <a:schemeClr val="accent3">
                  <a:lumMod val="75000"/>
                </a:schemeClr>
              </a:solidFill>
              <a:latin typeface="Traditional Arabic" pitchFamily="2" charset="-78"/>
              <a:cs typeface="Traditional Arabic" pitchFamily="2" charset="-78"/>
            </a:endParaRPr>
          </a:p>
          <a:p>
            <a:pPr algn="r" rtl="1"/>
            <a:r>
              <a:rPr lang="ar-SA" sz="2800" b="1" dirty="0" smtClean="0">
                <a:solidFill>
                  <a:schemeClr val="accent1">
                    <a:lumMod val="50000"/>
                  </a:schemeClr>
                </a:solidFill>
                <a:latin typeface="Traditional Arabic" pitchFamily="2" charset="-78"/>
                <a:cs typeface="Traditional Arabic" pitchFamily="2" charset="-78"/>
              </a:rPr>
              <a:t>1- </a:t>
            </a:r>
            <a:r>
              <a:rPr lang="ar-SA" sz="2800" b="1" dirty="0" smtClean="0">
                <a:solidFill>
                  <a:schemeClr val="accent1">
                    <a:lumMod val="50000"/>
                  </a:schemeClr>
                </a:solidFill>
                <a:latin typeface="Traditional Arabic" pitchFamily="2" charset="-78"/>
                <a:cs typeface="Traditional Arabic" pitchFamily="2" charset="-78"/>
              </a:rPr>
              <a:t>الخلفية التعليمية للمتعلم: بمعنى أن لكل تلميذ بنية معرفية خاصة به، وهو ما يعني أن لديه معلومات ومهارات نتيجة خبراته السابقة.</a:t>
            </a:r>
            <a:endParaRPr lang="ar-SA" sz="2800" b="1" dirty="0" smtClean="0">
              <a:solidFill>
                <a:schemeClr val="accent1">
                  <a:lumMod val="50000"/>
                </a:schemeClr>
              </a:solidFill>
              <a:latin typeface="Traditional Arabic" pitchFamily="2" charset="-78"/>
              <a:cs typeface="Traditional Arabic" pitchFamily="2" charset="-78"/>
            </a:endParaRPr>
          </a:p>
          <a:p>
            <a:pPr algn="r" rtl="1"/>
            <a:r>
              <a:rPr lang="ar-SA" sz="2800" b="1" u="sng" dirty="0" smtClean="0">
                <a:solidFill>
                  <a:schemeClr val="accent3">
                    <a:lumMod val="75000"/>
                  </a:schemeClr>
                </a:solidFill>
                <a:latin typeface="Traditional Arabic" pitchFamily="2" charset="-78"/>
                <a:cs typeface="Traditional Arabic" pitchFamily="2" charset="-78"/>
              </a:rPr>
              <a:t>كيفية حدوث التعلم:</a:t>
            </a:r>
            <a:endParaRPr lang="ar-SA" sz="2800" b="1" u="sng" dirty="0">
              <a:solidFill>
                <a:schemeClr val="accent3">
                  <a:lumMod val="75000"/>
                </a:schemeClr>
              </a:solidFill>
              <a:latin typeface="Traditional Arabic" pitchFamily="2" charset="-78"/>
              <a:cs typeface="Traditional Arabic" pitchFamily="2" charset="-78"/>
            </a:endParaRPr>
          </a:p>
          <a:p>
            <a:pPr algn="r" rtl="1"/>
            <a:r>
              <a:rPr lang="ar-SA" sz="2800" b="1" dirty="0" smtClean="0">
                <a:solidFill>
                  <a:schemeClr val="accent1">
                    <a:lumMod val="50000"/>
                  </a:schemeClr>
                </a:solidFill>
                <a:latin typeface="Traditional Arabic" pitchFamily="2" charset="-78"/>
                <a:cs typeface="Traditional Arabic" pitchFamily="2" charset="-78"/>
              </a:rPr>
              <a:t>- لابد من </a:t>
            </a:r>
            <a:r>
              <a:rPr lang="ar-SA" sz="2800" b="1" dirty="0" smtClean="0">
                <a:solidFill>
                  <a:schemeClr val="accent1">
                    <a:lumMod val="50000"/>
                  </a:schemeClr>
                </a:solidFill>
                <a:latin typeface="Traditional Arabic" pitchFamily="2" charset="-78"/>
                <a:cs typeface="Traditional Arabic" pitchFamily="2" charset="-78"/>
              </a:rPr>
              <a:t>ربط المادة التعليمية الجديدة (المادة التي يتم تعلمها) بالخلفية التعليمية السابقة للمتعلم «المادة التعليمية ذات المعنى»</a:t>
            </a:r>
          </a:p>
          <a:p>
            <a:pPr algn="r" rtl="1"/>
            <a:r>
              <a:rPr lang="ar-SA" sz="2800" b="1" dirty="0" smtClean="0">
                <a:solidFill>
                  <a:schemeClr val="accent1">
                    <a:lumMod val="50000"/>
                  </a:schemeClr>
                </a:solidFill>
                <a:latin typeface="Traditional Arabic" pitchFamily="2" charset="-78"/>
                <a:cs typeface="Traditional Arabic" pitchFamily="2" charset="-78"/>
              </a:rPr>
              <a:t>- التعلم سلسلة لا نهائية من إعادة البناء العقلي للمتعلم</a:t>
            </a:r>
            <a:endParaRPr lang="ar-SA" sz="2800" b="1" dirty="0" smtClean="0">
              <a:solidFill>
                <a:schemeClr val="accent1">
                  <a:lumMod val="50000"/>
                </a:schemeClr>
              </a:solidFill>
              <a:latin typeface="Traditional Arabic" pitchFamily="2" charset="-78"/>
              <a:cs typeface="Traditional Arabic" pitchFamily="2" charset="-78"/>
            </a:endParaRPr>
          </a:p>
          <a:p>
            <a:pPr algn="r" rtl="1"/>
            <a:endParaRPr lang="ar-SA" sz="2800" b="1" dirty="0" smtClean="0">
              <a:solidFill>
                <a:schemeClr val="accent1">
                  <a:lumMod val="50000"/>
                </a:schemeClr>
              </a:solidFill>
              <a:latin typeface="Traditional Arabic" pitchFamily="2" charset="-78"/>
              <a:cs typeface="Traditional Arabic" pitchFamily="2" charset="-78"/>
            </a:endParaRPr>
          </a:p>
        </p:txBody>
      </p:sp>
    </p:spTree>
    <p:extLst>
      <p:ext uri="{BB962C8B-B14F-4D97-AF65-F5344CB8AC3E}">
        <p14:creationId xmlns:p14="http://schemas.microsoft.com/office/powerpoint/2010/main" val="88152417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1016</TotalTime>
  <Words>957</Words>
  <Application>Microsoft Office PowerPoint</Application>
  <PresentationFormat>عرض على الشاشة (3:4)‏</PresentationFormat>
  <Paragraphs>99</Paragraphs>
  <Slides>14</Slides>
  <Notes>12</Notes>
  <HiddenSlides>0</HiddenSlides>
  <MMClips>0</MMClips>
  <ScaleCrop>false</ScaleCrop>
  <HeadingPairs>
    <vt:vector size="4" baseType="variant">
      <vt:variant>
        <vt:lpstr>نسق</vt:lpstr>
      </vt:variant>
      <vt:variant>
        <vt:i4>1</vt:i4>
      </vt:variant>
      <vt:variant>
        <vt:lpstr>عناوين الشرائح</vt:lpstr>
      </vt:variant>
      <vt:variant>
        <vt:i4>14</vt:i4>
      </vt:variant>
    </vt:vector>
  </HeadingPairs>
  <TitlesOfParts>
    <vt:vector size="15" baseType="lpstr">
      <vt:lpstr>انقلاب</vt:lpstr>
      <vt:lpstr>دراسات التعلم ونظرياته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محاضرة المعلم الناجح والتدريس الفعّال</dc:title>
  <dc:creator>USER</dc:creator>
  <cp:lastModifiedBy>Aljwharah Altowim</cp:lastModifiedBy>
  <cp:revision>95</cp:revision>
  <dcterms:created xsi:type="dcterms:W3CDTF">2015-10-03T14:36:14Z</dcterms:created>
  <dcterms:modified xsi:type="dcterms:W3CDTF">2016-12-11T08:32:03Z</dcterms:modified>
</cp:coreProperties>
</file>