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7" r:id="rId10"/>
    <p:sldId id="260" r:id="rId11"/>
    <p:sldId id="261" r:id="rId12"/>
    <p:sldId id="268" r:id="rId13"/>
    <p:sldId id="269" r:id="rId14"/>
    <p:sldId id="270" r:id="rId15"/>
    <p:sldId id="273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69"/>
  </p:normalViewPr>
  <p:slideViewPr>
    <p:cSldViewPr snapToGrid="0" snapToObjects="1">
      <p:cViewPr>
        <p:scale>
          <a:sx n="91" d="100"/>
          <a:sy n="91" d="100"/>
        </p:scale>
        <p:origin x="-1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C8596-E894-3549-9159-064790E68003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0599C-49E6-9248-84FC-90E2521D5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99C-49E6-9248-84FC-90E2521D5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0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99C-49E6-9248-84FC-90E2521D5C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7A2A-BC2E-D343-9667-F1D2DD84A19C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07FB-FB2B-7A4B-9433-4E3AD2C1E90F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22A4F-A113-E34F-A416-5E8E64EC423E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136E-9931-9240-8407-D9527356F16A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0EFF9-7C13-404A-8234-F047BDAA34DC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6F7E-BC68-7241-923F-138E013FC849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4DDD-E820-6B4F-87A2-B03A628C4369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897E-F24B-9D4A-9983-49F29B972797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D1244-D8B8-824B-AA9D-BD9B04B0D47D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65ED-7807-6349-B83F-56E2518B2A36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279EE-278B-794B-9E7F-A24A2225E39A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E21-48C5-5244-96D4-EB38609C5AE4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AA58-C761-3D42-9CFD-FFA78198B1C3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9BC87-D942-B24E-A0CE-EC4E67F1DCDA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BFFA-418E-0449-AC3D-00A0526A55C3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A48B-FFEC-F948-8543-D7598EB9F70D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8F57-5F4F-4541-BAAE-630304F5FFFB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B192197-0120-7848-BB8E-7C75A168BAA5}" type="datetime1">
              <a:rPr lang="en-US" smtClean="0"/>
              <a:t>2/20/18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911473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>
                <a:latin typeface="Tahoma" charset="0"/>
                <a:ea typeface="Tahoma" charset="0"/>
                <a:cs typeface="Tahoma" charset="0"/>
              </a:rPr>
              <a:t>العمليات المصرفية -٢- 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920182"/>
            <a:ext cx="8689976" cy="1017637"/>
          </a:xfrm>
        </p:spPr>
        <p:txBody>
          <a:bodyPr/>
          <a:lstStyle/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4000" dirty="0" smtClean="0"/>
              <a:t>العمليات المصرفية الدولية 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174" y="147485"/>
            <a:ext cx="8775290" cy="870154"/>
          </a:xfrm>
        </p:spPr>
        <p:txBody>
          <a:bodyPr>
            <a:normAutofit fontScale="90000"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٤/ مواجهة تحديات العولمة الاقتصادية: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7987" y="604684"/>
            <a:ext cx="11931446" cy="6091084"/>
          </a:xfrm>
        </p:spPr>
        <p:txBody>
          <a:bodyPr>
            <a:no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هناك علاقة طردية بين نمو التجارة العالمية وكلا من: نمو الصادرات والمنافسة الدولية، وبسبب ذلك يطالب العملاء بحلول مالية متقدمة أكثر وشروط تنافسية أفضل وذلك لتمويل التجارة،</a:t>
            </a:r>
            <a:r>
              <a:rPr lang="en-US" sz="30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ولذلك يتحتم على المصارف ما يلي: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١/ تفهم مدى تأثير التكتلات التجارية والاتفاقيات العالمية على قاعدة العملاء.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٢/ التعرف على فرص الأسواق المستهدفة وتقييمها من حيث المخاطر والاحتياجات المالية.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٣/ مراعاة درجة القوة التنافسية والاستعداد للمخاطر الدولية وذلك عند استهداف المصرف للأسواق الدولية.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٤/ إيجاد الحلول الفاعلة والاقتصادية في الوقت المناسب وعند الحاجة لذلك.</a:t>
            </a:r>
            <a:endParaRPr lang="en-US" sz="30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4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62232"/>
            <a:ext cx="10899683" cy="1194620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٥/ نظام </a:t>
            </a:r>
            <a:r>
              <a:rPr lang="ar-SA" b="1" dirty="0" err="1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السويفت</a:t>
            </a: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  (الفصل ١٤)</a:t>
            </a:r>
            <a:endParaRPr lang="en-US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0439" y="1179871"/>
            <a:ext cx="10884309" cy="5068529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هي منشأة عالمية لتبادل المعلومات والخدمات المالية على نطاق عالمي من خلال الاتصالات الدولية بين المصارف وهي مملوكة من قبل أشخاص وتقوم بأداء مهامها بسرعة وبدقة.</a:t>
            </a:r>
          </a:p>
          <a:p>
            <a:pPr marL="0" indent="0" algn="ct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en-US" sz="2200" dirty="0" smtClean="0">
                <a:latin typeface="Tahoma" charset="0"/>
                <a:ea typeface="Tahoma" charset="0"/>
                <a:cs typeface="Tahoma" charset="0"/>
              </a:rPr>
              <a:t>Swift= society THE WORLDWIDE INTERBANK FINANCIAL TELECOMMUNICATION </a:t>
            </a:r>
            <a:endParaRPr lang="ar-SA" sz="2200" dirty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أغراض سويفت تقوم على عنصرين: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١/ تهيئة قاعدة اتصالات موثوقة لتقديم الخدمات والمنتجات التي تسمح للعملاء بتبادل المعلومات والخدمات المالية بسرعة وكفاءة.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تأمين وتسهيل تبادل المعلومات المالية بين الأفراد بأقل تكلفة ممكنة وتقليل المخاطر المحتملة قدر الإمكان. 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533" y="203200"/>
            <a:ext cx="11870267" cy="6536267"/>
          </a:xfrm>
        </p:spPr>
        <p:txBody>
          <a:bodyPr>
            <a:normAutofit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ملكية نظام سويفت: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ينقسم الملاك إلى ٣ فئات: ١/ المالكين لحملة الأسهم (الأعضاء).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الأعضاء غير المالكين وقد يكون بعضهم يمتلك أسهم أو لا يمتلك.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٣/ منظمات يمتلك فيها المساهمين بنسبة ٥٠٪ أو ١٠٠٪ بشكل مباشر أو غير مباشر، وتخضع لنفس شروط الفئة الأولى.</a:t>
            </a: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يشمل الأعضاء والمستفيدين من خدمات نظام سويفت: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١/ السماسرة، المودعين الرئيسيين، المنظمين لسوق المال.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المنظمات المالية المملوكة وغير المملوكة من حملة الأسهم.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٣/منشآت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إدارات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الاستثمارات، و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سماسرة توفير الأموال، والوكلاء المعتمدين.</a:t>
            </a:r>
          </a:p>
          <a:p>
            <a:pPr marL="0" indent="0" algn="r" rtl="1">
              <a:buNone/>
            </a:pP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2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2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6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4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9333" y="118533"/>
            <a:ext cx="11870267" cy="6587067"/>
          </a:xfrm>
        </p:spPr>
        <p:txBody>
          <a:bodyPr>
            <a:normAutofit fontScale="92500" lnSpcReduction="1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٤/ شركات المحاصة، والمشاركين في نظام دفع الأموال.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٥/ مجهزي كلآ من:١/ إتمام الصفقات المالية الكترونيا. ٢/معلومات تبادل الأسهم.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٦/ المنظمات التجارية، والمصدرين لصكوك المسافرين.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٧/ شركات الائتمان والخدمات وإدارة الممتلكات.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2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أنواع العملاء:</a:t>
            </a:r>
            <a:endParaRPr lang="ar-SA" sz="32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١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/ الأعضاء ( حملة الأسهم) وهم المصارف والسماسرة الممثلين لحملة الأسهم والسندات والإدارات الاستثمارية للمنظمات المالية.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بقية المنظمات المالية من غير الأعضاء والتي تتوافر بها نفس الصفات السابقة.</a:t>
            </a: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4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2542" y="98474"/>
            <a:ext cx="11929403" cy="6759526"/>
          </a:xfrm>
        </p:spPr>
        <p:txBody>
          <a:bodyPr>
            <a:normAutofit fontScale="25000" lnSpcReduction="200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128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الحلول </a:t>
            </a:r>
            <a:r>
              <a:rPr lang="ar-SA" sz="128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التي تقدمها سويفت:</a:t>
            </a:r>
            <a:r>
              <a:rPr lang="en-US" sz="128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endParaRPr lang="ar-SA" sz="128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128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١/ الحلول عن طريق تصنيف العملاء</a:t>
            </a:r>
            <a:r>
              <a:rPr lang="ar-SA" sz="128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</a:t>
            </a:r>
            <a:endParaRPr lang="ar-SA" sz="128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algn="r" rtl="1"/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العملاء: تشمل المنشآت المالية التي تستعين بقاعدة المعلومات لغرض تبادل المعلومات المالية مثل المدفوعات، شراء الأسهم وتقارير مالية أو غير مالية.</a:t>
            </a:r>
          </a:p>
          <a:p>
            <a:pPr algn="r" rtl="1"/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المصارف: تستخدم نفس القاعدة التي تخدم العملاء لتسريع، وتقليل تكاليف، ورفع كفاءة المعاملات التجارية.</a:t>
            </a:r>
          </a:p>
          <a:p>
            <a:pPr algn="r" rtl="1"/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بنية السوق </a:t>
            </a:r>
            <a:r>
              <a:rPr lang="ar-SA" sz="14400" dirty="0" err="1" smtClean="0">
                <a:latin typeface="Tahoma" charset="0"/>
                <a:ea typeface="Tahoma" charset="0"/>
                <a:cs typeface="Tahoma" charset="0"/>
              </a:rPr>
              <a:t>التحققية</a:t>
            </a:r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 والمدراء المستثمرين (مثل الوسطاء والموزعين): </a:t>
            </a:r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عن طريق قاعدة البيانات يتم توفير المعلومات التي تحتاجها الأسواق المالية لعقد </a:t>
            </a:r>
            <a:r>
              <a:rPr lang="ar-SA" sz="14400" dirty="0" smtClean="0">
                <a:latin typeface="Tahoma" charset="0"/>
                <a:ea typeface="Tahoma" charset="0"/>
                <a:cs typeface="Tahoma" charset="0"/>
              </a:rPr>
              <a:t>الصفقات.</a:t>
            </a:r>
          </a:p>
          <a:p>
            <a:pPr algn="r" rtl="1"/>
            <a:endParaRPr lang="ar-SA" sz="3600" b="1" dirty="0" smtClean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74" y="6248399"/>
            <a:ext cx="6672887" cy="490025"/>
          </a:xfrm>
        </p:spPr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</a:t>
            </a:r>
            <a:r>
              <a:rPr lang="ar-SA" dirty="0" smtClean="0"/>
              <a:t>العمار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14011" y="6248399"/>
            <a:ext cx="764215" cy="363416"/>
          </a:xfrm>
        </p:spPr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6947" y="182880"/>
            <a:ext cx="11704321" cy="667512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أصحاب الأموال المحجوزة أو ممثليهم: تساعد سويفت في إيجاد حلول مرضية للأطراف المتنازعة وتقليل المخاطر والتكاليف.</a:t>
            </a:r>
          </a:p>
          <a:p>
            <a:pPr algn="r" rtl="1"/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البنية التحتية لسوق الأوراق المالية: تساهم في تقوية أسس البنية التحتية لسوق الأوراق المالية وتأمين الاتصالات بين الجهات المعنية على النطاق المحلي أو الدولي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.</a:t>
            </a:r>
          </a:p>
          <a:p>
            <a:pPr marL="0" indent="0" algn="r" rtl="1">
              <a:buNone/>
            </a:pP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٢/الحلول </a:t>
            </a:r>
            <a:r>
              <a:rPr lang="ar-SA" sz="32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من حيث مجال وطبيعة الأعمال</a:t>
            </a:r>
            <a:r>
              <a:rPr lang="ar-SA" sz="32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0" indent="0" algn="r" rtl="1"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- خدمات الوصاية والأموال المحجوزة: حيث توفر معلومات للحسابات الشخصية وتأمين الاتصالات بين الشركات العامة ومساهميها.</a:t>
            </a:r>
            <a:endParaRPr lang="en-US" sz="3200" dirty="0">
              <a:latin typeface="Tahoma" charset="0"/>
              <a:ea typeface="Tahoma" charset="0"/>
              <a:cs typeface="Tahoma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٢-إدارة النقد والمدفوعات النقدية: تشمل توفير بيانات الحسابات الشخصية وتسوية الديون والمدفوعات ومكننة العمليات المالية للأشخاص والتحويلات الخارجية.</a:t>
            </a: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533" y="98474"/>
            <a:ext cx="11923412" cy="662588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0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٣/سويفت </a:t>
            </a:r>
            <a:r>
              <a:rPr lang="ar-SA" sz="30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وسرية </a:t>
            </a:r>
            <a:r>
              <a:rPr lang="ar-SA" sz="30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المعاملات: 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تضمن سرية وخصوصية المعلومات وقواعد البيانات للمتعاملين وللبيانات المالية.</a:t>
            </a:r>
            <a:endParaRPr lang="ar-SA" sz="3000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٤/سويفت </a:t>
            </a:r>
            <a:r>
              <a:rPr lang="ar-SA" sz="30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في الخدمات التجارية</a:t>
            </a:r>
            <a:r>
              <a:rPr lang="ar-SA" sz="3000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أكثر من ٨٠٪ من الصفقات التجارية تتم عن طريق ما يسمى الحساب المفتوح ويقوم بها معظم المنشآت الكبيرة والصغيرة </a:t>
            </a:r>
            <a:r>
              <a:rPr lang="ar-SA" sz="3000" dirty="0" err="1" smtClean="0">
                <a:latin typeface="Tahoma" charset="0"/>
                <a:ea typeface="Tahoma" charset="0"/>
                <a:cs typeface="Tahoma" charset="0"/>
              </a:rPr>
              <a:t>معآ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 لتخفيض التكاليف والوقت.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الحساب المفتوح </a:t>
            </a:r>
            <a:r>
              <a:rPr lang="ar-SA" sz="3000" dirty="0" err="1" smtClean="0">
                <a:latin typeface="Tahoma" charset="0"/>
                <a:ea typeface="Tahoma" charset="0"/>
                <a:cs typeface="Tahoma" charset="0"/>
              </a:rPr>
              <a:t>لسويفت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: قامت بفتح هذا الحساب وتمويله وتقدمه المصارف بصورة تلقائية وبطريقة تنافسية لإرضاء العملاء.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ولاتزال المستندات التجارية مثل( الكفالات ورسائل الاعتماد </a:t>
            </a:r>
            <a:r>
              <a:rPr lang="ar-SA" sz="3000" dirty="0" err="1" smtClean="0">
                <a:latin typeface="Tahoma" charset="0"/>
                <a:ea typeface="Tahoma" charset="0"/>
                <a:cs typeface="Tahoma" charset="0"/>
              </a:rPr>
              <a:t>وبوالص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 التأمين محتفظة بأهميتها في العمليات التي تتطلب إشراف ورقابة الدولة. ومنذ عام ٢٠٠٨ تحولت اغلب المعاملات التجارية إلى الحساب المفتوح </a:t>
            </a:r>
            <a:r>
              <a:rPr lang="ar-SA" sz="3000" dirty="0" err="1" smtClean="0">
                <a:latin typeface="Tahoma" charset="0"/>
                <a:ea typeface="Tahoma" charset="0"/>
                <a:cs typeface="Tahoma" charset="0"/>
              </a:rPr>
              <a:t>لسويفت</a:t>
            </a:r>
            <a:r>
              <a:rPr lang="ar-SA" sz="3000" dirty="0" smtClean="0">
                <a:latin typeface="Tahoma" charset="0"/>
                <a:ea typeface="Tahoma" charset="0"/>
                <a:cs typeface="Tahoma" charset="0"/>
              </a:rPr>
              <a:t>.</a:t>
            </a:r>
            <a:endParaRPr lang="ar-SA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</a:t>
            </a:r>
            <a:r>
              <a:rPr lang="ar-SA" dirty="0" smtClean="0"/>
              <a:t>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62233"/>
            <a:ext cx="10884935" cy="899651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١/الوظيفة الأساسية للمصارف:</a:t>
            </a:r>
            <a:endParaRPr lang="en-US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1445" y="855406"/>
            <a:ext cx="11297265" cy="5810865"/>
          </a:xfrm>
        </p:spPr>
        <p:txBody>
          <a:bodyPr>
            <a:normAutofit fontScale="92500" lnSpcReduction="10000"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قبول الودائع من الجمهور ورؤوس أموالها وأرباحها.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يسعى المصرف كوسيط إلى تهيئة المدخرات المختلفة المصادر وإقراضها إلى المستثمرين لتحقيق أقصى ربح ممكن 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يتعهد المصرف برد الودائع لأصحابها وتحقيق أرباح بمقدار ما يستطيع تحقيقه من هذه المدخرات أو الودائع.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له دور مهم في دفع عجلة النشاط الاقتصادي عن طريق زيادة فاعليته من خلال استثماراته للفوائض النقدية. 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مع توسع التجارة الدولية وتقدم عمليات تمويل التجارة أصبح تمويل التجارة وظيفة أساسية للمصارف وقد أصبحت إدارة المخاطر المالية الدولية ضرورية لتمويل عمليات التصدير في السوق.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sz="3200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5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697" y="618518"/>
            <a:ext cx="8878529" cy="959560"/>
          </a:xfrm>
        </p:spPr>
        <p:txBody>
          <a:bodyPr>
            <a:normAutofit fontScale="90000"/>
          </a:bodyPr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٢/ آثار الاتفاقيات التجارية والاتجاهات العالمية:</a:t>
            </a:r>
            <a:endParaRPr lang="en-US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63677" y="1578078"/>
            <a:ext cx="11090787" cy="4984954"/>
          </a:xfr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الأسباب التي نتج عنها إبرام الدول لاتفاقيات تجارية دولية: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١/ ارتفاع المستويات القياسية من المنافسة الأجنبية للحصول على نصيب أكبر في الأسواق الدولية.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٢/ انتشار الاتفاقيات والتكتلات التجارية الذي زاد من تعقيد التجارة الدولية.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٣/ السعي لتأمين مزايا تفضيلية في الوصول إلى الأسواق الأجنبية ورفع درجة الأمان الاقتصادي.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65471"/>
            <a:ext cx="10973425" cy="1949223"/>
          </a:xfrm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latin typeface="Tahoma" charset="0"/>
                <a:ea typeface="Tahoma" charset="0"/>
                <a:cs typeface="Tahoma" charset="0"/>
              </a:rPr>
              <a:t>منذ بداية القرن ال٢١ أبرمت عديد من الدول اتفاقيات تجارية مع بعضها البعض نستعرض أهم ما يتعلق فيها: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1226" y="1828800"/>
            <a:ext cx="11665974" cy="4866968"/>
          </a:xfrm>
        </p:spPr>
        <p:txBody>
          <a:bodyPr>
            <a:normAutofit fontScale="92500"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١/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خلال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الفترة (١٩٩٤-١٩٤٧م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) تم إبرام عدد ١٠٨ اتفاقية تجارية إقليمية وتم إبلاغ (جات) بهذه الاتفاقية.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(جات) (الاتفاقية العامة للتعريفات والتجارة) والتي أصبحت الآن منظمة التجارة العالمية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WTO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والتي تتحكم ب ٩٠٪ من التجارة الدولية.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٣/ بعض الاتفاقيات تكون بين دولتين وبعضها بين عدة دول.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٤/بعد توسع التجارة مؤخرا بين دول شرق آسيا تم وضع اتفاقيات تجارية عديدة من ضمنها </a:t>
            </a:r>
            <a:r>
              <a:rPr lang="en-US" sz="3200" dirty="0" err="1" smtClean="0">
                <a:latin typeface="Tahoma" charset="0"/>
                <a:ea typeface="Tahoma" charset="0"/>
                <a:cs typeface="Tahoma" charset="0"/>
              </a:rPr>
              <a:t>aSEAN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التي تشمل (ماليزيا، الفلبين، بروناي، سنغافورة، تايلاند، إندونيسيا).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75" y="5883275"/>
            <a:ext cx="1151000" cy="365125"/>
          </a:xfrm>
        </p:spPr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3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21226"/>
            <a:ext cx="10840690" cy="983227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المزيد من توسع التجارة الدولية:</a:t>
            </a:r>
            <a:endParaRPr lang="en-US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3961" y="1032387"/>
            <a:ext cx="11724968" cy="5486399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١/</a:t>
            </a:r>
            <a:r>
              <a:rPr lang="en-US" sz="3600" dirty="0" err="1">
                <a:latin typeface="Tahoma" charset="0"/>
                <a:ea typeface="Tahoma" charset="0"/>
                <a:cs typeface="Tahoma" charset="0"/>
              </a:rPr>
              <a:t>nafta</a:t>
            </a:r>
            <a:r>
              <a:rPr lang="ar-SA" sz="3600" dirty="0">
                <a:latin typeface="Tahoma" charset="0"/>
                <a:ea typeface="Tahoma" charset="0"/>
                <a:cs typeface="Tahoma" charset="0"/>
              </a:rPr>
              <a:t> وهي اتفاقية شمال أمريكا للتجارة الحرة والتي تم إنشاؤها عام ١٩٩٤م ، وانضمت إليها المكسيك </a:t>
            </a: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وكندا.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مزايا الاتفاقية: 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١/رفعت من الميزة التنافسية للشركات الأمريكية خاصة وبعد توسع كتل كل من أوروبا وشرق آسيا للتجارة.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600" dirty="0" smtClean="0">
                <a:latin typeface="Tahoma" charset="0"/>
                <a:ea typeface="Tahoma" charset="0"/>
                <a:cs typeface="Tahoma" charset="0"/>
              </a:rPr>
              <a:t>٢/خلق منطقة تجارة للدول الأعضاء مما أدى إلى توفير أسواق مضمونة لمنتجات الدول الأعضاء.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600" dirty="0" smtClean="0">
              <a:latin typeface="Tahoma" charset="0"/>
              <a:ea typeface="Tahoma" charset="0"/>
              <a:cs typeface="Tahoma" charset="0"/>
            </a:endParaRP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600" dirty="0" smtClean="0">
              <a:latin typeface="Tahoma" charset="0"/>
              <a:ea typeface="Tahoma" charset="0"/>
              <a:cs typeface="Tahoma" charset="0"/>
            </a:endParaRP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sz="3600" dirty="0" smtClean="0">
              <a:latin typeface="Tahoma" charset="0"/>
              <a:ea typeface="Tahoma" charset="0"/>
              <a:cs typeface="Tahoma" charset="0"/>
            </a:endParaRP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8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76981"/>
            <a:ext cx="10958677" cy="1312607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المزيد من توسع التجارة الدولية: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2452" y="1371600"/>
            <a:ext cx="11430000" cy="5043948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 </a:t>
            </a:r>
            <a:r>
              <a:rPr lang="en-US" sz="3200" dirty="0" smtClean="0">
                <a:latin typeface="Tahoma" charset="0"/>
                <a:ea typeface="Tahoma" charset="0"/>
                <a:cs typeface="Tahoma" charset="0"/>
              </a:rPr>
              <a:t>WTO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وتعرف بمنظمة التجارة العالمية والتي لها دور مهم وحيوي في التجارة العالمية ومن ضمن أهم إنجازاتها تخفيض التعريفات الدولية التي زادت نطاق التجارة الدولية ورفعت من مستوى المنافسة الدولية.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٣/ الاتحاد الأوروبي الذي كان يضم ١٥ دولة عام ١٩٩٥ وهي: بلجيكا، المملكة المتحدة، الدنمارك، فرنسا، ألمينا، اليونان، إيرلندا، إيطاليا، لوكسمبورغ، هولندا، البرتغال،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ا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سبانيا، النمسا، السويد، وفنلندا.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من آثار هذا الاتحاد أنه حقق الاستقرار الاقتصادي والسياسي في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الإقليم، الاتحاد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وصل عدد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أعضاءه 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إلى عشرين 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دولة عام ٢٠١٣م.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1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94968"/>
            <a:ext cx="10663709" cy="1115962"/>
          </a:xfrm>
        </p:spPr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dirty="0" smtClean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٣- التركيز على أفضل الأسواق:</a:t>
            </a:r>
            <a:endParaRPr lang="en-US" b="1" dirty="0">
              <a:solidFill>
                <a:srgbClr val="FF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9935" y="1238866"/>
            <a:ext cx="11267767" cy="5191432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يمكن تصنيف الأسواق عن طريق أكثر من طريقة: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١/حسب الحجم: صغيرة، متوسطة، أو كبيرة.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 ٢/حسب الموقع الجغرافي.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٣/ حسب الصناعة: منتجة، بائعة للسيارات، بائعة لقطع غيار على سبيل المثال.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٤/ حسب احتياج السوق.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٥/ حسب صادرات السوق أو السوق الذي يستهدفه (هل هي دولة صناعية أو دولة نامية).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7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7161" y="250724"/>
            <a:ext cx="8775291" cy="1165122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٣- التركيز على أفضل الأسواق: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1729" y="1238865"/>
            <a:ext cx="11680723" cy="5619135"/>
          </a:xfrm>
        </p:spPr>
        <p:txBody>
          <a:bodyPr>
            <a:normAutofit/>
          </a:bodyPr>
          <a:lstStyle/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بسبب الارتفاع المستمر في حجم المنافسة العالمية فإنه لتحقيق النجاح في السوق العالمية نجد أن المصدرون للأسواق اللابد من أن يتمتعون بخبرة وممارسة لإدارة المخاطر، وتمويل التجارة بأسعار مغرية.</a:t>
            </a:r>
            <a:endParaRPr lang="ar-SA" sz="3200" dirty="0">
              <a:latin typeface="Tahoma" charset="0"/>
              <a:ea typeface="Tahoma" charset="0"/>
              <a:cs typeface="Tahoma" charset="0"/>
            </a:endParaRPr>
          </a:p>
          <a:p>
            <a:pPr marL="0" indent="0" algn="r" rtl="1"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مثال</a:t>
            </a:r>
            <a:r>
              <a:rPr lang="ar-SA" sz="3200" dirty="0">
                <a:latin typeface="Tahoma" charset="0"/>
                <a:ea typeface="Tahoma" charset="0"/>
                <a:cs typeface="Tahoma" charset="0"/>
                <a:sym typeface="Wingdings"/>
              </a:rPr>
              <a:t>: </a:t>
            </a:r>
          </a:p>
          <a:p>
            <a:pPr marL="0" indent="0" algn="r" rtl="1">
              <a:buNone/>
            </a:pPr>
            <a:r>
              <a:rPr lang="ar-SA" sz="3200" dirty="0">
                <a:latin typeface="Tahoma" charset="0"/>
                <a:ea typeface="Tahoma" charset="0"/>
                <a:cs typeface="Tahoma" charset="0"/>
                <a:sym typeface="Wingdings"/>
              </a:rPr>
              <a:t>بنك الاستيراد والتصدير في الولايات المتحدة </a:t>
            </a:r>
            <a:r>
              <a:rPr lang="en-US" sz="3200" dirty="0">
                <a:latin typeface="Tahoma" charset="0"/>
                <a:ea typeface="Tahoma" charset="0"/>
                <a:cs typeface="Tahoma" charset="0"/>
                <a:sym typeface="Wingdings"/>
              </a:rPr>
              <a:t>EM-XM BANK</a:t>
            </a:r>
            <a:r>
              <a:rPr lang="ar-SA" sz="3200" dirty="0">
                <a:latin typeface="Tahoma" charset="0"/>
                <a:ea typeface="Tahoma" charset="0"/>
                <a:cs typeface="Tahoma" charset="0"/>
                <a:sym typeface="Wingdings"/>
              </a:rPr>
              <a:t> مع شركات التأمين الخاصة </a:t>
            </a:r>
            <a:r>
              <a:rPr lang="en-US" sz="3200" dirty="0">
                <a:latin typeface="Tahoma" charset="0"/>
                <a:ea typeface="Tahoma" charset="0"/>
                <a:cs typeface="Tahoma" charset="0"/>
                <a:sym typeface="Wingdings"/>
              </a:rPr>
              <a:t>FCIA</a:t>
            </a:r>
            <a:r>
              <a:rPr lang="ar-SA" sz="3200" dirty="0">
                <a:latin typeface="Tahoma" charset="0"/>
                <a:ea typeface="Tahoma" charset="0"/>
                <a:cs typeface="Tahoma" charset="0"/>
                <a:sym typeface="Wingdings"/>
              </a:rPr>
              <a:t> يقومان بتقليل مخاطر التجارة عن طريق نقل المخاطر التجارية والسياسية إلى المؤمن، أو نقل المخاطر المالية إلى الضامن.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endParaRPr lang="ar-SA" sz="32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إعداد </a:t>
            </a:r>
            <a:r>
              <a:rPr lang="ar-SA" dirty="0" err="1" smtClean="0"/>
              <a:t>أ</a:t>
            </a:r>
            <a:r>
              <a:rPr lang="ar-SA" dirty="0" smtClean="0"/>
              <a:t>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7510" y="265472"/>
            <a:ext cx="9630696" cy="1017638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rgbClr val="FF0000"/>
                </a:solidFill>
                <a:latin typeface="Tahoma" charset="0"/>
                <a:ea typeface="Tahoma" charset="0"/>
                <a:cs typeface="Tahoma" charset="0"/>
              </a:rPr>
              <a:t>٣- التركيز على أفضل الأسواق: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9213" y="1283110"/>
            <a:ext cx="11636477" cy="5147187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أنواع العلاقات الاقتصادية بين الدول: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١/ العلاقات التجارية التي تشمل تبادل السلع والخدمات.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٢/ العلاقات الاستثمارية التي تتضمن انتقال الأموال بغرض الاستثمار الطويل الأجل.</a:t>
            </a:r>
          </a:p>
          <a:p>
            <a:pPr marL="0" indent="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٣/ العلاقات النقدية التي تشمل</a:t>
            </a:r>
            <a:r>
              <a:rPr lang="ar-SA" sz="3200" dirty="0"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ar-SA" sz="3200" dirty="0" smtClean="0">
                <a:latin typeface="Tahoma" charset="0"/>
                <a:ea typeface="Tahoma" charset="0"/>
                <a:cs typeface="Tahoma" charset="0"/>
              </a:rPr>
              <a:t>التدفقات النقدية قصيرة الأجل الناتجة عن: عمليات المضاربة أو ترجيح أسعار العملات وأسعار الفائدة بين سوق المال المحلي وبقية الأسواق العالمية.</a:t>
            </a:r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ar-SA" sz="3200" dirty="0" smtClean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إعداد أ. ديمه العمار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8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7298</TotalTime>
  <Words>1346</Words>
  <Application>Microsoft Macintosh PowerPoint</Application>
  <PresentationFormat>Widescreen</PresentationFormat>
  <Paragraphs>127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Tahoma</vt:lpstr>
      <vt:lpstr>Times New Roman</vt:lpstr>
      <vt:lpstr>Tw Cen MT</vt:lpstr>
      <vt:lpstr>Wingdings</vt:lpstr>
      <vt:lpstr>Arial</vt:lpstr>
      <vt:lpstr>Droplet</vt:lpstr>
      <vt:lpstr>العمليات المصرفية -٢- </vt:lpstr>
      <vt:lpstr>١/الوظيفة الأساسية للمصارف:</vt:lpstr>
      <vt:lpstr>٢/ آثار الاتفاقيات التجارية والاتجاهات العالمية:</vt:lpstr>
      <vt:lpstr> منذ بداية القرن ال٢١ أبرمت عديد من الدول اتفاقيات تجارية مع بعضها البعض نستعرض أهم ما يتعلق فيها: </vt:lpstr>
      <vt:lpstr>المزيد من توسع التجارة الدولية:</vt:lpstr>
      <vt:lpstr>المزيد من توسع التجارة الدولية:</vt:lpstr>
      <vt:lpstr>٣- التركيز على أفضل الأسواق:</vt:lpstr>
      <vt:lpstr>٣- التركيز على أفضل الأسواق:</vt:lpstr>
      <vt:lpstr>٣- التركيز على أفضل الأسواق:</vt:lpstr>
      <vt:lpstr>٤/ مواجهة تحديات العولمة الاقتصادية: </vt:lpstr>
      <vt:lpstr>٥/ نظام السويفت:  (الفصل ١٤)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المصرفية -٢- </dc:title>
  <dc:creator>deemah alammar</dc:creator>
  <cp:lastModifiedBy>deemah alammar</cp:lastModifiedBy>
  <cp:revision>44</cp:revision>
  <dcterms:created xsi:type="dcterms:W3CDTF">2018-02-06T05:58:32Z</dcterms:created>
  <dcterms:modified xsi:type="dcterms:W3CDTF">2018-02-19T22:12:23Z</dcterms:modified>
</cp:coreProperties>
</file>