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72" r:id="rId2"/>
    <p:sldMasterId id="2147483684" r:id="rId3"/>
    <p:sldMasterId id="2147483696" r:id="rId4"/>
    <p:sldMasterId id="2147483708" r:id="rId5"/>
    <p:sldMasterId id="2147483720" r:id="rId6"/>
  </p:sldMasterIdLst>
  <p:sldIdLst>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306" r:id="rId48"/>
    <p:sldId id="307" r:id="rId49"/>
    <p:sldId id="308" r:id="rId50"/>
    <p:sldId id="309" r:id="rId51"/>
    <p:sldId id="310" r:id="rId52"/>
    <p:sldId id="311" r:id="rId53"/>
    <p:sldId id="312" r:id="rId54"/>
    <p:sldId id="313" r:id="rId55"/>
    <p:sldId id="315" r:id="rId56"/>
    <p:sldId id="299" r:id="rId57"/>
    <p:sldId id="300" r:id="rId58"/>
    <p:sldId id="301" r:id="rId59"/>
    <p:sldId id="302" r:id="rId60"/>
    <p:sldId id="303" r:id="rId61"/>
    <p:sldId id="304" r:id="rId62"/>
    <p:sldId id="305" r:id="rId6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2" d="100"/>
          <a:sy n="42" d="100"/>
        </p:scale>
        <p:origin x="132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61" Type="http://schemas.openxmlformats.org/officeDocument/2006/relationships/slide" Target="slides/slide5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tableStyles" Target="tableStyle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628C9E-3B12-4008-ACBF-01FD3355D7F6}" type="doc">
      <dgm:prSet loTypeId="urn:microsoft.com/office/officeart/2005/8/layout/hList9" loCatId="list" qsTypeId="urn:microsoft.com/office/officeart/2005/8/quickstyle/simple1" qsCatId="simple" csTypeId="urn:microsoft.com/office/officeart/2005/8/colors/accent1_2" csCatId="accent1" phldr="1"/>
      <dgm:spPr/>
      <dgm:t>
        <a:bodyPr/>
        <a:lstStyle/>
        <a:p>
          <a:pPr rtl="1"/>
          <a:endParaRPr lang="ar-SA"/>
        </a:p>
      </dgm:t>
    </dgm:pt>
    <dgm:pt modelId="{497342D8-764E-4875-B906-76208E9B868E}">
      <dgm:prSet phldrT="[Text]"/>
      <dgm:spPr/>
      <dgm:t>
        <a:bodyPr/>
        <a:lstStyle/>
        <a:p>
          <a:pPr rtl="1"/>
          <a:r>
            <a:rPr lang="ar-SA" b="1" dirty="0" smtClean="0"/>
            <a:t>الامكان الخارجي</a:t>
          </a:r>
          <a:endParaRPr lang="ar-SA" b="1" dirty="0"/>
        </a:p>
      </dgm:t>
    </dgm:pt>
    <dgm:pt modelId="{1A1323B9-D045-4643-8F88-ABA5CC0C9874}" type="parTrans" cxnId="{02D9D6B4-CA7D-4CAC-A4D6-5D0C81B78414}">
      <dgm:prSet/>
      <dgm:spPr/>
      <dgm:t>
        <a:bodyPr/>
        <a:lstStyle/>
        <a:p>
          <a:pPr rtl="1"/>
          <a:endParaRPr lang="ar-SA" b="1"/>
        </a:p>
      </dgm:t>
    </dgm:pt>
    <dgm:pt modelId="{2A9BD570-DDE7-4FF5-AB7F-46D69D7C9F2A}" type="sibTrans" cxnId="{02D9D6B4-CA7D-4CAC-A4D6-5D0C81B78414}">
      <dgm:prSet/>
      <dgm:spPr/>
      <dgm:t>
        <a:bodyPr/>
        <a:lstStyle/>
        <a:p>
          <a:pPr rtl="1"/>
          <a:endParaRPr lang="ar-SA" b="1"/>
        </a:p>
      </dgm:t>
    </dgm:pt>
    <dgm:pt modelId="{8FF5306A-5B9E-4314-82C6-4754E07A9AFB}">
      <dgm:prSet phldrT="[Text]"/>
      <dgm:spPr/>
      <dgm:t>
        <a:bodyPr/>
        <a:lstStyle/>
        <a:p>
          <a:pPr rtl="1"/>
          <a:r>
            <a:rPr lang="ar-SA" b="1" dirty="0" smtClean="0"/>
            <a:t>هو أن يعلم إمكان الشيء في الخارج وهذا بأن يكون يعلم وجوده في الخارج أو وجود نظيره</a:t>
          </a:r>
          <a:endParaRPr lang="ar-SA" b="1" dirty="0"/>
        </a:p>
      </dgm:t>
    </dgm:pt>
    <dgm:pt modelId="{84DC3E20-8BE9-452E-91BF-DACAC7896E04}" type="parTrans" cxnId="{E4218EE3-3BBE-4EE0-BD94-655779DC5BB8}">
      <dgm:prSet/>
      <dgm:spPr/>
      <dgm:t>
        <a:bodyPr/>
        <a:lstStyle/>
        <a:p>
          <a:pPr rtl="1"/>
          <a:endParaRPr lang="ar-SA" b="1"/>
        </a:p>
      </dgm:t>
    </dgm:pt>
    <dgm:pt modelId="{E76E544B-F9C4-4264-9094-1D1F02EC0FE5}" type="sibTrans" cxnId="{E4218EE3-3BBE-4EE0-BD94-655779DC5BB8}">
      <dgm:prSet/>
      <dgm:spPr/>
      <dgm:t>
        <a:bodyPr/>
        <a:lstStyle/>
        <a:p>
          <a:pPr rtl="1"/>
          <a:endParaRPr lang="ar-SA" b="1"/>
        </a:p>
      </dgm:t>
    </dgm:pt>
    <dgm:pt modelId="{D035C4EF-5C85-4E80-AB38-5A9AC013D5B8}">
      <dgm:prSet phldrT="[Text]"/>
      <dgm:spPr/>
      <dgm:t>
        <a:bodyPr/>
        <a:lstStyle/>
        <a:p>
          <a:pPr rtl="1"/>
          <a:r>
            <a:rPr lang="ar-SA" b="1" dirty="0" smtClean="0"/>
            <a:t>الامكان الذهني</a:t>
          </a:r>
          <a:endParaRPr lang="ar-SA" b="1" dirty="0"/>
        </a:p>
      </dgm:t>
    </dgm:pt>
    <dgm:pt modelId="{DB09328F-54F7-445D-B313-CFEBE4F0A89A}" type="parTrans" cxnId="{BB690142-66E5-461E-A68B-8EAA1D0025C6}">
      <dgm:prSet/>
      <dgm:spPr/>
      <dgm:t>
        <a:bodyPr/>
        <a:lstStyle/>
        <a:p>
          <a:pPr rtl="1"/>
          <a:endParaRPr lang="ar-SA" b="1"/>
        </a:p>
      </dgm:t>
    </dgm:pt>
    <dgm:pt modelId="{B6CA6151-67F6-4CF7-8816-3E9E190509F0}" type="sibTrans" cxnId="{BB690142-66E5-461E-A68B-8EAA1D0025C6}">
      <dgm:prSet/>
      <dgm:spPr/>
      <dgm:t>
        <a:bodyPr/>
        <a:lstStyle/>
        <a:p>
          <a:pPr rtl="1"/>
          <a:endParaRPr lang="ar-SA" b="1"/>
        </a:p>
      </dgm:t>
    </dgm:pt>
    <dgm:pt modelId="{029007B5-06F4-48FE-A2A2-7F5F6041DC48}">
      <dgm:prSet phldrT="[Text]"/>
      <dgm:spPr/>
      <dgm:t>
        <a:bodyPr/>
        <a:lstStyle/>
        <a:p>
          <a:pPr rtl="1"/>
          <a:r>
            <a:rPr lang="ar-SA" b="1" dirty="0" smtClean="0"/>
            <a:t>حقيقته عدم العلم بالامتناع الذي لا يستلزم العلم بالامكان الخارجي بل يبقى الشيء في الذهن . </a:t>
          </a:r>
          <a:endParaRPr lang="ar-SA" b="1" dirty="0"/>
        </a:p>
      </dgm:t>
    </dgm:pt>
    <dgm:pt modelId="{95B0D4FD-B49F-4E07-B5D8-E21C76C23B33}" type="parTrans" cxnId="{96DA582C-14E7-43D8-B45F-E7696121EA6F}">
      <dgm:prSet/>
      <dgm:spPr/>
      <dgm:t>
        <a:bodyPr/>
        <a:lstStyle/>
        <a:p>
          <a:pPr rtl="1"/>
          <a:endParaRPr lang="ar-SA" b="1"/>
        </a:p>
      </dgm:t>
    </dgm:pt>
    <dgm:pt modelId="{36309CBA-24F6-4FC0-A99E-F5C5917EC6FB}" type="sibTrans" cxnId="{96DA582C-14E7-43D8-B45F-E7696121EA6F}">
      <dgm:prSet/>
      <dgm:spPr/>
      <dgm:t>
        <a:bodyPr/>
        <a:lstStyle/>
        <a:p>
          <a:pPr rtl="1"/>
          <a:endParaRPr lang="ar-SA" b="1"/>
        </a:p>
      </dgm:t>
    </dgm:pt>
    <dgm:pt modelId="{1E32E5A8-7122-459F-B090-BDA8BDDA7A3C}" type="pres">
      <dgm:prSet presAssocID="{44628C9E-3B12-4008-ACBF-01FD3355D7F6}" presName="list" presStyleCnt="0">
        <dgm:presLayoutVars>
          <dgm:dir/>
          <dgm:animLvl val="lvl"/>
        </dgm:presLayoutVars>
      </dgm:prSet>
      <dgm:spPr/>
      <dgm:t>
        <a:bodyPr/>
        <a:lstStyle/>
        <a:p>
          <a:pPr rtl="1"/>
          <a:endParaRPr lang="ar-SA"/>
        </a:p>
      </dgm:t>
    </dgm:pt>
    <dgm:pt modelId="{47DC9257-3DF8-45CB-B4D2-36B323A2B235}" type="pres">
      <dgm:prSet presAssocID="{497342D8-764E-4875-B906-76208E9B868E}" presName="posSpace" presStyleCnt="0"/>
      <dgm:spPr/>
    </dgm:pt>
    <dgm:pt modelId="{4E78F8DD-D330-4183-9F6F-E97067E366D5}" type="pres">
      <dgm:prSet presAssocID="{497342D8-764E-4875-B906-76208E9B868E}" presName="vertFlow" presStyleCnt="0"/>
      <dgm:spPr/>
    </dgm:pt>
    <dgm:pt modelId="{D822E4FA-D540-4B0C-AF0C-F9F8E4384B0B}" type="pres">
      <dgm:prSet presAssocID="{497342D8-764E-4875-B906-76208E9B868E}" presName="topSpace" presStyleCnt="0"/>
      <dgm:spPr/>
    </dgm:pt>
    <dgm:pt modelId="{2DE05E65-BF6F-4D62-BADD-CEF5D07AD926}" type="pres">
      <dgm:prSet presAssocID="{497342D8-764E-4875-B906-76208E9B868E}" presName="firstComp" presStyleCnt="0"/>
      <dgm:spPr/>
    </dgm:pt>
    <dgm:pt modelId="{DE20F99B-39BF-41BE-83BF-694925BB86C1}" type="pres">
      <dgm:prSet presAssocID="{497342D8-764E-4875-B906-76208E9B868E}" presName="firstChild" presStyleLbl="bgAccFollowNode1" presStyleIdx="0" presStyleCnt="2"/>
      <dgm:spPr/>
      <dgm:t>
        <a:bodyPr/>
        <a:lstStyle/>
        <a:p>
          <a:pPr rtl="1"/>
          <a:endParaRPr lang="ar-SA"/>
        </a:p>
      </dgm:t>
    </dgm:pt>
    <dgm:pt modelId="{F02AFB23-F074-478E-A581-E99E6648AD8B}" type="pres">
      <dgm:prSet presAssocID="{497342D8-764E-4875-B906-76208E9B868E}" presName="firstChildTx" presStyleLbl="bgAccFollowNode1" presStyleIdx="0" presStyleCnt="2">
        <dgm:presLayoutVars>
          <dgm:bulletEnabled val="1"/>
        </dgm:presLayoutVars>
      </dgm:prSet>
      <dgm:spPr/>
      <dgm:t>
        <a:bodyPr/>
        <a:lstStyle/>
        <a:p>
          <a:pPr rtl="1"/>
          <a:endParaRPr lang="ar-SA"/>
        </a:p>
      </dgm:t>
    </dgm:pt>
    <dgm:pt modelId="{AD184D6A-2F94-490A-B4D1-D368ADF7DC65}" type="pres">
      <dgm:prSet presAssocID="{497342D8-764E-4875-B906-76208E9B868E}" presName="negSpace" presStyleCnt="0"/>
      <dgm:spPr/>
    </dgm:pt>
    <dgm:pt modelId="{16186891-C4B7-4CE1-B606-58A75AB93534}" type="pres">
      <dgm:prSet presAssocID="{497342D8-764E-4875-B906-76208E9B868E}" presName="circle" presStyleLbl="node1" presStyleIdx="0" presStyleCnt="2"/>
      <dgm:spPr/>
      <dgm:t>
        <a:bodyPr/>
        <a:lstStyle/>
        <a:p>
          <a:pPr rtl="1"/>
          <a:endParaRPr lang="ar-SA"/>
        </a:p>
      </dgm:t>
    </dgm:pt>
    <dgm:pt modelId="{40D5D72F-E64E-461F-B3E8-6F1A2F315B28}" type="pres">
      <dgm:prSet presAssocID="{2A9BD570-DDE7-4FF5-AB7F-46D69D7C9F2A}" presName="transSpace" presStyleCnt="0"/>
      <dgm:spPr/>
    </dgm:pt>
    <dgm:pt modelId="{30CE43CD-45EB-4FC3-9054-AF5B9ED93786}" type="pres">
      <dgm:prSet presAssocID="{D035C4EF-5C85-4E80-AB38-5A9AC013D5B8}" presName="posSpace" presStyleCnt="0"/>
      <dgm:spPr/>
    </dgm:pt>
    <dgm:pt modelId="{9D0842B0-F784-48CE-B1A9-280873DE4925}" type="pres">
      <dgm:prSet presAssocID="{D035C4EF-5C85-4E80-AB38-5A9AC013D5B8}" presName="vertFlow" presStyleCnt="0"/>
      <dgm:spPr/>
    </dgm:pt>
    <dgm:pt modelId="{2D52FC01-65EE-478D-A2E5-9F48775E964B}" type="pres">
      <dgm:prSet presAssocID="{D035C4EF-5C85-4E80-AB38-5A9AC013D5B8}" presName="topSpace" presStyleCnt="0"/>
      <dgm:spPr/>
    </dgm:pt>
    <dgm:pt modelId="{BCCE8766-91BE-47D3-8D46-63808C33968E}" type="pres">
      <dgm:prSet presAssocID="{D035C4EF-5C85-4E80-AB38-5A9AC013D5B8}" presName="firstComp" presStyleCnt="0"/>
      <dgm:spPr/>
    </dgm:pt>
    <dgm:pt modelId="{D07927C2-6BB4-43E7-8E37-62002EF2AF1D}" type="pres">
      <dgm:prSet presAssocID="{D035C4EF-5C85-4E80-AB38-5A9AC013D5B8}" presName="firstChild" presStyleLbl="bgAccFollowNode1" presStyleIdx="1" presStyleCnt="2"/>
      <dgm:spPr/>
      <dgm:t>
        <a:bodyPr/>
        <a:lstStyle/>
        <a:p>
          <a:pPr rtl="1"/>
          <a:endParaRPr lang="ar-SA"/>
        </a:p>
      </dgm:t>
    </dgm:pt>
    <dgm:pt modelId="{F18BB2FA-FE3C-4FAC-9306-645380AEA32F}" type="pres">
      <dgm:prSet presAssocID="{D035C4EF-5C85-4E80-AB38-5A9AC013D5B8}" presName="firstChildTx" presStyleLbl="bgAccFollowNode1" presStyleIdx="1" presStyleCnt="2">
        <dgm:presLayoutVars>
          <dgm:bulletEnabled val="1"/>
        </dgm:presLayoutVars>
      </dgm:prSet>
      <dgm:spPr/>
      <dgm:t>
        <a:bodyPr/>
        <a:lstStyle/>
        <a:p>
          <a:pPr rtl="1"/>
          <a:endParaRPr lang="ar-SA"/>
        </a:p>
      </dgm:t>
    </dgm:pt>
    <dgm:pt modelId="{D20035B8-5B2D-4286-811F-2C44C4CE1007}" type="pres">
      <dgm:prSet presAssocID="{D035C4EF-5C85-4E80-AB38-5A9AC013D5B8}" presName="negSpace" presStyleCnt="0"/>
      <dgm:spPr/>
    </dgm:pt>
    <dgm:pt modelId="{22DC5AE0-D7FD-481C-BCB2-B76D663CDFB2}" type="pres">
      <dgm:prSet presAssocID="{D035C4EF-5C85-4E80-AB38-5A9AC013D5B8}" presName="circle" presStyleLbl="node1" presStyleIdx="1" presStyleCnt="2"/>
      <dgm:spPr/>
      <dgm:t>
        <a:bodyPr/>
        <a:lstStyle/>
        <a:p>
          <a:pPr rtl="1"/>
          <a:endParaRPr lang="ar-SA"/>
        </a:p>
      </dgm:t>
    </dgm:pt>
  </dgm:ptLst>
  <dgm:cxnLst>
    <dgm:cxn modelId="{EDFBFAE7-A25A-4906-980C-1E5827F7388D}" type="presOf" srcId="{029007B5-06F4-48FE-A2A2-7F5F6041DC48}" destId="{D07927C2-6BB4-43E7-8E37-62002EF2AF1D}" srcOrd="0" destOrd="0" presId="urn:microsoft.com/office/officeart/2005/8/layout/hList9"/>
    <dgm:cxn modelId="{02D9D6B4-CA7D-4CAC-A4D6-5D0C81B78414}" srcId="{44628C9E-3B12-4008-ACBF-01FD3355D7F6}" destId="{497342D8-764E-4875-B906-76208E9B868E}" srcOrd="0" destOrd="0" parTransId="{1A1323B9-D045-4643-8F88-ABA5CC0C9874}" sibTransId="{2A9BD570-DDE7-4FF5-AB7F-46D69D7C9F2A}"/>
    <dgm:cxn modelId="{96DA582C-14E7-43D8-B45F-E7696121EA6F}" srcId="{D035C4EF-5C85-4E80-AB38-5A9AC013D5B8}" destId="{029007B5-06F4-48FE-A2A2-7F5F6041DC48}" srcOrd="0" destOrd="0" parTransId="{95B0D4FD-B49F-4E07-B5D8-E21C76C23B33}" sibTransId="{36309CBA-24F6-4FC0-A99E-F5C5917EC6FB}"/>
    <dgm:cxn modelId="{E4218EE3-3BBE-4EE0-BD94-655779DC5BB8}" srcId="{497342D8-764E-4875-B906-76208E9B868E}" destId="{8FF5306A-5B9E-4314-82C6-4754E07A9AFB}" srcOrd="0" destOrd="0" parTransId="{84DC3E20-8BE9-452E-91BF-DACAC7896E04}" sibTransId="{E76E544B-F9C4-4264-9094-1D1F02EC0FE5}"/>
    <dgm:cxn modelId="{CF1E4ECB-7CA4-41ED-AF41-6E4A93EDE0A7}" type="presOf" srcId="{497342D8-764E-4875-B906-76208E9B868E}" destId="{16186891-C4B7-4CE1-B606-58A75AB93534}" srcOrd="0" destOrd="0" presId="urn:microsoft.com/office/officeart/2005/8/layout/hList9"/>
    <dgm:cxn modelId="{0A3A0EF0-F4DE-4067-911B-3D01BF4D752E}" type="presOf" srcId="{8FF5306A-5B9E-4314-82C6-4754E07A9AFB}" destId="{F02AFB23-F074-478E-A581-E99E6648AD8B}" srcOrd="1" destOrd="0" presId="urn:microsoft.com/office/officeart/2005/8/layout/hList9"/>
    <dgm:cxn modelId="{BB690142-66E5-461E-A68B-8EAA1D0025C6}" srcId="{44628C9E-3B12-4008-ACBF-01FD3355D7F6}" destId="{D035C4EF-5C85-4E80-AB38-5A9AC013D5B8}" srcOrd="1" destOrd="0" parTransId="{DB09328F-54F7-445D-B313-CFEBE4F0A89A}" sibTransId="{B6CA6151-67F6-4CF7-8816-3E9E190509F0}"/>
    <dgm:cxn modelId="{4C47CD1F-B661-4867-9BE1-9100A8FC2A21}" type="presOf" srcId="{029007B5-06F4-48FE-A2A2-7F5F6041DC48}" destId="{F18BB2FA-FE3C-4FAC-9306-645380AEA32F}" srcOrd="1" destOrd="0" presId="urn:microsoft.com/office/officeart/2005/8/layout/hList9"/>
    <dgm:cxn modelId="{7DE7E634-C90F-407C-93A8-8BF273541560}" type="presOf" srcId="{D035C4EF-5C85-4E80-AB38-5A9AC013D5B8}" destId="{22DC5AE0-D7FD-481C-BCB2-B76D663CDFB2}" srcOrd="0" destOrd="0" presId="urn:microsoft.com/office/officeart/2005/8/layout/hList9"/>
    <dgm:cxn modelId="{707D3C4C-078E-468D-BE65-B3F55C646A2A}" type="presOf" srcId="{44628C9E-3B12-4008-ACBF-01FD3355D7F6}" destId="{1E32E5A8-7122-459F-B090-BDA8BDDA7A3C}" srcOrd="0" destOrd="0" presId="urn:microsoft.com/office/officeart/2005/8/layout/hList9"/>
    <dgm:cxn modelId="{E591E89E-4E2C-4B7D-955E-FC36C9BA149B}" type="presOf" srcId="{8FF5306A-5B9E-4314-82C6-4754E07A9AFB}" destId="{DE20F99B-39BF-41BE-83BF-694925BB86C1}" srcOrd="0" destOrd="0" presId="urn:microsoft.com/office/officeart/2005/8/layout/hList9"/>
    <dgm:cxn modelId="{4928658E-ED12-4887-B5A1-217C0D752779}" type="presParOf" srcId="{1E32E5A8-7122-459F-B090-BDA8BDDA7A3C}" destId="{47DC9257-3DF8-45CB-B4D2-36B323A2B235}" srcOrd="0" destOrd="0" presId="urn:microsoft.com/office/officeart/2005/8/layout/hList9"/>
    <dgm:cxn modelId="{FA4C3717-3E83-4B41-8992-00F1E25B292A}" type="presParOf" srcId="{1E32E5A8-7122-459F-B090-BDA8BDDA7A3C}" destId="{4E78F8DD-D330-4183-9F6F-E97067E366D5}" srcOrd="1" destOrd="0" presId="urn:microsoft.com/office/officeart/2005/8/layout/hList9"/>
    <dgm:cxn modelId="{8A3C235E-E083-4132-9E64-CFE0D4303497}" type="presParOf" srcId="{4E78F8DD-D330-4183-9F6F-E97067E366D5}" destId="{D822E4FA-D540-4B0C-AF0C-F9F8E4384B0B}" srcOrd="0" destOrd="0" presId="urn:microsoft.com/office/officeart/2005/8/layout/hList9"/>
    <dgm:cxn modelId="{75753A2C-48BE-4307-ACB9-9F27FC24831A}" type="presParOf" srcId="{4E78F8DD-D330-4183-9F6F-E97067E366D5}" destId="{2DE05E65-BF6F-4D62-BADD-CEF5D07AD926}" srcOrd="1" destOrd="0" presId="urn:microsoft.com/office/officeart/2005/8/layout/hList9"/>
    <dgm:cxn modelId="{AF658902-9C40-4888-B83F-A3D2938F74FE}" type="presParOf" srcId="{2DE05E65-BF6F-4D62-BADD-CEF5D07AD926}" destId="{DE20F99B-39BF-41BE-83BF-694925BB86C1}" srcOrd="0" destOrd="0" presId="urn:microsoft.com/office/officeart/2005/8/layout/hList9"/>
    <dgm:cxn modelId="{0E06F8C6-9E63-4846-A723-8F2FA3D80358}" type="presParOf" srcId="{2DE05E65-BF6F-4D62-BADD-CEF5D07AD926}" destId="{F02AFB23-F074-478E-A581-E99E6648AD8B}" srcOrd="1" destOrd="0" presId="urn:microsoft.com/office/officeart/2005/8/layout/hList9"/>
    <dgm:cxn modelId="{717349F2-C79F-4920-AFE7-F0422A378538}" type="presParOf" srcId="{1E32E5A8-7122-459F-B090-BDA8BDDA7A3C}" destId="{AD184D6A-2F94-490A-B4D1-D368ADF7DC65}" srcOrd="2" destOrd="0" presId="urn:microsoft.com/office/officeart/2005/8/layout/hList9"/>
    <dgm:cxn modelId="{89939BB1-26AA-4820-A3EA-8ED960852992}" type="presParOf" srcId="{1E32E5A8-7122-459F-B090-BDA8BDDA7A3C}" destId="{16186891-C4B7-4CE1-B606-58A75AB93534}" srcOrd="3" destOrd="0" presId="urn:microsoft.com/office/officeart/2005/8/layout/hList9"/>
    <dgm:cxn modelId="{44DB5BCC-8E65-496C-A397-819D8B06FD2E}" type="presParOf" srcId="{1E32E5A8-7122-459F-B090-BDA8BDDA7A3C}" destId="{40D5D72F-E64E-461F-B3E8-6F1A2F315B28}" srcOrd="4" destOrd="0" presId="urn:microsoft.com/office/officeart/2005/8/layout/hList9"/>
    <dgm:cxn modelId="{7E0E667F-3DD7-4750-A380-13C07807B204}" type="presParOf" srcId="{1E32E5A8-7122-459F-B090-BDA8BDDA7A3C}" destId="{30CE43CD-45EB-4FC3-9054-AF5B9ED93786}" srcOrd="5" destOrd="0" presId="urn:microsoft.com/office/officeart/2005/8/layout/hList9"/>
    <dgm:cxn modelId="{B3BF235D-095B-4B28-9AC6-2CD682204621}" type="presParOf" srcId="{1E32E5A8-7122-459F-B090-BDA8BDDA7A3C}" destId="{9D0842B0-F784-48CE-B1A9-280873DE4925}" srcOrd="6" destOrd="0" presId="urn:microsoft.com/office/officeart/2005/8/layout/hList9"/>
    <dgm:cxn modelId="{BF5E6965-728C-42DD-A6CC-49B7F2F6B370}" type="presParOf" srcId="{9D0842B0-F784-48CE-B1A9-280873DE4925}" destId="{2D52FC01-65EE-478D-A2E5-9F48775E964B}" srcOrd="0" destOrd="0" presId="urn:microsoft.com/office/officeart/2005/8/layout/hList9"/>
    <dgm:cxn modelId="{9DBB5336-4D38-4114-BF4C-9025EA65D37C}" type="presParOf" srcId="{9D0842B0-F784-48CE-B1A9-280873DE4925}" destId="{BCCE8766-91BE-47D3-8D46-63808C33968E}" srcOrd="1" destOrd="0" presId="urn:microsoft.com/office/officeart/2005/8/layout/hList9"/>
    <dgm:cxn modelId="{F9A08064-71E5-40F1-A7F5-3F23F8649951}" type="presParOf" srcId="{BCCE8766-91BE-47D3-8D46-63808C33968E}" destId="{D07927C2-6BB4-43E7-8E37-62002EF2AF1D}" srcOrd="0" destOrd="0" presId="urn:microsoft.com/office/officeart/2005/8/layout/hList9"/>
    <dgm:cxn modelId="{98CB646D-959F-448B-A595-7794920EAD32}" type="presParOf" srcId="{BCCE8766-91BE-47D3-8D46-63808C33968E}" destId="{F18BB2FA-FE3C-4FAC-9306-645380AEA32F}" srcOrd="1" destOrd="0" presId="urn:microsoft.com/office/officeart/2005/8/layout/hList9"/>
    <dgm:cxn modelId="{DF8E2329-C842-4C89-BB8B-4945FDDC786B}" type="presParOf" srcId="{1E32E5A8-7122-459F-B090-BDA8BDDA7A3C}" destId="{D20035B8-5B2D-4286-811F-2C44C4CE1007}" srcOrd="7" destOrd="0" presId="urn:microsoft.com/office/officeart/2005/8/layout/hList9"/>
    <dgm:cxn modelId="{B7111C54-4544-4CCA-8350-F1214CBB756A}" type="presParOf" srcId="{1E32E5A8-7122-459F-B090-BDA8BDDA7A3C}" destId="{22DC5AE0-D7FD-481C-BCB2-B76D663CDFB2}" srcOrd="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20F99B-39BF-41BE-83BF-694925BB86C1}">
      <dsp:nvSpPr>
        <dsp:cNvPr id="0" name=""/>
        <dsp:cNvSpPr/>
      </dsp:nvSpPr>
      <dsp:spPr>
        <a:xfrm>
          <a:off x="1016793" y="894747"/>
          <a:ext cx="1904255" cy="127013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06680" rIns="106680" bIns="106680" numCol="1" spcCol="1270" anchor="ctr" anchorCtr="0">
          <a:noAutofit/>
        </a:bodyPr>
        <a:lstStyle/>
        <a:p>
          <a:pPr lvl="0" algn="ctr" defTabSz="666750" rtl="1">
            <a:lnSpc>
              <a:spcPct val="90000"/>
            </a:lnSpc>
            <a:spcBef>
              <a:spcPct val="0"/>
            </a:spcBef>
            <a:spcAft>
              <a:spcPct val="35000"/>
            </a:spcAft>
          </a:pPr>
          <a:r>
            <a:rPr lang="ar-SA" sz="1500" b="1" kern="1200" dirty="0" smtClean="0"/>
            <a:t>هو أن يعلم إمكان الشيء في الخارج وهذا بأن يكون يعلم وجوده في الخارج أو وجود نظيره</a:t>
          </a:r>
          <a:endParaRPr lang="ar-SA" sz="1500" b="1" kern="1200" dirty="0"/>
        </a:p>
      </dsp:txBody>
      <dsp:txXfrm>
        <a:off x="1321474" y="894747"/>
        <a:ext cx="1599574" cy="1270138"/>
      </dsp:txXfrm>
    </dsp:sp>
    <dsp:sp modelId="{16186891-C4B7-4CE1-B606-58A75AB93534}">
      <dsp:nvSpPr>
        <dsp:cNvPr id="0" name=""/>
        <dsp:cNvSpPr/>
      </dsp:nvSpPr>
      <dsp:spPr>
        <a:xfrm>
          <a:off x="1190" y="386945"/>
          <a:ext cx="1269503" cy="126950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r>
            <a:rPr lang="ar-SA" sz="2500" b="1" kern="1200" dirty="0" smtClean="0"/>
            <a:t>الامكان الخارجي</a:t>
          </a:r>
          <a:endParaRPr lang="ar-SA" sz="2500" b="1" kern="1200" dirty="0"/>
        </a:p>
      </dsp:txBody>
      <dsp:txXfrm>
        <a:off x="187104" y="572859"/>
        <a:ext cx="897675" cy="897675"/>
      </dsp:txXfrm>
    </dsp:sp>
    <dsp:sp modelId="{D07927C2-6BB4-43E7-8E37-62002EF2AF1D}">
      <dsp:nvSpPr>
        <dsp:cNvPr id="0" name=""/>
        <dsp:cNvSpPr/>
      </dsp:nvSpPr>
      <dsp:spPr>
        <a:xfrm>
          <a:off x="4190553" y="894747"/>
          <a:ext cx="1904255" cy="127013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06680" rIns="106680" bIns="106680" numCol="1" spcCol="1270" anchor="ctr" anchorCtr="0">
          <a:noAutofit/>
        </a:bodyPr>
        <a:lstStyle/>
        <a:p>
          <a:pPr lvl="0" algn="ctr" defTabSz="666750" rtl="1">
            <a:lnSpc>
              <a:spcPct val="90000"/>
            </a:lnSpc>
            <a:spcBef>
              <a:spcPct val="0"/>
            </a:spcBef>
            <a:spcAft>
              <a:spcPct val="35000"/>
            </a:spcAft>
          </a:pPr>
          <a:r>
            <a:rPr lang="ar-SA" sz="1500" b="1" kern="1200" dirty="0" smtClean="0"/>
            <a:t>حقيقته عدم العلم بالامتناع الذي لا يستلزم العلم بالامكان الخارجي بل يبقى الشيء في الذهن . </a:t>
          </a:r>
          <a:endParaRPr lang="ar-SA" sz="1500" b="1" kern="1200" dirty="0"/>
        </a:p>
      </dsp:txBody>
      <dsp:txXfrm>
        <a:off x="4495234" y="894747"/>
        <a:ext cx="1599574" cy="1270138"/>
      </dsp:txXfrm>
    </dsp:sp>
    <dsp:sp modelId="{22DC5AE0-D7FD-481C-BCB2-B76D663CDFB2}">
      <dsp:nvSpPr>
        <dsp:cNvPr id="0" name=""/>
        <dsp:cNvSpPr/>
      </dsp:nvSpPr>
      <dsp:spPr>
        <a:xfrm>
          <a:off x="3174950" y="386945"/>
          <a:ext cx="1269503" cy="126950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r>
            <a:rPr lang="ar-SA" sz="2500" b="1" kern="1200" dirty="0" smtClean="0"/>
            <a:t>الامكان الذهني</a:t>
          </a:r>
          <a:endParaRPr lang="ar-SA" sz="2500" b="1" kern="1200" dirty="0"/>
        </a:p>
      </dsp:txBody>
      <dsp:txXfrm>
        <a:off x="3360864" y="572859"/>
        <a:ext cx="897675" cy="897675"/>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65EFA9B4-8366-46F2-972D-3B01897AE328}" type="datetimeFigureOut">
              <a:rPr lang="ar-SA" smtClean="0">
                <a:solidFill>
                  <a:srgbClr val="B13F9A"/>
                </a:solidFill>
              </a:rPr>
              <a:pPr/>
              <a:t>05/08/38</a:t>
            </a:fld>
            <a:endParaRPr lang="ar-SA">
              <a:solidFill>
                <a:srgbClr val="B13F9A"/>
              </a:solidFill>
            </a:endParaRPr>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ar-SA">
              <a:solidFill>
                <a:srgbClr val="B13F9A"/>
              </a:solidFill>
            </a:endParaRP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9" name="Slide Number Placeholder 28"/>
          <p:cNvSpPr>
            <a:spLocks noGrp="1"/>
          </p:cNvSpPr>
          <p:nvPr>
            <p:ph type="sldNum" sz="quarter" idx="12"/>
          </p:nvPr>
        </p:nvSpPr>
        <p:spPr bwMode="auto">
          <a:xfrm>
            <a:off x="1325544" y="4928702"/>
            <a:ext cx="609600" cy="517524"/>
          </a:xfrm>
        </p:spPr>
        <p:txBody>
          <a:bodyPr/>
          <a:lstStyle/>
          <a:p>
            <a:fld id="{9527DAF5-EAFA-44C0-9183-0A040F1271E4}"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EFA9B4-8366-46F2-972D-3B01897AE328}" type="datetimeFigureOut">
              <a:rPr lang="ar-SA" smtClean="0">
                <a:solidFill>
                  <a:srgbClr val="B13F9A"/>
                </a:solidFill>
              </a:rPr>
              <a:pPr/>
              <a:t>05/08/38</a:t>
            </a:fld>
            <a:endParaRPr lang="ar-SA">
              <a:solidFill>
                <a:srgbClr val="B13F9A"/>
              </a:solidFill>
            </a:endParaRPr>
          </a:p>
        </p:txBody>
      </p:sp>
      <p:sp>
        <p:nvSpPr>
          <p:cNvPr id="5" name="Footer Placeholder 4"/>
          <p:cNvSpPr>
            <a:spLocks noGrp="1"/>
          </p:cNvSpPr>
          <p:nvPr>
            <p:ph type="ftr" sz="quarter" idx="11"/>
          </p:nvPr>
        </p:nvSpPr>
        <p:spPr/>
        <p:txBody>
          <a:bodyPr/>
          <a:lstStyle/>
          <a:p>
            <a:endParaRPr lang="ar-SA">
              <a:solidFill>
                <a:srgbClr val="B13F9A"/>
              </a:solidFill>
            </a:endParaRPr>
          </a:p>
        </p:txBody>
      </p:sp>
      <p:sp>
        <p:nvSpPr>
          <p:cNvPr id="6" name="Slide Number Placeholder 5"/>
          <p:cNvSpPr>
            <a:spLocks noGrp="1"/>
          </p:cNvSpPr>
          <p:nvPr>
            <p:ph type="sldNum" sz="quarter" idx="12"/>
          </p:nvPr>
        </p:nvSpPr>
        <p:spPr/>
        <p:txBody>
          <a:bodyPr/>
          <a:lstStyle/>
          <a:p>
            <a:fld id="{9527DAF5-EAFA-44C0-9183-0A040F1271E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EFA9B4-8366-46F2-972D-3B01897AE328}" type="datetimeFigureOut">
              <a:rPr lang="ar-SA" smtClean="0">
                <a:solidFill>
                  <a:srgbClr val="B13F9A"/>
                </a:solidFill>
              </a:rPr>
              <a:pPr/>
              <a:t>05/08/38</a:t>
            </a:fld>
            <a:endParaRPr lang="ar-SA">
              <a:solidFill>
                <a:srgbClr val="B13F9A"/>
              </a:solidFill>
            </a:endParaRPr>
          </a:p>
        </p:txBody>
      </p:sp>
      <p:sp>
        <p:nvSpPr>
          <p:cNvPr id="5" name="Footer Placeholder 4"/>
          <p:cNvSpPr>
            <a:spLocks noGrp="1"/>
          </p:cNvSpPr>
          <p:nvPr>
            <p:ph type="ftr" sz="quarter" idx="11"/>
          </p:nvPr>
        </p:nvSpPr>
        <p:spPr/>
        <p:txBody>
          <a:bodyPr/>
          <a:lstStyle/>
          <a:p>
            <a:endParaRPr lang="ar-SA">
              <a:solidFill>
                <a:srgbClr val="B13F9A"/>
              </a:solidFill>
            </a:endParaRPr>
          </a:p>
        </p:txBody>
      </p:sp>
      <p:sp>
        <p:nvSpPr>
          <p:cNvPr id="6" name="Slide Number Placeholder 5"/>
          <p:cNvSpPr>
            <a:spLocks noGrp="1"/>
          </p:cNvSpPr>
          <p:nvPr>
            <p:ph type="sldNum" sz="quarter" idx="12"/>
          </p:nvPr>
        </p:nvSpPr>
        <p:spPr/>
        <p:txBody>
          <a:bodyPr/>
          <a:lstStyle/>
          <a:p>
            <a:fld id="{9527DAF5-EAFA-44C0-9183-0A040F1271E4}"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514068F7-8A59-4B77-ACF9-DBDE1A97C40B}" type="datetimeFigureOut">
              <a:rPr lang="ar-SA" smtClean="0">
                <a:solidFill>
                  <a:srgbClr val="464646"/>
                </a:solidFill>
              </a:rPr>
              <a:pPr/>
              <a:t>05/08/38</a:t>
            </a:fld>
            <a:endParaRPr lang="ar-SA">
              <a:solidFill>
                <a:srgbClr val="464646"/>
              </a:solidFill>
            </a:endParaRPr>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ar-SA">
              <a:solidFill>
                <a:srgbClr val="464646"/>
              </a:solidFill>
            </a:endParaRP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9" name="Slide Number Placeholder 28"/>
          <p:cNvSpPr>
            <a:spLocks noGrp="1"/>
          </p:cNvSpPr>
          <p:nvPr>
            <p:ph type="sldNum" sz="quarter" idx="12"/>
          </p:nvPr>
        </p:nvSpPr>
        <p:spPr bwMode="auto">
          <a:xfrm>
            <a:off x="1325544" y="4928702"/>
            <a:ext cx="609600" cy="517524"/>
          </a:xfrm>
        </p:spPr>
        <p:txBody>
          <a:bodyPr/>
          <a:lstStyle/>
          <a:p>
            <a:fld id="{05B71945-EDE4-4889-8204-8D3B0DB8268A}"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514068F7-8A59-4B77-ACF9-DBDE1A97C40B}" type="datetimeFigureOut">
              <a:rPr lang="ar-SA" smtClean="0">
                <a:solidFill>
                  <a:srgbClr val="464646"/>
                </a:solidFill>
              </a:rPr>
              <a:pPr/>
              <a:t>05/08/38</a:t>
            </a:fld>
            <a:endParaRPr lang="ar-SA">
              <a:solidFill>
                <a:srgbClr val="464646"/>
              </a:solidFill>
            </a:endParaRPr>
          </a:p>
        </p:txBody>
      </p:sp>
      <p:sp>
        <p:nvSpPr>
          <p:cNvPr id="9" name="Slide Number Placeholder 8"/>
          <p:cNvSpPr>
            <a:spLocks noGrp="1"/>
          </p:cNvSpPr>
          <p:nvPr>
            <p:ph type="sldNum" sz="quarter" idx="15"/>
          </p:nvPr>
        </p:nvSpPr>
        <p:spPr/>
        <p:txBody>
          <a:bodyPr rtlCol="0"/>
          <a:lstStyle/>
          <a:p>
            <a:fld id="{05B71945-EDE4-4889-8204-8D3B0DB8268A}" type="slidenum">
              <a:rPr lang="ar-SA" smtClean="0"/>
              <a:pPr/>
              <a:t>‹#›</a:t>
            </a:fld>
            <a:endParaRPr lang="ar-SA"/>
          </a:p>
        </p:txBody>
      </p:sp>
      <p:sp>
        <p:nvSpPr>
          <p:cNvPr id="10" name="Footer Placeholder 9"/>
          <p:cNvSpPr>
            <a:spLocks noGrp="1"/>
          </p:cNvSpPr>
          <p:nvPr>
            <p:ph type="ftr" sz="quarter" idx="16"/>
          </p:nvPr>
        </p:nvSpPr>
        <p:spPr/>
        <p:txBody>
          <a:bodyPr rtlCol="0"/>
          <a:lstStyle/>
          <a:p>
            <a:endParaRPr lang="ar-SA">
              <a:solidFill>
                <a:srgbClr val="464646"/>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514068F7-8A59-4B77-ACF9-DBDE1A97C40B}" type="datetimeFigureOut">
              <a:rPr lang="ar-SA" smtClean="0">
                <a:solidFill>
                  <a:srgbClr val="DEF5FA"/>
                </a:solidFill>
              </a:rPr>
              <a:pPr/>
              <a:t>05/08/38</a:t>
            </a:fld>
            <a:endParaRPr lang="ar-SA">
              <a:solidFill>
                <a:srgbClr val="DEF5FA"/>
              </a:solidFill>
            </a:endParaRPr>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ar-SA">
              <a:solidFill>
                <a:srgbClr val="DEF5FA"/>
              </a:solidFill>
            </a:endParaRP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6" name="Slide Number Placeholder 5"/>
          <p:cNvSpPr>
            <a:spLocks noGrp="1"/>
          </p:cNvSpPr>
          <p:nvPr>
            <p:ph type="sldNum" sz="quarter" idx="12"/>
          </p:nvPr>
        </p:nvSpPr>
        <p:spPr bwMode="auto">
          <a:xfrm>
            <a:off x="1340616" y="4928702"/>
            <a:ext cx="609600" cy="517524"/>
          </a:xfrm>
        </p:spPr>
        <p:txBody>
          <a:bodyPr/>
          <a:lstStyle/>
          <a:p>
            <a:fld id="{05B71945-EDE4-4889-8204-8D3B0DB8268A}"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14068F7-8A59-4B77-ACF9-DBDE1A97C40B}" type="datetimeFigureOut">
              <a:rPr lang="ar-SA" smtClean="0">
                <a:solidFill>
                  <a:srgbClr val="464646"/>
                </a:solidFill>
              </a:rPr>
              <a:pPr/>
              <a:t>05/08/38</a:t>
            </a:fld>
            <a:endParaRPr lang="ar-SA">
              <a:solidFill>
                <a:srgbClr val="464646"/>
              </a:solidFill>
            </a:endParaRPr>
          </a:p>
        </p:txBody>
      </p:sp>
      <p:sp>
        <p:nvSpPr>
          <p:cNvPr id="6" name="Footer Placeholder 5"/>
          <p:cNvSpPr>
            <a:spLocks noGrp="1"/>
          </p:cNvSpPr>
          <p:nvPr>
            <p:ph type="ftr" sz="quarter" idx="11"/>
          </p:nvPr>
        </p:nvSpPr>
        <p:spPr/>
        <p:txBody>
          <a:bodyPr/>
          <a:lstStyle/>
          <a:p>
            <a:endParaRPr lang="ar-SA">
              <a:solidFill>
                <a:srgbClr val="464646"/>
              </a:solidFill>
            </a:endParaRPr>
          </a:p>
        </p:txBody>
      </p:sp>
      <p:sp>
        <p:nvSpPr>
          <p:cNvPr id="7" name="Slide Number Placeholder 6"/>
          <p:cNvSpPr>
            <a:spLocks noGrp="1"/>
          </p:cNvSpPr>
          <p:nvPr>
            <p:ph type="sldNum" sz="quarter" idx="12"/>
          </p:nvPr>
        </p:nvSpPr>
        <p:spPr/>
        <p:txBody>
          <a:bodyPr/>
          <a:lstStyle/>
          <a:p>
            <a:fld id="{05B71945-EDE4-4889-8204-8D3B0DB8268A}" type="slidenum">
              <a:rPr lang="ar-SA" smtClean="0"/>
              <a:pPr/>
              <a:t>‹#›</a:t>
            </a:fld>
            <a:endParaRPr lang="ar-SA"/>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514068F7-8A59-4B77-ACF9-DBDE1A97C40B}" type="datetimeFigureOut">
              <a:rPr lang="ar-SA" smtClean="0">
                <a:solidFill>
                  <a:srgbClr val="464646"/>
                </a:solidFill>
              </a:rPr>
              <a:pPr/>
              <a:t>05/08/38</a:t>
            </a:fld>
            <a:endParaRPr lang="ar-SA">
              <a:solidFill>
                <a:srgbClr val="464646"/>
              </a:solidFill>
            </a:endParaRPr>
          </a:p>
        </p:txBody>
      </p:sp>
      <p:sp>
        <p:nvSpPr>
          <p:cNvPr id="8" name="Footer Placeholder 7"/>
          <p:cNvSpPr>
            <a:spLocks noGrp="1"/>
          </p:cNvSpPr>
          <p:nvPr>
            <p:ph type="ftr" sz="quarter" idx="11"/>
          </p:nvPr>
        </p:nvSpPr>
        <p:spPr/>
        <p:txBody>
          <a:bodyPr/>
          <a:lstStyle/>
          <a:p>
            <a:endParaRPr lang="ar-SA">
              <a:solidFill>
                <a:srgbClr val="464646"/>
              </a:solidFill>
            </a:endParaRPr>
          </a:p>
        </p:txBody>
      </p:sp>
      <p:sp>
        <p:nvSpPr>
          <p:cNvPr id="9" name="Slide Number Placeholder 8"/>
          <p:cNvSpPr>
            <a:spLocks noGrp="1"/>
          </p:cNvSpPr>
          <p:nvPr>
            <p:ph type="sldNum" sz="quarter" idx="12"/>
          </p:nvPr>
        </p:nvSpPr>
        <p:spPr/>
        <p:txBody>
          <a:bodyPr/>
          <a:lstStyle/>
          <a:p>
            <a:fld id="{05B71945-EDE4-4889-8204-8D3B0DB8268A}" type="slidenum">
              <a:rPr lang="ar-SA" smtClean="0"/>
              <a:pPr/>
              <a:t>‹#›</a:t>
            </a:fld>
            <a:endParaRPr lang="ar-SA"/>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514068F7-8A59-4B77-ACF9-DBDE1A97C40B}" type="datetimeFigureOut">
              <a:rPr lang="ar-SA" smtClean="0">
                <a:solidFill>
                  <a:srgbClr val="464646"/>
                </a:solidFill>
              </a:rPr>
              <a:pPr/>
              <a:t>05/08/38</a:t>
            </a:fld>
            <a:endParaRPr lang="ar-SA">
              <a:solidFill>
                <a:srgbClr val="464646"/>
              </a:solidFill>
            </a:endParaRPr>
          </a:p>
        </p:txBody>
      </p:sp>
      <p:sp>
        <p:nvSpPr>
          <p:cNvPr id="7" name="Slide Number Placeholder 6"/>
          <p:cNvSpPr>
            <a:spLocks noGrp="1"/>
          </p:cNvSpPr>
          <p:nvPr>
            <p:ph type="sldNum" sz="quarter" idx="11"/>
          </p:nvPr>
        </p:nvSpPr>
        <p:spPr/>
        <p:txBody>
          <a:bodyPr rtlCol="0"/>
          <a:lstStyle/>
          <a:p>
            <a:fld id="{05B71945-EDE4-4889-8204-8D3B0DB8268A}" type="slidenum">
              <a:rPr lang="ar-SA" smtClean="0"/>
              <a:pPr/>
              <a:t>‹#›</a:t>
            </a:fld>
            <a:endParaRPr lang="ar-SA"/>
          </a:p>
        </p:txBody>
      </p:sp>
      <p:sp>
        <p:nvSpPr>
          <p:cNvPr id="8" name="Footer Placeholder 7"/>
          <p:cNvSpPr>
            <a:spLocks noGrp="1"/>
          </p:cNvSpPr>
          <p:nvPr>
            <p:ph type="ftr" sz="quarter" idx="12"/>
          </p:nvPr>
        </p:nvSpPr>
        <p:spPr/>
        <p:txBody>
          <a:bodyPr rtlCol="0"/>
          <a:lstStyle/>
          <a:p>
            <a:endParaRPr lang="ar-SA">
              <a:solidFill>
                <a:srgbClr val="464646"/>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068F7-8A59-4B77-ACF9-DBDE1A97C40B}" type="datetimeFigureOut">
              <a:rPr lang="ar-SA" smtClean="0">
                <a:solidFill>
                  <a:srgbClr val="464646"/>
                </a:solidFill>
              </a:rPr>
              <a:pPr/>
              <a:t>05/08/38</a:t>
            </a:fld>
            <a:endParaRPr lang="ar-SA">
              <a:solidFill>
                <a:srgbClr val="464646"/>
              </a:solidFill>
            </a:endParaRPr>
          </a:p>
        </p:txBody>
      </p:sp>
      <p:sp>
        <p:nvSpPr>
          <p:cNvPr id="3" name="Footer Placeholder 2"/>
          <p:cNvSpPr>
            <a:spLocks noGrp="1"/>
          </p:cNvSpPr>
          <p:nvPr>
            <p:ph type="ftr" sz="quarter" idx="11"/>
          </p:nvPr>
        </p:nvSpPr>
        <p:spPr/>
        <p:txBody>
          <a:bodyPr/>
          <a:lstStyle/>
          <a:p>
            <a:endParaRPr lang="ar-SA">
              <a:solidFill>
                <a:srgbClr val="464646"/>
              </a:solidFill>
            </a:endParaRPr>
          </a:p>
        </p:txBody>
      </p:sp>
      <p:sp>
        <p:nvSpPr>
          <p:cNvPr id="4" name="Slide Number Placeholder 3"/>
          <p:cNvSpPr>
            <a:spLocks noGrp="1"/>
          </p:cNvSpPr>
          <p:nvPr>
            <p:ph type="sldNum" sz="quarter" idx="12"/>
          </p:nvPr>
        </p:nvSpPr>
        <p:spPr/>
        <p:txBody>
          <a:bodyPr/>
          <a:lstStyle/>
          <a:p>
            <a:fld id="{05B71945-EDE4-4889-8204-8D3B0DB8268A}" type="slidenum">
              <a:rPr lang="ar-SA" smtClean="0"/>
              <a:pPr/>
              <a:t>‹#›</a:t>
            </a:fld>
            <a:endParaRPr lang="ar-SA"/>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514068F7-8A59-4B77-ACF9-DBDE1A97C40B}" type="datetimeFigureOut">
              <a:rPr lang="ar-SA" smtClean="0">
                <a:solidFill>
                  <a:srgbClr val="464646"/>
                </a:solidFill>
              </a:rPr>
              <a:pPr/>
              <a:t>05/08/38</a:t>
            </a:fld>
            <a:endParaRPr lang="ar-SA">
              <a:solidFill>
                <a:srgbClr val="464646"/>
              </a:solidFill>
            </a:endParaRPr>
          </a:p>
        </p:txBody>
      </p:sp>
      <p:sp>
        <p:nvSpPr>
          <p:cNvPr id="22" name="Slide Number Placeholder 21"/>
          <p:cNvSpPr>
            <a:spLocks noGrp="1"/>
          </p:cNvSpPr>
          <p:nvPr>
            <p:ph type="sldNum" sz="quarter" idx="15"/>
          </p:nvPr>
        </p:nvSpPr>
        <p:spPr/>
        <p:txBody>
          <a:bodyPr rtlCol="0"/>
          <a:lstStyle/>
          <a:p>
            <a:fld id="{05B71945-EDE4-4889-8204-8D3B0DB8268A}" type="slidenum">
              <a:rPr lang="ar-SA" smtClean="0"/>
              <a:pPr/>
              <a:t>‹#›</a:t>
            </a:fld>
            <a:endParaRPr lang="ar-SA"/>
          </a:p>
        </p:txBody>
      </p:sp>
      <p:sp>
        <p:nvSpPr>
          <p:cNvPr id="23" name="Footer Placeholder 22"/>
          <p:cNvSpPr>
            <a:spLocks noGrp="1"/>
          </p:cNvSpPr>
          <p:nvPr>
            <p:ph type="ftr" sz="quarter" idx="16"/>
          </p:nvPr>
        </p:nvSpPr>
        <p:spPr/>
        <p:txBody>
          <a:bodyPr rtlCol="0"/>
          <a:lstStyle/>
          <a:p>
            <a:endParaRPr lang="ar-SA">
              <a:solidFill>
                <a:srgbClr val="464646"/>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65EFA9B4-8366-46F2-972D-3B01897AE328}" type="datetimeFigureOut">
              <a:rPr lang="ar-SA" smtClean="0">
                <a:solidFill>
                  <a:srgbClr val="B13F9A"/>
                </a:solidFill>
              </a:rPr>
              <a:pPr/>
              <a:t>05/08/38</a:t>
            </a:fld>
            <a:endParaRPr lang="ar-SA">
              <a:solidFill>
                <a:srgbClr val="B13F9A"/>
              </a:solidFill>
            </a:endParaRPr>
          </a:p>
        </p:txBody>
      </p:sp>
      <p:sp>
        <p:nvSpPr>
          <p:cNvPr id="9" name="Slide Number Placeholder 8"/>
          <p:cNvSpPr>
            <a:spLocks noGrp="1"/>
          </p:cNvSpPr>
          <p:nvPr>
            <p:ph type="sldNum" sz="quarter" idx="15"/>
          </p:nvPr>
        </p:nvSpPr>
        <p:spPr/>
        <p:txBody>
          <a:bodyPr rtlCol="0"/>
          <a:lstStyle/>
          <a:p>
            <a:fld id="{9527DAF5-EAFA-44C0-9183-0A040F1271E4}" type="slidenum">
              <a:rPr lang="ar-SA" smtClean="0"/>
              <a:pPr/>
              <a:t>‹#›</a:t>
            </a:fld>
            <a:endParaRPr lang="ar-SA"/>
          </a:p>
        </p:txBody>
      </p:sp>
      <p:sp>
        <p:nvSpPr>
          <p:cNvPr id="10" name="Footer Placeholder 9"/>
          <p:cNvSpPr>
            <a:spLocks noGrp="1"/>
          </p:cNvSpPr>
          <p:nvPr>
            <p:ph type="ftr" sz="quarter" idx="16"/>
          </p:nvPr>
        </p:nvSpPr>
        <p:spPr/>
        <p:txBody>
          <a:bodyPr rtlCol="0"/>
          <a:lstStyle/>
          <a:p>
            <a:endParaRPr lang="ar-SA">
              <a:solidFill>
                <a:srgbClr val="B13F9A"/>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7" name="Date Placeholder 16"/>
          <p:cNvSpPr>
            <a:spLocks noGrp="1"/>
          </p:cNvSpPr>
          <p:nvPr>
            <p:ph type="dt" sz="half" idx="10"/>
          </p:nvPr>
        </p:nvSpPr>
        <p:spPr/>
        <p:txBody>
          <a:bodyPr rtlCol="0"/>
          <a:lstStyle/>
          <a:p>
            <a:fld id="{514068F7-8A59-4B77-ACF9-DBDE1A97C40B}" type="datetimeFigureOut">
              <a:rPr lang="ar-SA" smtClean="0">
                <a:solidFill>
                  <a:srgbClr val="464646"/>
                </a:solidFill>
              </a:rPr>
              <a:pPr/>
              <a:t>05/08/38</a:t>
            </a:fld>
            <a:endParaRPr lang="ar-SA">
              <a:solidFill>
                <a:srgbClr val="464646"/>
              </a:solidFill>
            </a:endParaRPr>
          </a:p>
        </p:txBody>
      </p:sp>
      <p:sp>
        <p:nvSpPr>
          <p:cNvPr id="18" name="Slide Number Placeholder 17"/>
          <p:cNvSpPr>
            <a:spLocks noGrp="1"/>
          </p:cNvSpPr>
          <p:nvPr>
            <p:ph type="sldNum" sz="quarter" idx="11"/>
          </p:nvPr>
        </p:nvSpPr>
        <p:spPr/>
        <p:txBody>
          <a:bodyPr rtlCol="0"/>
          <a:lstStyle/>
          <a:p>
            <a:fld id="{05B71945-EDE4-4889-8204-8D3B0DB8268A}" type="slidenum">
              <a:rPr lang="ar-SA" smtClean="0"/>
              <a:pPr/>
              <a:t>‹#›</a:t>
            </a:fld>
            <a:endParaRPr lang="ar-SA"/>
          </a:p>
        </p:txBody>
      </p:sp>
      <p:sp>
        <p:nvSpPr>
          <p:cNvPr id="21" name="Footer Placeholder 20"/>
          <p:cNvSpPr>
            <a:spLocks noGrp="1"/>
          </p:cNvSpPr>
          <p:nvPr>
            <p:ph type="ftr" sz="quarter" idx="12"/>
          </p:nvPr>
        </p:nvSpPr>
        <p:spPr/>
        <p:txBody>
          <a:bodyPr rtlCol="0"/>
          <a:lstStyle/>
          <a:p>
            <a:endParaRPr lang="ar-SA">
              <a:solidFill>
                <a:srgbClr val="464646"/>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4068F7-8A59-4B77-ACF9-DBDE1A97C40B}" type="datetimeFigureOut">
              <a:rPr lang="ar-SA" smtClean="0">
                <a:solidFill>
                  <a:srgbClr val="464646"/>
                </a:solidFill>
              </a:rPr>
              <a:pPr/>
              <a:t>05/08/38</a:t>
            </a:fld>
            <a:endParaRPr lang="ar-SA">
              <a:solidFill>
                <a:srgbClr val="464646"/>
              </a:solidFill>
            </a:endParaRPr>
          </a:p>
        </p:txBody>
      </p:sp>
      <p:sp>
        <p:nvSpPr>
          <p:cNvPr id="5" name="Footer Placeholder 4"/>
          <p:cNvSpPr>
            <a:spLocks noGrp="1"/>
          </p:cNvSpPr>
          <p:nvPr>
            <p:ph type="ftr" sz="quarter" idx="11"/>
          </p:nvPr>
        </p:nvSpPr>
        <p:spPr/>
        <p:txBody>
          <a:bodyPr/>
          <a:lstStyle/>
          <a:p>
            <a:endParaRPr lang="ar-SA">
              <a:solidFill>
                <a:srgbClr val="464646"/>
              </a:solidFill>
            </a:endParaRPr>
          </a:p>
        </p:txBody>
      </p:sp>
      <p:sp>
        <p:nvSpPr>
          <p:cNvPr id="6" name="Slide Number Placeholder 5"/>
          <p:cNvSpPr>
            <a:spLocks noGrp="1"/>
          </p:cNvSpPr>
          <p:nvPr>
            <p:ph type="sldNum" sz="quarter" idx="12"/>
          </p:nvPr>
        </p:nvSpPr>
        <p:spPr/>
        <p:txBody>
          <a:bodyPr/>
          <a:lstStyle/>
          <a:p>
            <a:fld id="{05B71945-EDE4-4889-8204-8D3B0DB8268A}" type="slidenum">
              <a:rPr lang="ar-SA" smtClean="0"/>
              <a:pPr/>
              <a:t>‹#›</a:t>
            </a:fld>
            <a:endParaRPr lang="ar-S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4068F7-8A59-4B77-ACF9-DBDE1A97C40B}" type="datetimeFigureOut">
              <a:rPr lang="ar-SA" smtClean="0">
                <a:solidFill>
                  <a:srgbClr val="464646"/>
                </a:solidFill>
              </a:rPr>
              <a:pPr/>
              <a:t>05/08/38</a:t>
            </a:fld>
            <a:endParaRPr lang="ar-SA">
              <a:solidFill>
                <a:srgbClr val="464646"/>
              </a:solidFill>
            </a:endParaRPr>
          </a:p>
        </p:txBody>
      </p:sp>
      <p:sp>
        <p:nvSpPr>
          <p:cNvPr id="5" name="Footer Placeholder 4"/>
          <p:cNvSpPr>
            <a:spLocks noGrp="1"/>
          </p:cNvSpPr>
          <p:nvPr>
            <p:ph type="ftr" sz="quarter" idx="11"/>
          </p:nvPr>
        </p:nvSpPr>
        <p:spPr/>
        <p:txBody>
          <a:bodyPr/>
          <a:lstStyle/>
          <a:p>
            <a:endParaRPr lang="ar-SA">
              <a:solidFill>
                <a:srgbClr val="464646"/>
              </a:solidFill>
            </a:endParaRPr>
          </a:p>
        </p:txBody>
      </p:sp>
      <p:sp>
        <p:nvSpPr>
          <p:cNvPr id="6" name="Slide Number Placeholder 5"/>
          <p:cNvSpPr>
            <a:spLocks noGrp="1"/>
          </p:cNvSpPr>
          <p:nvPr>
            <p:ph type="sldNum" sz="quarter" idx="12"/>
          </p:nvPr>
        </p:nvSpPr>
        <p:spPr/>
        <p:txBody>
          <a:bodyPr/>
          <a:lstStyle/>
          <a:p>
            <a:fld id="{05B71945-EDE4-4889-8204-8D3B0DB8268A}" type="slidenum">
              <a:rPr lang="ar-SA" smtClean="0"/>
              <a:pPr/>
              <a:t>‹#›</a:t>
            </a:fld>
            <a:endParaRPr lang="ar-SA"/>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372449B7-AD0E-4B53-AB61-348027F4BBE7}" type="datetimeFigureOut">
              <a:rPr lang="ar-SA" smtClean="0">
                <a:solidFill>
                  <a:srgbClr val="575F6D"/>
                </a:solidFill>
              </a:rPr>
              <a:pPr/>
              <a:t>05/08/38</a:t>
            </a:fld>
            <a:endParaRPr lang="ar-SA">
              <a:solidFill>
                <a:srgbClr val="575F6D"/>
              </a:solidFill>
            </a:endParaRPr>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ar-SA">
              <a:solidFill>
                <a:srgbClr val="575F6D"/>
              </a:solidFill>
            </a:endParaRP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9" name="Slide Number Placeholder 28"/>
          <p:cNvSpPr>
            <a:spLocks noGrp="1"/>
          </p:cNvSpPr>
          <p:nvPr>
            <p:ph type="sldNum" sz="quarter" idx="12"/>
          </p:nvPr>
        </p:nvSpPr>
        <p:spPr bwMode="auto">
          <a:xfrm>
            <a:off x="1325544" y="4928702"/>
            <a:ext cx="609600" cy="517524"/>
          </a:xfrm>
        </p:spPr>
        <p:txBody>
          <a:bodyPr/>
          <a:lstStyle/>
          <a:p>
            <a:fld id="{425A8A10-5739-4B1B-BFFE-009436965CD2}"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372449B7-AD0E-4B53-AB61-348027F4BBE7}" type="datetimeFigureOut">
              <a:rPr lang="ar-SA" smtClean="0">
                <a:solidFill>
                  <a:srgbClr val="575F6D"/>
                </a:solidFill>
              </a:rPr>
              <a:pPr/>
              <a:t>05/08/38</a:t>
            </a:fld>
            <a:endParaRPr lang="ar-SA">
              <a:solidFill>
                <a:srgbClr val="575F6D"/>
              </a:solidFill>
            </a:endParaRPr>
          </a:p>
        </p:txBody>
      </p:sp>
      <p:sp>
        <p:nvSpPr>
          <p:cNvPr id="9" name="Slide Number Placeholder 8"/>
          <p:cNvSpPr>
            <a:spLocks noGrp="1"/>
          </p:cNvSpPr>
          <p:nvPr>
            <p:ph type="sldNum" sz="quarter" idx="15"/>
          </p:nvPr>
        </p:nvSpPr>
        <p:spPr/>
        <p:txBody>
          <a:bodyPr rtlCol="0"/>
          <a:lstStyle/>
          <a:p>
            <a:fld id="{425A8A10-5739-4B1B-BFFE-009436965CD2}" type="slidenum">
              <a:rPr lang="ar-SA" smtClean="0"/>
              <a:pPr/>
              <a:t>‹#›</a:t>
            </a:fld>
            <a:endParaRPr lang="ar-SA"/>
          </a:p>
        </p:txBody>
      </p:sp>
      <p:sp>
        <p:nvSpPr>
          <p:cNvPr id="10" name="Footer Placeholder 9"/>
          <p:cNvSpPr>
            <a:spLocks noGrp="1"/>
          </p:cNvSpPr>
          <p:nvPr>
            <p:ph type="ftr" sz="quarter" idx="16"/>
          </p:nvPr>
        </p:nvSpPr>
        <p:spPr/>
        <p:txBody>
          <a:bodyPr rtlCol="0"/>
          <a:lstStyle/>
          <a:p>
            <a:endParaRPr lang="ar-SA">
              <a:solidFill>
                <a:srgbClr val="575F6D"/>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372449B7-AD0E-4B53-AB61-348027F4BBE7}" type="datetimeFigureOut">
              <a:rPr lang="ar-SA" smtClean="0">
                <a:solidFill>
                  <a:srgbClr val="FFF39D"/>
                </a:solidFill>
              </a:rPr>
              <a:pPr/>
              <a:t>05/08/38</a:t>
            </a:fld>
            <a:endParaRPr lang="ar-SA">
              <a:solidFill>
                <a:srgbClr val="FFF39D"/>
              </a:solidFill>
            </a:endParaRPr>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ar-SA">
              <a:solidFill>
                <a:srgbClr val="FFF39D"/>
              </a:solidFill>
            </a:endParaRP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6" name="Slide Number Placeholder 5"/>
          <p:cNvSpPr>
            <a:spLocks noGrp="1"/>
          </p:cNvSpPr>
          <p:nvPr>
            <p:ph type="sldNum" sz="quarter" idx="12"/>
          </p:nvPr>
        </p:nvSpPr>
        <p:spPr bwMode="auto">
          <a:xfrm>
            <a:off x="1340616" y="4928702"/>
            <a:ext cx="609600" cy="517524"/>
          </a:xfrm>
        </p:spPr>
        <p:txBody>
          <a:bodyPr/>
          <a:lstStyle/>
          <a:p>
            <a:fld id="{425A8A10-5739-4B1B-BFFE-009436965CD2}"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72449B7-AD0E-4B53-AB61-348027F4BBE7}" type="datetimeFigureOut">
              <a:rPr lang="ar-SA" smtClean="0">
                <a:solidFill>
                  <a:srgbClr val="575F6D"/>
                </a:solidFill>
              </a:rPr>
              <a:pPr/>
              <a:t>05/08/38</a:t>
            </a:fld>
            <a:endParaRPr lang="ar-SA">
              <a:solidFill>
                <a:srgbClr val="575F6D"/>
              </a:solidFill>
            </a:endParaRPr>
          </a:p>
        </p:txBody>
      </p:sp>
      <p:sp>
        <p:nvSpPr>
          <p:cNvPr id="6" name="Footer Placeholder 5"/>
          <p:cNvSpPr>
            <a:spLocks noGrp="1"/>
          </p:cNvSpPr>
          <p:nvPr>
            <p:ph type="ftr" sz="quarter" idx="11"/>
          </p:nvPr>
        </p:nvSpPr>
        <p:spPr/>
        <p:txBody>
          <a:bodyPr/>
          <a:lstStyle/>
          <a:p>
            <a:endParaRPr lang="ar-SA">
              <a:solidFill>
                <a:srgbClr val="575F6D"/>
              </a:solidFill>
            </a:endParaRPr>
          </a:p>
        </p:txBody>
      </p:sp>
      <p:sp>
        <p:nvSpPr>
          <p:cNvPr id="7" name="Slide Number Placeholder 6"/>
          <p:cNvSpPr>
            <a:spLocks noGrp="1"/>
          </p:cNvSpPr>
          <p:nvPr>
            <p:ph type="sldNum" sz="quarter" idx="12"/>
          </p:nvPr>
        </p:nvSpPr>
        <p:spPr/>
        <p:txBody>
          <a:bodyPr/>
          <a:lstStyle/>
          <a:p>
            <a:fld id="{425A8A10-5739-4B1B-BFFE-009436965CD2}" type="slidenum">
              <a:rPr lang="ar-SA" smtClean="0"/>
              <a:pPr/>
              <a:t>‹#›</a:t>
            </a:fld>
            <a:endParaRPr lang="ar-SA"/>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372449B7-AD0E-4B53-AB61-348027F4BBE7}" type="datetimeFigureOut">
              <a:rPr lang="ar-SA" smtClean="0">
                <a:solidFill>
                  <a:srgbClr val="575F6D"/>
                </a:solidFill>
              </a:rPr>
              <a:pPr/>
              <a:t>05/08/38</a:t>
            </a:fld>
            <a:endParaRPr lang="ar-SA">
              <a:solidFill>
                <a:srgbClr val="575F6D"/>
              </a:solidFill>
            </a:endParaRPr>
          </a:p>
        </p:txBody>
      </p:sp>
      <p:sp>
        <p:nvSpPr>
          <p:cNvPr id="8" name="Footer Placeholder 7"/>
          <p:cNvSpPr>
            <a:spLocks noGrp="1"/>
          </p:cNvSpPr>
          <p:nvPr>
            <p:ph type="ftr" sz="quarter" idx="11"/>
          </p:nvPr>
        </p:nvSpPr>
        <p:spPr/>
        <p:txBody>
          <a:bodyPr/>
          <a:lstStyle/>
          <a:p>
            <a:endParaRPr lang="ar-SA">
              <a:solidFill>
                <a:srgbClr val="575F6D"/>
              </a:solidFill>
            </a:endParaRPr>
          </a:p>
        </p:txBody>
      </p:sp>
      <p:sp>
        <p:nvSpPr>
          <p:cNvPr id="9" name="Slide Number Placeholder 8"/>
          <p:cNvSpPr>
            <a:spLocks noGrp="1"/>
          </p:cNvSpPr>
          <p:nvPr>
            <p:ph type="sldNum" sz="quarter" idx="12"/>
          </p:nvPr>
        </p:nvSpPr>
        <p:spPr/>
        <p:txBody>
          <a:bodyPr/>
          <a:lstStyle/>
          <a:p>
            <a:fld id="{425A8A10-5739-4B1B-BFFE-009436965CD2}" type="slidenum">
              <a:rPr lang="ar-SA" smtClean="0"/>
              <a:pPr/>
              <a:t>‹#›</a:t>
            </a:fld>
            <a:endParaRPr lang="ar-SA"/>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372449B7-AD0E-4B53-AB61-348027F4BBE7}" type="datetimeFigureOut">
              <a:rPr lang="ar-SA" smtClean="0">
                <a:solidFill>
                  <a:srgbClr val="575F6D"/>
                </a:solidFill>
              </a:rPr>
              <a:pPr/>
              <a:t>05/08/38</a:t>
            </a:fld>
            <a:endParaRPr lang="ar-SA">
              <a:solidFill>
                <a:srgbClr val="575F6D"/>
              </a:solidFill>
            </a:endParaRPr>
          </a:p>
        </p:txBody>
      </p:sp>
      <p:sp>
        <p:nvSpPr>
          <p:cNvPr id="7" name="Slide Number Placeholder 6"/>
          <p:cNvSpPr>
            <a:spLocks noGrp="1"/>
          </p:cNvSpPr>
          <p:nvPr>
            <p:ph type="sldNum" sz="quarter" idx="11"/>
          </p:nvPr>
        </p:nvSpPr>
        <p:spPr/>
        <p:txBody>
          <a:bodyPr rtlCol="0"/>
          <a:lstStyle/>
          <a:p>
            <a:fld id="{425A8A10-5739-4B1B-BFFE-009436965CD2}" type="slidenum">
              <a:rPr lang="ar-SA" smtClean="0"/>
              <a:pPr/>
              <a:t>‹#›</a:t>
            </a:fld>
            <a:endParaRPr lang="ar-SA"/>
          </a:p>
        </p:txBody>
      </p:sp>
      <p:sp>
        <p:nvSpPr>
          <p:cNvPr id="8" name="Footer Placeholder 7"/>
          <p:cNvSpPr>
            <a:spLocks noGrp="1"/>
          </p:cNvSpPr>
          <p:nvPr>
            <p:ph type="ftr" sz="quarter" idx="12"/>
          </p:nvPr>
        </p:nvSpPr>
        <p:spPr/>
        <p:txBody>
          <a:bodyPr rtlCol="0"/>
          <a:lstStyle/>
          <a:p>
            <a:endParaRPr lang="ar-SA">
              <a:solidFill>
                <a:srgbClr val="575F6D"/>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2449B7-AD0E-4B53-AB61-348027F4BBE7}" type="datetimeFigureOut">
              <a:rPr lang="ar-SA" smtClean="0">
                <a:solidFill>
                  <a:srgbClr val="575F6D"/>
                </a:solidFill>
              </a:rPr>
              <a:pPr/>
              <a:t>05/08/38</a:t>
            </a:fld>
            <a:endParaRPr lang="ar-SA">
              <a:solidFill>
                <a:srgbClr val="575F6D"/>
              </a:solidFill>
            </a:endParaRPr>
          </a:p>
        </p:txBody>
      </p:sp>
      <p:sp>
        <p:nvSpPr>
          <p:cNvPr id="3" name="Footer Placeholder 2"/>
          <p:cNvSpPr>
            <a:spLocks noGrp="1"/>
          </p:cNvSpPr>
          <p:nvPr>
            <p:ph type="ftr" sz="quarter" idx="11"/>
          </p:nvPr>
        </p:nvSpPr>
        <p:spPr/>
        <p:txBody>
          <a:bodyPr/>
          <a:lstStyle/>
          <a:p>
            <a:endParaRPr lang="ar-SA">
              <a:solidFill>
                <a:srgbClr val="575F6D"/>
              </a:solidFill>
            </a:endParaRPr>
          </a:p>
        </p:txBody>
      </p:sp>
      <p:sp>
        <p:nvSpPr>
          <p:cNvPr id="4" name="Slide Number Placeholder 3"/>
          <p:cNvSpPr>
            <a:spLocks noGrp="1"/>
          </p:cNvSpPr>
          <p:nvPr>
            <p:ph type="sldNum" sz="quarter" idx="12"/>
          </p:nvPr>
        </p:nvSpPr>
        <p:spPr/>
        <p:txBody>
          <a:bodyPr/>
          <a:lstStyle/>
          <a:p>
            <a:fld id="{425A8A10-5739-4B1B-BFFE-009436965CD2}"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65EFA9B4-8366-46F2-972D-3B01897AE328}" type="datetimeFigureOut">
              <a:rPr lang="ar-SA" smtClean="0">
                <a:solidFill>
                  <a:srgbClr val="F4E7ED"/>
                </a:solidFill>
              </a:rPr>
              <a:pPr/>
              <a:t>05/08/38</a:t>
            </a:fld>
            <a:endParaRPr lang="ar-SA">
              <a:solidFill>
                <a:srgbClr val="F4E7ED"/>
              </a:solidFill>
            </a:endParaRPr>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ar-SA">
              <a:solidFill>
                <a:srgbClr val="F4E7ED"/>
              </a:solidFill>
            </a:endParaRP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6" name="Slide Number Placeholder 5"/>
          <p:cNvSpPr>
            <a:spLocks noGrp="1"/>
          </p:cNvSpPr>
          <p:nvPr>
            <p:ph type="sldNum" sz="quarter" idx="12"/>
          </p:nvPr>
        </p:nvSpPr>
        <p:spPr bwMode="auto">
          <a:xfrm>
            <a:off x="1340616" y="4928702"/>
            <a:ext cx="609600" cy="517524"/>
          </a:xfrm>
        </p:spPr>
        <p:txBody>
          <a:bodyPr/>
          <a:lstStyle/>
          <a:p>
            <a:fld id="{9527DAF5-EAFA-44C0-9183-0A040F1271E4}"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372449B7-AD0E-4B53-AB61-348027F4BBE7}" type="datetimeFigureOut">
              <a:rPr lang="ar-SA" smtClean="0">
                <a:solidFill>
                  <a:srgbClr val="575F6D"/>
                </a:solidFill>
              </a:rPr>
              <a:pPr/>
              <a:t>05/08/38</a:t>
            </a:fld>
            <a:endParaRPr lang="ar-SA">
              <a:solidFill>
                <a:srgbClr val="575F6D"/>
              </a:solidFill>
            </a:endParaRPr>
          </a:p>
        </p:txBody>
      </p:sp>
      <p:sp>
        <p:nvSpPr>
          <p:cNvPr id="22" name="Slide Number Placeholder 21"/>
          <p:cNvSpPr>
            <a:spLocks noGrp="1"/>
          </p:cNvSpPr>
          <p:nvPr>
            <p:ph type="sldNum" sz="quarter" idx="15"/>
          </p:nvPr>
        </p:nvSpPr>
        <p:spPr/>
        <p:txBody>
          <a:bodyPr rtlCol="0"/>
          <a:lstStyle/>
          <a:p>
            <a:fld id="{425A8A10-5739-4B1B-BFFE-009436965CD2}" type="slidenum">
              <a:rPr lang="ar-SA" smtClean="0"/>
              <a:pPr/>
              <a:t>‹#›</a:t>
            </a:fld>
            <a:endParaRPr lang="ar-SA"/>
          </a:p>
        </p:txBody>
      </p:sp>
      <p:sp>
        <p:nvSpPr>
          <p:cNvPr id="23" name="Footer Placeholder 22"/>
          <p:cNvSpPr>
            <a:spLocks noGrp="1"/>
          </p:cNvSpPr>
          <p:nvPr>
            <p:ph type="ftr" sz="quarter" idx="16"/>
          </p:nvPr>
        </p:nvSpPr>
        <p:spPr/>
        <p:txBody>
          <a:bodyPr rtlCol="0"/>
          <a:lstStyle/>
          <a:p>
            <a:endParaRPr lang="ar-SA">
              <a:solidFill>
                <a:srgbClr val="575F6D"/>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7" name="Date Placeholder 16"/>
          <p:cNvSpPr>
            <a:spLocks noGrp="1"/>
          </p:cNvSpPr>
          <p:nvPr>
            <p:ph type="dt" sz="half" idx="10"/>
          </p:nvPr>
        </p:nvSpPr>
        <p:spPr/>
        <p:txBody>
          <a:bodyPr rtlCol="0"/>
          <a:lstStyle/>
          <a:p>
            <a:fld id="{372449B7-AD0E-4B53-AB61-348027F4BBE7}" type="datetimeFigureOut">
              <a:rPr lang="ar-SA" smtClean="0">
                <a:solidFill>
                  <a:srgbClr val="575F6D"/>
                </a:solidFill>
              </a:rPr>
              <a:pPr/>
              <a:t>05/08/38</a:t>
            </a:fld>
            <a:endParaRPr lang="ar-SA">
              <a:solidFill>
                <a:srgbClr val="575F6D"/>
              </a:solidFill>
            </a:endParaRPr>
          </a:p>
        </p:txBody>
      </p:sp>
      <p:sp>
        <p:nvSpPr>
          <p:cNvPr id="18" name="Slide Number Placeholder 17"/>
          <p:cNvSpPr>
            <a:spLocks noGrp="1"/>
          </p:cNvSpPr>
          <p:nvPr>
            <p:ph type="sldNum" sz="quarter" idx="11"/>
          </p:nvPr>
        </p:nvSpPr>
        <p:spPr/>
        <p:txBody>
          <a:bodyPr rtlCol="0"/>
          <a:lstStyle/>
          <a:p>
            <a:fld id="{425A8A10-5739-4B1B-BFFE-009436965CD2}" type="slidenum">
              <a:rPr lang="ar-SA" smtClean="0"/>
              <a:pPr/>
              <a:t>‹#›</a:t>
            </a:fld>
            <a:endParaRPr lang="ar-SA"/>
          </a:p>
        </p:txBody>
      </p:sp>
      <p:sp>
        <p:nvSpPr>
          <p:cNvPr id="21" name="Footer Placeholder 20"/>
          <p:cNvSpPr>
            <a:spLocks noGrp="1"/>
          </p:cNvSpPr>
          <p:nvPr>
            <p:ph type="ftr" sz="quarter" idx="12"/>
          </p:nvPr>
        </p:nvSpPr>
        <p:spPr/>
        <p:txBody>
          <a:bodyPr rtlCol="0"/>
          <a:lstStyle/>
          <a:p>
            <a:endParaRPr lang="ar-SA">
              <a:solidFill>
                <a:srgbClr val="575F6D"/>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72449B7-AD0E-4B53-AB61-348027F4BBE7}" type="datetimeFigureOut">
              <a:rPr lang="ar-SA" smtClean="0">
                <a:solidFill>
                  <a:srgbClr val="575F6D"/>
                </a:solidFill>
              </a:rPr>
              <a:pPr/>
              <a:t>05/08/38</a:t>
            </a:fld>
            <a:endParaRPr lang="ar-SA">
              <a:solidFill>
                <a:srgbClr val="575F6D"/>
              </a:solidFill>
            </a:endParaRPr>
          </a:p>
        </p:txBody>
      </p:sp>
      <p:sp>
        <p:nvSpPr>
          <p:cNvPr id="5" name="Footer Placeholder 4"/>
          <p:cNvSpPr>
            <a:spLocks noGrp="1"/>
          </p:cNvSpPr>
          <p:nvPr>
            <p:ph type="ftr" sz="quarter" idx="11"/>
          </p:nvPr>
        </p:nvSpPr>
        <p:spPr/>
        <p:txBody>
          <a:bodyPr/>
          <a:lstStyle/>
          <a:p>
            <a:endParaRPr lang="ar-SA">
              <a:solidFill>
                <a:srgbClr val="575F6D"/>
              </a:solidFill>
            </a:endParaRPr>
          </a:p>
        </p:txBody>
      </p:sp>
      <p:sp>
        <p:nvSpPr>
          <p:cNvPr id="6" name="Slide Number Placeholder 5"/>
          <p:cNvSpPr>
            <a:spLocks noGrp="1"/>
          </p:cNvSpPr>
          <p:nvPr>
            <p:ph type="sldNum" sz="quarter" idx="12"/>
          </p:nvPr>
        </p:nvSpPr>
        <p:spPr/>
        <p:txBody>
          <a:bodyPr/>
          <a:lstStyle/>
          <a:p>
            <a:fld id="{425A8A10-5739-4B1B-BFFE-009436965CD2}" type="slidenum">
              <a:rPr lang="ar-SA" smtClean="0"/>
              <a:pPr/>
              <a:t>‹#›</a:t>
            </a:fld>
            <a:endParaRPr lang="ar-SA"/>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72449B7-AD0E-4B53-AB61-348027F4BBE7}" type="datetimeFigureOut">
              <a:rPr lang="ar-SA" smtClean="0">
                <a:solidFill>
                  <a:srgbClr val="575F6D"/>
                </a:solidFill>
              </a:rPr>
              <a:pPr/>
              <a:t>05/08/38</a:t>
            </a:fld>
            <a:endParaRPr lang="ar-SA">
              <a:solidFill>
                <a:srgbClr val="575F6D"/>
              </a:solidFill>
            </a:endParaRPr>
          </a:p>
        </p:txBody>
      </p:sp>
      <p:sp>
        <p:nvSpPr>
          <p:cNvPr id="5" name="Footer Placeholder 4"/>
          <p:cNvSpPr>
            <a:spLocks noGrp="1"/>
          </p:cNvSpPr>
          <p:nvPr>
            <p:ph type="ftr" sz="quarter" idx="11"/>
          </p:nvPr>
        </p:nvSpPr>
        <p:spPr/>
        <p:txBody>
          <a:bodyPr/>
          <a:lstStyle/>
          <a:p>
            <a:endParaRPr lang="ar-SA">
              <a:solidFill>
                <a:srgbClr val="575F6D"/>
              </a:solidFill>
            </a:endParaRPr>
          </a:p>
        </p:txBody>
      </p:sp>
      <p:sp>
        <p:nvSpPr>
          <p:cNvPr id="6" name="Slide Number Placeholder 5"/>
          <p:cNvSpPr>
            <a:spLocks noGrp="1"/>
          </p:cNvSpPr>
          <p:nvPr>
            <p:ph type="sldNum" sz="quarter" idx="12"/>
          </p:nvPr>
        </p:nvSpPr>
        <p:spPr/>
        <p:txBody>
          <a:bodyPr/>
          <a:lstStyle/>
          <a:p>
            <a:fld id="{425A8A10-5739-4B1B-BFFE-009436965CD2}" type="slidenum">
              <a:rPr lang="ar-SA" smtClean="0"/>
              <a:pPr/>
              <a:t>‹#›</a:t>
            </a:fld>
            <a:endParaRPr lang="ar-SA"/>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C6133BBD-B900-49DB-BBFA-6179956A64B4}" type="datetimeFigureOut">
              <a:rPr lang="ar-SA" smtClean="0">
                <a:solidFill>
                  <a:srgbClr val="69676D"/>
                </a:solidFill>
              </a:rPr>
              <a:pPr/>
              <a:t>05/08/38</a:t>
            </a:fld>
            <a:endParaRPr lang="ar-SA">
              <a:solidFill>
                <a:srgbClr val="69676D"/>
              </a:solidFill>
            </a:endParaRPr>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ar-SA">
              <a:solidFill>
                <a:srgbClr val="69676D"/>
              </a:solidFill>
            </a:endParaRP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9" name="Slide Number Placeholder 28"/>
          <p:cNvSpPr>
            <a:spLocks noGrp="1"/>
          </p:cNvSpPr>
          <p:nvPr>
            <p:ph type="sldNum" sz="quarter" idx="12"/>
          </p:nvPr>
        </p:nvSpPr>
        <p:spPr bwMode="auto">
          <a:xfrm>
            <a:off x="1325544" y="4928702"/>
            <a:ext cx="609600" cy="517524"/>
          </a:xfrm>
        </p:spPr>
        <p:txBody>
          <a:bodyPr/>
          <a:lstStyle/>
          <a:p>
            <a:fld id="{1B886B06-C8AE-4F44-B155-DBA0C9554D90}"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C6133BBD-B900-49DB-BBFA-6179956A64B4}" type="datetimeFigureOut">
              <a:rPr lang="ar-SA" smtClean="0">
                <a:solidFill>
                  <a:srgbClr val="69676D"/>
                </a:solidFill>
              </a:rPr>
              <a:pPr/>
              <a:t>05/08/38</a:t>
            </a:fld>
            <a:endParaRPr lang="ar-SA">
              <a:solidFill>
                <a:srgbClr val="69676D"/>
              </a:solidFill>
            </a:endParaRPr>
          </a:p>
        </p:txBody>
      </p:sp>
      <p:sp>
        <p:nvSpPr>
          <p:cNvPr id="9" name="Slide Number Placeholder 8"/>
          <p:cNvSpPr>
            <a:spLocks noGrp="1"/>
          </p:cNvSpPr>
          <p:nvPr>
            <p:ph type="sldNum" sz="quarter" idx="15"/>
          </p:nvPr>
        </p:nvSpPr>
        <p:spPr/>
        <p:txBody>
          <a:bodyPr rtlCol="0"/>
          <a:lstStyle/>
          <a:p>
            <a:fld id="{1B886B06-C8AE-4F44-B155-DBA0C9554D90}" type="slidenum">
              <a:rPr lang="ar-SA" smtClean="0"/>
              <a:pPr/>
              <a:t>‹#›</a:t>
            </a:fld>
            <a:endParaRPr lang="ar-SA"/>
          </a:p>
        </p:txBody>
      </p:sp>
      <p:sp>
        <p:nvSpPr>
          <p:cNvPr id="10" name="Footer Placeholder 9"/>
          <p:cNvSpPr>
            <a:spLocks noGrp="1"/>
          </p:cNvSpPr>
          <p:nvPr>
            <p:ph type="ftr" sz="quarter" idx="16"/>
          </p:nvPr>
        </p:nvSpPr>
        <p:spPr/>
        <p:txBody>
          <a:bodyPr rtlCol="0"/>
          <a:lstStyle/>
          <a:p>
            <a:endParaRPr lang="ar-SA">
              <a:solidFill>
                <a:srgbClr val="69676D"/>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C6133BBD-B900-49DB-BBFA-6179956A64B4}" type="datetimeFigureOut">
              <a:rPr lang="ar-SA" smtClean="0">
                <a:solidFill>
                  <a:srgbClr val="C9C2D1"/>
                </a:solidFill>
              </a:rPr>
              <a:pPr/>
              <a:t>05/08/38</a:t>
            </a:fld>
            <a:endParaRPr lang="ar-SA">
              <a:solidFill>
                <a:srgbClr val="C9C2D1"/>
              </a:solidFill>
            </a:endParaRPr>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ar-SA">
              <a:solidFill>
                <a:srgbClr val="C9C2D1"/>
              </a:solidFill>
            </a:endParaRP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6" name="Slide Number Placeholder 5"/>
          <p:cNvSpPr>
            <a:spLocks noGrp="1"/>
          </p:cNvSpPr>
          <p:nvPr>
            <p:ph type="sldNum" sz="quarter" idx="12"/>
          </p:nvPr>
        </p:nvSpPr>
        <p:spPr bwMode="auto">
          <a:xfrm>
            <a:off x="1340616" y="4928702"/>
            <a:ext cx="609600" cy="517524"/>
          </a:xfrm>
        </p:spPr>
        <p:txBody>
          <a:bodyPr/>
          <a:lstStyle/>
          <a:p>
            <a:fld id="{1B886B06-C8AE-4F44-B155-DBA0C9554D90}"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6133BBD-B900-49DB-BBFA-6179956A64B4}" type="datetimeFigureOut">
              <a:rPr lang="ar-SA" smtClean="0">
                <a:solidFill>
                  <a:srgbClr val="69676D"/>
                </a:solidFill>
              </a:rPr>
              <a:pPr/>
              <a:t>05/08/38</a:t>
            </a:fld>
            <a:endParaRPr lang="ar-SA">
              <a:solidFill>
                <a:srgbClr val="69676D"/>
              </a:solidFill>
            </a:endParaRPr>
          </a:p>
        </p:txBody>
      </p:sp>
      <p:sp>
        <p:nvSpPr>
          <p:cNvPr id="6" name="Footer Placeholder 5"/>
          <p:cNvSpPr>
            <a:spLocks noGrp="1"/>
          </p:cNvSpPr>
          <p:nvPr>
            <p:ph type="ftr" sz="quarter" idx="11"/>
          </p:nvPr>
        </p:nvSpPr>
        <p:spPr/>
        <p:txBody>
          <a:bodyPr/>
          <a:lstStyle/>
          <a:p>
            <a:endParaRPr lang="ar-SA">
              <a:solidFill>
                <a:srgbClr val="69676D"/>
              </a:solidFill>
            </a:endParaRPr>
          </a:p>
        </p:txBody>
      </p:sp>
      <p:sp>
        <p:nvSpPr>
          <p:cNvPr id="7" name="Slide Number Placeholder 6"/>
          <p:cNvSpPr>
            <a:spLocks noGrp="1"/>
          </p:cNvSpPr>
          <p:nvPr>
            <p:ph type="sldNum" sz="quarter" idx="12"/>
          </p:nvPr>
        </p:nvSpPr>
        <p:spPr/>
        <p:txBody>
          <a:bodyPr/>
          <a:lstStyle/>
          <a:p>
            <a:fld id="{1B886B06-C8AE-4F44-B155-DBA0C9554D90}" type="slidenum">
              <a:rPr lang="ar-SA" smtClean="0"/>
              <a:pPr/>
              <a:t>‹#›</a:t>
            </a:fld>
            <a:endParaRPr lang="ar-SA"/>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6133BBD-B900-49DB-BBFA-6179956A64B4}" type="datetimeFigureOut">
              <a:rPr lang="ar-SA" smtClean="0">
                <a:solidFill>
                  <a:srgbClr val="69676D"/>
                </a:solidFill>
              </a:rPr>
              <a:pPr/>
              <a:t>05/08/38</a:t>
            </a:fld>
            <a:endParaRPr lang="ar-SA">
              <a:solidFill>
                <a:srgbClr val="69676D"/>
              </a:solidFill>
            </a:endParaRPr>
          </a:p>
        </p:txBody>
      </p:sp>
      <p:sp>
        <p:nvSpPr>
          <p:cNvPr id="8" name="Footer Placeholder 7"/>
          <p:cNvSpPr>
            <a:spLocks noGrp="1"/>
          </p:cNvSpPr>
          <p:nvPr>
            <p:ph type="ftr" sz="quarter" idx="11"/>
          </p:nvPr>
        </p:nvSpPr>
        <p:spPr/>
        <p:txBody>
          <a:bodyPr/>
          <a:lstStyle/>
          <a:p>
            <a:endParaRPr lang="ar-SA">
              <a:solidFill>
                <a:srgbClr val="69676D"/>
              </a:solidFill>
            </a:endParaRPr>
          </a:p>
        </p:txBody>
      </p:sp>
      <p:sp>
        <p:nvSpPr>
          <p:cNvPr id="9" name="Slide Number Placeholder 8"/>
          <p:cNvSpPr>
            <a:spLocks noGrp="1"/>
          </p:cNvSpPr>
          <p:nvPr>
            <p:ph type="sldNum" sz="quarter" idx="12"/>
          </p:nvPr>
        </p:nvSpPr>
        <p:spPr/>
        <p:txBody>
          <a:bodyPr/>
          <a:lstStyle/>
          <a:p>
            <a:fld id="{1B886B06-C8AE-4F44-B155-DBA0C9554D90}" type="slidenum">
              <a:rPr lang="ar-SA" smtClean="0"/>
              <a:pPr/>
              <a:t>‹#›</a:t>
            </a:fld>
            <a:endParaRPr lang="ar-SA"/>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6133BBD-B900-49DB-BBFA-6179956A64B4}" type="datetimeFigureOut">
              <a:rPr lang="ar-SA" smtClean="0">
                <a:solidFill>
                  <a:srgbClr val="69676D"/>
                </a:solidFill>
              </a:rPr>
              <a:pPr/>
              <a:t>05/08/38</a:t>
            </a:fld>
            <a:endParaRPr lang="ar-SA">
              <a:solidFill>
                <a:srgbClr val="69676D"/>
              </a:solidFill>
            </a:endParaRPr>
          </a:p>
        </p:txBody>
      </p:sp>
      <p:sp>
        <p:nvSpPr>
          <p:cNvPr id="7" name="Slide Number Placeholder 6"/>
          <p:cNvSpPr>
            <a:spLocks noGrp="1"/>
          </p:cNvSpPr>
          <p:nvPr>
            <p:ph type="sldNum" sz="quarter" idx="11"/>
          </p:nvPr>
        </p:nvSpPr>
        <p:spPr/>
        <p:txBody>
          <a:bodyPr rtlCol="0"/>
          <a:lstStyle/>
          <a:p>
            <a:fld id="{1B886B06-C8AE-4F44-B155-DBA0C9554D90}" type="slidenum">
              <a:rPr lang="ar-SA" smtClean="0"/>
              <a:pPr/>
              <a:t>‹#›</a:t>
            </a:fld>
            <a:endParaRPr lang="ar-SA"/>
          </a:p>
        </p:txBody>
      </p:sp>
      <p:sp>
        <p:nvSpPr>
          <p:cNvPr id="8" name="Footer Placeholder 7"/>
          <p:cNvSpPr>
            <a:spLocks noGrp="1"/>
          </p:cNvSpPr>
          <p:nvPr>
            <p:ph type="ftr" sz="quarter" idx="12"/>
          </p:nvPr>
        </p:nvSpPr>
        <p:spPr/>
        <p:txBody>
          <a:bodyPr rtlCol="0"/>
          <a:lstStyle/>
          <a:p>
            <a:endParaRPr lang="ar-SA">
              <a:solidFill>
                <a:srgbClr val="69676D"/>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5EFA9B4-8366-46F2-972D-3B01897AE328}" type="datetimeFigureOut">
              <a:rPr lang="ar-SA" smtClean="0">
                <a:solidFill>
                  <a:srgbClr val="B13F9A"/>
                </a:solidFill>
              </a:rPr>
              <a:pPr/>
              <a:t>05/08/38</a:t>
            </a:fld>
            <a:endParaRPr lang="ar-SA">
              <a:solidFill>
                <a:srgbClr val="B13F9A"/>
              </a:solidFill>
            </a:endParaRPr>
          </a:p>
        </p:txBody>
      </p:sp>
      <p:sp>
        <p:nvSpPr>
          <p:cNvPr id="6" name="Footer Placeholder 5"/>
          <p:cNvSpPr>
            <a:spLocks noGrp="1"/>
          </p:cNvSpPr>
          <p:nvPr>
            <p:ph type="ftr" sz="quarter" idx="11"/>
          </p:nvPr>
        </p:nvSpPr>
        <p:spPr/>
        <p:txBody>
          <a:bodyPr/>
          <a:lstStyle/>
          <a:p>
            <a:endParaRPr lang="ar-SA">
              <a:solidFill>
                <a:srgbClr val="B13F9A"/>
              </a:solidFill>
            </a:endParaRPr>
          </a:p>
        </p:txBody>
      </p:sp>
      <p:sp>
        <p:nvSpPr>
          <p:cNvPr id="7" name="Slide Number Placeholder 6"/>
          <p:cNvSpPr>
            <a:spLocks noGrp="1"/>
          </p:cNvSpPr>
          <p:nvPr>
            <p:ph type="sldNum" sz="quarter" idx="12"/>
          </p:nvPr>
        </p:nvSpPr>
        <p:spPr/>
        <p:txBody>
          <a:bodyPr/>
          <a:lstStyle/>
          <a:p>
            <a:fld id="{9527DAF5-EAFA-44C0-9183-0A040F1271E4}" type="slidenum">
              <a:rPr lang="ar-SA" smtClean="0"/>
              <a:pPr/>
              <a:t>‹#›</a:t>
            </a:fld>
            <a:endParaRPr lang="ar-SA"/>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133BBD-B900-49DB-BBFA-6179956A64B4}" type="datetimeFigureOut">
              <a:rPr lang="ar-SA" smtClean="0">
                <a:solidFill>
                  <a:srgbClr val="69676D"/>
                </a:solidFill>
              </a:rPr>
              <a:pPr/>
              <a:t>05/08/38</a:t>
            </a:fld>
            <a:endParaRPr lang="ar-SA">
              <a:solidFill>
                <a:srgbClr val="69676D"/>
              </a:solidFill>
            </a:endParaRPr>
          </a:p>
        </p:txBody>
      </p:sp>
      <p:sp>
        <p:nvSpPr>
          <p:cNvPr id="3" name="Footer Placeholder 2"/>
          <p:cNvSpPr>
            <a:spLocks noGrp="1"/>
          </p:cNvSpPr>
          <p:nvPr>
            <p:ph type="ftr" sz="quarter" idx="11"/>
          </p:nvPr>
        </p:nvSpPr>
        <p:spPr/>
        <p:txBody>
          <a:bodyPr/>
          <a:lstStyle/>
          <a:p>
            <a:endParaRPr lang="ar-SA">
              <a:solidFill>
                <a:srgbClr val="69676D"/>
              </a:solidFill>
            </a:endParaRPr>
          </a:p>
        </p:txBody>
      </p:sp>
      <p:sp>
        <p:nvSpPr>
          <p:cNvPr id="4" name="Slide Number Placeholder 3"/>
          <p:cNvSpPr>
            <a:spLocks noGrp="1"/>
          </p:cNvSpPr>
          <p:nvPr>
            <p:ph type="sldNum" sz="quarter" idx="12"/>
          </p:nvPr>
        </p:nvSpPr>
        <p:spPr/>
        <p:txBody>
          <a:bodyPr/>
          <a:lstStyle/>
          <a:p>
            <a:fld id="{1B886B06-C8AE-4F44-B155-DBA0C9554D90}" type="slidenum">
              <a:rPr lang="ar-SA" smtClean="0"/>
              <a:pPr/>
              <a:t>‹#›</a:t>
            </a:fld>
            <a:endParaRPr lang="ar-SA"/>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C6133BBD-B900-49DB-BBFA-6179956A64B4}" type="datetimeFigureOut">
              <a:rPr lang="ar-SA" smtClean="0">
                <a:solidFill>
                  <a:srgbClr val="69676D"/>
                </a:solidFill>
              </a:rPr>
              <a:pPr/>
              <a:t>05/08/38</a:t>
            </a:fld>
            <a:endParaRPr lang="ar-SA">
              <a:solidFill>
                <a:srgbClr val="69676D"/>
              </a:solidFill>
            </a:endParaRPr>
          </a:p>
        </p:txBody>
      </p:sp>
      <p:sp>
        <p:nvSpPr>
          <p:cNvPr id="22" name="Slide Number Placeholder 21"/>
          <p:cNvSpPr>
            <a:spLocks noGrp="1"/>
          </p:cNvSpPr>
          <p:nvPr>
            <p:ph type="sldNum" sz="quarter" idx="15"/>
          </p:nvPr>
        </p:nvSpPr>
        <p:spPr/>
        <p:txBody>
          <a:bodyPr rtlCol="0"/>
          <a:lstStyle/>
          <a:p>
            <a:fld id="{1B886B06-C8AE-4F44-B155-DBA0C9554D90}" type="slidenum">
              <a:rPr lang="ar-SA" smtClean="0"/>
              <a:pPr/>
              <a:t>‹#›</a:t>
            </a:fld>
            <a:endParaRPr lang="ar-SA"/>
          </a:p>
        </p:txBody>
      </p:sp>
      <p:sp>
        <p:nvSpPr>
          <p:cNvPr id="23" name="Footer Placeholder 22"/>
          <p:cNvSpPr>
            <a:spLocks noGrp="1"/>
          </p:cNvSpPr>
          <p:nvPr>
            <p:ph type="ftr" sz="quarter" idx="16"/>
          </p:nvPr>
        </p:nvSpPr>
        <p:spPr/>
        <p:txBody>
          <a:bodyPr rtlCol="0"/>
          <a:lstStyle/>
          <a:p>
            <a:endParaRPr lang="ar-SA">
              <a:solidFill>
                <a:srgbClr val="69676D"/>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7" name="Date Placeholder 16"/>
          <p:cNvSpPr>
            <a:spLocks noGrp="1"/>
          </p:cNvSpPr>
          <p:nvPr>
            <p:ph type="dt" sz="half" idx="10"/>
          </p:nvPr>
        </p:nvSpPr>
        <p:spPr/>
        <p:txBody>
          <a:bodyPr rtlCol="0"/>
          <a:lstStyle/>
          <a:p>
            <a:fld id="{C6133BBD-B900-49DB-BBFA-6179956A64B4}" type="datetimeFigureOut">
              <a:rPr lang="ar-SA" smtClean="0">
                <a:solidFill>
                  <a:srgbClr val="69676D"/>
                </a:solidFill>
              </a:rPr>
              <a:pPr/>
              <a:t>05/08/38</a:t>
            </a:fld>
            <a:endParaRPr lang="ar-SA">
              <a:solidFill>
                <a:srgbClr val="69676D"/>
              </a:solidFill>
            </a:endParaRPr>
          </a:p>
        </p:txBody>
      </p:sp>
      <p:sp>
        <p:nvSpPr>
          <p:cNvPr id="18" name="Slide Number Placeholder 17"/>
          <p:cNvSpPr>
            <a:spLocks noGrp="1"/>
          </p:cNvSpPr>
          <p:nvPr>
            <p:ph type="sldNum" sz="quarter" idx="11"/>
          </p:nvPr>
        </p:nvSpPr>
        <p:spPr/>
        <p:txBody>
          <a:bodyPr rtlCol="0"/>
          <a:lstStyle/>
          <a:p>
            <a:fld id="{1B886B06-C8AE-4F44-B155-DBA0C9554D90}" type="slidenum">
              <a:rPr lang="ar-SA" smtClean="0"/>
              <a:pPr/>
              <a:t>‹#›</a:t>
            </a:fld>
            <a:endParaRPr lang="ar-SA"/>
          </a:p>
        </p:txBody>
      </p:sp>
      <p:sp>
        <p:nvSpPr>
          <p:cNvPr id="21" name="Footer Placeholder 20"/>
          <p:cNvSpPr>
            <a:spLocks noGrp="1"/>
          </p:cNvSpPr>
          <p:nvPr>
            <p:ph type="ftr" sz="quarter" idx="12"/>
          </p:nvPr>
        </p:nvSpPr>
        <p:spPr/>
        <p:txBody>
          <a:bodyPr rtlCol="0"/>
          <a:lstStyle/>
          <a:p>
            <a:endParaRPr lang="ar-SA">
              <a:solidFill>
                <a:srgbClr val="69676D"/>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133BBD-B900-49DB-BBFA-6179956A64B4}" type="datetimeFigureOut">
              <a:rPr lang="ar-SA" smtClean="0">
                <a:solidFill>
                  <a:srgbClr val="69676D"/>
                </a:solidFill>
              </a:rPr>
              <a:pPr/>
              <a:t>05/08/38</a:t>
            </a:fld>
            <a:endParaRPr lang="ar-SA">
              <a:solidFill>
                <a:srgbClr val="69676D"/>
              </a:solidFill>
            </a:endParaRPr>
          </a:p>
        </p:txBody>
      </p:sp>
      <p:sp>
        <p:nvSpPr>
          <p:cNvPr id="5" name="Footer Placeholder 4"/>
          <p:cNvSpPr>
            <a:spLocks noGrp="1"/>
          </p:cNvSpPr>
          <p:nvPr>
            <p:ph type="ftr" sz="quarter" idx="11"/>
          </p:nvPr>
        </p:nvSpPr>
        <p:spPr/>
        <p:txBody>
          <a:bodyPr/>
          <a:lstStyle/>
          <a:p>
            <a:endParaRPr lang="ar-SA">
              <a:solidFill>
                <a:srgbClr val="69676D"/>
              </a:solidFill>
            </a:endParaRPr>
          </a:p>
        </p:txBody>
      </p:sp>
      <p:sp>
        <p:nvSpPr>
          <p:cNvPr id="6" name="Slide Number Placeholder 5"/>
          <p:cNvSpPr>
            <a:spLocks noGrp="1"/>
          </p:cNvSpPr>
          <p:nvPr>
            <p:ph type="sldNum" sz="quarter" idx="12"/>
          </p:nvPr>
        </p:nvSpPr>
        <p:spPr/>
        <p:txBody>
          <a:bodyPr/>
          <a:lstStyle/>
          <a:p>
            <a:fld id="{1B886B06-C8AE-4F44-B155-DBA0C9554D90}" type="slidenum">
              <a:rPr lang="ar-SA" smtClean="0"/>
              <a:pPr/>
              <a:t>‹#›</a:t>
            </a:fld>
            <a:endParaRPr lang="ar-SA"/>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133BBD-B900-49DB-BBFA-6179956A64B4}" type="datetimeFigureOut">
              <a:rPr lang="ar-SA" smtClean="0">
                <a:solidFill>
                  <a:srgbClr val="69676D"/>
                </a:solidFill>
              </a:rPr>
              <a:pPr/>
              <a:t>05/08/38</a:t>
            </a:fld>
            <a:endParaRPr lang="ar-SA">
              <a:solidFill>
                <a:srgbClr val="69676D"/>
              </a:solidFill>
            </a:endParaRPr>
          </a:p>
        </p:txBody>
      </p:sp>
      <p:sp>
        <p:nvSpPr>
          <p:cNvPr id="5" name="Footer Placeholder 4"/>
          <p:cNvSpPr>
            <a:spLocks noGrp="1"/>
          </p:cNvSpPr>
          <p:nvPr>
            <p:ph type="ftr" sz="quarter" idx="11"/>
          </p:nvPr>
        </p:nvSpPr>
        <p:spPr/>
        <p:txBody>
          <a:bodyPr/>
          <a:lstStyle/>
          <a:p>
            <a:endParaRPr lang="ar-SA">
              <a:solidFill>
                <a:srgbClr val="69676D"/>
              </a:solidFill>
            </a:endParaRPr>
          </a:p>
        </p:txBody>
      </p:sp>
      <p:sp>
        <p:nvSpPr>
          <p:cNvPr id="6" name="Slide Number Placeholder 5"/>
          <p:cNvSpPr>
            <a:spLocks noGrp="1"/>
          </p:cNvSpPr>
          <p:nvPr>
            <p:ph type="sldNum" sz="quarter" idx="12"/>
          </p:nvPr>
        </p:nvSpPr>
        <p:spPr/>
        <p:txBody>
          <a:bodyPr/>
          <a:lstStyle/>
          <a:p>
            <a:fld id="{1B886B06-C8AE-4F44-B155-DBA0C9554D90}" type="slidenum">
              <a:rPr lang="ar-SA" smtClean="0"/>
              <a:pPr/>
              <a:t>‹#›</a:t>
            </a:fld>
            <a:endParaRPr lang="ar-SA"/>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FA930AD-2138-4F80-8F3C-E626E47B4B79}" type="datetimeFigureOut">
              <a:rPr lang="ar-SA" smtClean="0">
                <a:solidFill>
                  <a:srgbClr val="4E5B6F"/>
                </a:solidFill>
              </a:rPr>
              <a:pPr/>
              <a:t>05/08/38</a:t>
            </a:fld>
            <a:endParaRPr lang="ar-SA">
              <a:solidFill>
                <a:srgbClr val="4E5B6F"/>
              </a:solidFill>
            </a:endParaRPr>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ar-SA">
              <a:solidFill>
                <a:srgbClr val="4E5B6F"/>
              </a:solidFill>
            </a:endParaRP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9" name="Slide Number Placeholder 28"/>
          <p:cNvSpPr>
            <a:spLocks noGrp="1"/>
          </p:cNvSpPr>
          <p:nvPr>
            <p:ph type="sldNum" sz="quarter" idx="12"/>
          </p:nvPr>
        </p:nvSpPr>
        <p:spPr bwMode="auto">
          <a:xfrm>
            <a:off x="1325544" y="4928702"/>
            <a:ext cx="609600" cy="517524"/>
          </a:xfrm>
        </p:spPr>
        <p:txBody>
          <a:bodyPr/>
          <a:lstStyle/>
          <a:p>
            <a:fld id="{B3D92E8E-03AE-4B41-9E55-7747E82D4F7C}"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FA930AD-2138-4F80-8F3C-E626E47B4B79}" type="datetimeFigureOut">
              <a:rPr lang="ar-SA" smtClean="0">
                <a:solidFill>
                  <a:srgbClr val="4E5B6F"/>
                </a:solidFill>
              </a:rPr>
              <a:pPr/>
              <a:t>05/08/38</a:t>
            </a:fld>
            <a:endParaRPr lang="ar-SA">
              <a:solidFill>
                <a:srgbClr val="4E5B6F"/>
              </a:solidFill>
            </a:endParaRPr>
          </a:p>
        </p:txBody>
      </p:sp>
      <p:sp>
        <p:nvSpPr>
          <p:cNvPr id="9" name="Slide Number Placeholder 8"/>
          <p:cNvSpPr>
            <a:spLocks noGrp="1"/>
          </p:cNvSpPr>
          <p:nvPr>
            <p:ph type="sldNum" sz="quarter" idx="15"/>
          </p:nvPr>
        </p:nvSpPr>
        <p:spPr/>
        <p:txBody>
          <a:bodyPr rtlCol="0"/>
          <a:lstStyle/>
          <a:p>
            <a:fld id="{B3D92E8E-03AE-4B41-9E55-7747E82D4F7C}" type="slidenum">
              <a:rPr lang="ar-SA" smtClean="0"/>
              <a:pPr/>
              <a:t>‹#›</a:t>
            </a:fld>
            <a:endParaRPr lang="ar-SA"/>
          </a:p>
        </p:txBody>
      </p:sp>
      <p:sp>
        <p:nvSpPr>
          <p:cNvPr id="10" name="Footer Placeholder 9"/>
          <p:cNvSpPr>
            <a:spLocks noGrp="1"/>
          </p:cNvSpPr>
          <p:nvPr>
            <p:ph type="ftr" sz="quarter" idx="16"/>
          </p:nvPr>
        </p:nvSpPr>
        <p:spPr/>
        <p:txBody>
          <a:bodyPr rtlCol="0"/>
          <a:lstStyle/>
          <a:p>
            <a:endParaRPr lang="ar-SA">
              <a:solidFill>
                <a:srgbClr val="4E5B6F"/>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FA930AD-2138-4F80-8F3C-E626E47B4B79}" type="datetimeFigureOut">
              <a:rPr lang="ar-SA" smtClean="0">
                <a:solidFill>
                  <a:srgbClr val="D6ECFF"/>
                </a:solidFill>
              </a:rPr>
              <a:pPr/>
              <a:t>05/08/38</a:t>
            </a:fld>
            <a:endParaRPr lang="ar-SA">
              <a:solidFill>
                <a:srgbClr val="D6ECFF"/>
              </a:solidFill>
            </a:endParaRPr>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ar-SA">
              <a:solidFill>
                <a:srgbClr val="D6ECFF"/>
              </a:solidFill>
            </a:endParaRP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6" name="Slide Number Placeholder 5"/>
          <p:cNvSpPr>
            <a:spLocks noGrp="1"/>
          </p:cNvSpPr>
          <p:nvPr>
            <p:ph type="sldNum" sz="quarter" idx="12"/>
          </p:nvPr>
        </p:nvSpPr>
        <p:spPr bwMode="auto">
          <a:xfrm>
            <a:off x="1340616" y="4928702"/>
            <a:ext cx="609600" cy="517524"/>
          </a:xfrm>
        </p:spPr>
        <p:txBody>
          <a:bodyPr/>
          <a:lstStyle/>
          <a:p>
            <a:fld id="{B3D92E8E-03AE-4B41-9E55-7747E82D4F7C}"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FA930AD-2138-4F80-8F3C-E626E47B4B79}" type="datetimeFigureOut">
              <a:rPr lang="ar-SA" smtClean="0">
                <a:solidFill>
                  <a:srgbClr val="4E5B6F"/>
                </a:solidFill>
              </a:rPr>
              <a:pPr/>
              <a:t>05/08/38</a:t>
            </a:fld>
            <a:endParaRPr lang="ar-SA">
              <a:solidFill>
                <a:srgbClr val="4E5B6F"/>
              </a:solidFill>
            </a:endParaRPr>
          </a:p>
        </p:txBody>
      </p:sp>
      <p:sp>
        <p:nvSpPr>
          <p:cNvPr id="6" name="Footer Placeholder 5"/>
          <p:cNvSpPr>
            <a:spLocks noGrp="1"/>
          </p:cNvSpPr>
          <p:nvPr>
            <p:ph type="ftr" sz="quarter" idx="11"/>
          </p:nvPr>
        </p:nvSpPr>
        <p:spPr/>
        <p:txBody>
          <a:bodyPr/>
          <a:lstStyle/>
          <a:p>
            <a:endParaRPr lang="ar-SA">
              <a:solidFill>
                <a:srgbClr val="4E5B6F"/>
              </a:solidFill>
            </a:endParaRPr>
          </a:p>
        </p:txBody>
      </p:sp>
      <p:sp>
        <p:nvSpPr>
          <p:cNvPr id="7" name="Slide Number Placeholder 6"/>
          <p:cNvSpPr>
            <a:spLocks noGrp="1"/>
          </p:cNvSpPr>
          <p:nvPr>
            <p:ph type="sldNum" sz="quarter" idx="12"/>
          </p:nvPr>
        </p:nvSpPr>
        <p:spPr/>
        <p:txBody>
          <a:bodyPr/>
          <a:lstStyle/>
          <a:p>
            <a:fld id="{B3D92E8E-03AE-4B41-9E55-7747E82D4F7C}" type="slidenum">
              <a:rPr lang="ar-SA" smtClean="0"/>
              <a:pPr/>
              <a:t>‹#›</a:t>
            </a:fld>
            <a:endParaRPr lang="ar-SA"/>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FA930AD-2138-4F80-8F3C-E626E47B4B79}" type="datetimeFigureOut">
              <a:rPr lang="ar-SA" smtClean="0">
                <a:solidFill>
                  <a:srgbClr val="4E5B6F"/>
                </a:solidFill>
              </a:rPr>
              <a:pPr/>
              <a:t>05/08/38</a:t>
            </a:fld>
            <a:endParaRPr lang="ar-SA">
              <a:solidFill>
                <a:srgbClr val="4E5B6F"/>
              </a:solidFill>
            </a:endParaRPr>
          </a:p>
        </p:txBody>
      </p:sp>
      <p:sp>
        <p:nvSpPr>
          <p:cNvPr id="8" name="Footer Placeholder 7"/>
          <p:cNvSpPr>
            <a:spLocks noGrp="1"/>
          </p:cNvSpPr>
          <p:nvPr>
            <p:ph type="ftr" sz="quarter" idx="11"/>
          </p:nvPr>
        </p:nvSpPr>
        <p:spPr/>
        <p:txBody>
          <a:bodyPr/>
          <a:lstStyle/>
          <a:p>
            <a:endParaRPr lang="ar-SA">
              <a:solidFill>
                <a:srgbClr val="4E5B6F"/>
              </a:solidFill>
            </a:endParaRPr>
          </a:p>
        </p:txBody>
      </p:sp>
      <p:sp>
        <p:nvSpPr>
          <p:cNvPr id="9" name="Slide Number Placeholder 8"/>
          <p:cNvSpPr>
            <a:spLocks noGrp="1"/>
          </p:cNvSpPr>
          <p:nvPr>
            <p:ph type="sldNum" sz="quarter" idx="12"/>
          </p:nvPr>
        </p:nvSpPr>
        <p:spPr/>
        <p:txBody>
          <a:bodyPr/>
          <a:lstStyle/>
          <a:p>
            <a:fld id="{B3D92E8E-03AE-4B41-9E55-7747E82D4F7C}" type="slidenum">
              <a:rPr lang="ar-SA" smtClean="0"/>
              <a:pPr/>
              <a:t>‹#›</a:t>
            </a:fld>
            <a:endParaRPr lang="ar-SA"/>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5EFA9B4-8366-46F2-972D-3B01897AE328}" type="datetimeFigureOut">
              <a:rPr lang="ar-SA" smtClean="0">
                <a:solidFill>
                  <a:srgbClr val="B13F9A"/>
                </a:solidFill>
              </a:rPr>
              <a:pPr/>
              <a:t>05/08/38</a:t>
            </a:fld>
            <a:endParaRPr lang="ar-SA">
              <a:solidFill>
                <a:srgbClr val="B13F9A"/>
              </a:solidFill>
            </a:endParaRPr>
          </a:p>
        </p:txBody>
      </p:sp>
      <p:sp>
        <p:nvSpPr>
          <p:cNvPr id="8" name="Footer Placeholder 7"/>
          <p:cNvSpPr>
            <a:spLocks noGrp="1"/>
          </p:cNvSpPr>
          <p:nvPr>
            <p:ph type="ftr" sz="quarter" idx="11"/>
          </p:nvPr>
        </p:nvSpPr>
        <p:spPr/>
        <p:txBody>
          <a:bodyPr/>
          <a:lstStyle/>
          <a:p>
            <a:endParaRPr lang="ar-SA">
              <a:solidFill>
                <a:srgbClr val="B13F9A"/>
              </a:solidFill>
            </a:endParaRPr>
          </a:p>
        </p:txBody>
      </p:sp>
      <p:sp>
        <p:nvSpPr>
          <p:cNvPr id="9" name="Slide Number Placeholder 8"/>
          <p:cNvSpPr>
            <a:spLocks noGrp="1"/>
          </p:cNvSpPr>
          <p:nvPr>
            <p:ph type="sldNum" sz="quarter" idx="12"/>
          </p:nvPr>
        </p:nvSpPr>
        <p:spPr/>
        <p:txBody>
          <a:bodyPr/>
          <a:lstStyle/>
          <a:p>
            <a:fld id="{9527DAF5-EAFA-44C0-9183-0A040F1271E4}" type="slidenum">
              <a:rPr lang="ar-SA" smtClean="0"/>
              <a:pPr/>
              <a:t>‹#›</a:t>
            </a:fld>
            <a:endParaRPr lang="ar-SA"/>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FA930AD-2138-4F80-8F3C-E626E47B4B79}" type="datetimeFigureOut">
              <a:rPr lang="ar-SA" smtClean="0">
                <a:solidFill>
                  <a:srgbClr val="4E5B6F"/>
                </a:solidFill>
              </a:rPr>
              <a:pPr/>
              <a:t>05/08/38</a:t>
            </a:fld>
            <a:endParaRPr lang="ar-SA">
              <a:solidFill>
                <a:srgbClr val="4E5B6F"/>
              </a:solidFill>
            </a:endParaRPr>
          </a:p>
        </p:txBody>
      </p:sp>
      <p:sp>
        <p:nvSpPr>
          <p:cNvPr id="7" name="Slide Number Placeholder 6"/>
          <p:cNvSpPr>
            <a:spLocks noGrp="1"/>
          </p:cNvSpPr>
          <p:nvPr>
            <p:ph type="sldNum" sz="quarter" idx="11"/>
          </p:nvPr>
        </p:nvSpPr>
        <p:spPr/>
        <p:txBody>
          <a:bodyPr rtlCol="0"/>
          <a:lstStyle/>
          <a:p>
            <a:fld id="{B3D92E8E-03AE-4B41-9E55-7747E82D4F7C}" type="slidenum">
              <a:rPr lang="ar-SA" smtClean="0"/>
              <a:pPr/>
              <a:t>‹#›</a:t>
            </a:fld>
            <a:endParaRPr lang="ar-SA"/>
          </a:p>
        </p:txBody>
      </p:sp>
      <p:sp>
        <p:nvSpPr>
          <p:cNvPr id="8" name="Footer Placeholder 7"/>
          <p:cNvSpPr>
            <a:spLocks noGrp="1"/>
          </p:cNvSpPr>
          <p:nvPr>
            <p:ph type="ftr" sz="quarter" idx="12"/>
          </p:nvPr>
        </p:nvSpPr>
        <p:spPr/>
        <p:txBody>
          <a:bodyPr rtlCol="0"/>
          <a:lstStyle/>
          <a:p>
            <a:endParaRPr lang="ar-SA">
              <a:solidFill>
                <a:srgbClr val="4E5B6F"/>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A930AD-2138-4F80-8F3C-E626E47B4B79}" type="datetimeFigureOut">
              <a:rPr lang="ar-SA" smtClean="0">
                <a:solidFill>
                  <a:srgbClr val="4E5B6F"/>
                </a:solidFill>
              </a:rPr>
              <a:pPr/>
              <a:t>05/08/38</a:t>
            </a:fld>
            <a:endParaRPr lang="ar-SA">
              <a:solidFill>
                <a:srgbClr val="4E5B6F"/>
              </a:solidFill>
            </a:endParaRPr>
          </a:p>
        </p:txBody>
      </p:sp>
      <p:sp>
        <p:nvSpPr>
          <p:cNvPr id="3" name="Footer Placeholder 2"/>
          <p:cNvSpPr>
            <a:spLocks noGrp="1"/>
          </p:cNvSpPr>
          <p:nvPr>
            <p:ph type="ftr" sz="quarter" idx="11"/>
          </p:nvPr>
        </p:nvSpPr>
        <p:spPr/>
        <p:txBody>
          <a:bodyPr/>
          <a:lstStyle/>
          <a:p>
            <a:endParaRPr lang="ar-SA">
              <a:solidFill>
                <a:srgbClr val="4E5B6F"/>
              </a:solidFill>
            </a:endParaRPr>
          </a:p>
        </p:txBody>
      </p:sp>
      <p:sp>
        <p:nvSpPr>
          <p:cNvPr id="4" name="Slide Number Placeholder 3"/>
          <p:cNvSpPr>
            <a:spLocks noGrp="1"/>
          </p:cNvSpPr>
          <p:nvPr>
            <p:ph type="sldNum" sz="quarter" idx="12"/>
          </p:nvPr>
        </p:nvSpPr>
        <p:spPr/>
        <p:txBody>
          <a:bodyPr/>
          <a:lstStyle/>
          <a:p>
            <a:fld id="{B3D92E8E-03AE-4B41-9E55-7747E82D4F7C}" type="slidenum">
              <a:rPr lang="ar-SA" smtClean="0"/>
              <a:pPr/>
              <a:t>‹#›</a:t>
            </a:fld>
            <a:endParaRPr lang="ar-SA"/>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FA930AD-2138-4F80-8F3C-E626E47B4B79}" type="datetimeFigureOut">
              <a:rPr lang="ar-SA" smtClean="0">
                <a:solidFill>
                  <a:srgbClr val="4E5B6F"/>
                </a:solidFill>
              </a:rPr>
              <a:pPr/>
              <a:t>05/08/38</a:t>
            </a:fld>
            <a:endParaRPr lang="ar-SA">
              <a:solidFill>
                <a:srgbClr val="4E5B6F"/>
              </a:solidFill>
            </a:endParaRPr>
          </a:p>
        </p:txBody>
      </p:sp>
      <p:sp>
        <p:nvSpPr>
          <p:cNvPr id="22" name="Slide Number Placeholder 21"/>
          <p:cNvSpPr>
            <a:spLocks noGrp="1"/>
          </p:cNvSpPr>
          <p:nvPr>
            <p:ph type="sldNum" sz="quarter" idx="15"/>
          </p:nvPr>
        </p:nvSpPr>
        <p:spPr/>
        <p:txBody>
          <a:bodyPr rtlCol="0"/>
          <a:lstStyle/>
          <a:p>
            <a:fld id="{B3D92E8E-03AE-4B41-9E55-7747E82D4F7C}" type="slidenum">
              <a:rPr lang="ar-SA" smtClean="0"/>
              <a:pPr/>
              <a:t>‹#›</a:t>
            </a:fld>
            <a:endParaRPr lang="ar-SA"/>
          </a:p>
        </p:txBody>
      </p:sp>
      <p:sp>
        <p:nvSpPr>
          <p:cNvPr id="23" name="Footer Placeholder 22"/>
          <p:cNvSpPr>
            <a:spLocks noGrp="1"/>
          </p:cNvSpPr>
          <p:nvPr>
            <p:ph type="ftr" sz="quarter" idx="16"/>
          </p:nvPr>
        </p:nvSpPr>
        <p:spPr/>
        <p:txBody>
          <a:bodyPr rtlCol="0"/>
          <a:lstStyle/>
          <a:p>
            <a:endParaRPr lang="ar-SA">
              <a:solidFill>
                <a:srgbClr val="4E5B6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7" name="Date Placeholder 16"/>
          <p:cNvSpPr>
            <a:spLocks noGrp="1"/>
          </p:cNvSpPr>
          <p:nvPr>
            <p:ph type="dt" sz="half" idx="10"/>
          </p:nvPr>
        </p:nvSpPr>
        <p:spPr/>
        <p:txBody>
          <a:bodyPr rtlCol="0"/>
          <a:lstStyle/>
          <a:p>
            <a:fld id="{1FA930AD-2138-4F80-8F3C-E626E47B4B79}" type="datetimeFigureOut">
              <a:rPr lang="ar-SA" smtClean="0">
                <a:solidFill>
                  <a:srgbClr val="4E5B6F"/>
                </a:solidFill>
              </a:rPr>
              <a:pPr/>
              <a:t>05/08/38</a:t>
            </a:fld>
            <a:endParaRPr lang="ar-SA">
              <a:solidFill>
                <a:srgbClr val="4E5B6F"/>
              </a:solidFill>
            </a:endParaRPr>
          </a:p>
        </p:txBody>
      </p:sp>
      <p:sp>
        <p:nvSpPr>
          <p:cNvPr id="18" name="Slide Number Placeholder 17"/>
          <p:cNvSpPr>
            <a:spLocks noGrp="1"/>
          </p:cNvSpPr>
          <p:nvPr>
            <p:ph type="sldNum" sz="quarter" idx="11"/>
          </p:nvPr>
        </p:nvSpPr>
        <p:spPr/>
        <p:txBody>
          <a:bodyPr rtlCol="0"/>
          <a:lstStyle/>
          <a:p>
            <a:fld id="{B3D92E8E-03AE-4B41-9E55-7747E82D4F7C}" type="slidenum">
              <a:rPr lang="ar-SA" smtClean="0"/>
              <a:pPr/>
              <a:t>‹#›</a:t>
            </a:fld>
            <a:endParaRPr lang="ar-SA"/>
          </a:p>
        </p:txBody>
      </p:sp>
      <p:sp>
        <p:nvSpPr>
          <p:cNvPr id="21" name="Footer Placeholder 20"/>
          <p:cNvSpPr>
            <a:spLocks noGrp="1"/>
          </p:cNvSpPr>
          <p:nvPr>
            <p:ph type="ftr" sz="quarter" idx="12"/>
          </p:nvPr>
        </p:nvSpPr>
        <p:spPr/>
        <p:txBody>
          <a:bodyPr rtlCol="0"/>
          <a:lstStyle/>
          <a:p>
            <a:endParaRPr lang="ar-SA">
              <a:solidFill>
                <a:srgbClr val="4E5B6F"/>
              </a:solidFil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A930AD-2138-4F80-8F3C-E626E47B4B79}" type="datetimeFigureOut">
              <a:rPr lang="ar-SA" smtClean="0">
                <a:solidFill>
                  <a:srgbClr val="4E5B6F"/>
                </a:solidFill>
              </a:rPr>
              <a:pPr/>
              <a:t>05/08/38</a:t>
            </a:fld>
            <a:endParaRPr lang="ar-SA">
              <a:solidFill>
                <a:srgbClr val="4E5B6F"/>
              </a:solidFill>
            </a:endParaRPr>
          </a:p>
        </p:txBody>
      </p:sp>
      <p:sp>
        <p:nvSpPr>
          <p:cNvPr id="5" name="Footer Placeholder 4"/>
          <p:cNvSpPr>
            <a:spLocks noGrp="1"/>
          </p:cNvSpPr>
          <p:nvPr>
            <p:ph type="ftr" sz="quarter" idx="11"/>
          </p:nvPr>
        </p:nvSpPr>
        <p:spPr/>
        <p:txBody>
          <a:bodyPr/>
          <a:lstStyle/>
          <a:p>
            <a:endParaRPr lang="ar-SA">
              <a:solidFill>
                <a:srgbClr val="4E5B6F"/>
              </a:solidFill>
            </a:endParaRPr>
          </a:p>
        </p:txBody>
      </p:sp>
      <p:sp>
        <p:nvSpPr>
          <p:cNvPr id="6" name="Slide Number Placeholder 5"/>
          <p:cNvSpPr>
            <a:spLocks noGrp="1"/>
          </p:cNvSpPr>
          <p:nvPr>
            <p:ph type="sldNum" sz="quarter" idx="12"/>
          </p:nvPr>
        </p:nvSpPr>
        <p:spPr/>
        <p:txBody>
          <a:bodyPr/>
          <a:lstStyle/>
          <a:p>
            <a:fld id="{B3D92E8E-03AE-4B41-9E55-7747E82D4F7C}" type="slidenum">
              <a:rPr lang="ar-SA" smtClean="0"/>
              <a:pPr/>
              <a:t>‹#›</a:t>
            </a:fld>
            <a:endParaRPr lang="ar-SA"/>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A930AD-2138-4F80-8F3C-E626E47B4B79}" type="datetimeFigureOut">
              <a:rPr lang="ar-SA" smtClean="0">
                <a:solidFill>
                  <a:srgbClr val="4E5B6F"/>
                </a:solidFill>
              </a:rPr>
              <a:pPr/>
              <a:t>05/08/38</a:t>
            </a:fld>
            <a:endParaRPr lang="ar-SA">
              <a:solidFill>
                <a:srgbClr val="4E5B6F"/>
              </a:solidFill>
            </a:endParaRPr>
          </a:p>
        </p:txBody>
      </p:sp>
      <p:sp>
        <p:nvSpPr>
          <p:cNvPr id="5" name="Footer Placeholder 4"/>
          <p:cNvSpPr>
            <a:spLocks noGrp="1"/>
          </p:cNvSpPr>
          <p:nvPr>
            <p:ph type="ftr" sz="quarter" idx="11"/>
          </p:nvPr>
        </p:nvSpPr>
        <p:spPr/>
        <p:txBody>
          <a:bodyPr/>
          <a:lstStyle/>
          <a:p>
            <a:endParaRPr lang="ar-SA">
              <a:solidFill>
                <a:srgbClr val="4E5B6F"/>
              </a:solidFill>
            </a:endParaRPr>
          </a:p>
        </p:txBody>
      </p:sp>
      <p:sp>
        <p:nvSpPr>
          <p:cNvPr id="6" name="Slide Number Placeholder 5"/>
          <p:cNvSpPr>
            <a:spLocks noGrp="1"/>
          </p:cNvSpPr>
          <p:nvPr>
            <p:ph type="sldNum" sz="quarter" idx="12"/>
          </p:nvPr>
        </p:nvSpPr>
        <p:spPr/>
        <p:txBody>
          <a:bodyPr/>
          <a:lstStyle/>
          <a:p>
            <a:fld id="{B3D92E8E-03AE-4B41-9E55-7747E82D4F7C}" type="slidenum">
              <a:rPr lang="ar-SA" smtClean="0"/>
              <a:pPr/>
              <a:t>‹#›</a:t>
            </a:fld>
            <a:endParaRPr lang="ar-SA"/>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20D64697-C6AD-41DE-8C23-D89ACBBAA256}" type="datetimeFigureOut">
              <a:rPr lang="ar-SA" smtClean="0">
                <a:solidFill>
                  <a:srgbClr val="676A55"/>
                </a:solidFill>
              </a:rPr>
              <a:pPr/>
              <a:t>05/08/38</a:t>
            </a:fld>
            <a:endParaRPr lang="ar-SA">
              <a:solidFill>
                <a:srgbClr val="676A55"/>
              </a:solidFill>
            </a:endParaRPr>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ar-SA">
              <a:solidFill>
                <a:srgbClr val="676A55"/>
              </a:solidFill>
            </a:endParaRP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9" name="Slide Number Placeholder 28"/>
          <p:cNvSpPr>
            <a:spLocks noGrp="1"/>
          </p:cNvSpPr>
          <p:nvPr>
            <p:ph type="sldNum" sz="quarter" idx="12"/>
          </p:nvPr>
        </p:nvSpPr>
        <p:spPr bwMode="auto">
          <a:xfrm>
            <a:off x="1325544" y="4928702"/>
            <a:ext cx="609600" cy="517524"/>
          </a:xfrm>
        </p:spPr>
        <p:txBody>
          <a:bodyPr/>
          <a:lstStyle/>
          <a:p>
            <a:fld id="{1BBB7410-EE30-4D34-BD31-450495D0C42E}"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20D64697-C6AD-41DE-8C23-D89ACBBAA256}" type="datetimeFigureOut">
              <a:rPr lang="ar-SA" smtClean="0">
                <a:solidFill>
                  <a:srgbClr val="676A55"/>
                </a:solidFill>
              </a:rPr>
              <a:pPr/>
              <a:t>05/08/38</a:t>
            </a:fld>
            <a:endParaRPr lang="ar-SA">
              <a:solidFill>
                <a:srgbClr val="676A55"/>
              </a:solidFill>
            </a:endParaRPr>
          </a:p>
        </p:txBody>
      </p:sp>
      <p:sp>
        <p:nvSpPr>
          <p:cNvPr id="9" name="Slide Number Placeholder 8"/>
          <p:cNvSpPr>
            <a:spLocks noGrp="1"/>
          </p:cNvSpPr>
          <p:nvPr>
            <p:ph type="sldNum" sz="quarter" idx="15"/>
          </p:nvPr>
        </p:nvSpPr>
        <p:spPr/>
        <p:txBody>
          <a:bodyPr rtlCol="0"/>
          <a:lstStyle/>
          <a:p>
            <a:fld id="{1BBB7410-EE30-4D34-BD31-450495D0C42E}" type="slidenum">
              <a:rPr lang="ar-SA" smtClean="0"/>
              <a:pPr/>
              <a:t>‹#›</a:t>
            </a:fld>
            <a:endParaRPr lang="ar-SA"/>
          </a:p>
        </p:txBody>
      </p:sp>
      <p:sp>
        <p:nvSpPr>
          <p:cNvPr id="10" name="Footer Placeholder 9"/>
          <p:cNvSpPr>
            <a:spLocks noGrp="1"/>
          </p:cNvSpPr>
          <p:nvPr>
            <p:ph type="ftr" sz="quarter" idx="16"/>
          </p:nvPr>
        </p:nvSpPr>
        <p:spPr/>
        <p:txBody>
          <a:bodyPr rtlCol="0"/>
          <a:lstStyle/>
          <a:p>
            <a:endParaRPr lang="ar-SA">
              <a:solidFill>
                <a:srgbClr val="676A55"/>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20D64697-C6AD-41DE-8C23-D89ACBBAA256}" type="datetimeFigureOut">
              <a:rPr lang="ar-SA" smtClean="0">
                <a:solidFill>
                  <a:srgbClr val="EAEBDE"/>
                </a:solidFill>
              </a:rPr>
              <a:pPr/>
              <a:t>05/08/38</a:t>
            </a:fld>
            <a:endParaRPr lang="ar-SA">
              <a:solidFill>
                <a:srgbClr val="EAEBDE"/>
              </a:solidFill>
            </a:endParaRPr>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ar-SA">
              <a:solidFill>
                <a:srgbClr val="EAEBDE"/>
              </a:solidFill>
            </a:endParaRP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white"/>
              </a:solidFill>
            </a:endParaRPr>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white"/>
              </a:solidFill>
            </a:endParaRPr>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white"/>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white"/>
              </a:solidFill>
            </a:endParaRPr>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white"/>
              </a:solidFill>
            </a:endParaRPr>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white"/>
              </a:solidFill>
            </a:endParaRPr>
          </a:p>
        </p:txBody>
      </p:sp>
      <p:sp>
        <p:nvSpPr>
          <p:cNvPr id="6" name="Slide Number Placeholder 5"/>
          <p:cNvSpPr>
            <a:spLocks noGrp="1"/>
          </p:cNvSpPr>
          <p:nvPr>
            <p:ph type="sldNum" sz="quarter" idx="12"/>
          </p:nvPr>
        </p:nvSpPr>
        <p:spPr bwMode="auto">
          <a:xfrm>
            <a:off x="1340616" y="4928702"/>
            <a:ext cx="609600" cy="517524"/>
          </a:xfrm>
        </p:spPr>
        <p:txBody>
          <a:bodyPr/>
          <a:lstStyle/>
          <a:p>
            <a:fld id="{1BBB7410-EE30-4D34-BD31-450495D0C42E}"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0D64697-C6AD-41DE-8C23-D89ACBBAA256}" type="datetimeFigureOut">
              <a:rPr lang="ar-SA" smtClean="0">
                <a:solidFill>
                  <a:srgbClr val="676A55"/>
                </a:solidFill>
              </a:rPr>
              <a:pPr/>
              <a:t>05/08/38</a:t>
            </a:fld>
            <a:endParaRPr lang="ar-SA">
              <a:solidFill>
                <a:srgbClr val="676A55"/>
              </a:solidFill>
            </a:endParaRPr>
          </a:p>
        </p:txBody>
      </p:sp>
      <p:sp>
        <p:nvSpPr>
          <p:cNvPr id="6" name="Footer Placeholder 5"/>
          <p:cNvSpPr>
            <a:spLocks noGrp="1"/>
          </p:cNvSpPr>
          <p:nvPr>
            <p:ph type="ftr" sz="quarter" idx="11"/>
          </p:nvPr>
        </p:nvSpPr>
        <p:spPr/>
        <p:txBody>
          <a:bodyPr/>
          <a:lstStyle/>
          <a:p>
            <a:endParaRPr lang="ar-SA">
              <a:solidFill>
                <a:srgbClr val="676A55"/>
              </a:solidFill>
            </a:endParaRPr>
          </a:p>
        </p:txBody>
      </p:sp>
      <p:sp>
        <p:nvSpPr>
          <p:cNvPr id="7" name="Slide Number Placeholder 6"/>
          <p:cNvSpPr>
            <a:spLocks noGrp="1"/>
          </p:cNvSpPr>
          <p:nvPr>
            <p:ph type="sldNum" sz="quarter" idx="12"/>
          </p:nvPr>
        </p:nvSpPr>
        <p:spPr/>
        <p:txBody>
          <a:bodyPr/>
          <a:lstStyle/>
          <a:p>
            <a:fld id="{1BBB7410-EE30-4D34-BD31-450495D0C42E}" type="slidenum">
              <a:rPr lang="ar-SA" smtClean="0"/>
              <a:pPr/>
              <a:t>‹#›</a:t>
            </a:fld>
            <a:endParaRPr lang="ar-SA"/>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65EFA9B4-8366-46F2-972D-3B01897AE328}" type="datetimeFigureOut">
              <a:rPr lang="ar-SA" smtClean="0">
                <a:solidFill>
                  <a:srgbClr val="B13F9A"/>
                </a:solidFill>
              </a:rPr>
              <a:pPr/>
              <a:t>05/08/38</a:t>
            </a:fld>
            <a:endParaRPr lang="ar-SA">
              <a:solidFill>
                <a:srgbClr val="B13F9A"/>
              </a:solidFill>
            </a:endParaRPr>
          </a:p>
        </p:txBody>
      </p:sp>
      <p:sp>
        <p:nvSpPr>
          <p:cNvPr id="7" name="Slide Number Placeholder 6"/>
          <p:cNvSpPr>
            <a:spLocks noGrp="1"/>
          </p:cNvSpPr>
          <p:nvPr>
            <p:ph type="sldNum" sz="quarter" idx="11"/>
          </p:nvPr>
        </p:nvSpPr>
        <p:spPr/>
        <p:txBody>
          <a:bodyPr rtlCol="0"/>
          <a:lstStyle/>
          <a:p>
            <a:fld id="{9527DAF5-EAFA-44C0-9183-0A040F1271E4}" type="slidenum">
              <a:rPr lang="ar-SA" smtClean="0"/>
              <a:pPr/>
              <a:t>‹#›</a:t>
            </a:fld>
            <a:endParaRPr lang="ar-SA"/>
          </a:p>
        </p:txBody>
      </p:sp>
      <p:sp>
        <p:nvSpPr>
          <p:cNvPr id="8" name="Footer Placeholder 7"/>
          <p:cNvSpPr>
            <a:spLocks noGrp="1"/>
          </p:cNvSpPr>
          <p:nvPr>
            <p:ph type="ftr" sz="quarter" idx="12"/>
          </p:nvPr>
        </p:nvSpPr>
        <p:spPr/>
        <p:txBody>
          <a:bodyPr rtlCol="0"/>
          <a:lstStyle/>
          <a:p>
            <a:endParaRPr lang="ar-SA">
              <a:solidFill>
                <a:srgbClr val="B13F9A"/>
              </a:solidFil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20D64697-C6AD-41DE-8C23-D89ACBBAA256}" type="datetimeFigureOut">
              <a:rPr lang="ar-SA" smtClean="0">
                <a:solidFill>
                  <a:srgbClr val="676A55"/>
                </a:solidFill>
              </a:rPr>
              <a:pPr/>
              <a:t>05/08/38</a:t>
            </a:fld>
            <a:endParaRPr lang="ar-SA">
              <a:solidFill>
                <a:srgbClr val="676A55"/>
              </a:solidFill>
            </a:endParaRPr>
          </a:p>
        </p:txBody>
      </p:sp>
      <p:sp>
        <p:nvSpPr>
          <p:cNvPr id="8" name="Footer Placeholder 7"/>
          <p:cNvSpPr>
            <a:spLocks noGrp="1"/>
          </p:cNvSpPr>
          <p:nvPr>
            <p:ph type="ftr" sz="quarter" idx="11"/>
          </p:nvPr>
        </p:nvSpPr>
        <p:spPr/>
        <p:txBody>
          <a:bodyPr/>
          <a:lstStyle/>
          <a:p>
            <a:endParaRPr lang="ar-SA">
              <a:solidFill>
                <a:srgbClr val="676A55"/>
              </a:solidFill>
            </a:endParaRPr>
          </a:p>
        </p:txBody>
      </p:sp>
      <p:sp>
        <p:nvSpPr>
          <p:cNvPr id="9" name="Slide Number Placeholder 8"/>
          <p:cNvSpPr>
            <a:spLocks noGrp="1"/>
          </p:cNvSpPr>
          <p:nvPr>
            <p:ph type="sldNum" sz="quarter" idx="12"/>
          </p:nvPr>
        </p:nvSpPr>
        <p:spPr/>
        <p:txBody>
          <a:bodyPr/>
          <a:lstStyle/>
          <a:p>
            <a:fld id="{1BBB7410-EE30-4D34-BD31-450495D0C42E}" type="slidenum">
              <a:rPr lang="ar-SA" smtClean="0"/>
              <a:pPr/>
              <a:t>‹#›</a:t>
            </a:fld>
            <a:endParaRPr lang="ar-SA"/>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20D64697-C6AD-41DE-8C23-D89ACBBAA256}" type="datetimeFigureOut">
              <a:rPr lang="ar-SA" smtClean="0">
                <a:solidFill>
                  <a:srgbClr val="676A55"/>
                </a:solidFill>
              </a:rPr>
              <a:pPr/>
              <a:t>05/08/38</a:t>
            </a:fld>
            <a:endParaRPr lang="ar-SA">
              <a:solidFill>
                <a:srgbClr val="676A55"/>
              </a:solidFill>
            </a:endParaRPr>
          </a:p>
        </p:txBody>
      </p:sp>
      <p:sp>
        <p:nvSpPr>
          <p:cNvPr id="7" name="Slide Number Placeholder 6"/>
          <p:cNvSpPr>
            <a:spLocks noGrp="1"/>
          </p:cNvSpPr>
          <p:nvPr>
            <p:ph type="sldNum" sz="quarter" idx="11"/>
          </p:nvPr>
        </p:nvSpPr>
        <p:spPr/>
        <p:txBody>
          <a:bodyPr rtlCol="0"/>
          <a:lstStyle/>
          <a:p>
            <a:fld id="{1BBB7410-EE30-4D34-BD31-450495D0C42E}" type="slidenum">
              <a:rPr lang="ar-SA" smtClean="0"/>
              <a:pPr/>
              <a:t>‹#›</a:t>
            </a:fld>
            <a:endParaRPr lang="ar-SA"/>
          </a:p>
        </p:txBody>
      </p:sp>
      <p:sp>
        <p:nvSpPr>
          <p:cNvPr id="8" name="Footer Placeholder 7"/>
          <p:cNvSpPr>
            <a:spLocks noGrp="1"/>
          </p:cNvSpPr>
          <p:nvPr>
            <p:ph type="ftr" sz="quarter" idx="12"/>
          </p:nvPr>
        </p:nvSpPr>
        <p:spPr/>
        <p:txBody>
          <a:bodyPr rtlCol="0"/>
          <a:lstStyle/>
          <a:p>
            <a:endParaRPr lang="ar-SA">
              <a:solidFill>
                <a:srgbClr val="676A55"/>
              </a:solidFil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D64697-C6AD-41DE-8C23-D89ACBBAA256}" type="datetimeFigureOut">
              <a:rPr lang="ar-SA" smtClean="0">
                <a:solidFill>
                  <a:srgbClr val="676A55"/>
                </a:solidFill>
              </a:rPr>
              <a:pPr/>
              <a:t>05/08/38</a:t>
            </a:fld>
            <a:endParaRPr lang="ar-SA">
              <a:solidFill>
                <a:srgbClr val="676A55"/>
              </a:solidFill>
            </a:endParaRPr>
          </a:p>
        </p:txBody>
      </p:sp>
      <p:sp>
        <p:nvSpPr>
          <p:cNvPr id="3" name="Footer Placeholder 2"/>
          <p:cNvSpPr>
            <a:spLocks noGrp="1"/>
          </p:cNvSpPr>
          <p:nvPr>
            <p:ph type="ftr" sz="quarter" idx="11"/>
          </p:nvPr>
        </p:nvSpPr>
        <p:spPr/>
        <p:txBody>
          <a:bodyPr/>
          <a:lstStyle/>
          <a:p>
            <a:endParaRPr lang="ar-SA">
              <a:solidFill>
                <a:srgbClr val="676A55"/>
              </a:solidFill>
            </a:endParaRPr>
          </a:p>
        </p:txBody>
      </p:sp>
      <p:sp>
        <p:nvSpPr>
          <p:cNvPr id="4" name="Slide Number Placeholder 3"/>
          <p:cNvSpPr>
            <a:spLocks noGrp="1"/>
          </p:cNvSpPr>
          <p:nvPr>
            <p:ph type="sldNum" sz="quarter" idx="12"/>
          </p:nvPr>
        </p:nvSpPr>
        <p:spPr/>
        <p:txBody>
          <a:bodyPr/>
          <a:lstStyle/>
          <a:p>
            <a:fld id="{1BBB7410-EE30-4D34-BD31-450495D0C42E}" type="slidenum">
              <a:rPr lang="ar-SA" smtClean="0"/>
              <a:pPr/>
              <a:t>‹#›</a:t>
            </a:fld>
            <a:endParaRPr lang="ar-SA"/>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20D64697-C6AD-41DE-8C23-D89ACBBAA256}" type="datetimeFigureOut">
              <a:rPr lang="ar-SA" smtClean="0">
                <a:solidFill>
                  <a:srgbClr val="676A55"/>
                </a:solidFill>
              </a:rPr>
              <a:pPr/>
              <a:t>05/08/38</a:t>
            </a:fld>
            <a:endParaRPr lang="ar-SA">
              <a:solidFill>
                <a:srgbClr val="676A55"/>
              </a:solidFill>
            </a:endParaRPr>
          </a:p>
        </p:txBody>
      </p:sp>
      <p:sp>
        <p:nvSpPr>
          <p:cNvPr id="22" name="Slide Number Placeholder 21"/>
          <p:cNvSpPr>
            <a:spLocks noGrp="1"/>
          </p:cNvSpPr>
          <p:nvPr>
            <p:ph type="sldNum" sz="quarter" idx="15"/>
          </p:nvPr>
        </p:nvSpPr>
        <p:spPr/>
        <p:txBody>
          <a:bodyPr rtlCol="0"/>
          <a:lstStyle/>
          <a:p>
            <a:fld id="{1BBB7410-EE30-4D34-BD31-450495D0C42E}" type="slidenum">
              <a:rPr lang="ar-SA" smtClean="0"/>
              <a:pPr/>
              <a:t>‹#›</a:t>
            </a:fld>
            <a:endParaRPr lang="ar-SA"/>
          </a:p>
        </p:txBody>
      </p:sp>
      <p:sp>
        <p:nvSpPr>
          <p:cNvPr id="23" name="Footer Placeholder 22"/>
          <p:cNvSpPr>
            <a:spLocks noGrp="1"/>
          </p:cNvSpPr>
          <p:nvPr>
            <p:ph type="ftr" sz="quarter" idx="16"/>
          </p:nvPr>
        </p:nvSpPr>
        <p:spPr/>
        <p:txBody>
          <a:bodyPr rtlCol="0"/>
          <a:lstStyle/>
          <a:p>
            <a:endParaRPr lang="ar-SA">
              <a:solidFill>
                <a:srgbClr val="676A55"/>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7" name="Date Placeholder 16"/>
          <p:cNvSpPr>
            <a:spLocks noGrp="1"/>
          </p:cNvSpPr>
          <p:nvPr>
            <p:ph type="dt" sz="half" idx="10"/>
          </p:nvPr>
        </p:nvSpPr>
        <p:spPr/>
        <p:txBody>
          <a:bodyPr rtlCol="0"/>
          <a:lstStyle/>
          <a:p>
            <a:fld id="{20D64697-C6AD-41DE-8C23-D89ACBBAA256}" type="datetimeFigureOut">
              <a:rPr lang="ar-SA" smtClean="0">
                <a:solidFill>
                  <a:srgbClr val="676A55"/>
                </a:solidFill>
              </a:rPr>
              <a:pPr/>
              <a:t>05/08/38</a:t>
            </a:fld>
            <a:endParaRPr lang="ar-SA">
              <a:solidFill>
                <a:srgbClr val="676A55"/>
              </a:solidFill>
            </a:endParaRPr>
          </a:p>
        </p:txBody>
      </p:sp>
      <p:sp>
        <p:nvSpPr>
          <p:cNvPr id="18" name="Slide Number Placeholder 17"/>
          <p:cNvSpPr>
            <a:spLocks noGrp="1"/>
          </p:cNvSpPr>
          <p:nvPr>
            <p:ph type="sldNum" sz="quarter" idx="11"/>
          </p:nvPr>
        </p:nvSpPr>
        <p:spPr/>
        <p:txBody>
          <a:bodyPr rtlCol="0"/>
          <a:lstStyle/>
          <a:p>
            <a:fld id="{1BBB7410-EE30-4D34-BD31-450495D0C42E}" type="slidenum">
              <a:rPr lang="ar-SA" smtClean="0"/>
              <a:pPr/>
              <a:t>‹#›</a:t>
            </a:fld>
            <a:endParaRPr lang="ar-SA"/>
          </a:p>
        </p:txBody>
      </p:sp>
      <p:sp>
        <p:nvSpPr>
          <p:cNvPr id="21" name="Footer Placeholder 20"/>
          <p:cNvSpPr>
            <a:spLocks noGrp="1"/>
          </p:cNvSpPr>
          <p:nvPr>
            <p:ph type="ftr" sz="quarter" idx="12"/>
          </p:nvPr>
        </p:nvSpPr>
        <p:spPr/>
        <p:txBody>
          <a:bodyPr rtlCol="0"/>
          <a:lstStyle/>
          <a:p>
            <a:endParaRPr lang="ar-SA">
              <a:solidFill>
                <a:srgbClr val="676A55"/>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D64697-C6AD-41DE-8C23-D89ACBBAA256}" type="datetimeFigureOut">
              <a:rPr lang="ar-SA" smtClean="0">
                <a:solidFill>
                  <a:srgbClr val="676A55"/>
                </a:solidFill>
              </a:rPr>
              <a:pPr/>
              <a:t>05/08/38</a:t>
            </a:fld>
            <a:endParaRPr lang="ar-SA">
              <a:solidFill>
                <a:srgbClr val="676A55"/>
              </a:solidFill>
            </a:endParaRPr>
          </a:p>
        </p:txBody>
      </p:sp>
      <p:sp>
        <p:nvSpPr>
          <p:cNvPr id="5" name="Footer Placeholder 4"/>
          <p:cNvSpPr>
            <a:spLocks noGrp="1"/>
          </p:cNvSpPr>
          <p:nvPr>
            <p:ph type="ftr" sz="quarter" idx="11"/>
          </p:nvPr>
        </p:nvSpPr>
        <p:spPr/>
        <p:txBody>
          <a:bodyPr/>
          <a:lstStyle/>
          <a:p>
            <a:endParaRPr lang="ar-SA">
              <a:solidFill>
                <a:srgbClr val="676A55"/>
              </a:solidFill>
            </a:endParaRPr>
          </a:p>
        </p:txBody>
      </p:sp>
      <p:sp>
        <p:nvSpPr>
          <p:cNvPr id="6" name="Slide Number Placeholder 5"/>
          <p:cNvSpPr>
            <a:spLocks noGrp="1"/>
          </p:cNvSpPr>
          <p:nvPr>
            <p:ph type="sldNum" sz="quarter" idx="12"/>
          </p:nvPr>
        </p:nvSpPr>
        <p:spPr/>
        <p:txBody>
          <a:bodyPr/>
          <a:lstStyle/>
          <a:p>
            <a:fld id="{1BBB7410-EE30-4D34-BD31-450495D0C42E}" type="slidenum">
              <a:rPr lang="ar-SA" smtClean="0"/>
              <a:pPr/>
              <a:t>‹#›</a:t>
            </a:fld>
            <a:endParaRPr lang="ar-SA"/>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D64697-C6AD-41DE-8C23-D89ACBBAA256}" type="datetimeFigureOut">
              <a:rPr lang="ar-SA" smtClean="0">
                <a:solidFill>
                  <a:srgbClr val="676A55"/>
                </a:solidFill>
              </a:rPr>
              <a:pPr/>
              <a:t>05/08/38</a:t>
            </a:fld>
            <a:endParaRPr lang="ar-SA">
              <a:solidFill>
                <a:srgbClr val="676A55"/>
              </a:solidFill>
            </a:endParaRPr>
          </a:p>
        </p:txBody>
      </p:sp>
      <p:sp>
        <p:nvSpPr>
          <p:cNvPr id="5" name="Footer Placeholder 4"/>
          <p:cNvSpPr>
            <a:spLocks noGrp="1"/>
          </p:cNvSpPr>
          <p:nvPr>
            <p:ph type="ftr" sz="quarter" idx="11"/>
          </p:nvPr>
        </p:nvSpPr>
        <p:spPr/>
        <p:txBody>
          <a:bodyPr/>
          <a:lstStyle/>
          <a:p>
            <a:endParaRPr lang="ar-SA">
              <a:solidFill>
                <a:srgbClr val="676A55"/>
              </a:solidFill>
            </a:endParaRPr>
          </a:p>
        </p:txBody>
      </p:sp>
      <p:sp>
        <p:nvSpPr>
          <p:cNvPr id="6" name="Slide Number Placeholder 5"/>
          <p:cNvSpPr>
            <a:spLocks noGrp="1"/>
          </p:cNvSpPr>
          <p:nvPr>
            <p:ph type="sldNum" sz="quarter" idx="12"/>
          </p:nvPr>
        </p:nvSpPr>
        <p:spPr/>
        <p:txBody>
          <a:bodyPr/>
          <a:lstStyle/>
          <a:p>
            <a:fld id="{1BBB7410-EE30-4D34-BD31-450495D0C42E}"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EFA9B4-8366-46F2-972D-3B01897AE328}" type="datetimeFigureOut">
              <a:rPr lang="ar-SA" smtClean="0">
                <a:solidFill>
                  <a:srgbClr val="B13F9A"/>
                </a:solidFill>
              </a:rPr>
              <a:pPr/>
              <a:t>05/08/38</a:t>
            </a:fld>
            <a:endParaRPr lang="ar-SA">
              <a:solidFill>
                <a:srgbClr val="B13F9A"/>
              </a:solidFill>
            </a:endParaRPr>
          </a:p>
        </p:txBody>
      </p:sp>
      <p:sp>
        <p:nvSpPr>
          <p:cNvPr id="3" name="Footer Placeholder 2"/>
          <p:cNvSpPr>
            <a:spLocks noGrp="1"/>
          </p:cNvSpPr>
          <p:nvPr>
            <p:ph type="ftr" sz="quarter" idx="11"/>
          </p:nvPr>
        </p:nvSpPr>
        <p:spPr/>
        <p:txBody>
          <a:bodyPr/>
          <a:lstStyle/>
          <a:p>
            <a:endParaRPr lang="ar-SA">
              <a:solidFill>
                <a:srgbClr val="B13F9A"/>
              </a:solidFill>
            </a:endParaRPr>
          </a:p>
        </p:txBody>
      </p:sp>
      <p:sp>
        <p:nvSpPr>
          <p:cNvPr id="4" name="Slide Number Placeholder 3"/>
          <p:cNvSpPr>
            <a:spLocks noGrp="1"/>
          </p:cNvSpPr>
          <p:nvPr>
            <p:ph type="sldNum" sz="quarter" idx="12"/>
          </p:nvPr>
        </p:nvSpPr>
        <p:spPr/>
        <p:txBody>
          <a:bodyPr/>
          <a:lstStyle/>
          <a:p>
            <a:fld id="{9527DAF5-EAFA-44C0-9183-0A040F1271E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65EFA9B4-8366-46F2-972D-3B01897AE328}" type="datetimeFigureOut">
              <a:rPr lang="ar-SA" smtClean="0">
                <a:solidFill>
                  <a:srgbClr val="B13F9A"/>
                </a:solidFill>
              </a:rPr>
              <a:pPr/>
              <a:t>05/08/38</a:t>
            </a:fld>
            <a:endParaRPr lang="ar-SA">
              <a:solidFill>
                <a:srgbClr val="B13F9A"/>
              </a:solidFill>
            </a:endParaRPr>
          </a:p>
        </p:txBody>
      </p:sp>
      <p:sp>
        <p:nvSpPr>
          <p:cNvPr id="22" name="Slide Number Placeholder 21"/>
          <p:cNvSpPr>
            <a:spLocks noGrp="1"/>
          </p:cNvSpPr>
          <p:nvPr>
            <p:ph type="sldNum" sz="quarter" idx="15"/>
          </p:nvPr>
        </p:nvSpPr>
        <p:spPr/>
        <p:txBody>
          <a:bodyPr rtlCol="0"/>
          <a:lstStyle/>
          <a:p>
            <a:fld id="{9527DAF5-EAFA-44C0-9183-0A040F1271E4}" type="slidenum">
              <a:rPr lang="ar-SA" smtClean="0"/>
              <a:pPr/>
              <a:t>‹#›</a:t>
            </a:fld>
            <a:endParaRPr lang="ar-SA"/>
          </a:p>
        </p:txBody>
      </p:sp>
      <p:sp>
        <p:nvSpPr>
          <p:cNvPr id="23" name="Footer Placeholder 22"/>
          <p:cNvSpPr>
            <a:spLocks noGrp="1"/>
          </p:cNvSpPr>
          <p:nvPr>
            <p:ph type="ftr" sz="quarter" idx="16"/>
          </p:nvPr>
        </p:nvSpPr>
        <p:spPr/>
        <p:txBody>
          <a:bodyPr rtlCol="0"/>
          <a:lstStyle/>
          <a:p>
            <a:endParaRPr lang="ar-SA">
              <a:solidFill>
                <a:srgbClr val="B13F9A"/>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7" name="Date Placeholder 16"/>
          <p:cNvSpPr>
            <a:spLocks noGrp="1"/>
          </p:cNvSpPr>
          <p:nvPr>
            <p:ph type="dt" sz="half" idx="10"/>
          </p:nvPr>
        </p:nvSpPr>
        <p:spPr/>
        <p:txBody>
          <a:bodyPr rtlCol="0"/>
          <a:lstStyle/>
          <a:p>
            <a:fld id="{65EFA9B4-8366-46F2-972D-3B01897AE328}" type="datetimeFigureOut">
              <a:rPr lang="ar-SA" smtClean="0">
                <a:solidFill>
                  <a:srgbClr val="B13F9A"/>
                </a:solidFill>
              </a:rPr>
              <a:pPr/>
              <a:t>05/08/38</a:t>
            </a:fld>
            <a:endParaRPr lang="ar-SA">
              <a:solidFill>
                <a:srgbClr val="B13F9A"/>
              </a:solidFill>
            </a:endParaRPr>
          </a:p>
        </p:txBody>
      </p:sp>
      <p:sp>
        <p:nvSpPr>
          <p:cNvPr id="18" name="Slide Number Placeholder 17"/>
          <p:cNvSpPr>
            <a:spLocks noGrp="1"/>
          </p:cNvSpPr>
          <p:nvPr>
            <p:ph type="sldNum" sz="quarter" idx="11"/>
          </p:nvPr>
        </p:nvSpPr>
        <p:spPr/>
        <p:txBody>
          <a:bodyPr rtlCol="0"/>
          <a:lstStyle/>
          <a:p>
            <a:fld id="{9527DAF5-EAFA-44C0-9183-0A040F1271E4}" type="slidenum">
              <a:rPr lang="ar-SA" smtClean="0"/>
              <a:pPr/>
              <a:t>‹#›</a:t>
            </a:fld>
            <a:endParaRPr lang="ar-SA"/>
          </a:p>
        </p:txBody>
      </p:sp>
      <p:sp>
        <p:nvSpPr>
          <p:cNvPr id="21" name="Footer Placeholder 20"/>
          <p:cNvSpPr>
            <a:spLocks noGrp="1"/>
          </p:cNvSpPr>
          <p:nvPr>
            <p:ph type="ftr" sz="quarter" idx="12"/>
          </p:nvPr>
        </p:nvSpPr>
        <p:spPr/>
        <p:txBody>
          <a:bodyPr rtlCol="0"/>
          <a:lstStyle/>
          <a:p>
            <a:endParaRPr lang="ar-SA">
              <a:solidFill>
                <a:srgbClr val="B13F9A"/>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5EFA9B4-8366-46F2-972D-3B01897AE328}" type="datetimeFigureOut">
              <a:rPr lang="ar-SA" smtClean="0">
                <a:solidFill>
                  <a:srgbClr val="B13F9A"/>
                </a:solidFill>
              </a:rPr>
              <a:pPr/>
              <a:t>05/08/38</a:t>
            </a:fld>
            <a:endParaRPr lang="ar-SA">
              <a:solidFill>
                <a:srgbClr val="B13F9A"/>
              </a:solidFill>
            </a:endParaRP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solidFill>
                <a:srgbClr val="B13F9A"/>
              </a:solidFill>
            </a:endParaRP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527DAF5-EAFA-44C0-9183-0A040F1271E4}"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14068F7-8A59-4B77-ACF9-DBDE1A97C40B}" type="datetimeFigureOut">
              <a:rPr lang="ar-SA" smtClean="0">
                <a:solidFill>
                  <a:srgbClr val="464646"/>
                </a:solidFill>
              </a:rPr>
              <a:pPr/>
              <a:t>05/08/38</a:t>
            </a:fld>
            <a:endParaRPr lang="ar-SA">
              <a:solidFill>
                <a:srgbClr val="464646"/>
              </a:solidFill>
            </a:endParaRP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solidFill>
                <a:srgbClr val="464646"/>
              </a:solidFill>
            </a:endParaRP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5B71945-EDE4-4889-8204-8D3B0DB8268A}"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72449B7-AD0E-4B53-AB61-348027F4BBE7}" type="datetimeFigureOut">
              <a:rPr lang="ar-SA" smtClean="0">
                <a:solidFill>
                  <a:srgbClr val="575F6D"/>
                </a:solidFill>
              </a:rPr>
              <a:pPr/>
              <a:t>05/08/38</a:t>
            </a:fld>
            <a:endParaRPr lang="ar-SA">
              <a:solidFill>
                <a:srgbClr val="575F6D"/>
              </a:solidFill>
            </a:endParaRP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solidFill>
                <a:srgbClr val="575F6D"/>
              </a:solidFill>
            </a:endParaRP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25A8A10-5739-4B1B-BFFE-009436965CD2}"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6133BBD-B900-49DB-BBFA-6179956A64B4}" type="datetimeFigureOut">
              <a:rPr lang="ar-SA" smtClean="0">
                <a:solidFill>
                  <a:srgbClr val="69676D"/>
                </a:solidFill>
              </a:rPr>
              <a:pPr/>
              <a:t>05/08/38</a:t>
            </a:fld>
            <a:endParaRPr lang="ar-SA">
              <a:solidFill>
                <a:srgbClr val="69676D"/>
              </a:solidFill>
            </a:endParaRP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solidFill>
                <a:srgbClr val="69676D"/>
              </a:solidFill>
            </a:endParaRP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B886B06-C8AE-4F44-B155-DBA0C9554D90}"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FA930AD-2138-4F80-8F3C-E626E47B4B79}" type="datetimeFigureOut">
              <a:rPr lang="ar-SA" smtClean="0">
                <a:solidFill>
                  <a:srgbClr val="4E5B6F"/>
                </a:solidFill>
              </a:rPr>
              <a:pPr/>
              <a:t>05/08/38</a:t>
            </a:fld>
            <a:endParaRPr lang="ar-SA">
              <a:solidFill>
                <a:srgbClr val="4E5B6F"/>
              </a:solidFill>
            </a:endParaRP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solidFill>
                <a:srgbClr val="4E5B6F"/>
              </a:solidFill>
            </a:endParaRP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3D92E8E-03AE-4B41-9E55-7747E82D4F7C}"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20D64697-C6AD-41DE-8C23-D89ACBBAA256}" type="datetimeFigureOut">
              <a:rPr lang="ar-SA" smtClean="0">
                <a:solidFill>
                  <a:srgbClr val="676A55"/>
                </a:solidFill>
              </a:rPr>
              <a:pPr/>
              <a:t>05/08/38</a:t>
            </a:fld>
            <a:endParaRPr lang="ar-SA">
              <a:solidFill>
                <a:srgbClr val="676A55"/>
              </a:solidFill>
            </a:endParaRP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solidFill>
                <a:srgbClr val="676A55"/>
              </a:solidFill>
            </a:endParaRP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BBB7410-EE30-4D34-BD31-450495D0C42E}"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3608" y="764704"/>
            <a:ext cx="7851648" cy="1828800"/>
          </a:xfrm>
        </p:spPr>
        <p:txBody>
          <a:bodyPr>
            <a:normAutofit/>
          </a:bodyPr>
          <a:lstStyle/>
          <a:p>
            <a:pPr algn="ctr"/>
            <a:r>
              <a:rPr lang="ar-SA" sz="3600" b="1" dirty="0" smtClean="0">
                <a:effectLst>
                  <a:outerShdw blurRad="38100" dist="38100" dir="2700000" algn="tl">
                    <a:srgbClr val="000000">
                      <a:alpha val="43137"/>
                    </a:srgbClr>
                  </a:outerShdw>
                </a:effectLst>
              </a:rPr>
              <a:t>موقف الإسلام من الفلسفة2</a:t>
            </a:r>
            <a:endParaRPr lang="ar-SA" sz="36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835696" y="3356992"/>
            <a:ext cx="6400800" cy="1752600"/>
          </a:xfrm>
        </p:spPr>
        <p:txBody>
          <a:bodyPr>
            <a:normAutofit/>
          </a:bodyPr>
          <a:lstStyle/>
          <a:p>
            <a:pPr algn="ctr"/>
            <a:r>
              <a:rPr lang="ar-SA" sz="2400" b="1" dirty="0" smtClean="0">
                <a:solidFill>
                  <a:schemeClr val="tx1"/>
                </a:solidFill>
                <a:effectLst>
                  <a:outerShdw blurRad="38100" dist="38100" dir="2700000" algn="tl">
                    <a:srgbClr val="000000">
                      <a:alpha val="43137"/>
                    </a:srgbClr>
                  </a:outerShdw>
                </a:effectLst>
                <a:latin typeface="Simplified Arabic" pitchFamily="18" charset="-78"/>
                <a:cs typeface="Simplified Arabic" pitchFamily="18" charset="-78"/>
              </a:rPr>
              <a:t>عمل الطالبة: رشا جمال داوود</a:t>
            </a:r>
          </a:p>
          <a:p>
            <a:pPr algn="ctr"/>
            <a:r>
              <a:rPr lang="ar-SA" sz="2400" dirty="0" smtClean="0">
                <a:solidFill>
                  <a:schemeClr val="tx1"/>
                </a:solidFill>
                <a:effectLst>
                  <a:outerShdw blurRad="38100" dist="38100" dir="2700000" algn="tl">
                    <a:srgbClr val="000000">
                      <a:alpha val="43137"/>
                    </a:srgbClr>
                  </a:outerShdw>
                </a:effectLst>
                <a:latin typeface="Simplified Arabic" pitchFamily="18" charset="-78"/>
                <a:cs typeface="Simplified Arabic" pitchFamily="18" charset="-78"/>
              </a:rPr>
              <a:t>شعبة: 2291</a:t>
            </a:r>
            <a:endParaRPr lang="ar-SA" sz="2400" b="1" dirty="0" smtClean="0">
              <a:solidFill>
                <a:schemeClr val="tx1"/>
              </a:solidFill>
              <a:effectLst>
                <a:outerShdw blurRad="38100" dist="38100" dir="2700000" algn="tl">
                  <a:srgbClr val="000000">
                    <a:alpha val="43137"/>
                  </a:srgbClr>
                </a:outerShdw>
              </a:effectLst>
              <a:latin typeface="Simplified Arabic" pitchFamily="18" charset="-78"/>
              <a:cs typeface="Simplified Arabic" pitchFamily="18" charset="-78"/>
            </a:endParaRPr>
          </a:p>
          <a:p>
            <a:pPr algn="ctr"/>
            <a:r>
              <a:rPr lang="ar-SA" sz="2400" b="1" dirty="0" smtClean="0">
                <a:solidFill>
                  <a:schemeClr val="tx1"/>
                </a:solidFill>
                <a:effectLst>
                  <a:outerShdw blurRad="38100" dist="38100" dir="2700000" algn="tl">
                    <a:srgbClr val="000000">
                      <a:alpha val="43137"/>
                    </a:srgbClr>
                  </a:outerShdw>
                </a:effectLst>
                <a:latin typeface="Simplified Arabic" pitchFamily="18" charset="-78"/>
                <a:cs typeface="Simplified Arabic" pitchFamily="18" charset="-78"/>
              </a:rPr>
              <a:t>أستاذة المقرر: أ.د/ هيا آل الشيخ</a:t>
            </a:r>
            <a:endParaRPr lang="ar-SA" sz="2400" b="1" dirty="0">
              <a:solidFill>
                <a:schemeClr val="tx1"/>
              </a:solidFill>
              <a:effectLst>
                <a:outerShdw blurRad="38100" dist="38100" dir="2700000" algn="tl">
                  <a:srgbClr val="000000">
                    <a:alpha val="43137"/>
                  </a:srgbClr>
                </a:outerShdw>
              </a:effectLst>
              <a:latin typeface="Simplified Arabic" pitchFamily="18" charset="-78"/>
              <a:cs typeface="Simplified Arabic" pitchFamily="18"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241176" y="548680"/>
            <a:ext cx="8147248" cy="5637240"/>
          </a:xfrm>
        </p:spPr>
        <p:txBody>
          <a:bodyPr>
            <a:normAutofit/>
          </a:bodyPr>
          <a:lstStyle/>
          <a:p>
            <a:r>
              <a:rPr lang="ar-SA" b="1" dirty="0" smtClean="0"/>
              <a:t>استعمل أفلوطين في فلسفته الماورائية عدد من </a:t>
            </a:r>
            <a:r>
              <a:rPr lang="ar-SA" b="1" dirty="0" smtClean="0">
                <a:solidFill>
                  <a:schemeClr val="tx2">
                    <a:lumMod val="75000"/>
                  </a:schemeClr>
                </a:solidFill>
              </a:rPr>
              <a:t>المصطلحات</a:t>
            </a:r>
            <a:r>
              <a:rPr lang="ar-SA" b="1" dirty="0" smtClean="0"/>
              <a:t> هي: </a:t>
            </a:r>
          </a:p>
          <a:p>
            <a:r>
              <a:rPr lang="ar-SA" b="1" dirty="0" smtClean="0"/>
              <a:t>1- </a:t>
            </a:r>
            <a:r>
              <a:rPr lang="ar-SA" b="1" dirty="0" smtClean="0">
                <a:solidFill>
                  <a:schemeClr val="tx2">
                    <a:lumMod val="75000"/>
                  </a:schemeClr>
                </a:solidFill>
              </a:rPr>
              <a:t>الواحد المحض: </a:t>
            </a:r>
            <a:r>
              <a:rPr lang="ar-SA" b="1" dirty="0" smtClean="0"/>
              <a:t>ويقصد به: الله، القمة في سلسلة الموجودات وعلتها.</a:t>
            </a:r>
          </a:p>
          <a:p>
            <a:r>
              <a:rPr lang="ar-SA" b="1" dirty="0" smtClean="0"/>
              <a:t>2- </a:t>
            </a:r>
            <a:r>
              <a:rPr lang="ar-SA" b="1" dirty="0" smtClean="0">
                <a:solidFill>
                  <a:schemeClr val="tx2">
                    <a:lumMod val="75000"/>
                  </a:schemeClr>
                </a:solidFill>
              </a:rPr>
              <a:t>العقل: </a:t>
            </a:r>
            <a:r>
              <a:rPr lang="ar-SA" b="1" dirty="0" smtClean="0"/>
              <a:t>وزعم أنه أول فعل فعله الله وجعل فيه جميع المخلوقات.</a:t>
            </a:r>
          </a:p>
          <a:p>
            <a:r>
              <a:rPr lang="ar-SA" b="1" dirty="0" smtClean="0"/>
              <a:t>3- </a:t>
            </a:r>
            <a:r>
              <a:rPr lang="ar-SA" b="1" dirty="0" smtClean="0">
                <a:solidFill>
                  <a:schemeClr val="tx2">
                    <a:lumMod val="75000"/>
                  </a:schemeClr>
                </a:solidFill>
              </a:rPr>
              <a:t>النفس الكلية: </a:t>
            </a:r>
            <a:r>
              <a:rPr lang="ar-SA" b="1" dirty="0" smtClean="0"/>
              <a:t>ابدعها العقل تشبهًا بالواحد المحض وهي أقل مرتبة من العقل.</a:t>
            </a:r>
          </a:p>
          <a:p>
            <a:r>
              <a:rPr lang="ar-SA" b="1" dirty="0" smtClean="0"/>
              <a:t>4- </a:t>
            </a:r>
            <a:r>
              <a:rPr lang="ar-SA" b="1" dirty="0" smtClean="0">
                <a:solidFill>
                  <a:schemeClr val="tx2">
                    <a:lumMod val="75000"/>
                  </a:schemeClr>
                </a:solidFill>
              </a:rPr>
              <a:t>الطبيعة: </a:t>
            </a:r>
            <a:r>
              <a:rPr lang="ar-SA" b="1" dirty="0" smtClean="0"/>
              <a:t>ومنها صدرت (أي: خلقت) جميع الأجرام السماوية التى نراها في السماء.</a:t>
            </a:r>
          </a:p>
          <a:p>
            <a:r>
              <a:rPr lang="ar-SA" b="1" dirty="0" smtClean="0"/>
              <a:t>5- </a:t>
            </a:r>
            <a:r>
              <a:rPr lang="ar-SA" b="1" dirty="0" smtClean="0">
                <a:solidFill>
                  <a:schemeClr val="tx2">
                    <a:lumMod val="75000"/>
                  </a:schemeClr>
                </a:solidFill>
              </a:rPr>
              <a:t>الكون والفساد: </a:t>
            </a:r>
            <a:r>
              <a:rPr lang="ar-SA" b="1" dirty="0" smtClean="0"/>
              <a:t>ويقصد بالكون: خلق المخلوقات ، ويقصد بالفساد: فناء وموت المخلوقات.</a:t>
            </a:r>
          </a:p>
          <a:p>
            <a:r>
              <a:rPr lang="ar-SA" b="1" dirty="0" smtClean="0">
                <a:solidFill>
                  <a:schemeClr val="tx2">
                    <a:lumMod val="75000"/>
                  </a:schemeClr>
                </a:solidFill>
              </a:rPr>
              <a:t>نستنتج مما سبق:</a:t>
            </a:r>
          </a:p>
          <a:p>
            <a:pPr>
              <a:buNone/>
            </a:pPr>
            <a:r>
              <a:rPr lang="ar-SA" b="1" dirty="0" smtClean="0"/>
              <a:t>1- سمّى الخلق انبجاس حتى لا يثبت لله خلق أو ارادة او مشيئة.</a:t>
            </a:r>
          </a:p>
          <a:p>
            <a:pPr>
              <a:buNone/>
            </a:pPr>
            <a:r>
              <a:rPr lang="ar-SA" b="1" dirty="0" smtClean="0"/>
              <a:t>2- شرك أفلوطين لأنه جهل هناك مخلوقات تخلق مع الله.</a:t>
            </a:r>
          </a:p>
          <a:p>
            <a:pPr>
              <a:buNone/>
            </a:pPr>
            <a:r>
              <a:rPr lang="ar-SA" b="1" dirty="0" smtClean="0"/>
              <a:t>3- المخلوقات التي لا نراها سماها عقولاً.</a:t>
            </a:r>
          </a:p>
          <a:p>
            <a:pPr>
              <a:buNone/>
            </a:pPr>
            <a:r>
              <a:rPr lang="ar-SA" b="1" dirty="0" smtClean="0"/>
              <a:t>4- الله عنده ساكن لا يتحرك ولشدة سكونه ابتدع العقل.</a:t>
            </a:r>
          </a:p>
          <a:p>
            <a:endParaRPr lang="ar-SA"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323528" y="1988840"/>
            <a:ext cx="7859216" cy="5349208"/>
          </a:xfrm>
        </p:spPr>
        <p:txBody>
          <a:bodyPr/>
          <a:lstStyle/>
          <a:p>
            <a:r>
              <a:rPr lang="ar-SA" b="1" dirty="0" smtClean="0"/>
              <a:t>يقول افلوطين: إن الشيء إذا كانت علله قليلة كان بقاؤه أكثر وإن كان علله كثيرة كان أقل بقاءً... . </a:t>
            </a:r>
          </a:p>
          <a:p>
            <a:pPr>
              <a:buNone/>
            </a:pPr>
            <a:r>
              <a:rPr lang="ar-SA" b="1" dirty="0" smtClean="0">
                <a:solidFill>
                  <a:schemeClr val="tx2">
                    <a:lumMod val="75000"/>
                  </a:schemeClr>
                </a:solidFill>
              </a:rPr>
              <a:t>نستنتج من ذلك: </a:t>
            </a:r>
            <a:r>
              <a:rPr lang="ar-SA" b="1" dirty="0" smtClean="0"/>
              <a:t>أن العقل والنفس </a:t>
            </a:r>
            <a:r>
              <a:rPr lang="ar-SA" b="1" dirty="0" smtClean="0"/>
              <a:t>وسائر </a:t>
            </a:r>
            <a:r>
              <a:rPr lang="ar-SA" b="1" dirty="0" smtClean="0"/>
              <a:t>الأشياء العقلية في المبدع الاول لا تفسد، لأنها ابتدعت من العلة الأولى بغير توسط أما الطبيعة والحس وسائر الأشياء الطبيعة دائرة واقعة تحت الفساد، لأنها أثر من علل معلومة أي من العقل بتوسط النفس. </a:t>
            </a:r>
          </a:p>
          <a:p>
            <a:endParaRPr lang="ar-SA"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171400"/>
            <a:ext cx="7467600" cy="1143000"/>
          </a:xfrm>
        </p:spPr>
        <p:txBody>
          <a:bodyPr/>
          <a:lstStyle/>
          <a:p>
            <a:r>
              <a:rPr lang="ar-SA" b="1" dirty="0" smtClean="0"/>
              <a:t>الحكم أو الرد على فلسفة أرسطو وأفلوطين الماورائية:</a:t>
            </a:r>
            <a:endParaRPr lang="ar-SA" b="1" dirty="0"/>
          </a:p>
        </p:txBody>
      </p:sp>
      <p:sp>
        <p:nvSpPr>
          <p:cNvPr id="3" name="Content Placeholder 2"/>
          <p:cNvSpPr>
            <a:spLocks noGrp="1"/>
          </p:cNvSpPr>
          <p:nvPr>
            <p:ph sz="quarter" idx="1"/>
          </p:nvPr>
        </p:nvSpPr>
        <p:spPr>
          <a:xfrm>
            <a:off x="0" y="1048144"/>
            <a:ext cx="8542784" cy="5809856"/>
          </a:xfrm>
        </p:spPr>
        <p:txBody>
          <a:bodyPr>
            <a:normAutofit fontScale="85000" lnSpcReduction="10000"/>
          </a:bodyPr>
          <a:lstStyle/>
          <a:p>
            <a:r>
              <a:rPr lang="ar-SA" b="1" dirty="0" smtClean="0"/>
              <a:t>1- لم يقع في التاريخ الشرك باعتقاد استقلال أحد غير الله بالخلق والايجاد إلا ما يذكر عن الفلاسفة الذين يرون أن الموجودات وُجدت عن طريق الفيض عن العقل الأول.</a:t>
            </a:r>
          </a:p>
          <a:p>
            <a:r>
              <a:rPr lang="ar-SA" b="1" dirty="0" smtClean="0"/>
              <a:t>2- ثم تتابعت الموجودات في التسلسل بطريق السببية الضرورية الحتمية من ذات الموجودات لا من خلق الله وتدبيره الذي ليس له عندهم أي علاقة بالعالم لا علمًا ولا إرادة ولا قدرة وهذا قدح في ربوبية وقدرة و إرادة ومشيئة رب العالمين.</a:t>
            </a:r>
          </a:p>
          <a:p>
            <a:r>
              <a:rPr lang="ar-SA" b="1" dirty="0" smtClean="0"/>
              <a:t>3- </a:t>
            </a:r>
            <a:r>
              <a:rPr lang="ar-SA" b="1" dirty="0" smtClean="0">
                <a:solidFill>
                  <a:schemeClr val="tx2">
                    <a:lumMod val="75000"/>
                  </a:schemeClr>
                </a:solidFill>
              </a:rPr>
              <a:t>لماذا هو قدح في الربوبية؟ </a:t>
            </a:r>
            <a:r>
              <a:rPr lang="ar-SA" b="1" dirty="0" smtClean="0"/>
              <a:t>لأن وجود رب ليس له كل الملك هذا قدح في استحقاقه للربوبية لأن الرب الحق هو خالق كل ما عداه.</a:t>
            </a:r>
          </a:p>
          <a:p>
            <a:r>
              <a:rPr lang="ar-SA" b="1" dirty="0" smtClean="0"/>
              <a:t>4- وبيّن الله بطلان ربوبية الآلهة المعبودة من دونه بأنها مخلوقة مربوبة ، وأنها لو كانت لها الربوبية والخلق فعلًا لابتغت سبيلاً إلى مغالبة الله على ملكه وسلطانه كما قال تعالى: ( قل لو كان معه آلهة كما يقولون إذًا لابتغوا إلى ذي العرش سبيلًا) قال سفيان الثوري: أي لتعاطوا سلطانه.</a:t>
            </a:r>
          </a:p>
          <a:p>
            <a:r>
              <a:rPr lang="ar-SA" b="1" dirty="0" smtClean="0"/>
              <a:t>5- الربّ حقًا هو من كانت له القدرة مطلقًا على جميع المخلوقات فلا يكون الرب داخلًا في قدرة غيره وسلطانه وإلا لم يكن ربًا لقوله تعالى: ( ما اتخذ الله من ولد وما كان معه من إله إذًا لذهب كل إله بما خلق ولعلا بعضهم على بعض).</a:t>
            </a:r>
          </a:p>
          <a:p>
            <a:r>
              <a:rPr lang="ar-SA" b="1" dirty="0" smtClean="0"/>
              <a:t>6- ولأن الله انفرد بالربوبية والقدرة والخلق ؛ </a:t>
            </a:r>
            <a:r>
              <a:rPr lang="ar-SA" b="1" dirty="0" err="1" smtClean="0"/>
              <a:t>ولهذارد</a:t>
            </a:r>
            <a:r>
              <a:rPr lang="ar-SA" b="1" dirty="0" smtClean="0"/>
              <a:t> الله شرك النصارى الذين قالوا بألوهية عيسى عليه السلام قال تعالى: ( لقد كفر الذين قالوا إنّ الله هو المسيح ابن مريم ...) الآية.</a:t>
            </a:r>
          </a:p>
          <a:p>
            <a:r>
              <a:rPr lang="ar-SA" b="1" dirty="0" smtClean="0"/>
              <a:t>7- </a:t>
            </a:r>
            <a:r>
              <a:rPr lang="ar-SA" b="1" dirty="0" smtClean="0"/>
              <a:t>كما أن  </a:t>
            </a:r>
            <a:r>
              <a:rPr lang="ar-SA" b="1" dirty="0" smtClean="0"/>
              <a:t>لله الوحدانية في الذات فكذلك له الوحدانية في الأسماء والصفات والأفعال فله تعالى الكمال المطلق فلا سميّ له ( ليس كمثله شيء وهو السميع البصير) وكماله لا يشركه فيه غيره (ولله المثل الأعلى وهو العزيز الحكيم) , وعلى هذا فإثبات صفة من صفات الله أو أفعاله أو ما يختص به لغيره شرك في الربوبية ولو مع اعتقاد أن الموصوف بتلك الصفة مخلوق وليس ربًّا. </a:t>
            </a:r>
            <a:endParaRPr lang="ar-SA"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36912"/>
            <a:ext cx="8229600" cy="1143000"/>
          </a:xfrm>
        </p:spPr>
        <p:txBody>
          <a:bodyPr>
            <a:noAutofit/>
          </a:bodyPr>
          <a:lstStyle/>
          <a:p>
            <a:pPr algn="ctr"/>
            <a:r>
              <a:rPr lang="ar-SA" sz="2400" b="1" dirty="0" smtClean="0"/>
              <a:t>المحاضرة الرابعة: </a:t>
            </a:r>
            <a:br>
              <a:rPr lang="ar-SA" sz="2400" b="1" dirty="0" smtClean="0"/>
            </a:br>
            <a:r>
              <a:rPr lang="ar-SA" sz="2000" b="1" dirty="0" smtClean="0"/>
              <a:t>ما يسمى بـ: فلاسفة الاسلام واستعمالهم الألفاظ المجملة في صفات رب العالمين بما فيها صفة القدرة والإرادة والمشيئة ( الفارابي وابن سينا أنموذج)</a:t>
            </a:r>
            <a:r>
              <a:rPr lang="ar-SA" sz="2400" b="1" dirty="0" smtClean="0"/>
              <a:t/>
            </a:r>
            <a:br>
              <a:rPr lang="ar-SA" sz="2400" b="1" dirty="0" smtClean="0"/>
            </a:br>
            <a:endParaRPr lang="ar-SA" sz="24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457200" y="476672"/>
            <a:ext cx="8147248" cy="5997280"/>
          </a:xfrm>
        </p:spPr>
        <p:txBody>
          <a:bodyPr>
            <a:normAutofit lnSpcReduction="10000"/>
          </a:bodyPr>
          <a:lstStyle/>
          <a:p>
            <a:r>
              <a:rPr lang="ar-SA" b="1" dirty="0" smtClean="0"/>
              <a:t> استدل نفاة الصفات بما فيهم الفارابي وابن سينا على اثبات واحد بسيط ونفوا التركيب لأنهم يرون أن الواجب بذاته واحد بسيط لا كثرة فيه وأنه إذا كان ذات وصفات كان مركبًا والمركب مفتقرًا إلى أجزائه وأجزاؤه غيره. وبناءًا على ذلك نفت الفلاسفة صفات المعاني بجعل الصفات عين الذات.</a:t>
            </a:r>
          </a:p>
          <a:p>
            <a:r>
              <a:rPr lang="ar-SA" b="1" dirty="0" smtClean="0"/>
              <a:t>يقول ابن سينا: أعلم انه لما ثبت أنه واجب الوجود وأنه واحد من كل وجه، وأنه منزّه عن العلل وأنه لا سبب له بوجه من الوجوه ثبت أن صفاته غير زائدة على ذاته وأنه موصوف بصفات المدح والكمال. هنا الحديث عن الصفات عامةً فالصفات عند الفارابي وابن سينا ليست زائدة عن الذات أي لاتختلف عن ذات الله التي هي عندهما علم محض وإدراك محض وعقل محض فهذه الصفات هي عندهما ليست مغايرة للذات بل هي عينه . إذن نفوا صفات رب العالمين بناءً على ما استعملوه من ألفاظ مجملة.</a:t>
            </a:r>
          </a:p>
          <a:p>
            <a:r>
              <a:rPr lang="ar-SA" b="1" dirty="0" smtClean="0"/>
              <a:t>رد كل من الفارابي وابن سينا صفات المعاني الواجبة لله تعالى إلى صفة العلم فالصفات في نظرهما لا تغاير علم الله في الحقيقة والمفهوم الذي لا ينافي البساطة عندهما، يقول الفارابي: إذا أُعتبر الحق ذاتًا وصفاتًا كان كلٌ في وحدة فإذا كلٌ متمثل في قدرته وعلمه. </a:t>
            </a:r>
            <a:r>
              <a:rPr lang="ar-SA" b="1" dirty="0" smtClean="0">
                <a:solidFill>
                  <a:schemeClr val="tx2">
                    <a:lumMod val="75000"/>
                  </a:schemeClr>
                </a:solidFill>
              </a:rPr>
              <a:t>نستنتج من ذلك: </a:t>
            </a:r>
            <a:r>
              <a:rPr lang="ar-SA" b="1" dirty="0" smtClean="0"/>
              <a:t>أنه أرجع كل الصفات إلى القدرة والعلم.</a:t>
            </a:r>
          </a:p>
          <a:p>
            <a:endParaRPr lang="ar-SA"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457200" y="548680"/>
            <a:ext cx="8003232" cy="5925272"/>
          </a:xfrm>
        </p:spPr>
        <p:txBody>
          <a:bodyPr/>
          <a:lstStyle/>
          <a:p>
            <a:r>
              <a:rPr lang="ar-SA" b="1" dirty="0" smtClean="0"/>
              <a:t>وشرح ابن سينا صفة الإرادة على أن المقصود بها الإرادة العقلية المحضة التي هي العلم بكل ما يصدر في الكون وعدم الكراهة وذلك لأنه يعلم ذاته، وعلمه بذاته يجعله عالمًا بفيضان الخير والنظام عنه.</a:t>
            </a:r>
          </a:p>
          <a:p>
            <a:r>
              <a:rPr lang="ar-SA" b="1" dirty="0" smtClean="0"/>
              <a:t>وبشرحه السابق يعتقد أنه يُفرّق بين إ{ادة البشر التي تستلزم التركيب من مريد وإرادة وبين إرادة الباريء عز وجل المنزّه عن التركيب والنقص ولهذا قال: بل هو لذاته مريد والإرادة تعود إلى العلم ولا تغايره، وأخذ بشرح صفة الحياة والقدرة والسمع والبصر بنفس الطريقة.</a:t>
            </a:r>
          </a:p>
          <a:p>
            <a:r>
              <a:rPr lang="ar-SA" b="1" dirty="0" smtClean="0">
                <a:solidFill>
                  <a:schemeClr val="tx2">
                    <a:lumMod val="75000"/>
                  </a:schemeClr>
                </a:solidFill>
              </a:rPr>
              <a:t>صفة الكلام: </a:t>
            </a:r>
            <a:r>
              <a:rPr lang="ar-SA" b="1" dirty="0" smtClean="0"/>
              <a:t>هي عند الفارابي وابن سينا عبارة عن فيضان العلوم منه، على لوح قلب النبي صلى الله عليه وسلم بوساطة القلم النقّاش الذي يعبّر عنه بالعقل الفعّال.</a:t>
            </a:r>
          </a:p>
          <a:p>
            <a:r>
              <a:rPr lang="ar-SA" b="1" dirty="0" smtClean="0"/>
              <a:t>كان المقصود من مزاعهما في ني صفات المعاني السبع هو: التوفيق بين الدين والفلسفة ، لذا ردّوا كل صفات المعاني إلى العلم ثم ردّوا العلم إلى الذات كي لا تكون هناك كثرة في ذات الباري من جميع الوجوه ولكن </a:t>
            </a:r>
            <a:r>
              <a:rPr lang="ar-SA" b="1" dirty="0" smtClean="0">
                <a:solidFill>
                  <a:schemeClr val="tx2">
                    <a:lumMod val="75000"/>
                  </a:schemeClr>
                </a:solidFill>
              </a:rPr>
              <a:t>هذه المحاولة كانت تلفيقًا وليست توفيقًا.</a:t>
            </a:r>
          </a:p>
          <a:p>
            <a:r>
              <a:rPr lang="ar-SA" b="1" dirty="0" smtClean="0">
                <a:solidFill>
                  <a:schemeClr val="tx2">
                    <a:lumMod val="75000"/>
                  </a:schemeClr>
                </a:solidFill>
              </a:rPr>
              <a:t>التعليل: 1- </a:t>
            </a:r>
            <a:r>
              <a:rPr lang="ar-SA" b="1" dirty="0" smtClean="0"/>
              <a:t>لأنهما كانا متأثرين بآراء أرسطو في هذا الموضوع.</a:t>
            </a:r>
          </a:p>
          <a:p>
            <a:endParaRPr lang="ar-SA"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251520" y="548680"/>
            <a:ext cx="8291264" cy="5853264"/>
          </a:xfrm>
        </p:spPr>
        <p:txBody>
          <a:bodyPr>
            <a:normAutofit fontScale="92500"/>
          </a:bodyPr>
          <a:lstStyle/>
          <a:p>
            <a:r>
              <a:rPr lang="ar-SA" b="1" dirty="0" smtClean="0">
                <a:solidFill>
                  <a:schemeClr val="tx2">
                    <a:lumMod val="75000"/>
                  </a:schemeClr>
                </a:solidFill>
              </a:rPr>
              <a:t>2- </a:t>
            </a:r>
            <a:r>
              <a:rPr lang="ar-SA" b="1" dirty="0" smtClean="0"/>
              <a:t>بيّن ابن تيميه أن زعمهم هذا إلحاد في أسماء الله وآياته وتمثيل له بالمعدوم والموات فالحياة والعلم والقدرة والكلام ونحو ذلك صفات كمال والرب تعالى أحق لكل كمال فيمتنع أن يثبت للمخلوق كمال إلا والخالق أحذ به كما يمتنع أن يتنزّه المخلوق عن نقص إلا والخالق أحق بتنزّهه منه كيف وهو خالق الكمال للكاملين.</a:t>
            </a:r>
          </a:p>
          <a:p>
            <a:r>
              <a:rPr lang="ar-SA" b="1" dirty="0" smtClean="0">
                <a:solidFill>
                  <a:schemeClr val="tx2">
                    <a:lumMod val="75000"/>
                  </a:schemeClr>
                </a:solidFill>
              </a:rPr>
              <a:t>رأي الفارابي وابن سينا في باقي الصفات الإلهية بناءً على استعمالهم الألفاظ المجملة: </a:t>
            </a:r>
            <a:r>
              <a:rPr lang="ar-SA" b="1" dirty="0" smtClean="0"/>
              <a:t>ردّها ابن سينا إلى نفس الذات إما عن طريق السلب أو الاضافة أو هما معًا اعتقادًا منه أن ذلك محافظة على وحدانية الله لهذا يقول: وهكذا نطلق عليه جميع الصفات، بشرط ألا تتكثر ذاته ولا تنخرم وحدته، ولا تتطرق إليه جميع العلل، فهو واجب الوجود وهو واحد لا علة له، وهو تام الوجود ولا يفوت منه كمال.</a:t>
            </a:r>
          </a:p>
          <a:p>
            <a:r>
              <a:rPr lang="ar-SA" b="1" dirty="0" smtClean="0">
                <a:solidFill>
                  <a:schemeClr val="tx2">
                    <a:lumMod val="75000"/>
                  </a:schemeClr>
                </a:solidFill>
              </a:rPr>
              <a:t>الرد عليهم: </a:t>
            </a:r>
            <a:r>
              <a:rPr lang="ar-SA" b="1" dirty="0" smtClean="0"/>
              <a:t>ما قاله الفلاسفة مما يعلم بالحس والعقل والشرع أنه غاية الفساد، بل إنّ مقالتهم تستلزم أن يكون وجود كل شيء هو عين وجود الخالق تعالى، وهذا منتهى الإلحاد.</a:t>
            </a:r>
          </a:p>
          <a:p>
            <a:r>
              <a:rPr lang="ar-SA" b="1" dirty="0" smtClean="0"/>
              <a:t>لذا قال ابن تيميه: من يجعل وجود العلم هو وجود القدرة ووجود القدرة هو وجود الإرادة فقود هذه المقالة يستلزم أن يكون وجود كل شيء هو عين وجود الخالق تعالى وهذا منتهى الإلحاد، وهو مما يعلم بالحس والعقل والشرع أنه غاية الفساد، ولا مخلص من هذا إلا بإثبات الصفات، مع نفي مماثلة المخلوقات، وهو دين الذين آمنوا وعملوا الصالحات.</a:t>
            </a:r>
            <a:endParaRPr lang="ar-SA"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323528" y="404664"/>
            <a:ext cx="8280920" cy="6069288"/>
          </a:xfrm>
        </p:spPr>
        <p:txBody>
          <a:bodyPr>
            <a:normAutofit fontScale="92500" lnSpcReduction="20000"/>
          </a:bodyPr>
          <a:lstStyle/>
          <a:p>
            <a:r>
              <a:rPr lang="ar-SA" b="1" dirty="0" smtClean="0"/>
              <a:t>بناءً على ما سبق لم يثبت ابن سينا والفارابي الصفات الخبرية كالوجه واليدين والصفات الاختيارية، كالنزول والمجيء وغيرها اعتقادًا منهما أن في إثباتها لله تعالى إثبات جسمية وتعدد وقسمة.</a:t>
            </a:r>
          </a:p>
          <a:p>
            <a:r>
              <a:rPr lang="ar-SA" b="1" dirty="0" smtClean="0"/>
              <a:t>ما يريده الفارابي وابن سينا أنه ليس لله تعالى علم ولا قدرة ولا إرادة ولا كلام ولا محبة وأنه لا يرى ولا يباين المخلوقات ولكن الجاهل بكلامهم يتوهم أنه تعظيم لله تعالى.</a:t>
            </a:r>
          </a:p>
          <a:p>
            <a:r>
              <a:rPr lang="ar-SA" b="1" dirty="0" smtClean="0"/>
              <a:t>وهذا ليس غريب على من كان من أصلهم: ( أنه ليس له صفة ثبوتية بل صفاته إما </a:t>
            </a:r>
            <a:r>
              <a:rPr lang="ar-SA" b="1" dirty="0" smtClean="0">
                <a:solidFill>
                  <a:schemeClr val="tx2">
                    <a:lumMod val="75000"/>
                  </a:schemeClr>
                </a:solidFill>
              </a:rPr>
              <a:t>سلب</a:t>
            </a:r>
            <a:r>
              <a:rPr lang="ar-SA" b="1" dirty="0" smtClean="0"/>
              <a:t> كقولهم: ليس بجسم ولا متحيّز وإما </a:t>
            </a:r>
            <a:r>
              <a:rPr lang="ar-SA" b="1" dirty="0" smtClean="0">
                <a:solidFill>
                  <a:schemeClr val="tx2">
                    <a:lumMod val="75000"/>
                  </a:schemeClr>
                </a:solidFill>
              </a:rPr>
              <a:t>إضافة</a:t>
            </a:r>
            <a:r>
              <a:rPr lang="ar-SA" b="1" dirty="0" smtClean="0"/>
              <a:t> كقولهم: مبدأ وعلة وإما </a:t>
            </a:r>
            <a:r>
              <a:rPr lang="ar-SA" b="1" dirty="0" smtClean="0">
                <a:solidFill>
                  <a:schemeClr val="tx2">
                    <a:lumMod val="75000"/>
                  </a:schemeClr>
                </a:solidFill>
              </a:rPr>
              <a:t>مؤلف منهما </a:t>
            </a:r>
            <a:r>
              <a:rPr lang="ar-SA" b="1" dirty="0" smtClean="0"/>
              <a:t>كقولهم: عاقل ومعقول وعقل، ويعبرون عن هذه المعاني بعبارات هائلة كقولهم: إنه ليس كثرة كم، ولا كثرة كيف أو أنه ليس له أجزاء حد، ولا أجزاء كم، أو إنه لابد من إثباته موحدًا توحيدًا، منزهًا مقدسًا عن المقولات العشر: عن الكم والكيف والأين والوضع والإضافة. ونحو ذلك. </a:t>
            </a:r>
            <a:r>
              <a:rPr lang="en-US" b="1" dirty="0" smtClean="0"/>
              <a:t> </a:t>
            </a:r>
            <a:r>
              <a:rPr lang="en-US" sz="2000" b="1" dirty="0" smtClean="0">
                <a:solidFill>
                  <a:schemeClr val="tx2">
                    <a:lumMod val="75000"/>
                  </a:schemeClr>
                </a:solidFill>
              </a:rPr>
              <a:t>&gt; </a:t>
            </a:r>
            <a:r>
              <a:rPr lang="ar-SA" sz="2000" b="1" dirty="0" smtClean="0">
                <a:solidFill>
                  <a:schemeClr val="tx2">
                    <a:lumMod val="75000"/>
                  </a:schemeClr>
                </a:solidFill>
              </a:rPr>
              <a:t>صفات الربّ عندهم.</a:t>
            </a:r>
            <a:endParaRPr lang="ar-SA" b="1" dirty="0" smtClean="0">
              <a:solidFill>
                <a:schemeClr val="tx2">
                  <a:lumMod val="75000"/>
                </a:schemeClr>
              </a:solidFill>
            </a:endParaRPr>
          </a:p>
          <a:p>
            <a:r>
              <a:rPr lang="ar-SA" b="1" dirty="0" smtClean="0"/>
              <a:t> </a:t>
            </a:r>
            <a:r>
              <a:rPr lang="ar-SA" b="1" dirty="0" smtClean="0">
                <a:solidFill>
                  <a:schemeClr val="tx2">
                    <a:lumMod val="75000"/>
                  </a:schemeClr>
                </a:solidFill>
              </a:rPr>
              <a:t>الرد عليهم: 1- </a:t>
            </a:r>
            <a:r>
              <a:rPr lang="ar-SA" b="1" dirty="0" smtClean="0"/>
              <a:t>إن مضمون عباراتهم نفي الصفات واسموا ذلك توحيدًا، وكذلك المعتزلة ومن ضاهاهم من الجهمية يسمون ذلك توحيدًا، لكن التوحيد لذي بعث الله به الرسل هو أن يعبدوه وحده لا شريك له ولا يجعل له ندًا ( قل يا أيها الكافرون، لا أعبد ما تعبدون،ولا أنتم عابدون ما أعبد, ولا أنا عابد ما عبدتم، ولا أنتم عابدون ما أعبد، لكم دينكم ولي دين). </a:t>
            </a:r>
          </a:p>
          <a:p>
            <a:r>
              <a:rPr lang="ar-SA" b="1" dirty="0" smtClean="0"/>
              <a:t>2- من تمام التوحيد أن يوصف الله بما وصف به نفسه وبما وصفه به رسوله، ويصان ذلك عن التحريف والتعطيل والتكييف والتمثيل كما قال تعالى: ( قل هو الله أحد, الله الصمد، لم يلد ولم يولد، ولم يكن له كفوًا أحد) ولهذا وغيره وجب الاعتصام بالألفاظ الشرعية في هذا الباب نفيًا وإثباتًا.</a:t>
            </a:r>
            <a:endParaRPr lang="ar-SA"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457200" y="548680"/>
            <a:ext cx="8219256" cy="5925272"/>
          </a:xfrm>
        </p:spPr>
        <p:txBody>
          <a:bodyPr/>
          <a:lstStyle/>
          <a:p>
            <a:r>
              <a:rPr lang="ar-SA" b="1" dirty="0" smtClean="0">
                <a:solidFill>
                  <a:schemeClr val="tx2">
                    <a:lumMod val="75000"/>
                  </a:schemeClr>
                </a:solidFill>
              </a:rPr>
              <a:t>الموقف من الألفاظ التي تنازع فيها من ابتدعها من المتأخرين</a:t>
            </a:r>
            <a:r>
              <a:rPr lang="ar-SA" b="1" dirty="0" smtClean="0"/>
              <a:t>، مثل لفظ الجسم والجوهر والمتحيّز والجهة ونحو ذلك فلا نطلق نفيًا ولا إثباتًا حتى ينظر في مقصود قائلها فإن كان قد أراد بالنفي والاثبات معنى صحيحًا مواقًا لما أخبر به الرسول صوب المعنى الذي قصده بلفظه إن جمع بين حق وباطل، وأثبت الحق وأبطل الباطل. </a:t>
            </a:r>
            <a:r>
              <a:rPr lang="en-US" b="1" dirty="0" smtClean="0">
                <a:solidFill>
                  <a:schemeClr val="tx2">
                    <a:lumMod val="75000"/>
                  </a:schemeClr>
                </a:solidFill>
              </a:rPr>
              <a:t>&gt; </a:t>
            </a:r>
            <a:r>
              <a:rPr lang="ar-SA" b="1" dirty="0" smtClean="0">
                <a:solidFill>
                  <a:schemeClr val="tx2">
                    <a:lumMod val="75000"/>
                  </a:schemeClr>
                </a:solidFill>
              </a:rPr>
              <a:t>قول ابن تيميه.</a:t>
            </a:r>
          </a:p>
          <a:p>
            <a:r>
              <a:rPr lang="ar-SA" b="1" dirty="0" smtClean="0">
                <a:solidFill>
                  <a:schemeClr val="tx2">
                    <a:lumMod val="75000"/>
                  </a:schemeClr>
                </a:solidFill>
              </a:rPr>
              <a:t>وضح </a:t>
            </a:r>
            <a:r>
              <a:rPr lang="ar-SA" b="1" dirty="0" smtClean="0">
                <a:solidFill>
                  <a:schemeClr val="tx2">
                    <a:lumMod val="75000"/>
                  </a:schemeClr>
                </a:solidFill>
              </a:rPr>
              <a:t> </a:t>
            </a:r>
            <a:r>
              <a:rPr lang="ar-SA" b="1" dirty="0" smtClean="0">
                <a:solidFill>
                  <a:schemeClr val="tx2">
                    <a:lumMod val="75000"/>
                  </a:schemeClr>
                </a:solidFill>
              </a:rPr>
              <a:t>ابن تيميه </a:t>
            </a:r>
            <a:r>
              <a:rPr lang="ar-SA" b="1" dirty="0" smtClean="0">
                <a:solidFill>
                  <a:schemeClr val="tx2">
                    <a:lumMod val="75000"/>
                  </a:schemeClr>
                </a:solidFill>
              </a:rPr>
              <a:t>الحكم على أقواله في ذلك فقال:</a:t>
            </a:r>
            <a:endParaRPr lang="ar-SA" b="1" dirty="0" smtClean="0">
              <a:solidFill>
                <a:schemeClr val="tx2">
                  <a:lumMod val="75000"/>
                </a:schemeClr>
              </a:solidFill>
            </a:endParaRPr>
          </a:p>
          <a:p>
            <a:r>
              <a:rPr lang="ar-SA" b="1" dirty="0" smtClean="0">
                <a:solidFill>
                  <a:schemeClr val="tx2">
                    <a:lumMod val="75000"/>
                  </a:schemeClr>
                </a:solidFill>
              </a:rPr>
              <a:t>1- </a:t>
            </a:r>
            <a:r>
              <a:rPr lang="ar-SA" b="1" dirty="0" smtClean="0"/>
              <a:t>جعل عين العلم والقدرة هي نفس الارادة والعناية ونفس الحياة هي نفس العلم والقدرة ونحو ذلك معلوم الفساد بالضرورة. </a:t>
            </a:r>
          </a:p>
          <a:p>
            <a:r>
              <a:rPr lang="ar-SA" b="1" dirty="0" smtClean="0">
                <a:solidFill>
                  <a:schemeClr val="tx2">
                    <a:lumMod val="75000"/>
                  </a:schemeClr>
                </a:solidFill>
              </a:rPr>
              <a:t>2- </a:t>
            </a:r>
            <a:r>
              <a:rPr lang="ar-SA" b="1" dirty="0" smtClean="0"/>
              <a:t>من المعلوم أن القائم بنفسه ليس هو القائم بغيره، والجسم ليس هو العرض والموصوف ليس هو الصفة والذات ليست هي النعوت، فمن قال: إن العالم هو العلم، والعلم هو العالم فضلًا له بين وكذلك معلوم أن العلم ليس هو المعلوم فمن قال: إن العلم هو المعلوم والمعلوم هو العلم فضلًا له بين أيضًا.</a:t>
            </a:r>
          </a:p>
          <a:p>
            <a:r>
              <a:rPr lang="ar-SA" b="1" dirty="0" smtClean="0"/>
              <a:t>ثم بيّن لهم أن الكتاب الإلهي مملوء بإثبات الصفات لله تعالى كالعلم والقدرة والرحمة ونحو ذلك، فالعلم بإثبات الصفات من قول الله ورسوله بعد تدبر النصوص الإلهية علم ضروري لا يرتاب فيه. </a:t>
            </a:r>
          </a:p>
          <a:p>
            <a:endParaRPr lang="ar-SA"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457200" y="548680"/>
            <a:ext cx="8075240" cy="5925272"/>
          </a:xfrm>
        </p:spPr>
        <p:txBody>
          <a:bodyPr>
            <a:normAutofit fontScale="92500"/>
          </a:bodyPr>
          <a:lstStyle/>
          <a:p>
            <a:pPr algn="ctr"/>
            <a:r>
              <a:rPr lang="ar-SA" b="1" dirty="0" smtClean="0">
                <a:solidFill>
                  <a:schemeClr val="tx2">
                    <a:lumMod val="75000"/>
                  </a:schemeClr>
                </a:solidFill>
              </a:rPr>
              <a:t>الفرار من تعدد صفات وأسماء وكلام الواحد الحق كان من أصول الإلحاد والتعطيل الذي سمّوه توحيدًا:</a:t>
            </a:r>
          </a:p>
          <a:p>
            <a:r>
              <a:rPr lang="ar-SA" b="1" dirty="0" smtClean="0">
                <a:solidFill>
                  <a:schemeClr val="tx2">
                    <a:lumMod val="75000"/>
                  </a:schemeClr>
                </a:solidFill>
              </a:rPr>
              <a:t>شبهتين: </a:t>
            </a:r>
            <a:r>
              <a:rPr lang="ar-SA" b="1" dirty="0" smtClean="0"/>
              <a:t>1- وضّح شيخ الإسلام ابن تيمية أن الجهمية من المتكلمين قالوا: القديم واحد، ولو أثبتنا له صفات لكان أكثر من واحد.</a:t>
            </a:r>
          </a:p>
          <a:p>
            <a:pPr>
              <a:buNone/>
            </a:pPr>
            <a:r>
              <a:rPr lang="ar-SA" b="1" dirty="0" smtClean="0"/>
              <a:t>2- وقال جهمية الفلاسفة: الواجب واحد ولو أثبتنا له الصفات لتعدد الواجب.</a:t>
            </a:r>
          </a:p>
          <a:p>
            <a:pPr>
              <a:buNone/>
            </a:pPr>
            <a:r>
              <a:rPr lang="ar-SA" b="1" dirty="0" smtClean="0">
                <a:solidFill>
                  <a:schemeClr val="tx2">
                    <a:lumMod val="75000"/>
                  </a:schemeClr>
                </a:solidFill>
              </a:rPr>
              <a:t>الرد: </a:t>
            </a:r>
            <a:r>
              <a:rPr lang="ar-SA" b="1" dirty="0" smtClean="0"/>
              <a:t>وضّح ابن تيمية أن التوحيد الذي ورد في القرآن والسنة واتفقت عليه الأئمة ليس كما قالوا، لأن القرآن أثبت الوحدانية في الإلهية بقوله: ( وإلاهكم إله واحد) وقوله: ( وقال الله لا تتخذوا إلاهين اثنين إنّما هو إله واحد فإياي فارهبون) وبهذا يتبيّن أن لفظ التوحيد والواحد والأحد في وضعهم واصطلاحهم غير التوحيد والواحد والأحد في القرآن والسنة والاجماع وفي اللغة التي جاء بها القرآن. وحينئذ فلا يمكنهم الاستدلال بما جاء في كلام الله ورسله وفي لفظ التوحيد على ما يدعونه هم، لأن دلالة الخطاب إنما تكون بلغة المتكلم وعادته المعروفة في خطابه لا بلغة وعادة واصطلاح قوم آخرين، بل لفظ التوحيد والأحد والواحد الموجود في كلام الله ورسوله يدل على نقيض قولهم وأنه موصوف بالصفات الثبوتية فلو قُدر أن لفظ الواحد فيه اشتراك وإجمال لكان مايبينه القرآن من اتصافه بالصفات </a:t>
            </a:r>
            <a:r>
              <a:rPr lang="ar-SA" b="1" dirty="0" smtClean="0"/>
              <a:t>الثبوتية </a:t>
            </a:r>
            <a:r>
              <a:rPr lang="ar-SA" b="1" dirty="0" smtClean="0"/>
              <a:t>رافعًا للإجمال والاشتراك، موافقًا لقول أهل الاثبات دون النفاةبل إنه يُبيّن نهاية توحيدهم الذي مضمونه نفي الصفات.   </a:t>
            </a:r>
          </a:p>
          <a:p>
            <a:endParaRPr lang="ar-SA" b="1" dirty="0" smtClean="0"/>
          </a:p>
          <a:p>
            <a:endParaRPr lang="ar-SA"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348880"/>
            <a:ext cx="8229600" cy="1143000"/>
          </a:xfrm>
        </p:spPr>
        <p:txBody>
          <a:bodyPr>
            <a:normAutofit fontScale="90000"/>
          </a:bodyPr>
          <a:lstStyle/>
          <a:p>
            <a:pPr algn="ctr"/>
            <a:r>
              <a:rPr lang="ar-SA" b="1" dirty="0" smtClean="0"/>
              <a:t>المحاضرة الأولى: </a:t>
            </a:r>
            <a:br>
              <a:rPr lang="ar-SA" b="1" dirty="0" smtClean="0"/>
            </a:br>
            <a:r>
              <a:rPr lang="ar-SA" b="1" dirty="0" smtClean="0"/>
              <a:t>انتشار مصطلحات فلاسفة اليونان بين المسلمين.</a:t>
            </a:r>
            <a:br>
              <a:rPr lang="ar-SA" b="1" dirty="0" smtClean="0"/>
            </a:br>
            <a:endParaRPr lang="ar-SA"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348880"/>
            <a:ext cx="8229600" cy="1143000"/>
          </a:xfrm>
        </p:spPr>
        <p:txBody>
          <a:bodyPr>
            <a:noAutofit/>
          </a:bodyPr>
          <a:lstStyle/>
          <a:p>
            <a:pPr algn="ctr"/>
            <a:r>
              <a:rPr lang="ar-SA" sz="2400" b="1" dirty="0" smtClean="0"/>
              <a:t>المحاضرة الخامسة: </a:t>
            </a:r>
            <a:br>
              <a:rPr lang="ar-SA" sz="2400" b="1" dirty="0" smtClean="0"/>
            </a:br>
            <a:r>
              <a:rPr lang="ar-SA" sz="2000" b="1" dirty="0" smtClean="0"/>
              <a:t>المزاعم المترتبة على استعمال الألفاظ المجملة في الصفات الإلهية بما فيها قدرة وإرادة ومشيئة رب العالمين</a:t>
            </a:r>
            <a:r>
              <a:rPr lang="ar-SA" sz="2400" b="1" dirty="0" smtClean="0"/>
              <a:t/>
            </a:r>
            <a:br>
              <a:rPr lang="ar-SA" sz="2400" b="1" dirty="0" smtClean="0"/>
            </a:br>
            <a:endParaRPr lang="ar-SA" sz="24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467544" y="764704"/>
            <a:ext cx="7992888" cy="5349208"/>
          </a:xfrm>
        </p:spPr>
        <p:txBody>
          <a:bodyPr/>
          <a:lstStyle/>
          <a:p>
            <a:r>
              <a:rPr lang="ar-SA" b="1" dirty="0" smtClean="0"/>
              <a:t>ترتّب على استعمال الألفاظ المحملة في الصفات الإلهية بما فيها قدرة وإرادة ومشيئة رب العالمين انقسام الناس في وجود العالم إلى قسمين:</a:t>
            </a:r>
          </a:p>
          <a:p>
            <a:r>
              <a:rPr lang="ar-SA" b="1" dirty="0" smtClean="0"/>
              <a:t>الأول: الذين قالوا إن العالم حدث بعد إن لم يكن والذي أحدثه هو الله .</a:t>
            </a:r>
          </a:p>
          <a:p>
            <a:r>
              <a:rPr lang="ar-SA" b="1" dirty="0" smtClean="0"/>
              <a:t>الثاني: الذين قالوا: إن العالم قديم بالزمان مع الله لأن القدم حسب اعتقادهم ينقسم إلى قسمين: ذاتي وزماني وهما لله تعالى, أما العالم فهو قديم مع الله بالزمان دون الذات.</a:t>
            </a:r>
          </a:p>
          <a:p>
            <a:r>
              <a:rPr lang="ar-SA" b="1" dirty="0" smtClean="0"/>
              <a:t>من قال بأن: العالم حدث بعد إن لم يكن والذي أحدثه هو الله انقسموا إلى قسمين: 1- سلف الأمة: وهؤلاء قالوا: بأن العالم حادث حدث بعد إن لم يكن وأن قدرة الله تعالى وإرادته ومشيئته وكلامه قديم النوع حادث الآحاد يفعل بها ما يشاء كيف شاء أنّى شاء. 2- المتكلمون من معتزلة وأشاعرة وماتريدية الذين وافقوا أهل السنة والجماعة في حدوث العالم بعد إن لم يكن وفارقوهم عندما قالوا إنه حدث بقدرة ومشيئة وإرادة قديمة فقط.   </a:t>
            </a:r>
          </a:p>
          <a:p>
            <a:endParaRPr lang="ar-SA" b="1" dirty="0" smtClean="0"/>
          </a:p>
          <a:p>
            <a:endParaRPr lang="ar-SA"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251520" y="260648"/>
            <a:ext cx="8208912" cy="6264696"/>
          </a:xfrm>
        </p:spPr>
        <p:txBody>
          <a:bodyPr>
            <a:normAutofit fontScale="85000" lnSpcReduction="10000"/>
          </a:bodyPr>
          <a:lstStyle/>
          <a:p>
            <a:r>
              <a:rPr lang="ar-SA" b="1" dirty="0" smtClean="0"/>
              <a:t>ترتب على اعتقاد الأشاعرة والماتريدية والمعتزلة : </a:t>
            </a:r>
          </a:p>
          <a:p>
            <a:r>
              <a:rPr lang="ar-SA" b="1" dirty="0" smtClean="0"/>
              <a:t>إن الإرادة الإلهية قديمة مطلقًا والعالم حدث بهذه الإرادة القديمة المطلقة، الذي اقتضت وجوده في الوقت الذي وجد فيه، وقد كان قبل ذلك الوقت معدومًا، أي لم يكن مريدًا فلم يحدث ذلك.</a:t>
            </a:r>
          </a:p>
          <a:p>
            <a:r>
              <a:rPr lang="ar-SA" b="1" dirty="0" smtClean="0"/>
              <a:t>قال الغزالي: الإرادة صفة من شأنها تمييز الشيء عن مثله ولولا أن هذا شأنها لوقع الاكتفاء بالقدرة ... . </a:t>
            </a:r>
            <a:r>
              <a:rPr lang="ar-SA" b="1" dirty="0" smtClean="0">
                <a:solidFill>
                  <a:schemeClr val="tx2">
                    <a:lumMod val="75000"/>
                  </a:schemeClr>
                </a:solidFill>
              </a:rPr>
              <a:t>ترتب على هذا القول: </a:t>
            </a:r>
          </a:p>
          <a:p>
            <a:r>
              <a:rPr lang="ar-SA" b="1" dirty="0" smtClean="0"/>
              <a:t>1- جواز حدوث العالم بإرادة قديمة أزلية من غير تجدد شيء.</a:t>
            </a:r>
          </a:p>
          <a:p>
            <a:r>
              <a:rPr lang="ar-SA" b="1" dirty="0" smtClean="0"/>
              <a:t>2- ظنّ المتكلمون أن المؤثر التام يتراخى عنه أثره وأن القادر المختار يرجح أحد مقدوريه على الآخر بلا مرجّح والحوادث قد حدثت بعد إن لم تكن بدون سبب حادث، وأنّ لها ابتداءً وظنوا امتناع حوادث لا تتناهى فلزمهم أن الربّ لا يمكنه فعل ذلك. </a:t>
            </a:r>
          </a:p>
          <a:p>
            <a:r>
              <a:rPr lang="ar-SA" b="1" dirty="0" smtClean="0"/>
              <a:t>فالتزموا أنّ الربّ يمتنع أن يكون لم يزل متكلمًا بمشيئته ثم افترقوا بعد ذلك إلى:</a:t>
            </a:r>
          </a:p>
          <a:p>
            <a:r>
              <a:rPr lang="ar-SA" b="1" dirty="0" smtClean="0"/>
              <a:t>1- منهم من قال: كلامه لا يكون إلا حادثًا، لأن الكلام لا يكون إلا مقدورًا مرادًا وما كان كذلك لا يكون إلا حادثًا وما كان حادثًا كان مخلوقًا منفصلًا عنه لامتناع قيام الحوادث به وتسلسلها حسب ظنهم.</a:t>
            </a:r>
          </a:p>
          <a:p>
            <a:r>
              <a:rPr lang="ar-SA" b="1" dirty="0" smtClean="0"/>
              <a:t>2- ومنهم من قال: بل كلامه لا يكون إلا قائمًا به، وما كان قائمًا به لم يكن متعلقًا بمشيئته وإرادته، بل لايكون إلا قديم العين، لأنه لو كان مقدورًا مرادًا لكان حادثًا فكانت الحوادث تقوم به ولو قامت به لم يسبقها ولم يخل منها، وما لم خل من الحوادث فهو حادث  لامتناع حوادث لا أول لها.</a:t>
            </a:r>
          </a:p>
          <a:p>
            <a:r>
              <a:rPr lang="ar-SA" b="1" dirty="0" smtClean="0"/>
              <a:t>3- ومنهم من قال: بل هو متكلم بمشيئته وقدرته لكنه يمتنع إن يكون لأن ذلك يستلزم وجود حوادث الأجسام بأنها لاتخلو من الحوادث ولا تسبقها وما لم يسبق الحوادث فهو حادث.</a:t>
            </a:r>
          </a:p>
          <a:p>
            <a:pPr>
              <a:buNone/>
            </a:pPr>
            <a:endParaRPr lang="ar-SA"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395536" y="404664"/>
            <a:ext cx="8136904" cy="5997280"/>
          </a:xfrm>
        </p:spPr>
        <p:txBody>
          <a:bodyPr>
            <a:normAutofit/>
          </a:bodyPr>
          <a:lstStyle/>
          <a:p>
            <a:r>
              <a:rPr lang="ar-SA" b="1" dirty="0" smtClean="0"/>
              <a:t>القسم الثاني ( الفلاسفة) بما فيهم الفارابي وابن سينا: وافقوا المتكلمين الذين نفوا الصفات الإلهية وأثبتوا الأسماء وتفطّنوا لخطأ المتكلمين،(العالم خُلق بإرادة وقدرة قديمة)،  مع أنهم أثبتوا حدوث العالم أي: المتكلمين، لذا أظهروا قولهم بقدم العالم.</a:t>
            </a:r>
          </a:p>
          <a:p>
            <a:r>
              <a:rPr lang="ar-SA" b="1" dirty="0" smtClean="0"/>
              <a:t>ترتب على القول بأن العالم قديم مع الله وهو عالم المفارقات والعقول: أنه من المحال عند الفارابي وابن سينا أن يصدر الكثير عن الواحد وحده مطلقة، فلو صدرت عنه كثرة لم يعد واحدًا، ولهذا قالا: بوجود المتوسطات على مراتب بين واجب الوجود بذاته وبين هذا العالم المتكثر.</a:t>
            </a:r>
          </a:p>
          <a:p>
            <a:r>
              <a:rPr lang="ar-SA" b="1" dirty="0" smtClean="0"/>
              <a:t>فكان الصادر عن ذات الله حسب اعتقادهم هو العقل الأول الذي كام ممكن الوجود بذاته واجب الوجود بالكائن الأول أي الله وهو أشرف الموجدات والسبيل لإبداع الكثرة في الكون، والكثرة لم تأته من جهة مبدعة بل جاءته من حيث تعقّله لمبدعه، وتعقّله لذاته هو من حيث أنه واجب الوجود بالغير وممكن في ذاته، ولهذا زعما أن العقل الأول صدر عنه عقل ثاني وهكذا إلى عشرة عقول.</a:t>
            </a:r>
          </a:p>
          <a:p>
            <a:r>
              <a:rPr lang="ar-SA" b="1" dirty="0" smtClean="0"/>
              <a:t>بنى الفارابي وابن سينا أدلتهما على القول بقدم العالم على نفي الصفات وذلك لأن:</a:t>
            </a:r>
            <a:endParaRPr lang="ar-SA" b="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457200" y="476672"/>
            <a:ext cx="8003232" cy="5997280"/>
          </a:xfrm>
        </p:spPr>
        <p:txBody>
          <a:bodyPr>
            <a:normAutofit lnSpcReduction="10000"/>
          </a:bodyPr>
          <a:lstStyle/>
          <a:p>
            <a:r>
              <a:rPr lang="ar-SA" b="1" dirty="0" smtClean="0"/>
              <a:t>1- الطريقة التي أحدثاها مركبة من كلام الفلاسفة القدماء والمعتزلة وذلك أن المعتزلة نفوا الصفات والأفعال القائمة بذات الله تعالى وسموا ذلك توحيدًا.</a:t>
            </a:r>
          </a:p>
          <a:p>
            <a:r>
              <a:rPr lang="ar-SA" b="1" dirty="0" smtClean="0"/>
              <a:t>2- وقد وافقهما كل من الفارابي وابن سينا على تقرير هذا النفي الذي سموه توحيدًا ومن ثم منعوا القول بحدوث العالم، فكان قولهما أفسد من قول المعتزلة وذلك أن العالم في نظرهما داخل في مقولة الممكن وعلاقته بالسبب الأول علاقة الممكن بالضروري.</a:t>
            </a:r>
          </a:p>
          <a:p>
            <a:r>
              <a:rPr lang="ar-SA" b="1" dirty="0" smtClean="0"/>
              <a:t>3- ترتب على تقصير المتكلمين في معرفة السمع والعقل، وحقيقة ما بعث الله به ورسوله واحتجاجهم لما نصروه بحجج ظنوها صحيحة في المعقول سلّط عليهم الفلاسفة الذين رأوا أن هذا القول مما يُعلم بطلانه في صريح العقل وأنه يمتنع حدوث الحوادث بدون سبب حادث ويمتنع كون الربّ يصير فاعلًا بعد إن لم يكن.</a:t>
            </a:r>
          </a:p>
          <a:p>
            <a:r>
              <a:rPr lang="ar-SA" b="1" dirty="0" smtClean="0"/>
              <a:t>فرّ الفلاسفة من قول المتكلمين: العالم تراخى عن المؤثّر فوقعوا في القول بـ: أن المؤثّر التام يمتنع تخلّف أثره عنه. </a:t>
            </a:r>
          </a:p>
          <a:p>
            <a:r>
              <a:rPr lang="ar-SA" b="1" dirty="0" smtClean="0"/>
              <a:t>يلزم من ذلك: عدة أمور باطلة أهمها: أنه لا يحدث في العالم شيء فإنه إذا كانت العلة تامة أزلية ومعلوها معها في الزمان... لزم أن يكون كل ماسوى الله قديمًا أزليًّا وهذا خلاف المحسوس.   </a:t>
            </a:r>
            <a:endParaRPr lang="ar-SA"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556792"/>
            <a:ext cx="7772400" cy="1470025"/>
          </a:xfrm>
        </p:spPr>
        <p:txBody>
          <a:bodyPr>
            <a:normAutofit fontScale="90000"/>
          </a:bodyPr>
          <a:lstStyle/>
          <a:p>
            <a:pPr algn="ctr"/>
            <a:r>
              <a:rPr lang="ar-SA" sz="3200" dirty="0" smtClean="0"/>
              <a:t>المحاضرة السادسة</a:t>
            </a:r>
            <a:br>
              <a:rPr lang="ar-SA" sz="3200" dirty="0" smtClean="0"/>
            </a:br>
            <a:r>
              <a:rPr lang="ar-SA" sz="3200" dirty="0" smtClean="0"/>
              <a:t>قول الفلاسفة: بحشر الأرواح دون الأجساد، وفيها فصول: الأول: الجذور التاريخية لهذه المسألة.</a:t>
            </a:r>
            <a:endParaRPr lang="ar-SA" sz="3200" dirty="0"/>
          </a:p>
        </p:txBody>
      </p:sp>
      <p:sp>
        <p:nvSpPr>
          <p:cNvPr id="3" name="Subtitle 2"/>
          <p:cNvSpPr>
            <a:spLocks noGrp="1"/>
          </p:cNvSpPr>
          <p:nvPr>
            <p:ph type="subTitle" idx="1"/>
          </p:nvPr>
        </p:nvSpPr>
        <p:spPr>
          <a:xfrm>
            <a:off x="3419872" y="4077072"/>
            <a:ext cx="6172200" cy="1371600"/>
          </a:xfrm>
        </p:spPr>
        <p:txBody>
          <a:bodyPr>
            <a:normAutofit/>
          </a:bodyPr>
          <a:lstStyle/>
          <a:p>
            <a:r>
              <a:rPr lang="ar-SA" sz="2000" dirty="0" smtClean="0">
                <a:solidFill>
                  <a:schemeClr val="tx1"/>
                </a:solidFill>
              </a:rPr>
              <a:t>إعداد الطالبة: رشا جمال داوود</a:t>
            </a:r>
          </a:p>
          <a:p>
            <a:r>
              <a:rPr lang="ar-SA" sz="2000" dirty="0" smtClean="0">
                <a:solidFill>
                  <a:schemeClr val="tx1"/>
                </a:solidFill>
              </a:rPr>
              <a:t>إشراف: الـ أ.د: هيا آل الشيخ </a:t>
            </a:r>
            <a:endParaRPr lang="ar-SA" sz="2000" dirty="0">
              <a:solidFill>
                <a:schemeClr val="tx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836712"/>
            <a:ext cx="7467600" cy="490066"/>
          </a:xfrm>
        </p:spPr>
        <p:txBody>
          <a:bodyPr>
            <a:normAutofit fontScale="90000"/>
          </a:bodyPr>
          <a:lstStyle/>
          <a:p>
            <a:pPr algn="ctr"/>
            <a:r>
              <a:rPr lang="ar-SA" b="1" dirty="0" smtClean="0"/>
              <a:t>أولًا: أفلاطون والنفس الانسانية: طبيعة النفس عند أفلاطون</a:t>
            </a:r>
            <a:endParaRPr lang="ar-SA" b="1" dirty="0"/>
          </a:p>
        </p:txBody>
      </p:sp>
      <p:sp>
        <p:nvSpPr>
          <p:cNvPr id="3" name="Content Placeholder 2"/>
          <p:cNvSpPr>
            <a:spLocks noGrp="1"/>
          </p:cNvSpPr>
          <p:nvPr>
            <p:ph sz="quarter" idx="1"/>
          </p:nvPr>
        </p:nvSpPr>
        <p:spPr>
          <a:xfrm>
            <a:off x="179512" y="1628800"/>
            <a:ext cx="8280920" cy="4873752"/>
          </a:xfrm>
        </p:spPr>
        <p:txBody>
          <a:bodyPr>
            <a:normAutofit fontScale="92500" lnSpcReduction="20000"/>
          </a:bodyPr>
          <a:lstStyle/>
          <a:p>
            <a:r>
              <a:rPr lang="ar-SA" b="1" dirty="0" smtClean="0"/>
              <a:t>طبيعة النفس عند أفلاطون مزدوجة، حصيلة ثلاث قوى:</a:t>
            </a:r>
          </a:p>
          <a:p>
            <a:pPr>
              <a:buNone/>
            </a:pPr>
            <a:r>
              <a:rPr lang="ar-SA" b="1" dirty="0" smtClean="0"/>
              <a:t>العقل الذي يميل إلى الخير.</a:t>
            </a:r>
          </a:p>
          <a:p>
            <a:pPr>
              <a:buNone/>
            </a:pPr>
            <a:r>
              <a:rPr lang="ar-SA" b="1" dirty="0" smtClean="0"/>
              <a:t>الشهوة التي تسعى دائمًا إلى إرضاء الحاجات المادية. </a:t>
            </a:r>
          </a:p>
          <a:p>
            <a:pPr>
              <a:buNone/>
            </a:pPr>
            <a:r>
              <a:rPr lang="ar-SA" b="1" dirty="0" smtClean="0"/>
              <a:t>القوة الوسيطة التي تنحاز إلى أحد الطرفين وهي الحماس والغضب. </a:t>
            </a:r>
          </a:p>
          <a:p>
            <a:r>
              <a:rPr lang="ar-SA" b="1" dirty="0" smtClean="0">
                <a:solidFill>
                  <a:schemeClr val="bg2">
                    <a:lumMod val="50000"/>
                  </a:schemeClr>
                </a:solidFill>
              </a:rPr>
              <a:t>نستنتج مما سبق: </a:t>
            </a:r>
            <a:r>
              <a:rPr lang="ar-SA" b="1" dirty="0" smtClean="0"/>
              <a:t>أن الانسان عند أفلاطون كائن ذو طبيعة ثنائية فهو بماله من نفس ينتمي للعالم العقلي الإلهي الخالد، وبماله من جسد ينتمي للعالم الفاني، وحقيقته وجوهره هو النفس الانسانية الذي طبيعتها من طبيعة الآلهة الخالدة.</a:t>
            </a:r>
          </a:p>
          <a:p>
            <a:r>
              <a:rPr lang="ar-SA" b="1" dirty="0" smtClean="0"/>
              <a:t>قال أفلاطون: إن الروح على أشد ما يكون الشبه بالإلهي وبالخالد وبالمعقول وبذي الصورة الواحده وبغير التحلل، وإن الجسد على أشد ما يكون الشبه بالانساني وبالفاني وبغير العقول وبذي الصور المتعددة وبالمتحلل وبالمتحول.</a:t>
            </a:r>
          </a:p>
          <a:p>
            <a:r>
              <a:rPr lang="ar-SA" b="1" dirty="0" smtClean="0"/>
              <a:t>أكّدأفلاطون </a:t>
            </a:r>
            <a:r>
              <a:rPr lang="ar-SA" b="1" dirty="0" smtClean="0">
                <a:solidFill>
                  <a:schemeClr val="bg2">
                    <a:lumMod val="50000"/>
                  </a:schemeClr>
                </a:solidFill>
              </a:rPr>
              <a:t>خلود النفس </a:t>
            </a:r>
            <a:r>
              <a:rPr lang="ar-SA" b="1" dirty="0" smtClean="0"/>
              <a:t>بأدلة عقلية في محاورة فيدون تلخيصها فيما يلي:  </a:t>
            </a:r>
          </a:p>
          <a:p>
            <a:pPr>
              <a:buNone/>
            </a:pPr>
            <a:r>
              <a:rPr lang="ar-SA" b="1" dirty="0" smtClean="0"/>
              <a:t>    إن النفس ما دامت تدرك المثل العقلية الخالدة فطبيعتها مماثلة لطبيعة ما تدركه، فهي إذن بسيطة التركيب مثلها لا تتعرض للفساد أو الانحلال الذي يصيب الأجسام.</a:t>
            </a:r>
          </a:p>
          <a:p>
            <a:pPr>
              <a:buNone/>
            </a:pPr>
            <a:r>
              <a:rPr lang="ar-SA" b="1" dirty="0" smtClean="0"/>
              <a:t>    ما دامت النفس تشابه المثل وتشارك في مثل الحياة فلابد إنها خالدة، لأن ما يشارك في الحياة لا يقبل الضد وهو الموت.  </a:t>
            </a:r>
          </a:p>
          <a:p>
            <a:pPr>
              <a:buNone/>
            </a:pPr>
            <a:endParaRPr lang="ar-SA" b="1" dirty="0"/>
          </a:p>
        </p:txBody>
      </p:sp>
      <p:sp>
        <p:nvSpPr>
          <p:cNvPr id="4" name="Oval 3"/>
          <p:cNvSpPr/>
          <p:nvPr/>
        </p:nvSpPr>
        <p:spPr>
          <a:xfrm>
            <a:off x="8460432" y="1988840"/>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a:solidFill>
                  <a:prstClr val="white"/>
                </a:solidFill>
              </a:rPr>
              <a:t>1</a:t>
            </a:r>
          </a:p>
        </p:txBody>
      </p:sp>
      <p:sp>
        <p:nvSpPr>
          <p:cNvPr id="5" name="Oval 4"/>
          <p:cNvSpPr/>
          <p:nvPr/>
        </p:nvSpPr>
        <p:spPr>
          <a:xfrm>
            <a:off x="8460432" y="2348880"/>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a:solidFill>
                  <a:prstClr val="white"/>
                </a:solidFill>
              </a:rPr>
              <a:t>2</a:t>
            </a:r>
          </a:p>
        </p:txBody>
      </p:sp>
      <p:sp>
        <p:nvSpPr>
          <p:cNvPr id="6" name="Oval 5"/>
          <p:cNvSpPr/>
          <p:nvPr/>
        </p:nvSpPr>
        <p:spPr>
          <a:xfrm>
            <a:off x="8460432" y="2636912"/>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a:solidFill>
                  <a:prstClr val="white"/>
                </a:solidFill>
              </a:rPr>
              <a:t>3</a:t>
            </a:r>
          </a:p>
        </p:txBody>
      </p:sp>
      <p:sp>
        <p:nvSpPr>
          <p:cNvPr id="7" name="Oval 6"/>
          <p:cNvSpPr/>
          <p:nvPr/>
        </p:nvSpPr>
        <p:spPr>
          <a:xfrm>
            <a:off x="8172400" y="5229200"/>
            <a:ext cx="288032"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a:solidFill>
                  <a:prstClr val="white"/>
                </a:solidFill>
              </a:rPr>
              <a:t>1</a:t>
            </a:r>
          </a:p>
        </p:txBody>
      </p:sp>
      <p:sp>
        <p:nvSpPr>
          <p:cNvPr id="8" name="Oval 7"/>
          <p:cNvSpPr/>
          <p:nvPr/>
        </p:nvSpPr>
        <p:spPr>
          <a:xfrm>
            <a:off x="8172400" y="5733256"/>
            <a:ext cx="288032"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a:solidFill>
                  <a:prstClr val="white"/>
                </a:solidFill>
              </a:rPr>
              <a:t>2</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251520" y="1268760"/>
            <a:ext cx="8208912" cy="4873752"/>
          </a:xfrm>
        </p:spPr>
        <p:txBody>
          <a:bodyPr/>
          <a:lstStyle/>
          <a:p>
            <a:pPr>
              <a:buNone/>
            </a:pPr>
            <a:r>
              <a:rPr lang="ar-SA" sz="2800" b="1" dirty="0" smtClean="0">
                <a:solidFill>
                  <a:schemeClr val="bg2">
                    <a:lumMod val="50000"/>
                  </a:schemeClr>
                </a:solidFill>
              </a:rPr>
              <a:t>مصير النفس عند أفلاطون:</a:t>
            </a:r>
          </a:p>
          <a:p>
            <a:r>
              <a:rPr lang="ar-SA" b="1" dirty="0" smtClean="0"/>
              <a:t>1- النفس عند أفلاطون إذا تطهّرت من علاقتها بالجسد مالت إلى ما يشابه طبيعتها من الموجودات الخالدة اللامرئية.</a:t>
            </a:r>
          </a:p>
          <a:p>
            <a:r>
              <a:rPr lang="ar-SA" b="1" dirty="0" smtClean="0"/>
              <a:t>2- أما التي لم تتطهّر وانقادات للجسد فتعلقت بالماديات وكرهت الحكمة فإنها تظل بعد الموت مادية كثيفة متعلقة بالأبدان فتولد من جديد في جسم آخر يوافق طبيعتها السيئة: </a:t>
            </a:r>
          </a:p>
          <a:p>
            <a:pPr>
              <a:buNone/>
            </a:pPr>
            <a:endParaRPr lang="ar-SA" b="1" dirty="0" smtClean="0"/>
          </a:p>
        </p:txBody>
      </p:sp>
      <p:sp>
        <p:nvSpPr>
          <p:cNvPr id="4" name="Rectangle 3"/>
          <p:cNvSpPr/>
          <p:nvPr/>
        </p:nvSpPr>
        <p:spPr>
          <a:xfrm>
            <a:off x="3347864" y="3717032"/>
            <a:ext cx="2808312" cy="720080"/>
          </a:xfrm>
          <a:prstGeom prst="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b="1" dirty="0">
                <a:solidFill>
                  <a:prstClr val="black"/>
                </a:solidFill>
              </a:rPr>
              <a:t>فالنفس الشهوانية الدنيئة توجد في حمار أو حيوان مثله</a:t>
            </a:r>
          </a:p>
        </p:txBody>
      </p:sp>
      <p:sp>
        <p:nvSpPr>
          <p:cNvPr id="5" name="Rectangle 4"/>
          <p:cNvSpPr/>
          <p:nvPr/>
        </p:nvSpPr>
        <p:spPr>
          <a:xfrm>
            <a:off x="3347864" y="5733256"/>
            <a:ext cx="2808312" cy="720080"/>
          </a:xfrm>
          <a:prstGeom prst="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1600" b="1" dirty="0">
                <a:solidFill>
                  <a:prstClr val="black"/>
                </a:solidFill>
              </a:rPr>
              <a:t>أما غير المؤذية التي أهملت الحكمة فتوجد في حيوان اجتماعي كالنحل أو النمل </a:t>
            </a:r>
          </a:p>
        </p:txBody>
      </p:sp>
      <p:sp>
        <p:nvSpPr>
          <p:cNvPr id="6" name="Rectangle 5"/>
          <p:cNvSpPr/>
          <p:nvPr/>
        </p:nvSpPr>
        <p:spPr>
          <a:xfrm>
            <a:off x="3347864" y="4725144"/>
            <a:ext cx="2808312" cy="720080"/>
          </a:xfrm>
          <a:prstGeom prst="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b="1" dirty="0">
                <a:solidFill>
                  <a:prstClr val="black"/>
                </a:solidFill>
              </a:rPr>
              <a:t>أما الطاغية المؤذية فيناسبها جسم ذئب أو صقر</a:t>
            </a:r>
          </a:p>
        </p:txBody>
      </p:sp>
      <p:sp>
        <p:nvSpPr>
          <p:cNvPr id="7" name="Oval 6"/>
          <p:cNvSpPr/>
          <p:nvPr/>
        </p:nvSpPr>
        <p:spPr>
          <a:xfrm>
            <a:off x="6300192" y="3933056"/>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a:solidFill>
                  <a:prstClr val="white"/>
                </a:solidFill>
              </a:rPr>
              <a:t>1</a:t>
            </a:r>
          </a:p>
        </p:txBody>
      </p:sp>
      <p:sp>
        <p:nvSpPr>
          <p:cNvPr id="8" name="Oval 7"/>
          <p:cNvSpPr/>
          <p:nvPr/>
        </p:nvSpPr>
        <p:spPr>
          <a:xfrm>
            <a:off x="6300192" y="4941168"/>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a:solidFill>
                  <a:prstClr val="white"/>
                </a:solidFill>
              </a:rPr>
              <a:t>2</a:t>
            </a:r>
          </a:p>
        </p:txBody>
      </p:sp>
      <p:sp>
        <p:nvSpPr>
          <p:cNvPr id="9" name="Oval 8"/>
          <p:cNvSpPr/>
          <p:nvPr/>
        </p:nvSpPr>
        <p:spPr>
          <a:xfrm>
            <a:off x="6300192" y="5949280"/>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a:solidFill>
                  <a:prstClr val="white"/>
                </a:solidFill>
              </a:rPr>
              <a:t>3</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79512" y="1052736"/>
            <a:ext cx="8686800" cy="4873752"/>
          </a:xfrm>
        </p:spPr>
        <p:txBody>
          <a:bodyPr>
            <a:noAutofit/>
          </a:bodyPr>
          <a:lstStyle/>
          <a:p>
            <a:r>
              <a:rPr lang="ar-SA" sz="2000" b="1" dirty="0" smtClean="0">
                <a:solidFill>
                  <a:schemeClr val="bg2">
                    <a:lumMod val="50000"/>
                  </a:schemeClr>
                </a:solidFill>
              </a:rPr>
              <a:t>أنواع النفس عند أرسطو:</a:t>
            </a:r>
          </a:p>
          <a:p>
            <a:pPr>
              <a:buNone/>
            </a:pPr>
            <a:r>
              <a:rPr lang="ar-SA" sz="2000" b="1" dirty="0" smtClean="0"/>
              <a:t>رتّب أرسطو أنواع النفس في نظام تدريجي بحيث يشمل النوع الأنواع الأبسط منه فكان ترتيبه كالتالي:</a:t>
            </a:r>
          </a:p>
          <a:p>
            <a:r>
              <a:rPr lang="ar-SA" sz="2000" b="1" dirty="0" smtClean="0"/>
              <a:t>النفس الغاذية: وهي أبسط الأنواع للأنها موجودة في كل الأحياء.</a:t>
            </a:r>
          </a:p>
          <a:p>
            <a:r>
              <a:rPr lang="ar-SA" sz="2000" b="1" dirty="0" smtClean="0"/>
              <a:t>النفس الحساسة: موجودة في كل الحيوانات، وتتدرج وسائل هذه النفس بحيث تبدأ بحاسة اللمس، ثم يليه الذوق فالشم فالسمع فالبصر ولا تقتصر وظائف النفس الحساسة على الادراك الحسي فحسب بل تشمل أيضًا الشعور باللذة والألم الذي تتبعه الرغبة والنزوع، كذلك يتفرع عن الاحساس قوتا الخيال والذاكرة الموجودتان عند بعض الأنواع العليا من الحيوان.</a:t>
            </a:r>
          </a:p>
          <a:p>
            <a:r>
              <a:rPr lang="ar-SA" sz="2000" b="1" dirty="0" smtClean="0">
                <a:solidFill>
                  <a:schemeClr val="bg2">
                    <a:lumMod val="50000"/>
                  </a:schemeClr>
                </a:solidFill>
              </a:rPr>
              <a:t>النفس الانسانية: </a:t>
            </a:r>
            <a:r>
              <a:rPr lang="ar-SA" sz="2000" b="1" dirty="0" smtClean="0"/>
              <a:t>وهي أعلى أنواع النفوس لأنها تتميز عن باقي الحيوان بالقوة العاقلة.</a:t>
            </a:r>
          </a:p>
          <a:p>
            <a:r>
              <a:rPr lang="ar-SA" sz="2000" b="1" dirty="0" smtClean="0">
                <a:solidFill>
                  <a:schemeClr val="bg2">
                    <a:lumMod val="50000"/>
                  </a:schemeClr>
                </a:solidFill>
              </a:rPr>
              <a:t>معنى القوة العاملة عند أرسطو:</a:t>
            </a:r>
          </a:p>
          <a:p>
            <a:r>
              <a:rPr lang="ar-SA" sz="2000" b="1" dirty="0" smtClean="0"/>
              <a:t>خصّ أرسطو النفس الانسانية بهذه القوة، ووظيفتها تختلف عن باقي قوى النفس الأخرى لأنها غير مرتبطة بالجسم، وينص أرسطو على أن العقل مفارق للبدن، والدليل على هذه المفارقة يتلخص في أننا لو قارنا بين عمل أي حاسة وعمل العقل فسوف نجد أن الحاسة تضعف من كثرة الاستعمال وترهق بحيث إنها لا يمكن أن تقوم بوظيفتها، فبعد أي إحساس شديد لا تقوى الحاسة على إدراك ما هو أبسط منهن فنحن لا نميز اللون أو الرائحة البسيطة بعد تأثرنا بالأقوى منهما أما العقل فعلى العكس من ذلك تزداد قدرته على تعقل البسيط بعد ادراك المركب.</a:t>
            </a:r>
          </a:p>
          <a:p>
            <a:r>
              <a:rPr lang="ar-SA" sz="2000" b="1" dirty="0" smtClean="0">
                <a:solidFill>
                  <a:schemeClr val="bg2">
                    <a:lumMod val="50000"/>
                  </a:schemeClr>
                </a:solidFill>
              </a:rPr>
              <a:t>نستنتج مما سبق: </a:t>
            </a:r>
            <a:r>
              <a:rPr lang="ar-SA" sz="2000" b="1" dirty="0" smtClean="0"/>
              <a:t>أن مقصوده من ذلك أنها باقية لا تفنى ولا تبيد.   </a:t>
            </a:r>
          </a:p>
          <a:p>
            <a:endParaRPr lang="ar-SA" sz="2000" b="1" dirty="0" smtClean="0"/>
          </a:p>
        </p:txBody>
      </p:sp>
      <p:sp>
        <p:nvSpPr>
          <p:cNvPr id="4" name="Title 1"/>
          <p:cNvSpPr>
            <a:spLocks noGrp="1"/>
          </p:cNvSpPr>
          <p:nvPr>
            <p:ph type="title"/>
          </p:nvPr>
        </p:nvSpPr>
        <p:spPr>
          <a:xfrm>
            <a:off x="683568" y="0"/>
            <a:ext cx="7467600" cy="908720"/>
          </a:xfrm>
        </p:spPr>
        <p:txBody>
          <a:bodyPr>
            <a:normAutofit/>
          </a:bodyPr>
          <a:lstStyle/>
          <a:p>
            <a:pPr algn="ctr"/>
            <a:r>
              <a:rPr lang="ar-SA" b="1" dirty="0" smtClean="0"/>
              <a:t>ثانيًا: أرسطو والنفس الانسانية</a:t>
            </a:r>
            <a:endParaRPr lang="ar-SA"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7544" y="620688"/>
            <a:ext cx="8147248" cy="5493224"/>
          </a:xfrm>
        </p:spPr>
        <p:txBody>
          <a:bodyPr>
            <a:normAutofit fontScale="92500" lnSpcReduction="10000"/>
          </a:bodyPr>
          <a:lstStyle/>
          <a:p>
            <a:pPr algn="ctr"/>
            <a:r>
              <a:rPr lang="ar-SA" b="1" dirty="0" smtClean="0">
                <a:solidFill>
                  <a:schemeClr val="bg2">
                    <a:lumMod val="50000"/>
                  </a:schemeClr>
                </a:solidFill>
              </a:rPr>
              <a:t>وظيفة العقل في رأي أرسطو:</a:t>
            </a:r>
          </a:p>
          <a:p>
            <a:pPr>
              <a:buNone/>
            </a:pPr>
            <a:r>
              <a:rPr lang="ar-SA" b="1" dirty="0" smtClean="0"/>
              <a:t>أن النفس عقل والعقل عنده من الأشياء التي لم يرها ولهذا فهي خالدة لا تفنى ولا تبيد.</a:t>
            </a:r>
          </a:p>
          <a:p>
            <a:pPr>
              <a:buNone/>
            </a:pPr>
            <a:endParaRPr lang="ar-SA" b="1" dirty="0" smtClean="0"/>
          </a:p>
          <a:p>
            <a:pPr algn="ctr"/>
            <a:r>
              <a:rPr lang="ar-SA" b="1" dirty="0" smtClean="0">
                <a:solidFill>
                  <a:schemeClr val="bg2">
                    <a:lumMod val="50000"/>
                  </a:schemeClr>
                </a:solidFill>
              </a:rPr>
              <a:t>حدوث واتصال النفس بالبدن عند أرسطو:</a:t>
            </a:r>
          </a:p>
          <a:p>
            <a:pPr>
              <a:buNone/>
            </a:pPr>
            <a:r>
              <a:rPr lang="ar-SA" b="1" dirty="0" smtClean="0"/>
              <a:t>النفس عند أرسطو حدثت مع حدوث البدن وبهذا فارق أستاذه أفلاطون الذي قال: إنها حدثت قبل الأبدان ووافقه على القول: بخلودها بعد موت الأجساد.</a:t>
            </a:r>
          </a:p>
          <a:p>
            <a:pPr>
              <a:buNone/>
            </a:pPr>
            <a:endParaRPr lang="ar-SA" b="1" dirty="0" smtClean="0"/>
          </a:p>
          <a:p>
            <a:pPr algn="ctr"/>
            <a:r>
              <a:rPr lang="ar-SA" b="1" dirty="0" smtClean="0">
                <a:solidFill>
                  <a:schemeClr val="bg2">
                    <a:lumMod val="50000"/>
                  </a:schemeClr>
                </a:solidFill>
              </a:rPr>
              <a:t>المعاد حسب رأي أرسطو:</a:t>
            </a:r>
          </a:p>
          <a:p>
            <a:pPr>
              <a:buNone/>
            </a:pPr>
            <a:r>
              <a:rPr lang="ar-SA" b="1" dirty="0" smtClean="0">
                <a:solidFill>
                  <a:schemeClr val="bg2">
                    <a:lumMod val="50000"/>
                  </a:schemeClr>
                </a:solidFill>
              </a:rPr>
              <a:t> </a:t>
            </a:r>
            <a:r>
              <a:rPr lang="ar-SA" b="1" dirty="0" smtClean="0"/>
              <a:t>للأنفس فقط دون الأجساد لذا بنى أرسطو وأفلاطون أفكارهما على خيالات ذهنية، لأنهما اعتمدا على عقولهما فقط وتركا دعوة الرسل جانبًا، فكان التناقض والاختلاف حليف كل من سار على دربهما بل كل من حاول التوفيق بين رأيهما انتهى أمره إلى الاخفاق، لذا عندما حاول ألإلوطين الجمع بين رأي أفلاطون وأرسطو أتى بنظرية الفيض وجعل النفس أساس هذه النظرية التي تبناها الفارابي وابن سينا فكان قولهما في هذه المسألة خاصة وفي غيرها من المسائل هو ما قاله أرسطو ممزوجًا بما قاله أفلاطون تارة وبما قاله أفلوطين تارة أخرى.  </a:t>
            </a:r>
            <a:endParaRPr lang="ar-SA"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836712"/>
            <a:ext cx="8534400" cy="758952"/>
          </a:xfrm>
        </p:spPr>
        <p:txBody>
          <a:bodyPr>
            <a:noAutofit/>
          </a:bodyPr>
          <a:lstStyle/>
          <a:p>
            <a:pPr algn="ctr"/>
            <a:r>
              <a:rPr lang="ar-SA" sz="3200" b="1" dirty="0" smtClean="0"/>
              <a:t/>
            </a:r>
            <a:br>
              <a:rPr lang="ar-SA" sz="3200" b="1" dirty="0" smtClean="0"/>
            </a:br>
            <a:r>
              <a:rPr lang="ar-SA" sz="3200" b="1" dirty="0" smtClean="0"/>
              <a:t>انتشار مصطلحات فلاسفة اليونان بين المسلمين</a:t>
            </a:r>
            <a:endParaRPr lang="ar-SA" sz="3200" b="1" dirty="0"/>
          </a:p>
        </p:txBody>
      </p:sp>
      <p:sp>
        <p:nvSpPr>
          <p:cNvPr id="3" name="Content Placeholder 2"/>
          <p:cNvSpPr>
            <a:spLocks noGrp="1"/>
          </p:cNvSpPr>
          <p:nvPr>
            <p:ph sz="quarter" idx="1"/>
          </p:nvPr>
        </p:nvSpPr>
        <p:spPr>
          <a:xfrm>
            <a:off x="457200" y="1600200"/>
            <a:ext cx="8003232" cy="4873752"/>
          </a:xfrm>
        </p:spPr>
        <p:txBody>
          <a:bodyPr>
            <a:normAutofit fontScale="92500" lnSpcReduction="10000"/>
          </a:bodyPr>
          <a:lstStyle/>
          <a:p>
            <a:r>
              <a:rPr lang="ar-SA" sz="2400" b="1" dirty="0" smtClean="0"/>
              <a:t>انتشرت مصطلحات فلاسفة اليونان بين المسلمين: بعد حركة النقل والترجمة للكتب الفلسفية من السريانية واليونانية والفارسية إلى اللغة العربية، وكان أكثرها لأرسطو.</a:t>
            </a:r>
          </a:p>
          <a:p>
            <a:r>
              <a:rPr lang="ar-SA" sz="2400" b="1" dirty="0" smtClean="0"/>
              <a:t>بدأت حركة الترجمة في عصر الدولة الأموية على يد خالد بن يزيد ثم فُتح الباب على مصراعيه في عهد الدولة العباسية وخاصة زمن المأمون.</a:t>
            </a:r>
          </a:p>
          <a:p>
            <a:r>
              <a:rPr lang="ar-SA" sz="2400" b="1" dirty="0" smtClean="0"/>
              <a:t>سبب ترجمة خالد للكتب: </a:t>
            </a:r>
            <a:r>
              <a:rPr lang="ar-SA" sz="2400" b="1" dirty="0" smtClean="0"/>
              <a:t> </a:t>
            </a:r>
            <a:r>
              <a:rPr lang="ar-SA" sz="2400" b="1" dirty="0" smtClean="0"/>
              <a:t>لأنه رأى جده معاوية قد اتخذ من ابن أثّال النصراني طبيبًا فأراد أن يتصل مثله برجال الطب والفلسفة والكيمياء.</a:t>
            </a:r>
          </a:p>
          <a:p>
            <a:r>
              <a:rPr lang="ar-SA" sz="2400" b="1" dirty="0" smtClean="0"/>
              <a:t>تُرجمت في عصر عمر بن عبد العزيز كتب الطب، وقرّب إليه من الفلاسفة عبد الملك بن أبجر الكتاني وكان طبيبًا ماهرًا أسلم على يديه. </a:t>
            </a:r>
          </a:p>
          <a:p>
            <a:r>
              <a:rPr lang="ar-SA" sz="2400" b="1" dirty="0" smtClean="0"/>
              <a:t>الترجمة في العصر الأموي اقتصرت على ترجمة العلوم الطبيعية كالطب والكيمياء ولم تتجاوزها إلى العلوم العقلية، كالمنطق وما وراء الطبيعة.</a:t>
            </a:r>
          </a:p>
          <a:p>
            <a:r>
              <a:rPr lang="ar-SA" sz="2400" b="1" dirty="0" smtClean="0"/>
              <a:t>جاءت الدولة العباسية وفي عهد أبي جعفر المنصور أُغدقت الأموال على ترجمة الكتب الفلسفية سواء كانت طبًا أو هندسة أو فلكًا.</a:t>
            </a:r>
          </a:p>
          <a:p>
            <a:r>
              <a:rPr lang="ar-SA" sz="2400" b="1" dirty="0" smtClean="0"/>
              <a:t>أول من اشتهر بترجمة المنطق: عبد الله بن المقفع كاتب أبي جعفر المنصور.</a:t>
            </a:r>
          </a:p>
          <a:p>
            <a:endParaRPr lang="ar-SA" sz="2400"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0"/>
            <a:ext cx="7467600" cy="1143000"/>
          </a:xfrm>
        </p:spPr>
        <p:txBody>
          <a:bodyPr/>
          <a:lstStyle/>
          <a:p>
            <a:pPr algn="ctr"/>
            <a:r>
              <a:rPr lang="ar-SA" b="1" dirty="0" smtClean="0"/>
              <a:t>ثالثًا: الرد:</a:t>
            </a:r>
            <a:endParaRPr lang="ar-SA" b="1" dirty="0"/>
          </a:p>
        </p:txBody>
      </p:sp>
      <p:sp>
        <p:nvSpPr>
          <p:cNvPr id="3" name="Content Placeholder 2"/>
          <p:cNvSpPr>
            <a:spLocks noGrp="1"/>
          </p:cNvSpPr>
          <p:nvPr>
            <p:ph sz="quarter" idx="1"/>
          </p:nvPr>
        </p:nvSpPr>
        <p:spPr>
          <a:xfrm>
            <a:off x="467544" y="1268760"/>
            <a:ext cx="8003232" cy="4945760"/>
          </a:xfrm>
        </p:spPr>
        <p:txBody>
          <a:bodyPr/>
          <a:lstStyle/>
          <a:p>
            <a:r>
              <a:rPr lang="ar-SA" b="1" dirty="0" smtClean="0"/>
              <a:t>ورد في القرآن بأن النفس واحده، ولكنّها تمر بثلاث حالات:</a:t>
            </a:r>
          </a:p>
          <a:p>
            <a:pPr>
              <a:buNone/>
            </a:pPr>
            <a:r>
              <a:rPr lang="ar-SA" b="1" dirty="0" smtClean="0"/>
              <a:t>1- المطمئنة: ( يا أيّتها النفس المطمئنة ارجعي إلى ربك راضية مرضية فادخلي في عبادي وادخلي جنتي)</a:t>
            </a:r>
          </a:p>
          <a:p>
            <a:pPr>
              <a:buNone/>
            </a:pPr>
            <a:r>
              <a:rPr lang="ar-SA" b="1" dirty="0" smtClean="0"/>
              <a:t>2- اللوامة, ( لا أقسم بيوم القيامة. ولا أقسم بالنفس اللوامة)، والله لا يقسم بالشيء إلا لعظم شأنه، وهو سبحانه له أن يقسم بما يشاء من مخلوقاته.</a:t>
            </a:r>
          </a:p>
          <a:p>
            <a:pPr>
              <a:buNone/>
            </a:pPr>
            <a:r>
              <a:rPr lang="ar-SA" b="1" dirty="0" smtClean="0"/>
              <a:t>3- الأمارة بالسوء، ( وما أبرء نفسي إنّ النفس لأمارة بالسوء إلا ما رحم ربي)</a:t>
            </a:r>
          </a:p>
          <a:p>
            <a:pPr>
              <a:buNone/>
            </a:pPr>
            <a:r>
              <a:rPr lang="ar-SA" b="1" dirty="0" smtClean="0"/>
              <a:t>ولهذا وجدنا أن القرآن وضّح لنا أن النفس واحده وليست متعدده كما قال أرسطو، وليست قوى كما قال أفلاطون وأنها تمر بحالات فمرة تكون مطمئنة ومرة تكون لوّامة ومرة تكون أمّارة بالسوء.</a:t>
            </a:r>
          </a:p>
          <a:p>
            <a:r>
              <a:rPr lang="ar-SA" b="1" dirty="0" smtClean="0"/>
              <a:t>أخبرنا القرآن أن النفس تفنى وتبيد وليس كما قال أفلاطون وإن فناءها هو مفارقتها للجسد. ( الله يتوفى الأنفس </a:t>
            </a:r>
            <a:r>
              <a:rPr lang="ar-SA" b="1" smtClean="0"/>
              <a:t>حين موتها والتي لم تمت في منامها </a:t>
            </a:r>
            <a:r>
              <a:rPr lang="ar-SA" b="1" dirty="0" smtClean="0"/>
              <a:t>فيُمسك التي قضى عليها الموت ويرسل الأخرى إلى أجل مسمى)</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63688" y="1268760"/>
            <a:ext cx="6172200" cy="1894362"/>
          </a:xfrm>
        </p:spPr>
        <p:txBody>
          <a:bodyPr>
            <a:normAutofit fontScale="90000"/>
          </a:bodyPr>
          <a:lstStyle/>
          <a:p>
            <a:pPr algn="ctr"/>
            <a:r>
              <a:rPr lang="ar-SA" dirty="0" smtClean="0">
                <a:solidFill>
                  <a:schemeClr val="tx1"/>
                </a:solidFill>
              </a:rPr>
              <a:t/>
            </a:r>
            <a:br>
              <a:rPr lang="ar-SA" dirty="0" smtClean="0">
                <a:solidFill>
                  <a:schemeClr val="tx1"/>
                </a:solidFill>
              </a:rPr>
            </a:br>
            <a:r>
              <a:rPr lang="ar-SA" dirty="0" smtClean="0">
                <a:solidFill>
                  <a:schemeClr val="tx1"/>
                </a:solidFill>
              </a:rPr>
              <a:t>المحاضرة السابعة</a:t>
            </a:r>
            <a:br>
              <a:rPr lang="ar-SA" dirty="0" smtClean="0">
                <a:solidFill>
                  <a:schemeClr val="tx1"/>
                </a:solidFill>
              </a:rPr>
            </a:br>
            <a:r>
              <a:rPr lang="ar-SA" dirty="0" smtClean="0">
                <a:solidFill>
                  <a:schemeClr val="tx1"/>
                </a:solidFill>
              </a:rPr>
              <a:t/>
            </a:r>
            <a:br>
              <a:rPr lang="ar-SA" dirty="0" smtClean="0">
                <a:solidFill>
                  <a:schemeClr val="tx1"/>
                </a:solidFill>
              </a:rPr>
            </a:br>
            <a:r>
              <a:rPr lang="ar-SA" dirty="0" smtClean="0">
                <a:solidFill>
                  <a:schemeClr val="tx1"/>
                </a:solidFill>
              </a:rPr>
              <a:t>الفصل الثاني</a:t>
            </a:r>
            <a:br>
              <a:rPr lang="ar-SA" dirty="0" smtClean="0">
                <a:solidFill>
                  <a:schemeClr val="tx1"/>
                </a:solidFill>
              </a:rPr>
            </a:br>
            <a:r>
              <a:rPr lang="ar-SA" dirty="0" smtClean="0">
                <a:solidFill>
                  <a:schemeClr val="tx1"/>
                </a:solidFill>
              </a:rPr>
              <a:t>الفارابي وابن سينا ومسألة حشر الأرواح دون الأجساد</a:t>
            </a:r>
            <a:endParaRPr lang="ar-SA" dirty="0">
              <a:solidFill>
                <a:schemeClr val="tx1"/>
              </a:solidFill>
            </a:endParaRPr>
          </a:p>
        </p:txBody>
      </p:sp>
      <p:sp>
        <p:nvSpPr>
          <p:cNvPr id="3" name="Subtitle 2"/>
          <p:cNvSpPr>
            <a:spLocks noGrp="1"/>
          </p:cNvSpPr>
          <p:nvPr>
            <p:ph type="subTitle" idx="1"/>
          </p:nvPr>
        </p:nvSpPr>
        <p:spPr>
          <a:xfrm>
            <a:off x="1835696" y="3789040"/>
            <a:ext cx="6172200" cy="1944216"/>
          </a:xfrm>
        </p:spPr>
        <p:txBody>
          <a:bodyPr>
            <a:normAutofit fontScale="92500" lnSpcReduction="10000"/>
          </a:bodyPr>
          <a:lstStyle/>
          <a:p>
            <a:pPr algn="ctr"/>
            <a:r>
              <a:rPr lang="ar-SA" dirty="0" smtClean="0">
                <a:solidFill>
                  <a:schemeClr val="accent1">
                    <a:lumMod val="75000"/>
                  </a:schemeClr>
                </a:solidFill>
              </a:rPr>
              <a:t>المبحث الأول:</a:t>
            </a:r>
          </a:p>
          <a:p>
            <a:pPr algn="ctr"/>
            <a:r>
              <a:rPr lang="ar-SA" dirty="0" smtClean="0">
                <a:solidFill>
                  <a:schemeClr val="accent1">
                    <a:lumMod val="75000"/>
                  </a:schemeClr>
                </a:solidFill>
              </a:rPr>
              <a:t>رأي الفارابي وابن سينا في مسألة حشر الأرواح دون الأجساد</a:t>
            </a:r>
          </a:p>
          <a:p>
            <a:pPr algn="ctr"/>
            <a:endParaRPr lang="ar-SA" dirty="0" smtClean="0">
              <a:solidFill>
                <a:schemeClr val="accent1">
                  <a:lumMod val="75000"/>
                </a:schemeClr>
              </a:solidFill>
            </a:endParaRPr>
          </a:p>
          <a:p>
            <a:pPr algn="ctr"/>
            <a:r>
              <a:rPr lang="ar-SA" dirty="0" smtClean="0">
                <a:solidFill>
                  <a:schemeClr val="accent1">
                    <a:lumMod val="75000"/>
                  </a:schemeClr>
                </a:solidFill>
              </a:rPr>
              <a:t>إعداد الطالبة: رشا جمال داوود</a:t>
            </a:r>
          </a:p>
          <a:p>
            <a:pPr algn="ctr"/>
            <a:r>
              <a:rPr lang="ar-SA" dirty="0" smtClean="0">
                <a:solidFill>
                  <a:schemeClr val="accent1">
                    <a:lumMod val="75000"/>
                  </a:schemeClr>
                </a:solidFill>
              </a:rPr>
              <a:t>الرقم الجامعي: 429921407</a:t>
            </a:r>
          </a:p>
          <a:p>
            <a:pPr algn="ctr"/>
            <a:r>
              <a:rPr lang="ar-SA" dirty="0" smtClean="0">
                <a:solidFill>
                  <a:schemeClr val="accent1">
                    <a:lumMod val="75000"/>
                  </a:schemeClr>
                </a:solidFill>
              </a:rPr>
              <a:t>إشراف: أ.د/ هيا آل الشيخ</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9552" y="1124744"/>
            <a:ext cx="7467600" cy="4873752"/>
          </a:xfrm>
        </p:spPr>
        <p:txBody>
          <a:bodyPr/>
          <a:lstStyle/>
          <a:p>
            <a:pPr algn="ctr"/>
            <a:r>
              <a:rPr lang="ar-SA" b="1" dirty="0" smtClean="0">
                <a:solidFill>
                  <a:schemeClr val="accent1">
                    <a:lumMod val="75000"/>
                  </a:schemeClr>
                </a:solidFill>
              </a:rPr>
              <a:t>عللي: مذهب الفارابي وابن سينا يشبه مذاهب الفلاسفة اليونان، وبخاصة أفلاطون وأرسطو؟</a:t>
            </a:r>
          </a:p>
          <a:p>
            <a:pPr algn="ctr">
              <a:buNone/>
            </a:pPr>
            <a:r>
              <a:rPr lang="ar-SA" b="1" dirty="0" smtClean="0"/>
              <a:t>لأنهما أخذا عنهما القول بخلود النفس وأخذا عن أرسطو ترتيب النفوس بحسب مراتب الوجود، وترتيب القوى بحسب مراتب الحياة.</a:t>
            </a:r>
          </a:p>
          <a:p>
            <a:pPr algn="ctr"/>
            <a:r>
              <a:rPr lang="ar-SA" b="1" dirty="0" smtClean="0">
                <a:solidFill>
                  <a:schemeClr val="accent1">
                    <a:lumMod val="75000"/>
                  </a:schemeClr>
                </a:solidFill>
              </a:rPr>
              <a:t>يدل على ذلك: </a:t>
            </a:r>
            <a:r>
              <a:rPr lang="ar-SA" b="1" dirty="0" smtClean="0"/>
              <a:t>قول ابن سينا: إن جميع العناصر الأربعة بطبقاتها طوع الأجرام الفلكية تتولد من تأثير تلك وطاعة هذه .</a:t>
            </a:r>
          </a:p>
          <a:p>
            <a:pPr algn="ctr"/>
            <a:r>
              <a:rPr lang="ar-SA" b="1" dirty="0" smtClean="0">
                <a:solidFill>
                  <a:schemeClr val="accent1">
                    <a:lumMod val="75000"/>
                  </a:schemeClr>
                </a:solidFill>
              </a:rPr>
              <a:t>كيف حدثت النفس عند الفارابي وابن سينا ؟</a:t>
            </a:r>
          </a:p>
          <a:p>
            <a:pPr algn="ctr"/>
            <a:r>
              <a:rPr lang="ar-SA" b="1" dirty="0" smtClean="0"/>
              <a:t>النفس الانسانية عندهما تفيض من العقل الفعّال، فهي ذات طبيعة معقولة غير مادية تحدث عند حدوث البدن المستعد لقبولها وتبقى بعد فنائه.</a:t>
            </a:r>
          </a:p>
          <a:p>
            <a:pPr algn="ctr"/>
            <a:r>
              <a:rPr lang="ar-SA" b="1" dirty="0" smtClean="0">
                <a:solidFill>
                  <a:schemeClr val="accent1">
                    <a:lumMod val="75000"/>
                  </a:schemeClr>
                </a:solidFill>
              </a:rPr>
              <a:t>اذن المقصود من كلامه: </a:t>
            </a:r>
            <a:r>
              <a:rPr lang="ar-SA" b="1" dirty="0" smtClean="0"/>
              <a:t>أن النفس خالدة.</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611560" y="836712"/>
            <a:ext cx="7632848" cy="5184576"/>
          </a:xfrm>
        </p:spPr>
        <p:txBody>
          <a:bodyPr>
            <a:normAutofit fontScale="92500" lnSpcReduction="20000"/>
          </a:bodyPr>
          <a:lstStyle/>
          <a:p>
            <a:pPr algn="ctr"/>
            <a:r>
              <a:rPr lang="ar-SA" b="1" dirty="0" smtClean="0"/>
              <a:t>قال الفارابي: النفس لا يجوز أن تكون موجوده قبل وجود البدن وإنها لا يجوز أن تكرر في أبدان مختلفة وأنه لا يجوز أن يكون لبدن واحد نفسان، وإنها باقية بعد موت البدن، ليس فيها قوة قبول الفساد، وإن لها بعد المفارقة أحوالاً إما أحوال سعادة أو أحوال شقاوة.</a:t>
            </a:r>
          </a:p>
          <a:p>
            <a:pPr algn="ctr"/>
            <a:r>
              <a:rPr lang="ar-SA" b="1" dirty="0" smtClean="0">
                <a:solidFill>
                  <a:schemeClr val="accent1">
                    <a:lumMod val="75000"/>
                  </a:schemeClr>
                </a:solidFill>
              </a:rPr>
              <a:t>س/ هل وجدت هذه الكلمة عند السلف أو في القرآن، وضحي ذلك؟</a:t>
            </a:r>
          </a:p>
          <a:p>
            <a:pPr algn="ctr">
              <a:buNone/>
            </a:pPr>
            <a:r>
              <a:rPr lang="ar-SA" b="1" dirty="0" smtClean="0"/>
              <a:t>ج/  نعم ، موت النفس مفارقتها للبدن، لكن الفارابي لم يعتبر ذلك موتًا لأنه قال بأحوال النفس.</a:t>
            </a:r>
          </a:p>
          <a:p>
            <a:pPr algn="ctr"/>
            <a:r>
              <a:rPr lang="ar-SA" b="1" dirty="0" smtClean="0">
                <a:solidFill>
                  <a:schemeClr val="accent1">
                    <a:lumMod val="75000"/>
                  </a:schemeClr>
                </a:solidFill>
              </a:rPr>
              <a:t>س/ ما الذي تستنتجينه مما سبق؟ </a:t>
            </a:r>
          </a:p>
          <a:p>
            <a:pPr algn="ctr">
              <a:buNone/>
            </a:pPr>
            <a:r>
              <a:rPr lang="ar-SA" b="1" dirty="0" smtClean="0"/>
              <a:t>ج/ 1- الفارابي أثبت خلود النفس بشكل عام في نصوص صريحة ليس فيها أي لبس أو غموض سواء كانت فاضلة أو جاهلة، (الفاضلة في سعادة وهي في جنات النعيم والجاهلة في شقاء وهو الجحيم) وهذا رأيه في أغلب كتبه مثل: الدعاوي القلبية والتعليقات واثبات المفارقات.</a:t>
            </a:r>
          </a:p>
          <a:p>
            <a:pPr algn="ctr">
              <a:buNone/>
            </a:pPr>
            <a:r>
              <a:rPr lang="ar-SA" b="1" dirty="0" smtClean="0"/>
              <a:t>2- وفي كتابيه: (آراء أهل المدينة الفاضلة) و(السياسات المدنية)، أثبت خلود النفس الفاضلة بشكل قاطع، وتردد في خلود النفس الجاهلة فتارة يقول بفنائها وانحلالها إلى العدم، وتارة يقول بخلودها في الشقاء.</a:t>
            </a:r>
          </a:p>
          <a:p>
            <a:pPr algn="ctr">
              <a:buNone/>
            </a:pPr>
            <a:r>
              <a:rPr lang="ar-SA" b="1" dirty="0" smtClean="0"/>
              <a:t>3- الرأي الذي استقر عليه هو القول بخلود النفس وتناسخ الروح الجاهلة إلى أن تتطهر.    </a:t>
            </a:r>
            <a:endParaRPr lang="ar-SA" b="1"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539552" y="764704"/>
            <a:ext cx="7560840" cy="4873752"/>
          </a:xfrm>
        </p:spPr>
        <p:txBody>
          <a:bodyPr/>
          <a:lstStyle/>
          <a:p>
            <a:r>
              <a:rPr lang="ar-SA" b="1" dirty="0" smtClean="0"/>
              <a:t>علاقة النفس بالجسد عند أرسطو: علاقة عرضية لا ذاتية ولهذا لاتفنى النفس بفناء االجسد.</a:t>
            </a:r>
          </a:p>
          <a:p>
            <a:r>
              <a:rPr lang="ar-SA" b="1" dirty="0" smtClean="0">
                <a:solidFill>
                  <a:schemeClr val="accent1">
                    <a:lumMod val="75000"/>
                  </a:schemeClr>
                </a:solidFill>
              </a:rPr>
              <a:t>س/ مالمقصود بـ: رأي الفارابي وابن سينا في مسألة المعاد خاصة وفي غيرها من المسائل عامة، هو التمييز بين المحسوس والمعقول؟</a:t>
            </a:r>
          </a:p>
          <a:p>
            <a:pPr>
              <a:buNone/>
            </a:pPr>
            <a:r>
              <a:rPr lang="ar-SA" b="1" dirty="0" smtClean="0"/>
              <a:t>ج/ الرغبة في اصابة السعادة الروحية ( المعقول)  أعظم، من الرغبة في اصابة السعادة البدنية ( المحسوس) وأن السعادة الحقة في أن تسلك النفس سبيلها إلى الجواهر الروحية المطلقة وتصبح جزءًا من العالم العلوي. </a:t>
            </a:r>
          </a:p>
          <a:p>
            <a:pPr>
              <a:buNone/>
            </a:pPr>
            <a:r>
              <a:rPr lang="ar-SA" b="1" dirty="0" smtClean="0"/>
              <a:t>أي: لا اهتم بالجسم لأن الحشر للأرواح وليس للأجساد.  </a:t>
            </a:r>
          </a:p>
          <a:p>
            <a:pPr>
              <a:buNone/>
            </a:pPr>
            <a:endParaRPr lang="ar-SA" b="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539552" y="620688"/>
            <a:ext cx="7467600" cy="4873752"/>
          </a:xfrm>
        </p:spPr>
        <p:txBody>
          <a:bodyPr/>
          <a:lstStyle/>
          <a:p>
            <a:pPr algn="ctr"/>
            <a:r>
              <a:rPr lang="ar-SA" b="1" dirty="0" smtClean="0">
                <a:solidFill>
                  <a:schemeClr val="accent1">
                    <a:lumMod val="75000"/>
                  </a:schemeClr>
                </a:solidFill>
              </a:rPr>
              <a:t>س/ كُتب ابن سينا أكثر خطرًا من الفارابي؟</a:t>
            </a:r>
          </a:p>
          <a:p>
            <a:pPr algn="ctr">
              <a:buNone/>
            </a:pPr>
            <a:r>
              <a:rPr lang="ar-SA" b="1" dirty="0" smtClean="0"/>
              <a:t>ج/ لأنه فصّل وشرح فيها بعبارات تصل للأذهان بأسلوب اسهل من الفارابي.</a:t>
            </a:r>
          </a:p>
          <a:p>
            <a:pPr algn="ctr">
              <a:buNone/>
            </a:pPr>
            <a:endParaRPr lang="ar-SA" b="1" dirty="0" smtClean="0"/>
          </a:p>
          <a:p>
            <a:pPr algn="ctr"/>
            <a:r>
              <a:rPr lang="ar-SA" b="1" dirty="0" smtClean="0">
                <a:solidFill>
                  <a:schemeClr val="accent1">
                    <a:lumMod val="75000"/>
                  </a:schemeClr>
                </a:solidFill>
              </a:rPr>
              <a:t>من افتراءات ابن سينا:</a:t>
            </a:r>
          </a:p>
          <a:p>
            <a:pPr algn="ctr"/>
            <a:r>
              <a:rPr lang="ar-SA" b="1" dirty="0" smtClean="0"/>
              <a:t>1- زعم هو والفارابي أن غاية النبي من مسألة أمر المعاد هي دفع الناس إلى فعل الخير وهذا التوجيه إلى فعل الخير لا يمكن إلا اذا شرح لهم النبي صلى الله عليه وسلم أن المعاد لا يخص الروح وحدها بل حتى البدن.</a:t>
            </a:r>
          </a:p>
          <a:p>
            <a:pPr algn="ctr"/>
            <a:r>
              <a:rPr lang="ar-SA" b="1" dirty="0" smtClean="0"/>
              <a:t>2- قسّم الناس إلى خاصة وعامة بطعنة في النبوة السابق.</a:t>
            </a:r>
          </a:p>
          <a:p>
            <a:pPr algn="ctr"/>
            <a:r>
              <a:rPr lang="ar-SA" b="1" dirty="0" smtClean="0"/>
              <a:t>3- قال بأن: الشريعة تلجأ دائمًا إلى ضرب الأمثلة المحسوسة في مثل هذه المسائل وهي ضرورية للعامة، أما الخاصة هم الذين يأخذون بالأمور الروحية ويؤولون النصوص.</a:t>
            </a:r>
          </a:p>
          <a:p>
            <a:pPr algn="ctr"/>
            <a:endParaRPr lang="ar-SA" b="1" dirty="0" smtClean="0"/>
          </a:p>
          <a:p>
            <a:pPr algn="ctr">
              <a:buNone/>
            </a:pPr>
            <a:endParaRPr lang="ar-SA" b="1"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539552" y="1124744"/>
            <a:ext cx="7467600" cy="4873752"/>
          </a:xfrm>
        </p:spPr>
        <p:txBody>
          <a:bodyPr/>
          <a:lstStyle/>
          <a:p>
            <a:pPr algn="ctr"/>
            <a:r>
              <a:rPr lang="ar-SA" b="1" dirty="0" smtClean="0">
                <a:solidFill>
                  <a:schemeClr val="accent1">
                    <a:lumMod val="75000"/>
                  </a:schemeClr>
                </a:solidFill>
              </a:rPr>
              <a:t>وردت في نص ابن سينا عدد من المصطلحات فما المقصود بها:</a:t>
            </a:r>
          </a:p>
          <a:p>
            <a:pPr algn="ctr"/>
            <a:r>
              <a:rPr lang="ar-SA" b="1" dirty="0" smtClean="0">
                <a:solidFill>
                  <a:schemeClr val="accent1">
                    <a:lumMod val="75000"/>
                  </a:schemeClr>
                </a:solidFill>
              </a:rPr>
              <a:t>الأمثلة المحسوسة: </a:t>
            </a:r>
            <a:r>
              <a:rPr lang="ar-SA" b="1" dirty="0" smtClean="0"/>
              <a:t>هي ظواهر نصوص الكتاب والسنة.</a:t>
            </a:r>
          </a:p>
          <a:p>
            <a:pPr algn="ctr"/>
            <a:r>
              <a:rPr lang="ar-SA" b="1" dirty="0" smtClean="0">
                <a:solidFill>
                  <a:schemeClr val="accent1">
                    <a:lumMod val="75000"/>
                  </a:schemeClr>
                </a:solidFill>
              </a:rPr>
              <a:t>الألم الحسي: </a:t>
            </a:r>
            <a:r>
              <a:rPr lang="ar-SA" b="1" dirty="0" smtClean="0"/>
              <a:t>ما تحسه الأجساد من آلام.</a:t>
            </a:r>
          </a:p>
          <a:p>
            <a:pPr algn="ctr"/>
            <a:r>
              <a:rPr lang="ar-SA" b="1" dirty="0" smtClean="0">
                <a:solidFill>
                  <a:schemeClr val="accent1">
                    <a:lumMod val="75000"/>
                  </a:schemeClr>
                </a:solidFill>
              </a:rPr>
              <a:t>اللذة الحسيّة: </a:t>
            </a:r>
            <a:r>
              <a:rPr lang="ar-SA" b="1" dirty="0" smtClean="0"/>
              <a:t>الشيء المحسوس، ما تحسه الأجساد من اللذات، كالأكل والشرب ونحوها. </a:t>
            </a:r>
          </a:p>
          <a:p>
            <a:pPr algn="ctr"/>
            <a:r>
              <a:rPr lang="ar-SA" b="1" dirty="0" smtClean="0">
                <a:solidFill>
                  <a:schemeClr val="accent1">
                    <a:lumMod val="75000"/>
                  </a:schemeClr>
                </a:solidFill>
              </a:rPr>
              <a:t>الحكماء: </a:t>
            </a:r>
            <a:r>
              <a:rPr lang="ar-SA" b="1" dirty="0" smtClean="0"/>
              <a:t>هم الفلاسفة، مثل: ابن سينا والفارابي – الذين هم الخاصة يؤلون النصوص ولا يأخذون بظواهرها.</a:t>
            </a:r>
          </a:p>
          <a:p>
            <a:pPr algn="ctr"/>
            <a:r>
              <a:rPr lang="ar-SA" b="1" dirty="0" smtClean="0">
                <a:solidFill>
                  <a:schemeClr val="accent1">
                    <a:lumMod val="75000"/>
                  </a:schemeClr>
                </a:solidFill>
              </a:rPr>
              <a:t>الجمهور: </a:t>
            </a:r>
            <a:r>
              <a:rPr lang="ar-SA" b="1" dirty="0" smtClean="0"/>
              <a:t>عامة الناس الذين لهم ظواهر النصوص.</a:t>
            </a:r>
            <a:endParaRPr lang="ar-SA" b="1"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467544" y="1052736"/>
            <a:ext cx="7467600" cy="4873752"/>
          </a:xfrm>
        </p:spPr>
        <p:txBody>
          <a:bodyPr/>
          <a:lstStyle/>
          <a:p>
            <a:pPr algn="ctr"/>
            <a:r>
              <a:rPr lang="ar-SA" b="1" dirty="0" smtClean="0">
                <a:solidFill>
                  <a:schemeClr val="accent1">
                    <a:lumMod val="75000"/>
                  </a:schemeClr>
                </a:solidFill>
              </a:rPr>
              <a:t>شبهه: ادّعى ابن سينا أن النبي صلى الله عليه وسلم كتم على الناس أمرهم ، كيف تردين عليه؟</a:t>
            </a:r>
          </a:p>
          <a:p>
            <a:pPr algn="ctr"/>
            <a:endParaRPr lang="ar-SA" b="1" dirty="0" smtClean="0"/>
          </a:p>
          <a:p>
            <a:pPr algn="ctr"/>
            <a:r>
              <a:rPr lang="ar-SA" b="1" dirty="0" smtClean="0"/>
              <a:t>الرد: نرد عليه بقول الله تعالى: ( اليوم أكملت لكم دينكم وأتممت عليكم نعمتي ورضيت لكم الإسلام دينًا) فالآية صريحة بأن الإسلام كامل أكمله الله لعبادة ورضيه لهم.</a:t>
            </a:r>
          </a:p>
          <a:p>
            <a:pPr algn="ctr"/>
            <a:r>
              <a:rPr lang="ar-SA" b="1" dirty="0" smtClean="0"/>
              <a:t>وقوله تعالى: ( إن الذين يكتمون ما أنزلنا من البيّنات والهدى من بعد ما بيّناه للناس في الكتاب أولئك يلعنهم الله ويلعنهم اللاعنون), هذه عقوبة لمن كتم شيئًا من الدين، فكيف يكتم النبي صلى الله عليه وسلم شيئًا ورسالة الإسلام شاملة هيمنت على العالم. </a:t>
            </a:r>
            <a:endParaRPr lang="ar-SA" b="1"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3608" y="692696"/>
            <a:ext cx="7772400" cy="1470025"/>
          </a:xfrm>
        </p:spPr>
        <p:txBody>
          <a:bodyPr>
            <a:normAutofit/>
          </a:bodyPr>
          <a:lstStyle/>
          <a:p>
            <a:pPr algn="ctr"/>
            <a:r>
              <a:rPr lang="ar-SA" sz="3200" dirty="0" smtClean="0">
                <a:solidFill>
                  <a:schemeClr val="tx1"/>
                </a:solidFill>
              </a:rPr>
              <a:t>المحاضرة الثامنة</a:t>
            </a:r>
            <a:endParaRPr lang="ar-SA" sz="3200" dirty="0">
              <a:solidFill>
                <a:schemeClr val="tx1"/>
              </a:solidFill>
            </a:endParaRPr>
          </a:p>
        </p:txBody>
      </p:sp>
      <p:sp>
        <p:nvSpPr>
          <p:cNvPr id="3" name="Subtitle 2"/>
          <p:cNvSpPr>
            <a:spLocks noGrp="1"/>
          </p:cNvSpPr>
          <p:nvPr>
            <p:ph type="subTitle" idx="1"/>
          </p:nvPr>
        </p:nvSpPr>
        <p:spPr>
          <a:xfrm>
            <a:off x="899592" y="2780928"/>
            <a:ext cx="7992888" cy="2520280"/>
          </a:xfrm>
        </p:spPr>
        <p:txBody>
          <a:bodyPr>
            <a:noAutofit/>
          </a:bodyPr>
          <a:lstStyle/>
          <a:p>
            <a:pPr algn="ctr"/>
            <a:r>
              <a:rPr lang="ar-SA" sz="2400" b="1" dirty="0" smtClean="0">
                <a:solidFill>
                  <a:schemeClr val="accent1">
                    <a:lumMod val="50000"/>
                  </a:schemeClr>
                </a:solidFill>
                <a:latin typeface="Traditional Arabic" pitchFamily="18" charset="-78"/>
                <a:cs typeface="Traditional Arabic" pitchFamily="18" charset="-78"/>
              </a:rPr>
              <a:t>المبحث الثاني:</a:t>
            </a:r>
          </a:p>
          <a:p>
            <a:pPr algn="ctr"/>
            <a:r>
              <a:rPr lang="ar-SA" sz="2400" b="1" dirty="0" smtClean="0">
                <a:solidFill>
                  <a:schemeClr val="accent1">
                    <a:lumMod val="50000"/>
                  </a:schemeClr>
                </a:solidFill>
                <a:latin typeface="Traditional Arabic" pitchFamily="18" charset="-78"/>
                <a:cs typeface="Traditional Arabic" pitchFamily="18" charset="-78"/>
              </a:rPr>
              <a:t>أدلة الفارابي وابن سينا في مسألة حشر الأرواح دون الأجساد</a:t>
            </a:r>
          </a:p>
          <a:p>
            <a:pPr algn="ctr"/>
            <a:endParaRPr lang="ar-SA" sz="2400" b="1" dirty="0">
              <a:latin typeface="Traditional Arabic" pitchFamily="18" charset="-78"/>
              <a:cs typeface="Traditional Arabic" pitchFamily="18" charset="-78"/>
            </a:endParaRPr>
          </a:p>
          <a:p>
            <a:pPr algn="ctr"/>
            <a:r>
              <a:rPr lang="ar-SA" sz="2400" b="1" dirty="0" smtClean="0">
                <a:latin typeface="Traditional Arabic" pitchFamily="18" charset="-78"/>
                <a:cs typeface="Traditional Arabic" pitchFamily="18" charset="-78"/>
              </a:rPr>
              <a:t>إعداد الطالبة:</a:t>
            </a:r>
          </a:p>
          <a:p>
            <a:pPr algn="ctr"/>
            <a:r>
              <a:rPr lang="ar-SA" sz="2400" b="1" dirty="0" smtClean="0">
                <a:latin typeface="Traditional Arabic" pitchFamily="18" charset="-78"/>
                <a:cs typeface="Traditional Arabic" pitchFamily="18" charset="-78"/>
              </a:rPr>
              <a:t>رشا جمال داوود</a:t>
            </a:r>
          </a:p>
          <a:p>
            <a:pPr algn="ctr"/>
            <a:r>
              <a:rPr lang="ar-SA" sz="2400" b="1" dirty="0" smtClean="0">
                <a:latin typeface="Traditional Arabic" pitchFamily="18" charset="-78"/>
                <a:cs typeface="Traditional Arabic" pitchFamily="18" charset="-78"/>
              </a:rPr>
              <a:t>الرقم الجامعي:</a:t>
            </a:r>
          </a:p>
          <a:p>
            <a:pPr algn="ctr"/>
            <a:r>
              <a:rPr lang="ar-SA" sz="2400" b="1" dirty="0" smtClean="0">
                <a:latin typeface="Traditional Arabic" pitchFamily="18" charset="-78"/>
                <a:cs typeface="Traditional Arabic" pitchFamily="18" charset="-78"/>
              </a:rPr>
              <a:t>429921407</a:t>
            </a:r>
          </a:p>
          <a:p>
            <a:pPr algn="ctr"/>
            <a:r>
              <a:rPr lang="ar-SA" sz="2400" b="1" dirty="0" smtClean="0">
                <a:latin typeface="Traditional Arabic" pitchFamily="18" charset="-78"/>
                <a:cs typeface="Traditional Arabic" pitchFamily="18" charset="-78"/>
              </a:rPr>
              <a:t>أستاذة المقرر: أ.د/ هيا آل الشيخ</a:t>
            </a:r>
          </a:p>
          <a:p>
            <a:pPr algn="ctr"/>
            <a:endParaRPr lang="ar-SA" sz="2400" b="1" dirty="0">
              <a:latin typeface="Traditional Arabic" pitchFamily="18" charset="-78"/>
              <a:cs typeface="Traditional Arabic" pitchFamily="18" charset="-78"/>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71400"/>
            <a:ext cx="8064896" cy="1143000"/>
          </a:xfrm>
        </p:spPr>
        <p:txBody>
          <a:bodyPr>
            <a:normAutofit/>
          </a:bodyPr>
          <a:lstStyle/>
          <a:p>
            <a:pPr algn="ctr"/>
            <a:r>
              <a:rPr lang="ar-SA" sz="2000" b="1" dirty="0" smtClean="0">
                <a:solidFill>
                  <a:schemeClr val="accent1">
                    <a:lumMod val="50000"/>
                  </a:schemeClr>
                </a:solidFill>
              </a:rPr>
              <a:t>س/ ما الأساس الذي استند عليه الفلاسفة في قولهم: إن الحشر للأرواح دون الأجساد؟</a:t>
            </a:r>
            <a:endParaRPr lang="ar-SA" sz="2000" b="1" dirty="0">
              <a:solidFill>
                <a:schemeClr val="accent1">
                  <a:lumMod val="50000"/>
                </a:schemeClr>
              </a:solidFill>
            </a:endParaRPr>
          </a:p>
        </p:txBody>
      </p:sp>
      <p:sp>
        <p:nvSpPr>
          <p:cNvPr id="3" name="Content Placeholder 2"/>
          <p:cNvSpPr>
            <a:spLocks noGrp="1"/>
          </p:cNvSpPr>
          <p:nvPr>
            <p:ph sz="quarter" idx="1"/>
          </p:nvPr>
        </p:nvSpPr>
        <p:spPr>
          <a:xfrm>
            <a:off x="323528" y="1124744"/>
            <a:ext cx="8208912" cy="5256584"/>
          </a:xfrm>
        </p:spPr>
        <p:txBody>
          <a:bodyPr>
            <a:normAutofit fontScale="92500" lnSpcReduction="20000"/>
          </a:bodyPr>
          <a:lstStyle/>
          <a:p>
            <a:pPr>
              <a:buNone/>
            </a:pPr>
            <a:r>
              <a:rPr lang="ar-SA" sz="2000" b="1" dirty="0" smtClean="0"/>
              <a:t>ج/ الأساس الذي استندوا عليه هو نفس الأساس الذي استندوا عليه في القول بقدم العالم وهو نفي الصفات الإلهيه.</a:t>
            </a:r>
          </a:p>
          <a:p>
            <a:pPr>
              <a:buNone/>
            </a:pPr>
            <a:endParaRPr lang="ar-SA" sz="2000" b="1" dirty="0" smtClean="0"/>
          </a:p>
          <a:p>
            <a:pPr algn="ctr">
              <a:buNone/>
            </a:pPr>
            <a:r>
              <a:rPr lang="ar-SA" sz="2000" b="1" dirty="0" smtClean="0">
                <a:solidFill>
                  <a:schemeClr val="accent1">
                    <a:lumMod val="50000"/>
                  </a:schemeClr>
                </a:solidFill>
              </a:rPr>
              <a:t>س/ حللي نص ابن سينا، وما الذي يقصده من ذلك؟</a:t>
            </a:r>
          </a:p>
          <a:p>
            <a:pPr>
              <a:buNone/>
            </a:pPr>
            <a:r>
              <a:rPr lang="ar-SA" sz="2000" b="1" dirty="0" smtClean="0"/>
              <a:t>النص: </a:t>
            </a:r>
            <a:r>
              <a:rPr lang="ar-SA" b="1" dirty="0" smtClean="0"/>
              <a:t>[</a:t>
            </a:r>
            <a:r>
              <a:rPr lang="ar-SA" sz="2000" b="1" dirty="0" smtClean="0">
                <a:solidFill>
                  <a:schemeClr val="accent1">
                    <a:lumMod val="50000"/>
                  </a:schemeClr>
                </a:solidFill>
              </a:rPr>
              <a:t>إذا تأملت وتدبرت ظهر لك أن الغالب على ظاهر التربة المعمورة جثث الموتى المتربة وقد حرث فيها وزرع وتكون منها الأغذية وتغدى بالأغذية جثث أخرى فأنّى يمكن بعث مادة كانت حاملة لصورتي انسانين في وقتين لها جميعا في وقت واحد بلا قسمة، فإن قال قائل: إنه يبعث للنفس بدن من أي تراب وأي هواء وماء ونار اتفق بعينه القول بالتناسخ الصراح</a:t>
            </a:r>
            <a:r>
              <a:rPr lang="ar-SA" b="1" dirty="0" smtClean="0"/>
              <a:t>].</a:t>
            </a:r>
            <a:r>
              <a:rPr lang="ar-SA" sz="2000" b="1" dirty="0" smtClean="0"/>
              <a:t> </a:t>
            </a:r>
          </a:p>
          <a:p>
            <a:pPr>
              <a:buNone/>
            </a:pPr>
            <a:r>
              <a:rPr lang="ar-SA" sz="2000" b="1" dirty="0" smtClean="0"/>
              <a:t>ج/ هذه شبهه يعرضها ابن سينا فيتخيل لو أنّ أرضًا ظاهرها أتربة (تراب) معمورة بجثث موتى مرت عليها سنوات، زُرعت هذه الأرض وأصبحت مثمرة وأكل منها الناس، ومرت الأزمنة وتوفي الناس وتحولت المزرعة ودفن في الأرض من دُفن، هنا تساؤل: كيف يمكن بعث مادة كانت حاملة لصورتي انسانين في وقتين لها جميعا في وقت واحد بلا قسمة؟. </a:t>
            </a:r>
          </a:p>
          <a:p>
            <a:pPr>
              <a:buNone/>
            </a:pPr>
            <a:r>
              <a:rPr lang="ar-SA" sz="2000" b="1" dirty="0" smtClean="0"/>
              <a:t>  ثم أجاب عن هذه الشبهه بـ: ( فإن قال قائل): والمراد بالقائل الغزالي: الذي يقول أن الأنفس تُبعث لها أجساد من أي تراب وأي هواء وماء ونار، تفطّن لقول الغزالي وقال بأن لازم كلامه القول بالتناسخ، لكنّه أخطأ عندما قال: أن المعاد للأرواح دون الأجساد وهذا هو مقصده من كلامه.</a:t>
            </a:r>
          </a:p>
          <a:p>
            <a:pPr>
              <a:buNone/>
            </a:pPr>
            <a:endParaRPr lang="ar-SA" sz="2000" b="1" dirty="0" smtClean="0"/>
          </a:p>
          <a:p>
            <a:pPr>
              <a:buNone/>
            </a:pPr>
            <a:r>
              <a:rPr lang="ar-SA" sz="2000" b="1" dirty="0" smtClean="0">
                <a:solidFill>
                  <a:schemeClr val="accent1">
                    <a:lumMod val="50000"/>
                  </a:schemeClr>
                </a:solidFill>
              </a:rPr>
              <a:t>ترتب على ذلك</a:t>
            </a:r>
            <a:r>
              <a:rPr lang="ar-SA" sz="2000" b="1" dirty="0" smtClean="0"/>
              <a:t>: 1- أن الشريعة عنده ضربت الأمثلة المحسوسة في هذا المجال للجمهور ( نصوص الكتاب والسنة وما ورد فيهما من ذكر الجنة والنار) وكان قصدهما الجزاء العملي من أفعال الانسان. </a:t>
            </a:r>
          </a:p>
          <a:p>
            <a:pPr>
              <a:buNone/>
            </a:pPr>
            <a:r>
              <a:rPr lang="ar-SA" sz="2000" b="1" dirty="0" smtClean="0"/>
              <a:t>2- الناس عند ابن سينا عامة: يأخذون بظواهر النصوص وخاصة وهو الفلاسفة ومن سار على طريقهم.</a:t>
            </a:r>
          </a:p>
          <a:p>
            <a:pPr>
              <a:buNone/>
            </a:pPr>
            <a:endParaRPr lang="ar-SA" b="1" dirty="0" smtClean="0"/>
          </a:p>
          <a:p>
            <a:pPr>
              <a:buNone/>
            </a:pPr>
            <a:endParaRPr lang="ar-SA"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sz="quarter" idx="1"/>
          </p:nvPr>
        </p:nvSpPr>
        <p:spPr>
          <a:xfrm>
            <a:off x="467544" y="980728"/>
            <a:ext cx="8229600" cy="5631904"/>
          </a:xfrm>
        </p:spPr>
        <p:txBody>
          <a:bodyPr>
            <a:normAutofit/>
          </a:bodyPr>
          <a:lstStyle/>
          <a:p>
            <a:r>
              <a:rPr lang="ar-SA" b="1" dirty="0" smtClean="0"/>
              <a:t>جاء عصر يحيى بن خالد البرمكي فأكمل وزاد في ترجمة الكتب، حيث طلبها من ملك الروم فوافق وبعث بها، فلما وصلت جمع عليها كل زنديق وفيلسوف.</a:t>
            </a:r>
          </a:p>
          <a:p>
            <a:r>
              <a:rPr lang="ar-SA" b="1" dirty="0" smtClean="0"/>
              <a:t>ترتّب على ما سبق: انتشار مصطلحات الفلاسفة من: جوهر وعرض وتركيب وبسيط بين المسلمين.</a:t>
            </a:r>
          </a:p>
          <a:p>
            <a:r>
              <a:rPr lang="ar-SA" b="1" dirty="0" smtClean="0"/>
              <a:t>كان موقف متأخري السلف من ذلك: اضطروا للخوض فيما أحدثه الفلاسفة من مصطلحات مجملة واستعملها المتكلمون في حق الله تعالى، والسبب: كي يناظروا أهل البدع ويدحضوا شبهاتهم.</a:t>
            </a:r>
          </a:p>
          <a:p>
            <a:r>
              <a:rPr lang="ar-SA" b="1" dirty="0" smtClean="0"/>
              <a:t>قال الدارمي: وقد كان من مضى من السلف يكرهون الخوض في هذا وما أشبهه وقد كانوا رزقوا العافية منهم وابتلينا بهم عند دروس الإسلام، وذهاب العلماء، فلم نجد بُدًا من أن نرد على ما أتوا به من الباطل بالحق.   </a:t>
            </a:r>
          </a:p>
          <a:p>
            <a:r>
              <a:rPr lang="ar-SA" b="1" dirty="0" smtClean="0"/>
              <a:t>يقول شيخ الاسلام ابن تيميه رحمه الله: من لم يناظر أهل الإلحاد والبدع مناظرة تقطع دابرهم، لم يكن أعطى الاسلام حقه، ولا وفّى بموجب العلم والإيمان، ولا حصل بكلامه شفاء الصدور وطمأنينة النفوس ولا أفاد كلامه العلم واليقين.</a:t>
            </a:r>
            <a:endParaRPr lang="ar-SA" b="1"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260648"/>
            <a:ext cx="8147248" cy="6336704"/>
          </a:xfrm>
        </p:spPr>
        <p:txBody>
          <a:bodyPr>
            <a:noAutofit/>
          </a:bodyPr>
          <a:lstStyle/>
          <a:p>
            <a:pPr algn="ctr"/>
            <a:r>
              <a:rPr lang="ar-SA" sz="1800" b="1" dirty="0" smtClean="0">
                <a:solidFill>
                  <a:schemeClr val="accent1">
                    <a:lumMod val="50000"/>
                  </a:schemeClr>
                </a:solidFill>
              </a:rPr>
              <a:t>أقسام أدلة الفارابي وابن سينا في النفس الناطقة:</a:t>
            </a:r>
          </a:p>
          <a:p>
            <a:r>
              <a:rPr lang="ar-SA" sz="1800" b="1" dirty="0" smtClean="0"/>
              <a:t>1- أدلتهم على زعمهم أن النفس جوهر روحاني مفارق.</a:t>
            </a:r>
          </a:p>
          <a:p>
            <a:r>
              <a:rPr lang="ar-SA" sz="1800" b="1" dirty="0" smtClean="0"/>
              <a:t>2- أدلتهم على زعمهم أن النفوس سرمدية لا يتصور فناؤها.</a:t>
            </a:r>
          </a:p>
          <a:p>
            <a:r>
              <a:rPr lang="ar-SA" sz="1800" b="1" dirty="0" smtClean="0"/>
              <a:t>3- أدلتهم على أن الحشر للأرواح دون الأجساد.</a:t>
            </a:r>
          </a:p>
          <a:p>
            <a:pPr>
              <a:buNone/>
            </a:pPr>
            <a:endParaRPr lang="ar-SA" sz="1800" b="1" dirty="0" smtClean="0"/>
          </a:p>
          <a:p>
            <a:pPr algn="ctr"/>
            <a:r>
              <a:rPr lang="ar-SA" sz="1800" b="1" dirty="0" smtClean="0">
                <a:solidFill>
                  <a:schemeClr val="accent1">
                    <a:lumMod val="50000"/>
                  </a:schemeClr>
                </a:solidFill>
              </a:rPr>
              <a:t>ترتب على الدليل الأول الدليل الثاني ( أن النفوس سرمدية لا يتصور فناؤها) أي: أنها قديمة مع الله.  </a:t>
            </a:r>
          </a:p>
          <a:p>
            <a:r>
              <a:rPr lang="ar-SA" sz="1800" b="1" dirty="0" smtClean="0">
                <a:solidFill>
                  <a:schemeClr val="accent1">
                    <a:lumMod val="50000"/>
                  </a:schemeClr>
                </a:solidFill>
              </a:rPr>
              <a:t>معنى جوهر روحاني مفارق: </a:t>
            </a:r>
            <a:r>
              <a:rPr lang="ar-SA" sz="1800" b="1" dirty="0" smtClean="0"/>
              <a:t>أي أنها مع المعقولات وما سموه مجردات هي قديمة مع الله، بناءً على هذا ترتب أن النفوس سرمدية ( والفلاسفة المشاءون يُقرون بأن النفس تبقى إذا فارقت البدن، لكن يصفون النفس بصفات باطلة فيدعون أنها إذا فارقت البدن كانت عقلًا والعقل عندهم هو المجرد عن المادة وعلائق المادة، والماده عندهم هي الجسم). </a:t>
            </a:r>
          </a:p>
          <a:p>
            <a:pPr>
              <a:buNone/>
            </a:pPr>
            <a:endParaRPr lang="ar-SA" sz="1800" b="1" dirty="0" smtClean="0"/>
          </a:p>
          <a:p>
            <a:pPr algn="ctr"/>
            <a:r>
              <a:rPr lang="ar-SA" sz="1800" b="1" dirty="0" smtClean="0">
                <a:solidFill>
                  <a:schemeClr val="accent1">
                    <a:lumMod val="50000"/>
                  </a:schemeClr>
                </a:solidFill>
              </a:rPr>
              <a:t>أدلتهم على أن الحشر للأرواح دون الأجساد:</a:t>
            </a:r>
          </a:p>
          <a:p>
            <a:r>
              <a:rPr lang="ar-SA" sz="1800" b="1" dirty="0" smtClean="0"/>
              <a:t>1- قالوا: أن اللذات العقلية أسمى وأشرف من اللذات الجسمانية (النفس أسمى من الجسد)، يقول الفارابي: إنها أي النفس مفارقة باقية بعد موت البدن ليس فيها قوة قبول الفساد، وأن لها بعد المفارقة أحوالًا، إما أحوال سعادة وإما أحوال شقاوة.</a:t>
            </a:r>
          </a:p>
          <a:p>
            <a:r>
              <a:rPr lang="ar-SA" sz="1800" b="1" dirty="0" smtClean="0"/>
              <a:t>2- الملائكة عقول مع الله مجردة من الأجساد ( المحسوسات) ولذتها بما اختصت به من اطلاع على الحقائق وقربها من الله راجعة إلى تجرّدها عن الأبدان.</a:t>
            </a:r>
          </a:p>
          <a:p>
            <a:r>
              <a:rPr lang="ar-SA" sz="1800" b="1" dirty="0" smtClean="0"/>
              <a:t>3- في الشرع إذا وردت صور حسية عن الجنة والنار فالقصد ضرب الأمثال لقصور أفهام العوام عن إدراك اللذات العقلية تمامًا.</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95536" y="620688"/>
            <a:ext cx="7920880" cy="5544616"/>
          </a:xfrm>
        </p:spPr>
        <p:txBody>
          <a:bodyPr>
            <a:normAutofit/>
          </a:bodyPr>
          <a:lstStyle/>
          <a:p>
            <a:endParaRPr lang="ar-SA" sz="2000" b="1" dirty="0" smtClean="0"/>
          </a:p>
          <a:p>
            <a:pPr algn="ctr"/>
            <a:r>
              <a:rPr lang="ar-SA" sz="2000" b="1" dirty="0" smtClean="0">
                <a:solidFill>
                  <a:schemeClr val="accent1">
                    <a:lumMod val="50000"/>
                  </a:schemeClr>
                </a:solidFill>
              </a:rPr>
              <a:t>نستنتج مما سبق:</a:t>
            </a:r>
          </a:p>
          <a:p>
            <a:r>
              <a:rPr lang="ar-SA" sz="2000" b="1" dirty="0" smtClean="0"/>
              <a:t>أن الفلاسفة فسّروا المعاد على أنه سعادة للنفس أو شقاء لها ، لكن الجسد لا يُبعث، وما ورد في القرآن من عذاب ونعيم للأجساد فهو على سبيل التخييل والتمثيل لعامة الناس (الجمهور).</a:t>
            </a:r>
          </a:p>
          <a:p>
            <a:endParaRPr lang="ar-SA" sz="2000" b="1" dirty="0" smtClean="0"/>
          </a:p>
          <a:p>
            <a:pPr algn="ctr"/>
            <a:r>
              <a:rPr lang="ar-SA" sz="2000" b="1" dirty="0" smtClean="0">
                <a:solidFill>
                  <a:schemeClr val="accent1">
                    <a:lumMod val="50000"/>
                  </a:schemeClr>
                </a:solidFill>
              </a:rPr>
              <a:t>س/ بِمَ وصف شيخ الإسلام ابن تيمية الفلاسفة بمن فيهم الفارابي وابن سينا؟ وما المقصود بذلك؟</a:t>
            </a:r>
          </a:p>
          <a:p>
            <a:pPr>
              <a:buNone/>
            </a:pPr>
            <a:r>
              <a:rPr lang="ar-SA" sz="2000" b="1" dirty="0" smtClean="0"/>
              <a:t>ج/ وصفهم بأنهم أهل الوهم والتخييل.</a:t>
            </a:r>
          </a:p>
          <a:p>
            <a:pPr>
              <a:buNone/>
            </a:pPr>
            <a:r>
              <a:rPr lang="ar-SA" sz="2000" b="1" dirty="0" smtClean="0"/>
              <a:t>ويقصد بذلك: 1- الذين يقولون إن الأنبياء أخبروا عن الله وعن اليوم الآخر وعن الجنة والنار بل وعن الملائكة بأمور غير مطابقة للأمر في نفسه لكنهم خاطبوهم بما يتخيلون به ويتوهمون به لأن مصلحة الجمهور أن يُخاطبوا بذلك وإن كان هذا كذبًا فهو كذب لمصلحة الجمهور.</a:t>
            </a:r>
          </a:p>
          <a:p>
            <a:pPr>
              <a:buNone/>
            </a:pPr>
            <a:r>
              <a:rPr lang="ar-SA" sz="2000" b="1" dirty="0" smtClean="0"/>
              <a:t>2- بيّن اختلاف هؤلاء الفلاسفة فقال: وأما جميع الفلاسفة فلا يجمعهم جامع، بل هم أعظم اختلافًا من جميع طوائف المسلمين واليهود والنصارى.  </a:t>
            </a:r>
          </a:p>
          <a:p>
            <a:pPr>
              <a:buNone/>
            </a:pPr>
            <a:endParaRPr lang="ar-SA" sz="2000" b="1" dirty="0" smtClean="0"/>
          </a:p>
          <a:p>
            <a:endParaRPr lang="ar-SA" sz="2000" b="1" dirty="0" smtClean="0">
              <a:solidFill>
                <a:schemeClr val="accent1">
                  <a:lumMod val="50000"/>
                </a:schemeClr>
              </a:solidFill>
            </a:endParaRPr>
          </a:p>
          <a:p>
            <a:endParaRPr lang="ar-SA" sz="20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23728" y="188640"/>
            <a:ext cx="6172200" cy="1894362"/>
          </a:xfrm>
        </p:spPr>
        <p:txBody>
          <a:bodyPr>
            <a:normAutofit/>
          </a:bodyPr>
          <a:lstStyle/>
          <a:p>
            <a:pPr algn="ctr"/>
            <a:r>
              <a:rPr lang="ar-SA" sz="3200" dirty="0" smtClean="0">
                <a:solidFill>
                  <a:schemeClr val="tx1"/>
                </a:solidFill>
              </a:rPr>
              <a:t>المحاضرة التاسعة</a:t>
            </a:r>
            <a:endParaRPr lang="ar-SA" sz="3200" dirty="0"/>
          </a:p>
        </p:txBody>
      </p:sp>
      <p:sp>
        <p:nvSpPr>
          <p:cNvPr id="3" name="Subtitle 2"/>
          <p:cNvSpPr>
            <a:spLocks noGrp="1"/>
          </p:cNvSpPr>
          <p:nvPr>
            <p:ph type="subTitle" idx="1"/>
          </p:nvPr>
        </p:nvSpPr>
        <p:spPr>
          <a:xfrm>
            <a:off x="2051720" y="2564904"/>
            <a:ext cx="6172200" cy="1371600"/>
          </a:xfrm>
        </p:spPr>
        <p:txBody>
          <a:bodyPr>
            <a:noAutofit/>
          </a:bodyPr>
          <a:lstStyle/>
          <a:p>
            <a:pPr algn="ctr"/>
            <a:r>
              <a:rPr lang="ar-SA" sz="2400" dirty="0" smtClean="0">
                <a:solidFill>
                  <a:schemeClr val="accent1">
                    <a:lumMod val="50000"/>
                  </a:schemeClr>
                </a:solidFill>
                <a:latin typeface="Traditional Arabic" pitchFamily="18" charset="-78"/>
                <a:cs typeface="Traditional Arabic" pitchFamily="18" charset="-78"/>
              </a:rPr>
              <a:t>الفصل الثالث:</a:t>
            </a:r>
          </a:p>
          <a:p>
            <a:pPr algn="ctr"/>
            <a:r>
              <a:rPr lang="ar-SA" sz="2400" dirty="0" smtClean="0">
                <a:solidFill>
                  <a:schemeClr val="accent1">
                    <a:lumMod val="75000"/>
                  </a:schemeClr>
                </a:solidFill>
              </a:rPr>
              <a:t>موقف الغزالي من الفلاسفة في مسألة حشر الأرواح دون الأجساد</a:t>
            </a:r>
          </a:p>
          <a:p>
            <a:pPr algn="ctr"/>
            <a:endParaRPr lang="ar-SA" sz="2400" dirty="0" smtClean="0">
              <a:latin typeface="Traditional Arabic" pitchFamily="18" charset="-78"/>
              <a:cs typeface="Traditional Arabic" pitchFamily="18" charset="-78"/>
            </a:endParaRPr>
          </a:p>
          <a:p>
            <a:pPr algn="ctr"/>
            <a:r>
              <a:rPr lang="ar-SA" sz="2400" dirty="0" smtClean="0">
                <a:latin typeface="Traditional Arabic" pitchFamily="18" charset="-78"/>
                <a:cs typeface="Traditional Arabic" pitchFamily="18" charset="-78"/>
              </a:rPr>
              <a:t>إعداد الطالبة:</a:t>
            </a:r>
          </a:p>
          <a:p>
            <a:pPr algn="ctr"/>
            <a:r>
              <a:rPr lang="ar-SA" sz="2400" dirty="0" smtClean="0">
                <a:latin typeface="Traditional Arabic" pitchFamily="18" charset="-78"/>
                <a:cs typeface="Traditional Arabic" pitchFamily="18" charset="-78"/>
              </a:rPr>
              <a:t>رشا جمال داوود</a:t>
            </a:r>
          </a:p>
          <a:p>
            <a:pPr algn="ctr"/>
            <a:r>
              <a:rPr lang="ar-SA" sz="2400" dirty="0" smtClean="0">
                <a:latin typeface="Traditional Arabic" pitchFamily="18" charset="-78"/>
                <a:cs typeface="Traditional Arabic" pitchFamily="18" charset="-78"/>
              </a:rPr>
              <a:t>الرقم الجامعي:</a:t>
            </a:r>
          </a:p>
          <a:p>
            <a:pPr algn="ctr"/>
            <a:r>
              <a:rPr lang="ar-SA" sz="2400" dirty="0" smtClean="0">
                <a:latin typeface="Traditional Arabic" pitchFamily="18" charset="-78"/>
                <a:cs typeface="Traditional Arabic" pitchFamily="18" charset="-78"/>
              </a:rPr>
              <a:t>429921407</a:t>
            </a:r>
          </a:p>
          <a:p>
            <a:pPr algn="ctr"/>
            <a:r>
              <a:rPr lang="ar-SA" sz="2400" dirty="0" smtClean="0">
                <a:latin typeface="Traditional Arabic" pitchFamily="18" charset="-78"/>
                <a:cs typeface="Traditional Arabic" pitchFamily="18" charset="-78"/>
              </a:rPr>
              <a:t>أستاذة المقرر: أ.د/ هيا آل الشيخ</a:t>
            </a:r>
          </a:p>
          <a:p>
            <a:endParaRPr lang="ar-SA" sz="24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400" b="1" dirty="0" smtClean="0"/>
              <a:t>س/ ما أسباب ضعف ردود الغزالي ومن في سببه على الفلاسفة؟</a:t>
            </a:r>
            <a:endParaRPr lang="ar-SA" sz="2400" b="1" dirty="0"/>
          </a:p>
        </p:txBody>
      </p:sp>
      <p:sp>
        <p:nvSpPr>
          <p:cNvPr id="3" name="Content Placeholder 2"/>
          <p:cNvSpPr>
            <a:spLocks noGrp="1"/>
          </p:cNvSpPr>
          <p:nvPr>
            <p:ph sz="quarter" idx="1"/>
          </p:nvPr>
        </p:nvSpPr>
        <p:spPr>
          <a:xfrm>
            <a:off x="457200" y="1600200"/>
            <a:ext cx="8147248" cy="4873752"/>
          </a:xfrm>
        </p:spPr>
        <p:txBody>
          <a:bodyPr>
            <a:normAutofit fontScale="92500"/>
          </a:bodyPr>
          <a:lstStyle/>
          <a:p>
            <a:r>
              <a:rPr lang="ar-SA" b="1" dirty="0" smtClean="0"/>
              <a:t>الاضطراب في اثبات سبع صفات لله تعالى على أنها قديمة النوع.</a:t>
            </a:r>
          </a:p>
          <a:p>
            <a:r>
              <a:rPr lang="ar-SA" b="1" dirty="0" smtClean="0"/>
              <a:t>اعتماده على دليل واحد في وجود رب العالمين وهو دليل الحدوث والقدم.</a:t>
            </a:r>
          </a:p>
          <a:p>
            <a:r>
              <a:rPr lang="ar-SA" b="1" dirty="0" smtClean="0"/>
              <a:t>الألفاظ التي استعملوها كالغزالي في اثبات وجود الله وتنزهه عن مخلوقاته ألفاظ مجملة تحتاج إلى تفصيل: (مثل قولهم إن الله ليس بجسم): فإن كان القصد ليس جسمًا كأجسام مخلوقاته فهذا صحيح وإن كان القصد نفي صفات الكمال عن رب العالمين فهذا خطأ.</a:t>
            </a:r>
          </a:p>
          <a:p>
            <a:r>
              <a:rPr lang="ar-SA" b="1" dirty="0" smtClean="0"/>
              <a:t>لم يلتزم الغزالي في ردوده على هؤلاء بالألفاظ والمصطلحات الواردة في القرآن والسنة.  [ ما هي الألفاظ الواردة في القرآن والسنة؟] ، ج:إذا وُصف الله بصفات الكمال كان الوصف مفصّلًا، مثل: ( الله لا إله إلا هو الحيُّ القيوم) ( قل هو الله أحد)، وإذا نُزّه عن النقص فيكون التنزيه مجملًا، مثل:( لا تأخذه سنةٌ ولا نوم) و قوله تعالى: ( لم يلد ولم يولد).</a:t>
            </a:r>
          </a:p>
          <a:p>
            <a:r>
              <a:rPr lang="ar-SA" b="1" dirty="0" smtClean="0"/>
              <a:t>مع أنه أبطل أقوال الفلاسفة إلا أن عدم التزامه بالمنهج الصحيح في الرد عليهم أضعف ردوده وسلّط الفلاسفة عليه عندما قالوا: بقدم العالم وأن الحشر للأرواح دون الأجساد.</a:t>
            </a:r>
          </a:p>
          <a:p>
            <a:r>
              <a:rPr lang="ar-SA" b="1" dirty="0" smtClean="0"/>
              <a:t>فالمتكلمون لا للإسلام نصروا ول للفلاسفة كسروا.</a:t>
            </a:r>
            <a:endParaRPr lang="ar-SA" b="1"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sz="quarter" idx="1"/>
          </p:nvPr>
        </p:nvSpPr>
        <p:spPr>
          <a:xfrm>
            <a:off x="251520" y="476672"/>
            <a:ext cx="8280920" cy="6120680"/>
          </a:xfrm>
        </p:spPr>
        <p:txBody>
          <a:bodyPr>
            <a:normAutofit fontScale="92500" lnSpcReduction="10000"/>
          </a:bodyPr>
          <a:lstStyle/>
          <a:p>
            <a:pPr algn="ctr">
              <a:buNone/>
            </a:pPr>
            <a:r>
              <a:rPr lang="ar-SA" b="1" dirty="0" smtClean="0">
                <a:solidFill>
                  <a:schemeClr val="accent1">
                    <a:lumMod val="75000"/>
                  </a:schemeClr>
                </a:solidFill>
              </a:rPr>
              <a:t>عقيدة الغزالي في هذه المسألة</a:t>
            </a:r>
          </a:p>
          <a:p>
            <a:pPr algn="ctr">
              <a:buNone/>
            </a:pPr>
            <a:r>
              <a:rPr lang="ar-SA" b="1" dirty="0" smtClean="0">
                <a:solidFill>
                  <a:schemeClr val="accent1">
                    <a:lumMod val="75000"/>
                  </a:schemeClr>
                </a:solidFill>
              </a:rPr>
              <a:t>حللي النص: إن الأجساد لا تحشر ، وإنما المثاب والمعاقب هي الأرواح المجردة ، والمثوبات والعقوبات روحانية لا جسمانية ، ولو صدقوا في إثبات الروحانية ، فإنها كائنة أيضاً ، ولكن كذبوا في إنكار الجسمانية وكفروا بالشريعة فيما نطقوا به.</a:t>
            </a:r>
          </a:p>
          <a:p>
            <a:r>
              <a:rPr lang="ar-SA" b="1" dirty="0" smtClean="0"/>
              <a:t>ج/ 1- الغزالي في هذا النص كفر الفلاسفة عندما أنكروا حشر الأجساد ولكنه وافقهم على خلود الأرواح وعدم موتها .</a:t>
            </a:r>
          </a:p>
          <a:p>
            <a:r>
              <a:rPr lang="ar-SA" b="1" dirty="0" smtClean="0"/>
              <a:t>بل أنه صرح بذلك في عدة مواضع من كتبه، فقال:والإنسان إنما يكلف ويخاطب لأجل معنى أخر عند هو زادًا خاصًا, وذالك المعنى هو النفس الناطقة والروح اللطفية , وهذا الروح ليس بجسم ولا عرض، لأنه من أمر الله ،( ويسألونك عن الروحِ قلِ الروحُ من أمرِ ربي)، وأمر الله ليس بجسم ولا عرض بل جوهر ثابت دائم لايقبل الفساد ولا يفنى ولايموت بل يفارق البدن وينتظر العود إليه يوم القيامة .</a:t>
            </a:r>
          </a:p>
          <a:p>
            <a:pPr>
              <a:buNone/>
            </a:pPr>
            <a:endParaRPr lang="ar-SA" b="1" dirty="0" smtClean="0">
              <a:solidFill>
                <a:schemeClr val="accent1">
                  <a:lumMod val="75000"/>
                </a:schemeClr>
              </a:solidFill>
            </a:endParaRPr>
          </a:p>
          <a:p>
            <a:pPr algn="ctr">
              <a:buNone/>
            </a:pPr>
            <a:r>
              <a:rPr lang="ar-SA" b="1" dirty="0" smtClean="0">
                <a:solidFill>
                  <a:schemeClr val="accent1">
                    <a:lumMod val="75000"/>
                  </a:schemeClr>
                </a:solidFill>
              </a:rPr>
              <a:t>الحكم على كلام الغزالي السابق: </a:t>
            </a:r>
            <a:endParaRPr lang="ar-SA" b="1" dirty="0" smtClean="0"/>
          </a:p>
          <a:p>
            <a:r>
              <a:rPr lang="ar-SA" b="1" dirty="0" smtClean="0"/>
              <a:t>نص الغزالي السابق منه ماهو صحيح ومنه ماهو خطأ:</a:t>
            </a:r>
          </a:p>
          <a:p>
            <a:r>
              <a:rPr lang="ar-SA" b="1" dirty="0" smtClean="0"/>
              <a:t>والصحيح منه قوله عن الروح إنها تفارق البدن وتنتظر العود إليه يوم القيامه.</a:t>
            </a:r>
          </a:p>
          <a:p>
            <a:r>
              <a:rPr lang="ar-SA" b="1" dirty="0" smtClean="0"/>
              <a:t>والخطأ فهو قوله عن الروح لايفنى ولا يموت </a:t>
            </a:r>
          </a:p>
          <a:p>
            <a:r>
              <a:rPr lang="ar-SA" b="1" dirty="0" smtClean="0"/>
              <a:t>ولو أنه قال : الروح تموت وموتها مفارقة البدن لاستقام كلامه.</a:t>
            </a:r>
          </a:p>
          <a:p>
            <a:endParaRPr lang="ar-SA" b="1" dirty="0" smtClean="0"/>
          </a:p>
          <a:p>
            <a:endParaRPr lang="ar-SA" b="1" dirty="0" smtClean="0">
              <a:solidFill>
                <a:schemeClr val="accent1">
                  <a:lumMod val="75000"/>
                </a:schemeClr>
              </a:solidFill>
            </a:endParaRPr>
          </a:p>
          <a:p>
            <a:endParaRPr lang="ar-SA" b="1" dirty="0" smtClean="0">
              <a:solidFill>
                <a:schemeClr val="accent1">
                  <a:lumMod val="75000"/>
                </a:schemeClr>
              </a:solidFill>
            </a:endParaRPr>
          </a:p>
          <a:p>
            <a:endParaRPr lang="ar-SA" b="1"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052736"/>
            <a:ext cx="7467600" cy="850106"/>
          </a:xfrm>
        </p:spPr>
        <p:txBody>
          <a:bodyPr/>
          <a:lstStyle/>
          <a:p>
            <a:pPr algn="ctr"/>
            <a:r>
              <a:rPr lang="ar-SA" b="1" dirty="0" smtClean="0">
                <a:solidFill>
                  <a:schemeClr val="accent1">
                    <a:lumMod val="75000"/>
                  </a:schemeClr>
                </a:solidFill>
              </a:rPr>
              <a:t>درجات انكار المعاد عند الغزالي:</a:t>
            </a:r>
            <a:endParaRPr lang="ar-SA" b="1" dirty="0">
              <a:solidFill>
                <a:schemeClr val="accent1">
                  <a:lumMod val="75000"/>
                </a:schemeClr>
              </a:solidFill>
            </a:endParaRPr>
          </a:p>
        </p:txBody>
      </p:sp>
      <p:sp>
        <p:nvSpPr>
          <p:cNvPr id="3" name="Content Placeholder 2"/>
          <p:cNvSpPr>
            <a:spLocks noGrp="1"/>
          </p:cNvSpPr>
          <p:nvPr>
            <p:ph sz="quarter" idx="1"/>
          </p:nvPr>
        </p:nvSpPr>
        <p:spPr>
          <a:xfrm>
            <a:off x="323528" y="2132856"/>
            <a:ext cx="8280920" cy="4873752"/>
          </a:xfrm>
        </p:spPr>
        <p:txBody>
          <a:bodyPr/>
          <a:lstStyle/>
          <a:p>
            <a:pPr>
              <a:buNone/>
            </a:pPr>
            <a:r>
              <a:rPr lang="ar-SA" sz="2000" b="1" dirty="0" smtClean="0"/>
              <a:t>فرّق الغزالي بين درجات الأنكار أي بين إنكار المعاد أصلاً ، وبين إثبات المعاد على نحو عقلي مع نفي الآلام واللذات الحسية والجسمانية :</a:t>
            </a:r>
          </a:p>
          <a:p>
            <a:r>
              <a:rPr lang="ar-SA" sz="2000" b="1" dirty="0" smtClean="0"/>
              <a:t>فالإنكار الأول وهو إنكار المعاد أصلاً ، يراه الغزالي زندقة مطلقة .</a:t>
            </a:r>
          </a:p>
          <a:p>
            <a:r>
              <a:rPr lang="ar-SA" sz="2000" b="1" dirty="0" smtClean="0"/>
              <a:t> أما الأثبات بالنوع الثاني: وهو إثبات المعاد على نحو عقلي مع نفي الآلام واللذات الحسية والجسمانية فيراه زندقة مقيدة .</a:t>
            </a:r>
          </a:p>
          <a:p>
            <a:pPr algn="ctr"/>
            <a:r>
              <a:rPr lang="ar-SA" sz="2000" b="1" dirty="0" smtClean="0">
                <a:solidFill>
                  <a:schemeClr val="accent1">
                    <a:lumMod val="75000"/>
                  </a:schemeClr>
                </a:solidFill>
              </a:rPr>
              <a:t>الاستنتاج: الغزالي وافقهم في القول بخلود النفس.</a:t>
            </a:r>
          </a:p>
          <a:p>
            <a:endParaRPr lang="ar-SA" dirty="0" smtClean="0"/>
          </a:p>
          <a:p>
            <a:endParaRPr lang="ar-SA"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sz="quarter" idx="1"/>
          </p:nvPr>
        </p:nvSpPr>
        <p:spPr>
          <a:xfrm>
            <a:off x="251520" y="1984248"/>
            <a:ext cx="8352928" cy="4873752"/>
          </a:xfrm>
        </p:spPr>
        <p:txBody>
          <a:bodyPr>
            <a:normAutofit/>
          </a:bodyPr>
          <a:lstStyle/>
          <a:p>
            <a:r>
              <a:rPr lang="ar-SA" sz="2000" b="1" dirty="0" smtClean="0"/>
              <a:t>المسألة الثامنة عشر : وهي تعجيز الفلاسفة عن إقامة البرهان العقلي على أن النفس الإنسانية جوهر روحاني قائم بنفسه، وليس بجسم ولا عرض.</a:t>
            </a:r>
          </a:p>
          <a:p>
            <a:r>
              <a:rPr lang="ar-SA" sz="2000" b="1" dirty="0" smtClean="0"/>
              <a:t>المسألة التاسعة عشر: وهي إبطال قولهم : إن النفوس البشرية يستحيل عليها العدم بعد وجودها ، وإنها سرمدية لا يتصور فنائها .</a:t>
            </a:r>
          </a:p>
          <a:p>
            <a:r>
              <a:rPr lang="ar-SA" sz="2000" b="1" dirty="0" smtClean="0"/>
              <a:t>المسألة العشرون: في إبطال إنكارهم لبعث الأجساد ورد الأرواح إلى الأبدان ، ووجود النار الجسمانية ، ووجود الجنه والحور العين ، وسائر ما وعد به الناس.</a:t>
            </a:r>
          </a:p>
          <a:p>
            <a:pPr marL="342900" indent="-342900" algn="ctr">
              <a:buNone/>
            </a:pPr>
            <a:r>
              <a:rPr lang="ar-SA" sz="2000" b="1" dirty="0" smtClean="0">
                <a:solidFill>
                  <a:schemeClr val="accent1">
                    <a:lumMod val="75000"/>
                  </a:schemeClr>
                </a:solidFill>
              </a:rPr>
              <a:t>ما الذي تستفيدينه من هذه الردود؟</a:t>
            </a:r>
          </a:p>
          <a:p>
            <a:pPr marL="342900" indent="-342900"/>
            <a:r>
              <a:rPr lang="ar-SA" sz="2000" b="1" dirty="0" smtClean="0"/>
              <a:t>ج/ أما المسألتان الثامنه عشر والتاسعة عشرعنده: فتتعلقان بروحانية النفس وهو يقول: بروحانيتها وخلودها.</a:t>
            </a:r>
          </a:p>
          <a:p>
            <a:pPr marL="342900" indent="-342900"/>
            <a:r>
              <a:rPr lang="ar-SA" sz="2000" b="1" dirty="0" smtClean="0"/>
              <a:t>وأما المسألة العشرون فأنه يهتم فيها بمسألة البعث الجسماني، ويركّز عليها تركيزًا كثيرًا لكن لم يُجد في التركيز لأنه قال: أنها تعود لأي جسد.</a:t>
            </a:r>
          </a:p>
          <a:p>
            <a:endParaRPr lang="ar-SA" sz="2000" dirty="0"/>
          </a:p>
        </p:txBody>
      </p:sp>
      <p:sp>
        <p:nvSpPr>
          <p:cNvPr id="4" name="مربع نص 1"/>
          <p:cNvSpPr txBox="1"/>
          <p:nvPr/>
        </p:nvSpPr>
        <p:spPr>
          <a:xfrm>
            <a:off x="395536" y="260648"/>
            <a:ext cx="8064896" cy="1631216"/>
          </a:xfrm>
          <a:prstGeom prst="rect">
            <a:avLst/>
          </a:prstGeom>
          <a:noFill/>
        </p:spPr>
        <p:txBody>
          <a:bodyPr wrap="square" rtlCol="1">
            <a:spAutoFit/>
          </a:bodyPr>
          <a:lstStyle/>
          <a:p>
            <a:pPr algn="ctr"/>
            <a:r>
              <a:rPr lang="ar-SA" sz="2000" b="1" dirty="0" smtClean="0">
                <a:solidFill>
                  <a:srgbClr val="72A376">
                    <a:lumMod val="75000"/>
                  </a:srgbClr>
                </a:solidFill>
              </a:rPr>
              <a:t>المبحث الثاني:</a:t>
            </a:r>
          </a:p>
          <a:p>
            <a:pPr algn="ctr"/>
            <a:r>
              <a:rPr lang="ar-SA" sz="2000" b="1" dirty="0" smtClean="0">
                <a:solidFill>
                  <a:srgbClr val="72A376">
                    <a:lumMod val="75000"/>
                  </a:srgbClr>
                </a:solidFill>
              </a:rPr>
              <a:t>عرض الغزالي لآراء الفلاسفة وأدلتهم في هذة المسألة ورده عليهم:</a:t>
            </a:r>
          </a:p>
          <a:p>
            <a:pPr algn="ctr"/>
            <a:endParaRPr lang="ar-SA" sz="2000" b="1" dirty="0" smtClean="0">
              <a:solidFill>
                <a:srgbClr val="72A376">
                  <a:lumMod val="75000"/>
                </a:srgbClr>
              </a:solidFill>
            </a:endParaRPr>
          </a:p>
          <a:p>
            <a:r>
              <a:rPr lang="ar-SA" sz="2000" b="1" dirty="0" smtClean="0">
                <a:solidFill>
                  <a:prstClr val="black"/>
                </a:solidFill>
              </a:rPr>
              <a:t>    وجّه الإمام الغزالي رحمه الله نقده للفلاسفة في هذة المسألة من خلال ثلاث مسائل في كتبه تهافت الفلاسفة وهي:</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06090"/>
          </a:xfrm>
        </p:spPr>
        <p:txBody>
          <a:bodyPr/>
          <a:lstStyle/>
          <a:p>
            <a:pPr algn="ctr"/>
            <a:r>
              <a:rPr lang="ar-SA" b="1" dirty="0" smtClean="0">
                <a:solidFill>
                  <a:schemeClr val="accent1">
                    <a:lumMod val="75000"/>
                  </a:schemeClr>
                </a:solidFill>
              </a:rPr>
              <a:t>كيف شرح المسائل وما الذي تستنتجينه ؟</a:t>
            </a:r>
            <a:endParaRPr lang="ar-SA" b="1" dirty="0">
              <a:solidFill>
                <a:schemeClr val="accent1">
                  <a:lumMod val="75000"/>
                </a:schemeClr>
              </a:solidFill>
            </a:endParaRPr>
          </a:p>
        </p:txBody>
      </p:sp>
      <p:sp>
        <p:nvSpPr>
          <p:cNvPr id="4" name="مربع نص 1"/>
          <p:cNvSpPr txBox="1">
            <a:spLocks noGrp="1"/>
          </p:cNvSpPr>
          <p:nvPr>
            <p:ph sz="quarter" idx="1"/>
          </p:nvPr>
        </p:nvSpPr>
        <p:spPr>
          <a:xfrm>
            <a:off x="323528" y="1196752"/>
            <a:ext cx="8424936" cy="4924425"/>
          </a:xfrm>
          <a:prstGeom prst="rect">
            <a:avLst/>
          </a:prstGeom>
          <a:noFill/>
        </p:spPr>
        <p:txBody>
          <a:bodyPr wrap="square" rtlCol="1">
            <a:spAutoFit/>
          </a:bodyPr>
          <a:lstStyle/>
          <a:p>
            <a:pPr marL="342900" indent="-342900" algn="ctr">
              <a:buNone/>
            </a:pPr>
            <a:r>
              <a:rPr lang="ar-SA" sz="2000" b="1" dirty="0" smtClean="0">
                <a:solidFill>
                  <a:schemeClr val="accent1">
                    <a:lumMod val="75000"/>
                  </a:schemeClr>
                </a:solidFill>
              </a:rPr>
              <a:t>ج/ 1- في المسألة الثامنة عشر :</a:t>
            </a:r>
          </a:p>
          <a:p>
            <a:pPr marL="342900" indent="-342900"/>
            <a:r>
              <a:rPr lang="ar-SA" sz="2000" b="1" dirty="0" smtClean="0"/>
              <a:t>شرح الغزالي مذهب الفلاسفة في قوى النفس ، ولم يكن غرضه في مناقشة الفلاسفة في هذه المسألة إنكار روحانية النفس ، وإنما كان غرضه إنكار دعواهم أنهم يستطيعون ببراهين العقل أن يثبتوا أن النفس جوهر قائم بنفسه .</a:t>
            </a:r>
          </a:p>
          <a:p>
            <a:pPr marL="342900" indent="-342900"/>
            <a:r>
              <a:rPr lang="ar-SA" sz="2000" b="1" dirty="0" smtClean="0"/>
              <a:t>ذكر بعد ذلك عشر أدلة على روحانية النفس ، ترجع في أصولها الأساسية إلى أدلة ابن سينا ، إلا أن الغزالي بالغ في التفصيل والتقسيم حتى ارجع هذه الأدلة إلى عدة أدلة جزئية .</a:t>
            </a:r>
          </a:p>
          <a:p>
            <a:pPr marL="342900" indent="-342900"/>
            <a:r>
              <a:rPr lang="ar-SA" sz="2000" b="1" dirty="0" smtClean="0"/>
              <a:t> وقد كان الغزالي يذكر الدليل ثم يأتي بالإعتراض عليه ، ولكن اعتراضاته على أدلتهم جميعًا كانت مبنية على فكرة استحالة الحكم على الكلي بما يحكم به على الجزئي. ولم تزده هذه التفصيلات قوة بل زادته ضعفًا.</a:t>
            </a:r>
          </a:p>
          <a:p>
            <a:pPr marL="342900" indent="-342900" algn="ctr">
              <a:buNone/>
            </a:pPr>
            <a:r>
              <a:rPr lang="ar-SA" sz="2000" b="1" dirty="0" smtClean="0">
                <a:solidFill>
                  <a:schemeClr val="accent1">
                    <a:lumMod val="75000"/>
                  </a:schemeClr>
                </a:solidFill>
              </a:rPr>
              <a:t>2/ في المسألة التاسعة عشر: </a:t>
            </a:r>
          </a:p>
          <a:p>
            <a:pPr marL="342900" indent="-342900"/>
            <a:r>
              <a:rPr lang="ar-SA" sz="2000" b="1" dirty="0" smtClean="0"/>
              <a:t>قد ذكر دليلهم على خلود النفس بقوله : قالوا : إن النفس لاتموت بموت البدن لأن البدن ليس محلاً لها ، بل هو آلة تستعملها النفس بوساطة القوى التي في البدن وفساد الآلة لا يوجب فساد مستعملها.</a:t>
            </a:r>
          </a:p>
          <a:p>
            <a:pPr marL="342900" indent="-342900">
              <a:buNone/>
            </a:pPr>
            <a:endParaRPr lang="ar-SA" b="1"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467544" y="908720"/>
            <a:ext cx="7931224" cy="5161784"/>
          </a:xfrm>
        </p:spPr>
        <p:txBody>
          <a:bodyPr/>
          <a:lstStyle/>
          <a:p>
            <a:pPr marL="342900" indent="-342900" algn="ctr">
              <a:buNone/>
            </a:pPr>
            <a:r>
              <a:rPr lang="ar-SA" sz="2000" b="1" dirty="0" smtClean="0">
                <a:solidFill>
                  <a:schemeClr val="accent1">
                    <a:lumMod val="75000"/>
                  </a:schemeClr>
                </a:solidFill>
              </a:rPr>
              <a:t>الاستنتاج  من المسألتين 18 و19:</a:t>
            </a:r>
          </a:p>
          <a:p>
            <a:r>
              <a:rPr lang="ar-SA" sz="2000" b="1" dirty="0" smtClean="0"/>
              <a:t>يتضح لنا من نصوص الغزالي  أنه لا ينكر على الفلاسفة القول بروحانية النفس ولا القول بخلودها ، لأن ذلك لا يخالف أصلاً من أصول الدين –حسب أعتقاده- وإنما ينكر عليهم محاولتهم البرهان على روحانيتها وخلودها بالعقل دون الشرع ، ولهذا فهو يبدعهم في هاتين المسألتين لمحاولتهم البراهين على ذلك بالعقل ، والعقل عاجز عن الخوض في هذه الأمور.</a:t>
            </a:r>
          </a:p>
          <a:p>
            <a:pPr>
              <a:buNone/>
            </a:pPr>
            <a:endParaRPr lang="ar-SA" sz="2000" b="1" dirty="0" smtClean="0"/>
          </a:p>
          <a:p>
            <a:pPr algn="ctr">
              <a:buNone/>
            </a:pPr>
            <a:r>
              <a:rPr lang="ar-SA" sz="2000" b="1" dirty="0" smtClean="0">
                <a:solidFill>
                  <a:schemeClr val="accent1">
                    <a:lumMod val="75000"/>
                  </a:schemeClr>
                </a:solidFill>
              </a:rPr>
              <a:t>الاستنتاج من ردوده على المسألة عشرين: </a:t>
            </a:r>
          </a:p>
          <a:p>
            <a:r>
              <a:rPr lang="ar-SA" sz="2000" b="1" dirty="0" smtClean="0"/>
              <a:t>خصّص الغزالي هذه المسألة للرد على قول الفلاسفة بأن الحشر للأرواح دون الأجساد الذي خالفوا به اعتقاد المسلمين كافه وهو الذي ترتب عليه كفرهم عنده بخلاف مايتعلق بالنفس من حيث الفناء أو من حيث أنها جوهر روحاني أو غيره ، فإن ذلك لا يتعلق به كفر أو إيمان وإنما المقصود هو التعجيز فقط.</a:t>
            </a:r>
            <a:endParaRPr lang="ar-SA" b="1"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0"/>
            <a:ext cx="7467600" cy="1143000"/>
          </a:xfrm>
        </p:spPr>
        <p:txBody>
          <a:bodyPr>
            <a:normAutofit/>
          </a:bodyPr>
          <a:lstStyle/>
          <a:p>
            <a:pPr algn="ctr"/>
            <a:r>
              <a:rPr lang="ar-SA" sz="2000" b="1" dirty="0" smtClean="0"/>
              <a:t>س/ كيف بدأ بشرح مذهبهم؟</a:t>
            </a:r>
            <a:endParaRPr lang="ar-SA" sz="2000" b="1" dirty="0"/>
          </a:p>
        </p:txBody>
      </p:sp>
      <p:sp>
        <p:nvSpPr>
          <p:cNvPr id="3" name="Content Placeholder 2"/>
          <p:cNvSpPr>
            <a:spLocks noGrp="1"/>
          </p:cNvSpPr>
          <p:nvPr>
            <p:ph sz="quarter" idx="1"/>
          </p:nvPr>
        </p:nvSpPr>
        <p:spPr>
          <a:xfrm>
            <a:off x="467544" y="1436784"/>
            <a:ext cx="8075240" cy="5421216"/>
          </a:xfrm>
        </p:spPr>
        <p:txBody>
          <a:bodyPr>
            <a:normAutofit/>
          </a:bodyPr>
          <a:lstStyle/>
          <a:p>
            <a:pPr algn="ctr">
              <a:buNone/>
            </a:pPr>
            <a:r>
              <a:rPr lang="ar-SA" sz="2000" b="1" dirty="0" smtClean="0">
                <a:solidFill>
                  <a:schemeClr val="accent1">
                    <a:lumMod val="75000"/>
                  </a:schemeClr>
                </a:solidFill>
              </a:rPr>
              <a:t>بدا الغزالي بشرح مذاهبهم أولاً ثم بين أنهم في مجال تبريرهم لرأيهم يقولون :</a:t>
            </a:r>
          </a:p>
          <a:p>
            <a:r>
              <a:rPr lang="ar-SA" sz="2000" b="1" dirty="0" smtClean="0"/>
              <a:t>أن اللذات العقليه أشرف من اللذات الجسمانية  لسببين :</a:t>
            </a:r>
          </a:p>
          <a:p>
            <a:pPr marL="342900" indent="-342900">
              <a:buFontTx/>
              <a:buChar char="-"/>
            </a:pPr>
            <a:r>
              <a:rPr lang="ar-SA" sz="2000" b="1" dirty="0" smtClean="0"/>
              <a:t>أحدهما: إن حال الملائكة أشرف من حال السباع والخنازير من البهائم ، وليست لها اللذات الجسمية كالأكل والشرب ...وإنما لها لذة الشعور بكمالها وجمالها ، الذي خصت به أنفسها في اطلاعها على حقائق الأشياء وقربها من الله في الصفات لا في المكان ورتبة الوجود.</a:t>
            </a:r>
          </a:p>
          <a:p>
            <a:pPr marL="342900" indent="-342900">
              <a:buFontTx/>
              <a:buChar char="-"/>
            </a:pPr>
            <a:r>
              <a:rPr lang="ar-SA" sz="2000" b="1" dirty="0" smtClean="0"/>
              <a:t>الثاني: إن الأنسان قد يؤثر للذات العقلية على الجسمية وبهذا تكون اللذات العقلية الأخرويه ، أفضل من اللذات الجسمية والدنيوية ، والذي ورد في الشرع من الصور الحسية ، فالقصد به ضرب الأمثال لقصور الأفهام عن درك هذه اللذات .</a:t>
            </a:r>
          </a:p>
          <a:p>
            <a:pPr marL="342900" indent="-342900">
              <a:buNone/>
            </a:pPr>
            <a:r>
              <a:rPr lang="ar-SA" sz="2000" b="1" dirty="0" smtClean="0"/>
              <a:t> </a:t>
            </a:r>
          </a:p>
          <a:p>
            <a:endParaRPr lang="ar-SA" sz="20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348880"/>
            <a:ext cx="8229600" cy="1143000"/>
          </a:xfrm>
        </p:spPr>
        <p:txBody>
          <a:bodyPr>
            <a:noAutofit/>
          </a:bodyPr>
          <a:lstStyle/>
          <a:p>
            <a:pPr algn="ctr"/>
            <a:r>
              <a:rPr lang="ar-SA" sz="2400" b="1" dirty="0" smtClean="0"/>
              <a:t>المحاضرة الثانية: </a:t>
            </a:r>
            <a:br>
              <a:rPr lang="ar-SA" sz="2400" b="1" dirty="0" smtClean="0"/>
            </a:br>
            <a:r>
              <a:rPr lang="ar-SA" sz="2000" b="1" dirty="0" smtClean="0"/>
              <a:t>نصوص فلسفية تحتوي على بعض المصطلحات التي استعملها أرسطو في حق الله تعالى </a:t>
            </a:r>
            <a:r>
              <a:rPr lang="ar-SA" sz="2400" b="1" dirty="0" smtClean="0"/>
              <a:t/>
            </a:r>
            <a:br>
              <a:rPr lang="ar-SA" sz="2400" b="1" dirty="0" smtClean="0"/>
            </a:br>
            <a:r>
              <a:rPr lang="ar-SA" sz="2400" b="1" dirty="0" smtClean="0"/>
              <a:t>تعريفها واستعماله لها في قدرة وإرادة ومشيئة رب العالمين</a:t>
            </a:r>
            <a:br>
              <a:rPr lang="ar-SA" sz="2400" b="1" dirty="0" smtClean="0"/>
            </a:br>
            <a:endParaRPr lang="ar-SA" sz="2400" b="1" dirty="0"/>
          </a:p>
        </p:txBody>
      </p:sp>
      <p:sp>
        <p:nvSpPr>
          <p:cNvPr id="4" name="Content Placeholder 3"/>
          <p:cNvSpPr>
            <a:spLocks noGrp="1"/>
          </p:cNvSpPr>
          <p:nvPr>
            <p:ph sz="quarter" idx="1"/>
          </p:nvPr>
        </p:nvSpPr>
        <p:spPr/>
        <p:txBody>
          <a:bodyPr/>
          <a:lstStyle/>
          <a:p>
            <a:endParaRPr lang="ar-SA"/>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sz="quarter" idx="1"/>
          </p:nvPr>
        </p:nvSpPr>
        <p:spPr>
          <a:xfrm>
            <a:off x="395536" y="764704"/>
            <a:ext cx="8003232" cy="4873752"/>
          </a:xfrm>
        </p:spPr>
        <p:txBody>
          <a:bodyPr>
            <a:normAutofit fontScale="92500" lnSpcReduction="10000"/>
          </a:bodyPr>
          <a:lstStyle/>
          <a:p>
            <a:pPr algn="ctr">
              <a:buNone/>
            </a:pPr>
            <a:r>
              <a:rPr lang="ar-SA" b="1" dirty="0" smtClean="0">
                <a:solidFill>
                  <a:schemeClr val="accent1">
                    <a:lumMod val="75000"/>
                  </a:schemeClr>
                </a:solidFill>
              </a:rPr>
              <a:t>خلاصة ردود الغزالي:</a:t>
            </a:r>
          </a:p>
          <a:p>
            <a:r>
              <a:rPr lang="ar-SA" b="1" dirty="0" smtClean="0"/>
              <a:t>أن نصوص الصفات محتملة ولذلك وجب تأويلها بأدلة العقول .</a:t>
            </a:r>
          </a:p>
          <a:p>
            <a:r>
              <a:rPr lang="ar-SA" b="1" dirty="0" smtClean="0"/>
              <a:t>أما نصوص المعاد : فهي كثيرة ، بحيث بلغت مبلغاً لا يحتمل التأويل ، فلا تؤول لأنها لا تخالف أدلة العقول .</a:t>
            </a:r>
          </a:p>
          <a:p>
            <a:r>
              <a:rPr lang="ar-SA" b="1" dirty="0" smtClean="0"/>
              <a:t> أما هؤلاء الملاحدة : فقد قالوا : إن نصوص الصفات أكثر من نصوص المعاد ، وقد أولتم ذلك ، لذلك وجب تأويل نصوص المعاد.</a:t>
            </a:r>
          </a:p>
          <a:p>
            <a:pPr algn="ctr">
              <a:buNone/>
            </a:pPr>
            <a:endParaRPr lang="ar-SA" b="1" dirty="0" smtClean="0"/>
          </a:p>
          <a:p>
            <a:pPr algn="ctr">
              <a:buNone/>
            </a:pPr>
            <a:r>
              <a:rPr lang="ar-SA" b="1" dirty="0" smtClean="0">
                <a:solidFill>
                  <a:schemeClr val="accent1">
                    <a:lumMod val="75000"/>
                  </a:schemeClr>
                </a:solidFill>
              </a:rPr>
              <a:t>كيف رد ووضّح ابن تيميه ضعف ردود الغزالي على الفلاسفة؟</a:t>
            </a:r>
          </a:p>
          <a:p>
            <a:r>
              <a:rPr lang="ar-SA" b="1" dirty="0" smtClean="0"/>
              <a:t>امتدحه في البداية بفرط الذكاء ثم بيّن أنه ينتهي في هذة المسائل إلى الوقف أو يحيل في أخر أمره على طريقة أهل الكشف، ولهذا نجده يبطل طرقهم ولا يثبت طريقة معينه</a:t>
            </a:r>
          </a:p>
          <a:p>
            <a:r>
              <a:rPr lang="ar-SA" b="1" dirty="0" smtClean="0"/>
              <a:t>بيّن أن غاية ماينتهي إليه هو: التأويل والتفويض.</a:t>
            </a:r>
          </a:p>
          <a:p>
            <a:r>
              <a:rPr lang="ar-SA" b="1" dirty="0" smtClean="0"/>
              <a:t>بيّن أن خوضه في التأويل لنصوص الصفات والعلو ، سلّط عليه هؤلاء الملاحدة من الفلاسفة والباطنية، فقالوا: نحن أيضًا نتأوّل آيات المعاد.</a:t>
            </a:r>
            <a:endParaRPr lang="ar-SA" b="1"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332656"/>
            <a:ext cx="7772400" cy="1470025"/>
          </a:xfrm>
        </p:spPr>
        <p:txBody>
          <a:bodyPr>
            <a:normAutofit/>
          </a:bodyPr>
          <a:lstStyle/>
          <a:p>
            <a:pPr algn="ctr"/>
            <a:r>
              <a:rPr lang="ar-SA" sz="3200" dirty="0" smtClean="0">
                <a:solidFill>
                  <a:schemeClr val="tx1"/>
                </a:solidFill>
              </a:rPr>
              <a:t>المحاضرة العاشرة والأخيرة</a:t>
            </a:r>
            <a:endParaRPr lang="ar-SA" sz="3200" dirty="0">
              <a:solidFill>
                <a:schemeClr val="tx1"/>
              </a:solidFill>
            </a:endParaRPr>
          </a:p>
        </p:txBody>
      </p:sp>
      <p:sp>
        <p:nvSpPr>
          <p:cNvPr id="3" name="Subtitle 2"/>
          <p:cNvSpPr>
            <a:spLocks noGrp="1"/>
          </p:cNvSpPr>
          <p:nvPr>
            <p:ph type="subTitle" idx="1"/>
          </p:nvPr>
        </p:nvSpPr>
        <p:spPr>
          <a:xfrm>
            <a:off x="971600" y="2132856"/>
            <a:ext cx="7992888" cy="2520280"/>
          </a:xfrm>
        </p:spPr>
        <p:txBody>
          <a:bodyPr>
            <a:noAutofit/>
          </a:bodyPr>
          <a:lstStyle/>
          <a:p>
            <a:pPr algn="ctr"/>
            <a:r>
              <a:rPr lang="ar-SA" sz="2400" b="1" dirty="0" smtClean="0">
                <a:solidFill>
                  <a:schemeClr val="accent1">
                    <a:lumMod val="50000"/>
                  </a:schemeClr>
                </a:solidFill>
                <a:latin typeface="Traditional Arabic" pitchFamily="18" charset="-78"/>
                <a:cs typeface="Traditional Arabic" pitchFamily="18" charset="-78"/>
              </a:rPr>
              <a:t>الفصل الخامس:</a:t>
            </a:r>
          </a:p>
          <a:p>
            <a:pPr algn="ctr"/>
            <a:r>
              <a:rPr lang="ar-SA" sz="2400" b="1" dirty="0" smtClean="0">
                <a:solidFill>
                  <a:schemeClr val="accent1">
                    <a:lumMod val="50000"/>
                  </a:schemeClr>
                </a:solidFill>
                <a:latin typeface="Traditional Arabic" pitchFamily="18" charset="-78"/>
                <a:cs typeface="Traditional Arabic" pitchFamily="18" charset="-78"/>
              </a:rPr>
              <a:t>بين ابن تيميه والفلاسفة في مسألة حشر الأرواح دون الأجساد، وفيه مبحثان:</a:t>
            </a:r>
          </a:p>
          <a:p>
            <a:pPr algn="ctr">
              <a:buFontTx/>
              <a:buChar char="-"/>
            </a:pPr>
            <a:r>
              <a:rPr lang="ar-SA" sz="2400" dirty="0" smtClean="0">
                <a:solidFill>
                  <a:schemeClr val="accent1">
                    <a:lumMod val="50000"/>
                  </a:schemeClr>
                </a:solidFill>
                <a:latin typeface="Traditional Arabic" pitchFamily="18" charset="-78"/>
                <a:cs typeface="Traditional Arabic" pitchFamily="18" charset="-78"/>
              </a:rPr>
              <a:t>المبحث الأول: رأي ابن تيمية في مسألة حشر الارواح دون الأجساد</a:t>
            </a:r>
          </a:p>
          <a:p>
            <a:pPr algn="ctr">
              <a:buFontTx/>
              <a:buChar char="-"/>
            </a:pPr>
            <a:r>
              <a:rPr lang="ar-SA" sz="2400" dirty="0" smtClean="0">
                <a:solidFill>
                  <a:schemeClr val="accent1">
                    <a:lumMod val="50000"/>
                  </a:schemeClr>
                </a:solidFill>
                <a:latin typeface="Traditional Arabic" pitchFamily="18" charset="-78"/>
                <a:cs typeface="Traditional Arabic" pitchFamily="18" charset="-78"/>
              </a:rPr>
              <a:t>المبحث الثاني: رد ابن تيمية على الفلاسفة في مسألة حشر الأرواح دون الأجساد</a:t>
            </a:r>
            <a:endParaRPr lang="ar-SA" sz="2400" b="1" dirty="0" smtClean="0">
              <a:solidFill>
                <a:schemeClr val="accent1">
                  <a:lumMod val="50000"/>
                </a:schemeClr>
              </a:solidFill>
              <a:latin typeface="Traditional Arabic" pitchFamily="18" charset="-78"/>
              <a:cs typeface="Traditional Arabic" pitchFamily="18" charset="-78"/>
            </a:endParaRPr>
          </a:p>
          <a:p>
            <a:pPr algn="ctr"/>
            <a:endParaRPr lang="ar-SA" sz="2400" b="1" dirty="0">
              <a:latin typeface="Traditional Arabic" pitchFamily="18" charset="-78"/>
              <a:cs typeface="Traditional Arabic" pitchFamily="18" charset="-78"/>
            </a:endParaRPr>
          </a:p>
          <a:p>
            <a:pPr algn="ctr"/>
            <a:r>
              <a:rPr lang="ar-SA" sz="2400" b="1" dirty="0" smtClean="0">
                <a:latin typeface="Traditional Arabic" pitchFamily="18" charset="-78"/>
                <a:cs typeface="Traditional Arabic" pitchFamily="18" charset="-78"/>
              </a:rPr>
              <a:t>إعداد الطالبة:</a:t>
            </a:r>
          </a:p>
          <a:p>
            <a:pPr algn="ctr"/>
            <a:r>
              <a:rPr lang="ar-SA" sz="2400" b="1" dirty="0" smtClean="0">
                <a:latin typeface="Traditional Arabic" pitchFamily="18" charset="-78"/>
                <a:cs typeface="Traditional Arabic" pitchFamily="18" charset="-78"/>
              </a:rPr>
              <a:t>رشا جمال داوود</a:t>
            </a:r>
          </a:p>
          <a:p>
            <a:pPr algn="ctr"/>
            <a:r>
              <a:rPr lang="ar-SA" sz="2400" b="1" dirty="0" smtClean="0">
                <a:latin typeface="Traditional Arabic" pitchFamily="18" charset="-78"/>
                <a:cs typeface="Traditional Arabic" pitchFamily="18" charset="-78"/>
              </a:rPr>
              <a:t>الرقم الجامعي:</a:t>
            </a:r>
          </a:p>
          <a:p>
            <a:pPr algn="ctr"/>
            <a:r>
              <a:rPr lang="ar-SA" sz="2400" b="1" dirty="0" smtClean="0">
                <a:latin typeface="Traditional Arabic" pitchFamily="18" charset="-78"/>
                <a:cs typeface="Traditional Arabic" pitchFamily="18" charset="-78"/>
              </a:rPr>
              <a:t>429921407</a:t>
            </a:r>
          </a:p>
          <a:p>
            <a:pPr algn="ctr"/>
            <a:r>
              <a:rPr lang="ar-SA" sz="2400" b="1" dirty="0" smtClean="0">
                <a:latin typeface="Traditional Arabic" pitchFamily="18" charset="-78"/>
                <a:cs typeface="Traditional Arabic" pitchFamily="18" charset="-78"/>
              </a:rPr>
              <a:t>أستاذة المقرر: أ.د/ هيا آل الشيخ</a:t>
            </a:r>
          </a:p>
          <a:p>
            <a:pPr algn="ctr"/>
            <a:endParaRPr lang="ar-SA" sz="2400" b="1" dirty="0">
              <a:latin typeface="Traditional Arabic" pitchFamily="18" charset="-78"/>
              <a:cs typeface="Traditional Arabic" pitchFamily="18" charset="-78"/>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b="1" dirty="0" smtClean="0">
                <a:solidFill>
                  <a:srgbClr val="92D050"/>
                </a:solidFill>
              </a:rPr>
              <a:t>المبحث الأول: رأي ابن تيمية في مسأله حشر الارواح دون الأجساد</a:t>
            </a:r>
            <a:endParaRPr lang="ar-SA" sz="2800" b="1" dirty="0">
              <a:solidFill>
                <a:srgbClr val="92D050"/>
              </a:solidFill>
            </a:endParaRPr>
          </a:p>
        </p:txBody>
      </p:sp>
      <p:sp>
        <p:nvSpPr>
          <p:cNvPr id="3" name="Content Placeholder 2"/>
          <p:cNvSpPr>
            <a:spLocks noGrp="1"/>
          </p:cNvSpPr>
          <p:nvPr>
            <p:ph sz="quarter" idx="1"/>
          </p:nvPr>
        </p:nvSpPr>
        <p:spPr>
          <a:xfrm>
            <a:off x="457200" y="1600200"/>
            <a:ext cx="8075240" cy="4873752"/>
          </a:xfrm>
        </p:spPr>
        <p:txBody>
          <a:bodyPr>
            <a:normAutofit/>
          </a:bodyPr>
          <a:lstStyle/>
          <a:p>
            <a:pPr algn="ctr">
              <a:buNone/>
            </a:pPr>
            <a:r>
              <a:rPr lang="ar-SA" sz="2000" b="1" dirty="0" smtClean="0">
                <a:solidFill>
                  <a:srgbClr val="92D050"/>
                </a:solidFill>
              </a:rPr>
              <a:t>1- بيّن ابن تيمية أن طرق العلم ثلاثة، عدديها؟</a:t>
            </a:r>
          </a:p>
          <a:p>
            <a:pPr algn="ctr"/>
            <a:r>
              <a:rPr lang="ar-SA" sz="2000" b="1" dirty="0" smtClean="0">
                <a:solidFill>
                  <a:srgbClr val="92D050"/>
                </a:solidFill>
              </a:rPr>
              <a:t>ج/ </a:t>
            </a:r>
            <a:r>
              <a:rPr lang="ar-SA" sz="2000" b="1" dirty="0" smtClean="0"/>
              <a:t>الحس , العقل , المركب منهما كالخبر .</a:t>
            </a:r>
          </a:p>
          <a:p>
            <a:pPr algn="ctr">
              <a:buNone/>
            </a:pPr>
            <a:r>
              <a:rPr lang="ar-SA" sz="2000" b="1" dirty="0" smtClean="0">
                <a:solidFill>
                  <a:srgbClr val="92D050"/>
                </a:solidFill>
              </a:rPr>
              <a:t>اذن </a:t>
            </a:r>
            <a:r>
              <a:rPr lang="ar-SA" sz="2000" b="1" dirty="0" smtClean="0"/>
              <a:t>التقسيم عنده خلاف تقسيم الفلاسفة النفس عندهم ضمن العقليات، وابن تيميه ذكر الحس والنفس ضمنه.</a:t>
            </a:r>
          </a:p>
          <a:p>
            <a:pPr algn="ctr">
              <a:buNone/>
            </a:pPr>
            <a:r>
              <a:rPr lang="ar-SA" sz="2000" b="1" dirty="0" smtClean="0">
                <a:solidFill>
                  <a:srgbClr val="92D050"/>
                </a:solidFill>
              </a:rPr>
              <a:t>2- </a:t>
            </a:r>
            <a:r>
              <a:rPr lang="ar-SA" sz="2000" b="1" dirty="0" smtClean="0"/>
              <a:t>أكّد أن ما يخبر به الرسول عن الله حق وصدق لايناقضه دليل عقلي ولا سمعي، فمن ناقض بعقله النصوص من الكتاب والسنة فهم الفلاسفة وحججهم داحضة بل إن شبههم من جنس شبه السوفسطائية لأنهم يثبتون في موضع وينفون في موضع.</a:t>
            </a:r>
          </a:p>
          <a:p>
            <a:pPr algn="ctr">
              <a:buNone/>
            </a:pPr>
            <a:r>
              <a:rPr lang="ar-SA" sz="2000" b="1" dirty="0" smtClean="0">
                <a:solidFill>
                  <a:srgbClr val="92D050"/>
                </a:solidFill>
              </a:rPr>
              <a:t>3- ولهذا </a:t>
            </a:r>
            <a:r>
              <a:rPr lang="ar-SA" sz="2000" b="1" dirty="0" smtClean="0"/>
              <a:t>بيّن رحمه الله أن الفلاسفة زعموا أن علوم الأنبياء محصورة فبما يسمونه بالقوة القدسية ومن ثم كان حقيقة قولهم إن الانبياء من جنس غيرهم وأنهم لم يعلموا شيئاً بالخبر.</a:t>
            </a:r>
            <a:endParaRPr lang="ar-SA" sz="2000" b="1" dirty="0" smtClean="0">
              <a:solidFill>
                <a:srgbClr val="92D050"/>
              </a:solidFill>
            </a:endParaRPr>
          </a:p>
          <a:p>
            <a:pPr algn="ctr">
              <a:buNone/>
            </a:pPr>
            <a:endParaRPr lang="ar-SA" sz="2000" b="1" dirty="0" smtClean="0">
              <a:solidFill>
                <a:srgbClr val="92D050"/>
              </a:solidFill>
            </a:endParaRPr>
          </a:p>
          <a:p>
            <a:endParaRPr lang="ar-SA" sz="20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251520" y="476672"/>
            <a:ext cx="8496944" cy="5997280"/>
          </a:xfrm>
        </p:spPr>
        <p:txBody>
          <a:bodyPr>
            <a:normAutofit/>
          </a:bodyPr>
          <a:lstStyle/>
          <a:p>
            <a:pPr algn="ctr">
              <a:buNone/>
            </a:pPr>
            <a:r>
              <a:rPr lang="ar-SA" sz="2000" b="1" dirty="0" smtClean="0">
                <a:solidFill>
                  <a:schemeClr val="accent1">
                    <a:lumMod val="75000"/>
                  </a:schemeClr>
                </a:solidFill>
              </a:rPr>
              <a:t>النتيجة المترتبة على ذلك:</a:t>
            </a:r>
          </a:p>
          <a:p>
            <a:r>
              <a:rPr lang="ar-SA" sz="2000" b="1" dirty="0" smtClean="0"/>
              <a:t>صار هؤلاء لا يستفيدون شيئًا بخبر الأنبياء بل يقولون إنهم خاطبوا الناس بطريقة التخييل لمنفعة الجمهور , وحقيقة قولهم إنهم كذبوا لمصلحة الجمهور , وهؤلاء في الحقيقة يكذبون الرسل.</a:t>
            </a:r>
          </a:p>
          <a:p>
            <a:r>
              <a:rPr lang="ar-SA" sz="2000" b="1" dirty="0" smtClean="0"/>
              <a:t>صرّح بهذا الكلام فضلائهم كالفارابي وابن سينا واتباعهما.</a:t>
            </a:r>
          </a:p>
          <a:p>
            <a:endParaRPr lang="ar-SA" b="1" dirty="0" smtClean="0"/>
          </a:p>
          <a:p>
            <a:pPr>
              <a:buNone/>
            </a:pPr>
            <a:endParaRPr lang="ar-SA" b="1" dirty="0" smtClean="0"/>
          </a:p>
          <a:p>
            <a:pPr algn="ctr"/>
            <a:r>
              <a:rPr lang="ar-SA" sz="2000" b="1" dirty="0" smtClean="0">
                <a:solidFill>
                  <a:schemeClr val="accent1">
                    <a:lumMod val="75000"/>
                  </a:schemeClr>
                </a:solidFill>
              </a:rPr>
              <a:t>حكم شيخ الاسلام على هؤلاء الفلاسفة: </a:t>
            </a:r>
          </a:p>
          <a:p>
            <a:pPr>
              <a:buNone/>
            </a:pPr>
            <a:r>
              <a:rPr lang="ar-SA" sz="2000" b="1" dirty="0" smtClean="0"/>
              <a:t>يقول شيخ الاسلام: (فهذا وأمثاله مما يبين أن من أعرض عن الكتاب والسنة وعارضهما بما يناقضهما لم يعارضهما إلا بما هو جهل بسيط او جهل مركب فأهل الجهل البسيط منهم أهل الشك والحيرة المعارضين للكتاب المعرضين عنه وهم: (كَسَرَابٍ بِقِيعَةٍ يَحْسَبُهُ الظَّمْآنُ مَاءً حَتَّىٰ إِذَا جَاءَهُ لَمْ يَجِدْهُ شَيْئًا وَوَجَدَ اللَّهَ عِندَهُ فَوَفَّاهُ حِسَابَهُ وَاللَّهُ سَرِيعُ الْحِسَابِ)</a:t>
            </a:r>
            <a:endParaRPr lang="en-US" sz="2000" b="1" dirty="0" smtClean="0"/>
          </a:p>
          <a:p>
            <a:pPr>
              <a:buNone/>
            </a:pPr>
            <a:r>
              <a:rPr lang="ar-SA" sz="2000" b="1" dirty="0" smtClean="0"/>
              <a:t>وأهل الجهل المركب أرباب الاعتقادات الباطله التي يزعمون أنها عقليات , وآخرون ممن يعارضهم يقول المناقض لتلك الاقوال هو العقليات وهم: (أَوْ كَظُلُمَاتٍ فِي بَحْرٍ لُّجِّيٍّ يَغْشَاهُ مَوْجٌ مِّن فَوْقِهِ مَوْجٌ مِّن فَوْقِهِ سَحَابٌ ظُلُمَاتٌ…)</a:t>
            </a:r>
            <a:endParaRPr lang="en-US" sz="2000" b="1" dirty="0" smtClean="0"/>
          </a:p>
          <a:p>
            <a:pPr algn="ctr"/>
            <a:endParaRPr lang="ar-SA" b="1" dirty="0" smtClean="0">
              <a:solidFill>
                <a:schemeClr val="accent1">
                  <a:lumMod val="75000"/>
                </a:schemeClr>
              </a:solidFill>
            </a:endParaRPr>
          </a:p>
          <a:p>
            <a:endParaRPr lang="ar-SA" b="1"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sz="quarter" idx="1"/>
          </p:nvPr>
        </p:nvSpPr>
        <p:spPr>
          <a:xfrm>
            <a:off x="395536" y="764704"/>
            <a:ext cx="8219256" cy="5925272"/>
          </a:xfrm>
        </p:spPr>
        <p:txBody>
          <a:bodyPr>
            <a:normAutofit/>
          </a:bodyPr>
          <a:lstStyle/>
          <a:p>
            <a:pPr lvl="0" algn="ctr">
              <a:buNone/>
            </a:pPr>
            <a:r>
              <a:rPr lang="ar-SA" sz="2000" b="1" dirty="0" smtClean="0">
                <a:solidFill>
                  <a:schemeClr val="accent1">
                    <a:lumMod val="75000"/>
                  </a:schemeClr>
                </a:solidFill>
              </a:rPr>
              <a:t>س/ الفلاسفة استنكروا الاخطاء من المتكلمين التي وقعوا فيها وهل استفادوا منها؟</a:t>
            </a:r>
            <a:endParaRPr lang="en-US" sz="2000" b="1" dirty="0" smtClean="0">
              <a:solidFill>
                <a:schemeClr val="accent1">
                  <a:lumMod val="75000"/>
                </a:schemeClr>
              </a:solidFill>
            </a:endParaRPr>
          </a:p>
          <a:p>
            <a:pPr>
              <a:buNone/>
            </a:pPr>
            <a:r>
              <a:rPr lang="ar-SA" sz="2000" b="1" dirty="0" smtClean="0"/>
              <a:t>نقول:الحق الذي عند الفلاسفة أنهم انكروا على المتكلمين قولهم بقدم الصفات وأن العالم تراخى عن الله (الأثر تراخى عن المؤثر) وهذا يعني أنه وُجد من غير سبب ولا حكمة ولاعلة، الحق الذي عند المتكلمين قولهم بحدوث العالم وكلا الحقين موجود في القرآن في المقابل لم يستفد الفلاسفة من أخطاء المتكلمين بل أتوا بما هو أعظم فوافقوهم على القول بخلود النفس وخالفوهم في القول بعوده النفس في أي جسد وقالوا هذا تناسخ وقالوا: بقِدم العالم .</a:t>
            </a:r>
          </a:p>
          <a:p>
            <a:pPr>
              <a:buNone/>
            </a:pPr>
            <a:endParaRPr lang="ar-SA" b="1" dirty="0" smtClean="0"/>
          </a:p>
          <a:p>
            <a:pPr algn="ctr">
              <a:buNone/>
            </a:pPr>
            <a:r>
              <a:rPr lang="ar-SA" sz="2000" b="1" dirty="0" smtClean="0">
                <a:solidFill>
                  <a:schemeClr val="accent1">
                    <a:lumMod val="75000"/>
                  </a:schemeClr>
                </a:solidFill>
              </a:rPr>
              <a:t>س/ المتفلسفة أسواء حالا من اليهود والنصارى، عللي ذلك.</a:t>
            </a:r>
            <a:endParaRPr lang="en-US" sz="2000" b="1" dirty="0" smtClean="0">
              <a:solidFill>
                <a:schemeClr val="accent1">
                  <a:lumMod val="75000"/>
                </a:schemeClr>
              </a:solidFill>
            </a:endParaRPr>
          </a:p>
          <a:p>
            <a:pPr>
              <a:buNone/>
            </a:pPr>
            <a:r>
              <a:rPr lang="ar-SA" sz="2000" b="1" dirty="0" smtClean="0"/>
              <a:t>1- لأنهم جمعوا بين جهل النصارى وضلالهم وبين فجور اليهود وظلمهم .</a:t>
            </a:r>
            <a:endParaRPr lang="en-US" sz="2000" b="1" dirty="0" smtClean="0"/>
          </a:p>
          <a:p>
            <a:pPr>
              <a:buNone/>
            </a:pPr>
            <a:r>
              <a:rPr lang="ar-SA" sz="2000" b="1" dirty="0" smtClean="0"/>
              <a:t>2- صار فيهم الجهل والظلم ما ليس في اليهود ولا النصارى،حيث جعلوا السعادة في مجرد أن يعلموا الحقائق حتى يصير الانسان عالماً معقولاً مطابقاً للعالم الموجود.</a:t>
            </a:r>
            <a:endParaRPr lang="en-US" sz="2000" b="1" dirty="0" smtClean="0"/>
          </a:p>
          <a:p>
            <a:pPr>
              <a:buNone/>
            </a:pPr>
            <a:r>
              <a:rPr lang="ar-SA" sz="2000" b="1" dirty="0" smtClean="0"/>
              <a:t>3- لم ينالوا من معرفة الله وأسمائه وصفاته وملائكته وكتبة ورسله وخلقة وآمرة إلا شيئا نزراً قليلاً</a:t>
            </a:r>
            <a:endParaRPr lang="en-US" sz="2000" b="1" dirty="0" smtClean="0"/>
          </a:p>
          <a:p>
            <a:endParaRPr lang="ar-SA"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457200" y="332656"/>
            <a:ext cx="8291264" cy="6141296"/>
          </a:xfrm>
        </p:spPr>
        <p:txBody>
          <a:bodyPr>
            <a:normAutofit/>
          </a:bodyPr>
          <a:lstStyle/>
          <a:p>
            <a:pPr lvl="0" algn="ctr">
              <a:buNone/>
            </a:pPr>
            <a:r>
              <a:rPr lang="ar-SA" sz="2000" b="1" dirty="0" smtClean="0">
                <a:solidFill>
                  <a:schemeClr val="accent1">
                    <a:lumMod val="75000"/>
                  </a:schemeClr>
                </a:solidFill>
              </a:rPr>
              <a:t>النتيجة: </a:t>
            </a:r>
          </a:p>
          <a:p>
            <a:pPr lvl="0" algn="ctr">
              <a:buNone/>
            </a:pPr>
            <a:r>
              <a:rPr lang="ar-SA" sz="2000" b="1" dirty="0" smtClean="0">
                <a:solidFill>
                  <a:schemeClr val="accent1">
                    <a:lumMod val="75000"/>
                  </a:schemeClr>
                </a:solidFill>
              </a:rPr>
              <a:t>( س/ ما هي النتيجة مما سبق؟)</a:t>
            </a:r>
            <a:endParaRPr lang="en-US" sz="2000" b="1" dirty="0" smtClean="0">
              <a:solidFill>
                <a:schemeClr val="accent1">
                  <a:lumMod val="75000"/>
                </a:schemeClr>
              </a:solidFill>
            </a:endParaRPr>
          </a:p>
          <a:p>
            <a:pPr>
              <a:buNone/>
            </a:pPr>
            <a:r>
              <a:rPr lang="ar-SA" sz="2000" b="1" dirty="0" smtClean="0"/>
              <a:t>1- كان جهلهم أعظم من علمهم وضلالهم أكبر من هداهم وكانوا مترددين بين الجهل البسيط والجهل المركب .</a:t>
            </a:r>
            <a:endParaRPr lang="en-US" sz="2000" b="1" dirty="0" smtClean="0"/>
          </a:p>
          <a:p>
            <a:pPr>
              <a:buNone/>
            </a:pPr>
            <a:r>
              <a:rPr lang="ar-SA" sz="2000" b="1" dirty="0" smtClean="0"/>
              <a:t>2- ان كلامهم في الطبيعيات والرياضيات لا يفيد كمال النفس وصلاحها , وإنما يحصل ذلك بالعم الالهي .</a:t>
            </a:r>
            <a:endParaRPr lang="en-US" sz="2000" b="1" dirty="0" smtClean="0"/>
          </a:p>
          <a:p>
            <a:pPr lvl="0" algn="ctr">
              <a:buNone/>
            </a:pPr>
            <a:r>
              <a:rPr lang="ar-SA" sz="2000" b="1" dirty="0" smtClean="0">
                <a:solidFill>
                  <a:schemeClr val="accent1">
                    <a:lumMod val="75000"/>
                  </a:schemeClr>
                </a:solidFill>
              </a:rPr>
              <a:t>س/ بماذا وصف كلامهم؟</a:t>
            </a:r>
            <a:endParaRPr lang="en-US" sz="2000" b="1" dirty="0" smtClean="0">
              <a:solidFill>
                <a:schemeClr val="accent1">
                  <a:lumMod val="75000"/>
                </a:schemeClr>
              </a:solidFill>
            </a:endParaRPr>
          </a:p>
          <a:p>
            <a:pPr>
              <a:buNone/>
            </a:pPr>
            <a:r>
              <a:rPr lang="ar-SA" sz="2000" b="1" dirty="0" smtClean="0"/>
              <a:t>ج/ كلامهم فيه لحم جمل غث على رأس جبل وعر , لاسهل فيرتقى , ولا سمين فينتقل.</a:t>
            </a:r>
          </a:p>
          <a:p>
            <a:pPr>
              <a:buNone/>
            </a:pPr>
            <a:endParaRPr lang="ar-SA" sz="2000" b="1" dirty="0" smtClean="0"/>
          </a:p>
          <a:p>
            <a:pPr algn="ctr">
              <a:buNone/>
            </a:pPr>
            <a:r>
              <a:rPr lang="ar-SA" sz="2000" b="1" dirty="0" smtClean="0">
                <a:solidFill>
                  <a:schemeClr val="accent1">
                    <a:lumMod val="75000"/>
                  </a:schemeClr>
                </a:solidFill>
              </a:rPr>
              <a:t>س/ ماهي طريقة القرآن في إمكان المعاد؟</a:t>
            </a:r>
          </a:p>
          <a:p>
            <a:pPr>
              <a:buNone/>
            </a:pPr>
            <a:r>
              <a:rPr lang="ar-SA" sz="2000" b="1" dirty="0" smtClean="0">
                <a:solidFill>
                  <a:schemeClr val="accent1">
                    <a:lumMod val="75000"/>
                  </a:schemeClr>
                </a:solidFill>
              </a:rPr>
              <a:t>ج/ </a:t>
            </a:r>
            <a:r>
              <a:rPr lang="ar-SA" sz="2000" b="1" dirty="0" smtClean="0"/>
              <a:t>بيّن شيخ الاسلام ابن تيمية رحمة الله أن طريقة القرآن في إمكان المعاد يستعمل وجهين:</a:t>
            </a:r>
            <a:endParaRPr lang="en-US" sz="2000" b="1" dirty="0" smtClean="0"/>
          </a:p>
          <a:p>
            <a:pPr>
              <a:buNone/>
            </a:pPr>
            <a:r>
              <a:rPr lang="ar-SA" sz="2000" b="1" dirty="0" smtClean="0"/>
              <a:t>الوجه الأول : إمكان ذهني. </a:t>
            </a:r>
            <a:endParaRPr lang="en-US" sz="2000" b="1" dirty="0" smtClean="0"/>
          </a:p>
          <a:p>
            <a:pPr>
              <a:buNone/>
            </a:pPr>
            <a:r>
              <a:rPr lang="ar-SA" sz="2000" b="1" dirty="0" smtClean="0"/>
              <a:t>الوجه الثاني: إمكان خارجي.</a:t>
            </a:r>
            <a:endParaRPr lang="en-US" sz="2000" b="1" dirty="0" smtClean="0"/>
          </a:p>
          <a:p>
            <a:pPr algn="ctr">
              <a:buNone/>
            </a:pPr>
            <a:endParaRPr lang="ar-SA" sz="2000" b="1" dirty="0" smtClean="0">
              <a:solidFill>
                <a:schemeClr val="accent1">
                  <a:lumMod val="75000"/>
                </a:schemeClr>
              </a:solidFill>
            </a:endParaRPr>
          </a:p>
          <a:p>
            <a:pPr>
              <a:buNone/>
            </a:pPr>
            <a:endParaRPr lang="ar-SA" sz="2000" b="1" dirty="0"/>
          </a:p>
        </p:txBody>
      </p:sp>
      <p:graphicFrame>
        <p:nvGraphicFramePr>
          <p:cNvPr id="4" name="Diagram 3"/>
          <p:cNvGraphicFramePr/>
          <p:nvPr/>
        </p:nvGraphicFramePr>
        <p:xfrm>
          <a:off x="467544" y="4306168"/>
          <a:ext cx="6096000" cy="2551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457200" y="1600200"/>
            <a:ext cx="7859216" cy="4873752"/>
          </a:xfrm>
        </p:spPr>
        <p:txBody>
          <a:bodyPr>
            <a:normAutofit/>
          </a:bodyPr>
          <a:lstStyle/>
          <a:p>
            <a:r>
              <a:rPr lang="ar-SA" sz="2000" b="1" dirty="0" smtClean="0">
                <a:solidFill>
                  <a:schemeClr val="accent1">
                    <a:lumMod val="75000"/>
                  </a:schemeClr>
                </a:solidFill>
              </a:rPr>
              <a:t>بين رحمة الله أن طريقة القرآن في إمكان المعاد </a:t>
            </a:r>
            <a:r>
              <a:rPr lang="ar-SA" sz="2000" b="1" u="dbl" dirty="0" smtClean="0">
                <a:solidFill>
                  <a:schemeClr val="accent1">
                    <a:lumMod val="75000"/>
                  </a:schemeClr>
                </a:solidFill>
              </a:rPr>
              <a:t>تارة تكون:</a:t>
            </a:r>
            <a:endParaRPr lang="en-US" sz="2000" b="1" dirty="0" smtClean="0">
              <a:solidFill>
                <a:schemeClr val="accent1">
                  <a:lumMod val="75000"/>
                </a:schemeClr>
              </a:solidFill>
            </a:endParaRPr>
          </a:p>
          <a:p>
            <a:pPr>
              <a:buNone/>
            </a:pPr>
            <a:r>
              <a:rPr lang="ar-SA" sz="2000" b="1" dirty="0" smtClean="0"/>
              <a:t>1- تارة يخبر عن من أماتهم الله ثم احياهم كما اخبر عن</a:t>
            </a:r>
            <a:r>
              <a:rPr lang="ar-SA" sz="2000" b="1" dirty="0" smtClean="0">
                <a:solidFill>
                  <a:schemeClr val="bg1"/>
                </a:solidFill>
              </a:rPr>
              <a:t> </a:t>
            </a:r>
            <a:r>
              <a:rPr lang="ar-SA" sz="2000" b="1" dirty="0" smtClean="0"/>
              <a:t>قوم موسى بقوله : (وإذ قلتم يا موسى لن نؤمن لك حتى نرى الله جهرة فأخذتكم الصاعقة وأنتم تنظرون* ثم بعثناكم من بعد موتكم لعلكم تشكرون</a:t>
            </a:r>
            <a:r>
              <a:rPr lang="en-US" sz="2000" b="1" dirty="0" smtClean="0"/>
              <a:t>(</a:t>
            </a:r>
          </a:p>
          <a:p>
            <a:pPr>
              <a:buNone/>
            </a:pPr>
            <a:r>
              <a:rPr lang="ar-SA" sz="2000" b="1" dirty="0" smtClean="0"/>
              <a:t>2- وتارة يستدل على ذلك بالنشاة الاولى وأن الإعادة أهون من الابتداء كما قال تعالى: ( يَا أَيُّهَا النَّاسُ إِن كُنتُمْ فِي رَيْبٍ مِّنَ الْبَعْثِ فَإِنَّا خَلَقْنَاكُم مِّن تُرَابٍ ثُمَّ مِن نُّطْفَةٍ ثُمَّ مِنْ عَلَقَةٍ ثُمَّ مِن مُّضْغَةٍ مُّخَلَّقَةٍ وَغَيْرِ ...)</a:t>
            </a:r>
            <a:endParaRPr lang="en-US" sz="2000" b="1" dirty="0" smtClean="0"/>
          </a:p>
          <a:p>
            <a:pPr>
              <a:buNone/>
            </a:pPr>
            <a:r>
              <a:rPr lang="ar-SA" sz="2000" b="1" dirty="0" smtClean="0"/>
              <a:t>3- تارة يستدل على إمكان ذلك بخلق السماوات والارض كما يقول الله تعالى: (أَوَلَمْ يَرَوْا أَنَّ اللَّهَ الَّذِي خَلَقَ السَّمَاوَاتِ وَالْأَرْضَ وَلَمْ يَعْيَ بِخَلْقِهِنَّ بِقَادِرٍ عَلَىٰ أَنْ يُحْيِيَ الْمَوْتَىٰ ۚ بَلَىٰ إِنَّهُ عَلَىٰ كُلِّ شَيْءٍ ...)</a:t>
            </a:r>
            <a:endParaRPr lang="en-US" sz="2000" b="1" dirty="0" smtClean="0"/>
          </a:p>
          <a:p>
            <a:pPr>
              <a:buNone/>
            </a:pPr>
            <a:r>
              <a:rPr lang="ar-SA" sz="2000" b="1" dirty="0" smtClean="0"/>
              <a:t>4- تارة على إمكانة بخلق النبات : (وَاللَّهُ الَّذِي أَرْسَلَ الرِّيَاحَ فَتُثِيرُ سَحَاباً فَسُقْنَاهُ إِلَى بلد...)</a:t>
            </a:r>
            <a:endParaRPr lang="en-US" sz="2000" b="1" dirty="0" smtClean="0"/>
          </a:p>
          <a:p>
            <a:endParaRPr lang="ar-SA" sz="2000" b="1"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457200" y="476672"/>
            <a:ext cx="8147248" cy="5997280"/>
          </a:xfrm>
        </p:spPr>
        <p:txBody>
          <a:bodyPr>
            <a:normAutofit lnSpcReduction="10000"/>
          </a:bodyPr>
          <a:lstStyle/>
          <a:p>
            <a:pPr algn="ctr">
              <a:buNone/>
            </a:pPr>
            <a:r>
              <a:rPr lang="ar-SA" sz="2000" b="1" dirty="0" smtClean="0">
                <a:solidFill>
                  <a:schemeClr val="accent1">
                    <a:lumMod val="75000"/>
                  </a:schemeClr>
                </a:solidFill>
              </a:rPr>
              <a:t>س/ النعيم والعذاب على النفس والبدن جميعاً وعلى النفس منفردة، اشرحي العبارة، وما الأدلة على ذلك.</a:t>
            </a:r>
            <a:endParaRPr lang="en-US" sz="2000" b="1" dirty="0" smtClean="0">
              <a:solidFill>
                <a:schemeClr val="accent1">
                  <a:lumMod val="75000"/>
                </a:schemeClr>
              </a:solidFill>
            </a:endParaRPr>
          </a:p>
          <a:p>
            <a:r>
              <a:rPr lang="ar-SA" sz="2000" b="1" dirty="0" smtClean="0">
                <a:solidFill>
                  <a:schemeClr val="accent1">
                    <a:lumMod val="75000"/>
                  </a:schemeClr>
                </a:solidFill>
              </a:rPr>
              <a:t>ج/ ي</a:t>
            </a:r>
            <a:r>
              <a:rPr lang="ar-SA" sz="2000" b="1" dirty="0" smtClean="0"/>
              <a:t>بيّن شيخ الاسلام ابن تيمية أن العذاب والنعيم على النفس والبدن جميعا باتفاق اهل السنة والجماعه, تنعم النفس وتعذب منفردة عن البدن , وتعذب متصلة بالبدن متصل بها , فيكون النعيم والعذاب عليهما في هذه الحال مجتمعين , كما يكون للروح منفردة عن البدن.</a:t>
            </a:r>
            <a:endParaRPr lang="en-US" sz="2000" b="1" dirty="0" smtClean="0"/>
          </a:p>
          <a:p>
            <a:pPr>
              <a:buNone/>
            </a:pPr>
            <a:r>
              <a:rPr lang="ar-SA" sz="2000" b="1" dirty="0" smtClean="0"/>
              <a:t>ومن الأدلة: قوله يبيّن ذلك أحاديث عذاب اهل القبر ومسألة منكر ونكير مثل عن ابن عباس رضي الله عنهما أن النبي صلي الله عليه وسلم مر بقبرين، فقال: ( انهما ليعذبان وما يعذبان في كبير أما احدهما فكان يمشي بالنميمة وأما الاخر فكان لايستنزه من بوله ثم دعا بجريده رطبة فشقّها نصفين، ثم غرز في كل قبر واحدة فقالوا: يا رسول الله لم فعلت هذا؟ قال: لعله يخفف عنهما مالم ييبسا).</a:t>
            </a:r>
          </a:p>
          <a:p>
            <a:pPr algn="ctr">
              <a:buNone/>
            </a:pPr>
            <a:r>
              <a:rPr lang="ar-SA" sz="2000" b="1" dirty="0" smtClean="0">
                <a:solidFill>
                  <a:schemeClr val="accent1">
                    <a:lumMod val="75000"/>
                  </a:schemeClr>
                </a:solidFill>
              </a:rPr>
              <a:t>الاستنتاج: </a:t>
            </a:r>
            <a:endParaRPr lang="en-US" b="1" dirty="0" smtClean="0">
              <a:solidFill>
                <a:schemeClr val="accent1">
                  <a:lumMod val="75000"/>
                </a:schemeClr>
              </a:solidFill>
            </a:endParaRPr>
          </a:p>
          <a:p>
            <a:pPr marL="514350" indent="-514350"/>
            <a:r>
              <a:rPr lang="ar-SA" sz="2000" b="1" dirty="0" smtClean="0"/>
              <a:t>بيّن رحمه الله: أن ماعند أئمة النظار وأهل الكلام والفلسفة من الدلائل العقلية على المطالب الالهية , فقد جاء القرآن بما فيها من الحق وما هو أبلغ وأكمل منها على أحسن وجه مع تنزهه عن الأغاليط الكثيرة الموجودة عند هؤلاء.</a:t>
            </a:r>
            <a:endParaRPr lang="en-US" sz="2000" b="1" dirty="0" smtClean="0"/>
          </a:p>
          <a:p>
            <a:pPr marL="514350" indent="-514350"/>
            <a:r>
              <a:rPr lang="ar-SA" sz="2000" b="1" dirty="0" smtClean="0"/>
              <a:t>وجد القرآن والسنة كاشفان لأحوالهم , مبينان لحقهم مميزان بين حق ذلك وباطله ,والصحابة كانوا أعلم الخلق بذلك كما كانوا أقوم الخلق بجهاد الكفار والمنافقين.</a:t>
            </a:r>
            <a:endParaRPr lang="en-US" sz="2000" b="1" dirty="0" smtClean="0"/>
          </a:p>
          <a:p>
            <a:pPr algn="ctr">
              <a:buNone/>
            </a:pPr>
            <a:endParaRPr lang="ar-SA" sz="2000" b="1" dirty="0" smtClean="0"/>
          </a:p>
          <a:p>
            <a:pPr algn="ctr">
              <a:buNone/>
            </a:pPr>
            <a:r>
              <a:rPr lang="ar-SA" sz="2000" b="1" dirty="0" smtClean="0"/>
              <a:t> تمت بحمد الله ..</a:t>
            </a:r>
            <a:endParaRPr lang="ar-SA" sz="20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107504" y="1052736"/>
            <a:ext cx="8496944" cy="5904656"/>
          </a:xfrm>
        </p:spPr>
        <p:txBody>
          <a:bodyPr/>
          <a:lstStyle/>
          <a:p>
            <a:r>
              <a:rPr lang="ar-SA" b="1" dirty="0" smtClean="0"/>
              <a:t>تعتمد فلسفة أرسطو فيما وراء الطبيعة على نظريته في العلة ، ملخصها: أن العلة أربعة أنواع: المادية و الفاعلة أو المحركة و الصورية والغائية.</a:t>
            </a:r>
          </a:p>
          <a:p>
            <a:r>
              <a:rPr lang="ar-SA" b="1" dirty="0" smtClean="0"/>
              <a:t>اختصر أرسطو العلل في علتين هما: المادية والصورية، لاعتقاده بأن العلة الغائية ترجع إلى الصورة والعلة الفاعلة ترجع إلى المادة وأطلق عليها بالهيولي.</a:t>
            </a:r>
          </a:p>
          <a:p>
            <a:r>
              <a:rPr lang="ar-SA" b="1" dirty="0" smtClean="0"/>
              <a:t>الهيولي لا تشكل موجودًا ما، إلا بعد أن تأخذ صورته، فهي في الخارج لا توجد مستقلة عن صورة ما، وإنما وجودها فيه يكون بحلول صورة الشيء الموجود في تلك الهيولي المطلقة.</a:t>
            </a:r>
          </a:p>
          <a:p>
            <a:r>
              <a:rPr lang="ar-SA" b="1" dirty="0" smtClean="0"/>
              <a:t>قال شيخ الاسلام: أرسطو وأصحابه القدماء يثبتون في كتبهم العلة الأولى ويقولون: إن الفلك يتحرك للتشبة بها فهي علة له بهذا الاعتبار، إذ لولا وجود من تشبه به الفلك لم يتحرك وحركته من لوازم وجوده فلو بطلت حركته لفسد. </a:t>
            </a:r>
          </a:p>
          <a:p>
            <a:r>
              <a:rPr lang="ar-SA" b="1" dirty="0" smtClean="0"/>
              <a:t>من المصطلحات التي استعملها أرسطو في حق الله تعالى جوهر أزلي غير متحرك.</a:t>
            </a:r>
          </a:p>
          <a:p>
            <a:endParaRPr lang="ar-SA" b="1" dirty="0" smtClean="0"/>
          </a:p>
          <a:p>
            <a:endParaRPr lang="ar-SA" b="1"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179512" y="960112"/>
            <a:ext cx="8280920" cy="5925272"/>
          </a:xfrm>
        </p:spPr>
        <p:txBody>
          <a:bodyPr/>
          <a:lstStyle/>
          <a:p>
            <a:r>
              <a:rPr lang="ar-SA" b="1" dirty="0" smtClean="0"/>
              <a:t>يقول ارسطو: ومن الاضطرار أن يوجد جوهر أزلي غير متحرك، فإن الجوهر يتقدم على سائر الموجودات. </a:t>
            </a:r>
            <a:r>
              <a:rPr lang="ar-SA" b="1" dirty="0" smtClean="0">
                <a:solidFill>
                  <a:schemeClr val="tx2">
                    <a:lumMod val="75000"/>
                  </a:schemeClr>
                </a:solidFill>
              </a:rPr>
              <a:t>من هذا النص نستنتج: </a:t>
            </a:r>
            <a:r>
              <a:rPr lang="ar-SA" b="1" dirty="0" smtClean="0"/>
              <a:t>أن أرسطو سمّى رب العالمين جوهر أزلي غير متحرك ويقصد بذلك نفي صفات الكمال عن رب العالمين وفي مقدمتها صفة القدرة والارادة والمشيئة، ويوضح ذلك تسميته لله بمعشوق ومن يشركه مع رب العالمين تعالى الله عن قوله معقول.</a:t>
            </a:r>
          </a:p>
          <a:p>
            <a:r>
              <a:rPr lang="ar-SA" b="1" dirty="0" smtClean="0"/>
              <a:t>ويقول أرسطو: وإن كان هاهنا شيء يُحرّك بأن يتحرك فيجب أن يوجد شيء يُحرك من غير أن يتحرك هو جوهر وذاته وفعله وتحريكه انما هو طريق أنه معشوق ومعقول فالأشياء المحركة على هذه الجهة إنما ترحك من غير أن تتحرك وفي المبادئ الأول المعشوق والمعقول هما شيء واحد. من خلال هذا القول يتبيّن: أن المحرّك الذي لا يتحرك ( المعشوق)  هو الله، يحرك المعقول لكي يقوم بخلق ما بعده, ومن ثم ساوى بينهما ( المعشوق والمعقول) .</a:t>
            </a:r>
          </a:p>
          <a:p>
            <a:r>
              <a:rPr lang="ar-SA" b="1" dirty="0" smtClean="0"/>
              <a:t>من أسماء الله عند أرسطو: العلة الغائية، و المحرك الذي لا يتحرك.</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a:xfrm>
            <a:off x="35496" y="1075528"/>
            <a:ext cx="8424936" cy="4873752"/>
          </a:xfrm>
        </p:spPr>
        <p:txBody>
          <a:bodyPr>
            <a:normAutofit fontScale="92500"/>
          </a:bodyPr>
          <a:lstStyle/>
          <a:p>
            <a:r>
              <a:rPr lang="ar-SA" b="1" dirty="0" smtClean="0">
                <a:solidFill>
                  <a:schemeClr val="tx2">
                    <a:lumMod val="75000"/>
                  </a:schemeClr>
                </a:solidFill>
              </a:rPr>
              <a:t>شبهه: زعم أرسطو أن الفلك واجب الوجود: </a:t>
            </a:r>
          </a:p>
          <a:p>
            <a:pPr>
              <a:buNone/>
            </a:pPr>
            <a:r>
              <a:rPr lang="ar-SA" b="1" dirty="0" smtClean="0">
                <a:solidFill>
                  <a:schemeClr val="tx2">
                    <a:lumMod val="75000"/>
                  </a:schemeClr>
                </a:solidFill>
              </a:rPr>
              <a:t>الرد: </a:t>
            </a:r>
            <a:r>
              <a:rPr lang="ar-SA" b="1" dirty="0" smtClean="0"/>
              <a:t>1- فلسفة ارسطو في قدرة وارادة ومشيئة الله عي امتداد للوثنية القديمة والتى ترى أن الكواكب أجسام سماوية لها نفوس تحركها ولحركتها تأثير في نفوسنا وأجسامنا.</a:t>
            </a:r>
          </a:p>
          <a:p>
            <a:pPr>
              <a:buNone/>
            </a:pPr>
            <a:r>
              <a:rPr lang="ar-SA" b="1" dirty="0" smtClean="0"/>
              <a:t>2- وضّح ابن تيميه أن ارسطو وأتباعه استدلوا بالحركة على وجود المحرك الذي لا يزال محركًا من غير متحرك عندهم ويسمونه الاول,وهو عند ابن سينا واجب الوجود.</a:t>
            </a:r>
          </a:p>
          <a:p>
            <a:pPr>
              <a:buNone/>
            </a:pPr>
            <a:r>
              <a:rPr lang="ar-SA" b="1" dirty="0" smtClean="0"/>
              <a:t>3- واجب الوجود عند ارسطو واتباعه هو الفلك .</a:t>
            </a:r>
          </a:p>
          <a:p>
            <a:pPr>
              <a:buNone/>
            </a:pPr>
            <a:r>
              <a:rPr lang="ar-SA" b="1" dirty="0" smtClean="0"/>
              <a:t>وقد بيّن بطلان كلامهم فقال: إن هؤلاء لم يجعلوا الأول فاعلًا للحركة الفلكية إلا من حيث هو محبوب معشوق يتشبه به الفلك، لا من حيث هو مبدع محدث للحركة ومعلوم أن المحبوب المتحرك إليه غيره بالمحبة له والشوق، لا سيما إذا كان محبًا للتشبه به لا لذاته لا يكون هو المبدع المحدث للحركة بمجرد ذلك، وإنما يكون علة غائية لا علة فاعلة، فلا يكون فاعلاً لنفس جواهر العالم وسائر أعراضه وانما فاعل لعرض واحد من أعراضه هي الحركة وزعموا أنه لا قوام له بدونها وهذا لا يقول به عاقل.</a:t>
            </a:r>
          </a:p>
          <a:p>
            <a:endParaRPr lang="ar-SA"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492896"/>
            <a:ext cx="8229600" cy="1143000"/>
          </a:xfrm>
        </p:spPr>
        <p:txBody>
          <a:bodyPr>
            <a:noAutofit/>
          </a:bodyPr>
          <a:lstStyle/>
          <a:p>
            <a:pPr algn="ctr"/>
            <a:r>
              <a:rPr lang="ar-SA" sz="2400" b="1" dirty="0" smtClean="0"/>
              <a:t>المحاضرة الثالثة: </a:t>
            </a:r>
            <a:br>
              <a:rPr lang="ar-SA" sz="2400" b="1" dirty="0" smtClean="0"/>
            </a:br>
            <a:r>
              <a:rPr lang="ar-SA" sz="2000" b="1" dirty="0" smtClean="0"/>
              <a:t>نصوص فلسفية تحتوي على بعض المصطلحات التي استعملها أفلوطين في حق الله تعالى </a:t>
            </a:r>
            <a:r>
              <a:rPr lang="ar-SA" sz="2400" b="1" dirty="0" smtClean="0"/>
              <a:t/>
            </a:r>
            <a:br>
              <a:rPr lang="ar-SA" sz="2400" b="1" dirty="0" smtClean="0"/>
            </a:br>
            <a:r>
              <a:rPr lang="ar-SA" sz="2400" b="1" dirty="0" smtClean="0"/>
              <a:t> واستعماله لها في قدرة وإرادة ومشيئة رب العالمين</a:t>
            </a:r>
            <a:br>
              <a:rPr lang="ar-SA" sz="2400" b="1" dirty="0" smtClean="0"/>
            </a:br>
            <a:endParaRPr lang="ar-SA" sz="2400"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2_Oriel">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3.xml><?xml version="1.0" encoding="utf-8"?>
<a:theme xmlns:a="http://schemas.openxmlformats.org/drawingml/2006/main" name="1_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4.xml><?xml version="1.0" encoding="utf-8"?>
<a:theme xmlns:a="http://schemas.openxmlformats.org/drawingml/2006/main" name="المحاضرة الثامنة">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5.xml><?xml version="1.0" encoding="utf-8"?>
<a:theme xmlns:a="http://schemas.openxmlformats.org/drawingml/2006/main" name="3_Oriel">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6.xml><?xml version="1.0" encoding="utf-8"?>
<a:theme xmlns:a="http://schemas.openxmlformats.org/drawingml/2006/main" name="4_Oriel">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TotalTime>
  <Words>7902</Words>
  <Application>Microsoft Office PowerPoint</Application>
  <PresentationFormat>عرض على الشاشة (3:4)‏</PresentationFormat>
  <Paragraphs>366</Paragraphs>
  <Slides>57</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6</vt:i4>
      </vt:variant>
      <vt:variant>
        <vt:lpstr>عناوين الشرائح</vt:lpstr>
      </vt:variant>
      <vt:variant>
        <vt:i4>57</vt:i4>
      </vt:variant>
    </vt:vector>
  </HeadingPairs>
  <TitlesOfParts>
    <vt:vector size="69" baseType="lpstr">
      <vt:lpstr>Century Schoolbook</vt:lpstr>
      <vt:lpstr>Simplified Arabic</vt:lpstr>
      <vt:lpstr>Times New Roman</vt:lpstr>
      <vt:lpstr>Traditional Arabic</vt:lpstr>
      <vt:lpstr>Wingdings</vt:lpstr>
      <vt:lpstr>Wingdings 2</vt:lpstr>
      <vt:lpstr>Oriel</vt:lpstr>
      <vt:lpstr>2_Oriel</vt:lpstr>
      <vt:lpstr>1_Oriel</vt:lpstr>
      <vt:lpstr>المحاضرة الثامنة</vt:lpstr>
      <vt:lpstr>3_Oriel</vt:lpstr>
      <vt:lpstr>4_Oriel</vt:lpstr>
      <vt:lpstr>موقف الإسلام من الفلسفة2</vt:lpstr>
      <vt:lpstr>المحاضرة الأولى:  انتشار مصطلحات فلاسفة اليونان بين المسلمين. </vt:lpstr>
      <vt:lpstr> انتشار مصطلحات فلاسفة اليونان بين المسلمين</vt:lpstr>
      <vt:lpstr>عرض تقديمي في PowerPoint</vt:lpstr>
      <vt:lpstr>المحاضرة الثانية:  نصوص فلسفية تحتوي على بعض المصطلحات التي استعملها أرسطو في حق الله تعالى  تعريفها واستعماله لها في قدرة وإرادة ومشيئة رب العالمين </vt:lpstr>
      <vt:lpstr>عرض تقديمي في PowerPoint</vt:lpstr>
      <vt:lpstr>عرض تقديمي في PowerPoint</vt:lpstr>
      <vt:lpstr>عرض تقديمي في PowerPoint</vt:lpstr>
      <vt:lpstr>المحاضرة الثالثة:  نصوص فلسفية تحتوي على بعض المصطلحات التي استعملها أفلوطين في حق الله تعالى   واستعماله لها في قدرة وإرادة ومشيئة رب العالمين </vt:lpstr>
      <vt:lpstr>عرض تقديمي في PowerPoint</vt:lpstr>
      <vt:lpstr>عرض تقديمي في PowerPoint</vt:lpstr>
      <vt:lpstr>الحكم أو الرد على فلسفة أرسطو وأفلوطين الماورائية:</vt:lpstr>
      <vt:lpstr>المحاضرة الرابعة:  ما يسمى بـ: فلاسفة الاسلام واستعمالهم الألفاظ المجملة في صفات رب العالمين بما فيها صفة القدرة والإرادة والمشيئة ( الفارابي وابن سينا أنموذج)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المحاضرة الخامسة:  المزاعم المترتبة على استعمال الألفاظ المجملة في الصفات الإلهية بما فيها قدرة وإرادة ومشيئة رب العالمين </vt:lpstr>
      <vt:lpstr>عرض تقديمي في PowerPoint</vt:lpstr>
      <vt:lpstr>عرض تقديمي في PowerPoint</vt:lpstr>
      <vt:lpstr>عرض تقديمي في PowerPoint</vt:lpstr>
      <vt:lpstr>عرض تقديمي في PowerPoint</vt:lpstr>
      <vt:lpstr>المحاضرة السادسة قول الفلاسفة: بحشر الأرواح دون الأجساد، وفيها فصول: الأول: الجذور التاريخية لهذه المسألة.</vt:lpstr>
      <vt:lpstr>أولًا: أفلاطون والنفس الانسانية: طبيعة النفس عند أفلاطون</vt:lpstr>
      <vt:lpstr>عرض تقديمي في PowerPoint</vt:lpstr>
      <vt:lpstr>ثانيًا: أرسطو والنفس الانسانية</vt:lpstr>
      <vt:lpstr>عرض تقديمي في PowerPoint</vt:lpstr>
      <vt:lpstr>ثالثًا: الرد:</vt:lpstr>
      <vt:lpstr> المحاضرة السابعة  الفصل الثاني الفارابي وابن سينا ومسألة حشر الأرواح دون الأجساد</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المحاضرة الثامنة</vt:lpstr>
      <vt:lpstr>س/ ما الأساس الذي استند عليه الفلاسفة في قولهم: إن الحشر للأرواح دون الأجساد؟</vt:lpstr>
      <vt:lpstr>عرض تقديمي في PowerPoint</vt:lpstr>
      <vt:lpstr>عرض تقديمي في PowerPoint</vt:lpstr>
      <vt:lpstr>المحاضرة التاسعة</vt:lpstr>
      <vt:lpstr>س/ ما أسباب ضعف ردود الغزالي ومن في سببه على الفلاسفة؟</vt:lpstr>
      <vt:lpstr>عرض تقديمي في PowerPoint</vt:lpstr>
      <vt:lpstr>درجات انكار المعاد عند الغزالي:</vt:lpstr>
      <vt:lpstr>عرض تقديمي في PowerPoint</vt:lpstr>
      <vt:lpstr>كيف شرح المسائل وما الذي تستنتجينه ؟</vt:lpstr>
      <vt:lpstr>عرض تقديمي في PowerPoint</vt:lpstr>
      <vt:lpstr>س/ كيف بدأ بشرح مذهبهم؟</vt:lpstr>
      <vt:lpstr>عرض تقديمي في PowerPoint</vt:lpstr>
      <vt:lpstr>المحاضرة العاشرة والأخيرة</vt:lpstr>
      <vt:lpstr>المبحث الأول: رأي ابن تيمية في مسأله حشر الارواح دون الأجساد</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موقف الإسلام من الفلسفة2</dc:title>
  <dc:creator>User</dc:creator>
  <cp:lastModifiedBy>haya alalsheikh</cp:lastModifiedBy>
  <cp:revision>11</cp:revision>
  <dcterms:created xsi:type="dcterms:W3CDTF">2013-04-30T07:22:31Z</dcterms:created>
  <dcterms:modified xsi:type="dcterms:W3CDTF">2017-05-01T08:46:22Z</dcterms:modified>
</cp:coreProperties>
</file>