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210525-9D95-4D79-8489-EC27862A2DE8}" type="datetimeFigureOut">
              <a:rPr lang="en-US" smtClean="0"/>
              <a:t>9/14/2014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A05134-0DA5-42AE-921A-0DC3E8BDFEA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DB54F6-4759-4BD2-B19F-1DFFD61D89C2}" type="datetime1">
              <a:rPr lang="en-US" smtClean="0"/>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FD615D-06F8-4280-920A-DE9CCDFBF53A}" type="datetime1">
              <a:rPr lang="en-US" smtClean="0"/>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3D7CC2-897A-4AA2-BAD1-F3B32D53B4E7}" type="datetime1">
              <a:rPr lang="en-US" smtClean="0"/>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14FB8B-F4A1-4502-99A7-470324BBD22B}" type="datetime1">
              <a:rPr lang="en-US" smtClean="0"/>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F03D16-80C2-4A4F-9C1C-30D83FB5A32A}" type="datetime1">
              <a:rPr lang="en-US" smtClean="0"/>
              <a:t>9/14/2014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FA8B3F-6B4D-4707-A498-AD250AD70C58}" type="datetime1">
              <a:rPr lang="en-US" smtClean="0"/>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475A1C-BC2F-4443-9A7A-7816A57B41AA}" type="datetime1">
              <a:rPr lang="en-US" smtClean="0"/>
              <a:t>9/14/2014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41F8C5-09CB-4F1D-8796-DB1728306783}" type="datetime1">
              <a:rPr lang="en-US" smtClean="0"/>
              <a:t>9/14/2014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10A419-E890-483A-8EA3-B6E723F5A367}" type="datetime1">
              <a:rPr lang="en-US" smtClean="0"/>
              <a:t>9/14/2014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13574-46EA-4753-BA9A-FA7EAFACC4D9}" type="datetime1">
              <a:rPr lang="en-US" smtClean="0"/>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F99077-25B6-4243-BB6B-F5DDD464436B}" type="datetime1">
              <a:rPr lang="en-US" smtClean="0"/>
              <a:t>9/14/2014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69CFD1-C07A-4EFA-90DF-DB59AE9DB82F}" type="datetime1">
              <a:rPr lang="en-US" smtClean="0"/>
              <a:t>9/14/2014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20962"/>
          </a:xfrm>
        </p:spPr>
        <p:txBody>
          <a:bodyPr>
            <a:normAutofit/>
          </a:bodyPr>
          <a:lstStyle/>
          <a:p>
            <a:r>
              <a:rPr lang="ar-SA" sz="2800" b="1" dirty="0" smtClean="0"/>
              <a:t>القانون المقارن </a:t>
            </a:r>
            <a:br>
              <a:rPr lang="ar-SA" sz="2800" b="1" dirty="0" smtClean="0"/>
            </a:br>
            <a:r>
              <a:rPr lang="ar-SA" sz="2800" b="1" dirty="0" smtClean="0"/>
              <a:t>هو العلم الذي يهتم بمقارنة النظم القانونية في العالم ، ويعتبر مونتسكيو هو مؤسس القانون المقارن في كتابه (( روح القوانين )). </a:t>
            </a:r>
            <a:br>
              <a:rPr lang="ar-SA" sz="2800" b="1" dirty="0" smtClean="0"/>
            </a:br>
            <a:r>
              <a:rPr lang="ar-SA" sz="2800" b="1" dirty="0" smtClean="0"/>
              <a:t/>
            </a:r>
            <a:br>
              <a:rPr lang="ar-SA" sz="2800" b="1" dirty="0" smtClean="0"/>
            </a:br>
            <a:r>
              <a:rPr lang="ar-SA" sz="2800" b="1" dirty="0" smtClean="0"/>
              <a:t>وانواع المقارنة:  </a:t>
            </a:r>
            <a:endParaRPr lang="en-US" sz="2800" b="1" dirty="0"/>
          </a:p>
        </p:txBody>
      </p:sp>
      <p:sp>
        <p:nvSpPr>
          <p:cNvPr id="3" name="Content Placeholder 2"/>
          <p:cNvSpPr>
            <a:spLocks noGrp="1"/>
          </p:cNvSpPr>
          <p:nvPr>
            <p:ph sz="half" idx="1"/>
          </p:nvPr>
        </p:nvSpPr>
        <p:spPr>
          <a:xfrm>
            <a:off x="457200" y="3048000"/>
            <a:ext cx="3810000" cy="3078163"/>
          </a:xfrm>
        </p:spPr>
        <p:txBody>
          <a:bodyPr/>
          <a:lstStyle/>
          <a:p>
            <a:pPr algn="ctr"/>
            <a:r>
              <a:rPr lang="ar-SA" b="1" dirty="0" smtClean="0"/>
              <a:t>او تتم المقارنة على المستوى الجزئي للنظم القانونية فيدرس العلماء نظام قانوني واحد بالمقارنة بمثيله في النظم الاخرى </a:t>
            </a:r>
            <a:endParaRPr lang="en-US" b="1" dirty="0"/>
          </a:p>
        </p:txBody>
      </p:sp>
      <p:sp>
        <p:nvSpPr>
          <p:cNvPr id="4" name="Content Placeholder 3"/>
          <p:cNvSpPr>
            <a:spLocks noGrp="1"/>
          </p:cNvSpPr>
          <p:nvPr>
            <p:ph sz="half" idx="2"/>
          </p:nvPr>
        </p:nvSpPr>
        <p:spPr>
          <a:xfrm>
            <a:off x="4648200" y="3048000"/>
            <a:ext cx="3810000" cy="3078163"/>
          </a:xfrm>
        </p:spPr>
        <p:txBody>
          <a:bodyPr/>
          <a:lstStyle/>
          <a:p>
            <a:pPr algn="ctr"/>
            <a:r>
              <a:rPr lang="ar-SA" b="1" dirty="0" smtClean="0"/>
              <a:t>اما ان تتم المقارنة على المستوى الكلي للنظم القانونية ، فيدرس علماء القانون المسائل العامة في النظم القانونية </a:t>
            </a:r>
            <a:endParaRPr lang="en-US" b="1" dirty="0"/>
          </a:p>
        </p:txBody>
      </p:sp>
      <p:sp>
        <p:nvSpPr>
          <p:cNvPr id="5" name="Date Placeholder 4"/>
          <p:cNvSpPr>
            <a:spLocks noGrp="1"/>
          </p:cNvSpPr>
          <p:nvPr>
            <p:ph type="dt" sz="half" idx="10"/>
          </p:nvPr>
        </p:nvSpPr>
        <p:spPr/>
        <p:txBody>
          <a:bodyPr/>
          <a:lstStyle/>
          <a:p>
            <a:fld id="{476351C9-8696-4FE7-8480-571B051C8218}" type="datetime1">
              <a:rPr lang="en-US" smtClean="0"/>
              <a:t>9/14/2014</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3657600" cy="563562"/>
          </a:xfrm>
        </p:spPr>
        <p:txBody>
          <a:bodyPr>
            <a:normAutofit/>
          </a:bodyPr>
          <a:lstStyle/>
          <a:p>
            <a:r>
              <a:rPr lang="ar-SA" sz="2400" b="1" dirty="0" smtClean="0"/>
              <a:t>انواع المناهج </a:t>
            </a:r>
            <a:endParaRPr lang="en-US" sz="2400" b="1" dirty="0"/>
          </a:p>
        </p:txBody>
      </p:sp>
      <p:sp>
        <p:nvSpPr>
          <p:cNvPr id="3" name="Text Placeholder 2"/>
          <p:cNvSpPr>
            <a:spLocks noGrp="1"/>
          </p:cNvSpPr>
          <p:nvPr>
            <p:ph type="body" idx="1"/>
          </p:nvPr>
        </p:nvSpPr>
        <p:spPr>
          <a:xfrm>
            <a:off x="457200" y="990600"/>
            <a:ext cx="4040188" cy="639762"/>
          </a:xfrm>
        </p:spPr>
        <p:txBody>
          <a:bodyPr>
            <a:normAutofit fontScale="92500" lnSpcReduction="20000"/>
          </a:bodyPr>
          <a:lstStyle/>
          <a:p>
            <a:pPr algn="ctr"/>
            <a:r>
              <a:rPr lang="ar-SA" dirty="0" smtClean="0"/>
              <a:t>5- المنهج الثقافي القائم على دراةسة الثقافات </a:t>
            </a:r>
            <a:endParaRPr lang="en-US" dirty="0"/>
          </a:p>
        </p:txBody>
      </p:sp>
      <p:sp>
        <p:nvSpPr>
          <p:cNvPr id="4" name="Content Placeholder 3"/>
          <p:cNvSpPr>
            <a:spLocks noGrp="1"/>
          </p:cNvSpPr>
          <p:nvPr>
            <p:ph sz="half" idx="2"/>
          </p:nvPr>
        </p:nvSpPr>
        <p:spPr>
          <a:xfrm>
            <a:off x="457200" y="1752600"/>
            <a:ext cx="4040188" cy="4373563"/>
          </a:xfrm>
        </p:spPr>
        <p:txBody>
          <a:bodyPr>
            <a:normAutofit/>
          </a:bodyPr>
          <a:lstStyle/>
          <a:p>
            <a:pPr algn="ctr">
              <a:buNone/>
            </a:pPr>
            <a:endParaRPr lang="ar-SA" b="1" dirty="0" smtClean="0"/>
          </a:p>
          <a:p>
            <a:pPr algn="ctr">
              <a:buNone/>
            </a:pPr>
            <a:r>
              <a:rPr lang="ar-SA" b="1" dirty="0" smtClean="0"/>
              <a:t>هو لا يدرس حلول للمشاكل القانونية في ذاتها بل يدرسها من خلال الظروف الخاصة والعوامل المحيطة بها ، مثل مقارنة قاعدتين فيما اذا كانت تتشابه في المؤسسات الاجتماعية .</a:t>
            </a:r>
            <a:endParaRPr lang="en-US" b="1" dirty="0"/>
          </a:p>
        </p:txBody>
      </p:sp>
      <p:sp>
        <p:nvSpPr>
          <p:cNvPr id="5" name="Text Placeholder 4"/>
          <p:cNvSpPr>
            <a:spLocks noGrp="1"/>
          </p:cNvSpPr>
          <p:nvPr>
            <p:ph type="body" sz="quarter" idx="3"/>
          </p:nvPr>
        </p:nvSpPr>
        <p:spPr>
          <a:xfrm>
            <a:off x="4648200" y="914400"/>
            <a:ext cx="4041775" cy="639762"/>
          </a:xfrm>
        </p:spPr>
        <p:txBody>
          <a:bodyPr/>
          <a:lstStyle/>
          <a:p>
            <a:pPr algn="ctr"/>
            <a:r>
              <a:rPr lang="ar-SA" dirty="0" smtClean="0"/>
              <a:t>4- المنهج الواقعي </a:t>
            </a:r>
          </a:p>
        </p:txBody>
      </p:sp>
      <p:sp>
        <p:nvSpPr>
          <p:cNvPr id="6" name="Content Placeholder 5"/>
          <p:cNvSpPr>
            <a:spLocks noGrp="1"/>
          </p:cNvSpPr>
          <p:nvPr>
            <p:ph sz="quarter" idx="4"/>
          </p:nvPr>
        </p:nvSpPr>
        <p:spPr>
          <a:xfrm>
            <a:off x="4645025" y="1752600"/>
            <a:ext cx="4041775" cy="4373563"/>
          </a:xfrm>
        </p:spPr>
        <p:txBody>
          <a:bodyPr>
            <a:normAutofit lnSpcReduction="10000"/>
          </a:bodyPr>
          <a:lstStyle/>
          <a:p>
            <a:pPr algn="ctr">
              <a:buNone/>
            </a:pPr>
            <a:r>
              <a:rPr lang="ar-SA" b="1" dirty="0" smtClean="0"/>
              <a:t>اعده الاستاذ شليز ينجر وهو يدعو الى تعميم العناصر المتطابقة التي تحددها العيوب ، وضمان ان الاجابات المطروحة لمسائل متطابقة يتم تفسيرها بشكل متطابق ، وتجنب الاجابات التي تحتاج الى تفسير من جديد ، ولتطبيق ذلك تصاغ الاستبيانات في شكل قضايا محل بحث يتم استنتاجها من الخبرة العلمية والعملية لرجال القانون ، وهو مكمل للمنهج الوظيفي ويستعمل معه مجتمعين  .   </a:t>
            </a:r>
            <a:endParaRPr lang="en-US" b="1" dirty="0"/>
          </a:p>
        </p:txBody>
      </p:sp>
      <p:sp>
        <p:nvSpPr>
          <p:cNvPr id="7" name="Date Placeholder 6"/>
          <p:cNvSpPr>
            <a:spLocks noGrp="1"/>
          </p:cNvSpPr>
          <p:nvPr>
            <p:ph type="dt" sz="half" idx="10"/>
          </p:nvPr>
        </p:nvSpPr>
        <p:spPr/>
        <p:txBody>
          <a:bodyPr/>
          <a:lstStyle/>
          <a:p>
            <a:fld id="{50C92FC9-5E54-4DB6-9786-92F2AF188611}" type="datetime1">
              <a:rPr lang="en-US" smtClean="0"/>
              <a:t>9/14/2014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791200" cy="944562"/>
          </a:xfrm>
        </p:spPr>
        <p:txBody>
          <a:bodyPr>
            <a:normAutofit fontScale="90000"/>
          </a:bodyPr>
          <a:lstStyle/>
          <a:p>
            <a:r>
              <a:rPr lang="ar-SA" sz="2400" b="1" dirty="0" smtClean="0"/>
              <a:t>مناهج القانون المقارن  في بدايات القرن الحادي والعشرين </a:t>
            </a:r>
            <a:br>
              <a:rPr lang="ar-SA" sz="2400" b="1" dirty="0" smtClean="0"/>
            </a:br>
            <a:r>
              <a:rPr lang="ar-SA" sz="2400" b="1" dirty="0" smtClean="0"/>
              <a:t>هل يوجد منهج خاص بالقانون المقارن </a:t>
            </a:r>
            <a:endParaRPr lang="en-US" sz="2400" b="1" dirty="0"/>
          </a:p>
        </p:txBody>
      </p:sp>
      <p:sp>
        <p:nvSpPr>
          <p:cNvPr id="3" name="Text Placeholder 2"/>
          <p:cNvSpPr>
            <a:spLocks noGrp="1"/>
          </p:cNvSpPr>
          <p:nvPr>
            <p:ph type="body" idx="1"/>
          </p:nvPr>
        </p:nvSpPr>
        <p:spPr>
          <a:xfrm>
            <a:off x="457200" y="1219200"/>
            <a:ext cx="4040188" cy="955675"/>
          </a:xfrm>
        </p:spPr>
        <p:txBody>
          <a:bodyPr>
            <a:normAutofit lnSpcReduction="10000"/>
          </a:bodyPr>
          <a:lstStyle/>
          <a:p>
            <a:pPr algn="ctr"/>
            <a:r>
              <a:rPr lang="ar-SA" sz="2000" dirty="0" smtClean="0"/>
              <a:t>عدد آخر من الفقهاء على عكس الفريق الاول ، فهؤلاء يرون وجود منهج خاص بالقانون المقارن </a:t>
            </a:r>
            <a:endParaRPr lang="en-US" sz="2000" dirty="0"/>
          </a:p>
        </p:txBody>
      </p:sp>
      <p:sp>
        <p:nvSpPr>
          <p:cNvPr id="4" name="Content Placeholder 3"/>
          <p:cNvSpPr>
            <a:spLocks noGrp="1"/>
          </p:cNvSpPr>
          <p:nvPr>
            <p:ph sz="half" idx="2"/>
          </p:nvPr>
        </p:nvSpPr>
        <p:spPr/>
        <p:txBody>
          <a:bodyPr>
            <a:normAutofit/>
          </a:bodyPr>
          <a:lstStyle/>
          <a:p>
            <a:pPr algn="ctr">
              <a:buNone/>
            </a:pPr>
            <a:endParaRPr lang="ar-SA" sz="2000" b="1" dirty="0" smtClean="0"/>
          </a:p>
          <a:p>
            <a:pPr algn="ctr">
              <a:buNone/>
            </a:pPr>
            <a:r>
              <a:rPr lang="ar-SA" sz="2000" b="1" dirty="0" smtClean="0"/>
              <a:t>المقارنة نوعان : </a:t>
            </a:r>
          </a:p>
          <a:p>
            <a:pPr algn="ctr">
              <a:buNone/>
            </a:pPr>
            <a:r>
              <a:rPr lang="ar-SA" sz="2000" b="1" dirty="0" smtClean="0"/>
              <a:t>* المقارنة على المستوى الكلي : تهدف لمعرفة موقع الموضوع محل الدراسة بالنسبة للنظام الكلي .</a:t>
            </a:r>
          </a:p>
          <a:p>
            <a:pPr algn="ctr">
              <a:buNone/>
            </a:pPr>
            <a:endParaRPr lang="ar-SA" sz="2000" b="1" dirty="0" smtClean="0"/>
          </a:p>
          <a:p>
            <a:pPr algn="ctr">
              <a:buNone/>
            </a:pPr>
            <a:r>
              <a:rPr lang="ar-SA" sz="2000" b="1" dirty="0" smtClean="0"/>
              <a:t>* المقارنة على المستوى الجزئي : تهدف الى اعداد قانون مشترك ومن ثم تحسين القانون الوطني في ضوء تجارب دول اخرى وأخذ نقاط القوة .</a:t>
            </a:r>
            <a:endParaRPr lang="en-US" sz="2000" b="1" dirty="0"/>
          </a:p>
        </p:txBody>
      </p:sp>
      <p:sp>
        <p:nvSpPr>
          <p:cNvPr id="5" name="Text Placeholder 4"/>
          <p:cNvSpPr>
            <a:spLocks noGrp="1"/>
          </p:cNvSpPr>
          <p:nvPr>
            <p:ph type="body" sz="quarter" idx="3"/>
          </p:nvPr>
        </p:nvSpPr>
        <p:spPr>
          <a:xfrm>
            <a:off x="4645025" y="1219200"/>
            <a:ext cx="4041775" cy="955675"/>
          </a:xfrm>
        </p:spPr>
        <p:txBody>
          <a:bodyPr>
            <a:noAutofit/>
          </a:bodyPr>
          <a:lstStyle/>
          <a:p>
            <a:pPr algn="ctr"/>
            <a:r>
              <a:rPr lang="ar-SA" sz="2000" dirty="0" smtClean="0"/>
              <a:t>عدد من الفقهاء رفضوا وجود منهج خاص للقانون المقارن ، لانه نفس المنهج المتبع في مختلف العلوم </a:t>
            </a:r>
            <a:endParaRPr lang="en-US" sz="2000" dirty="0"/>
          </a:p>
        </p:txBody>
      </p:sp>
      <p:sp>
        <p:nvSpPr>
          <p:cNvPr id="6" name="Content Placeholder 5"/>
          <p:cNvSpPr>
            <a:spLocks noGrp="1"/>
          </p:cNvSpPr>
          <p:nvPr>
            <p:ph sz="quarter" idx="4"/>
          </p:nvPr>
        </p:nvSpPr>
        <p:spPr/>
        <p:txBody>
          <a:bodyPr>
            <a:normAutofit/>
          </a:bodyPr>
          <a:lstStyle/>
          <a:p>
            <a:pPr algn="ctr">
              <a:buNone/>
            </a:pPr>
            <a:endParaRPr lang="ar-SA" sz="2000" b="1" dirty="0" smtClean="0"/>
          </a:p>
          <a:p>
            <a:pPr algn="ctr">
              <a:buNone/>
            </a:pPr>
            <a:r>
              <a:rPr lang="ar-SA" sz="2000" b="1" dirty="0" smtClean="0"/>
              <a:t>تم الاقتراح بتصنيف مناهج المقارنة في مجال القانون لان مسألة منهج القانون المقارن يتم طرحها بصورة مستقلة عن الهدف من المقارنة</a:t>
            </a:r>
          </a:p>
          <a:p>
            <a:pPr algn="ctr">
              <a:buNone/>
            </a:pPr>
            <a:endParaRPr lang="ar-SA" sz="2000" b="1" dirty="0" smtClean="0"/>
          </a:p>
          <a:p>
            <a:pPr algn="ctr">
              <a:buNone/>
            </a:pPr>
            <a:r>
              <a:rPr lang="ar-SA" sz="2000" b="1" dirty="0" smtClean="0"/>
              <a:t>ا</a:t>
            </a:r>
            <a:r>
              <a:rPr lang="ar-SA" b="1" dirty="0" smtClean="0"/>
              <a:t>لنتيجة</a:t>
            </a:r>
            <a:r>
              <a:rPr lang="ar-SA" sz="2000" b="1" dirty="0" smtClean="0"/>
              <a:t> </a:t>
            </a:r>
          </a:p>
          <a:p>
            <a:pPr algn="ctr">
              <a:buNone/>
            </a:pPr>
            <a:r>
              <a:rPr lang="ar-SA" sz="2000" b="1" dirty="0" smtClean="0"/>
              <a:t>المنهج الأنسب لدراسة النظم القانونية المقارنة هو المنهج القائم على فكرة الثقافة القانونية للدراسة الكلية للنظم  </a:t>
            </a:r>
            <a:endParaRPr lang="en-US" sz="2000" b="1" dirty="0"/>
          </a:p>
        </p:txBody>
      </p:sp>
      <p:sp>
        <p:nvSpPr>
          <p:cNvPr id="7" name="Date Placeholder 6"/>
          <p:cNvSpPr>
            <a:spLocks noGrp="1"/>
          </p:cNvSpPr>
          <p:nvPr>
            <p:ph type="dt" sz="half" idx="10"/>
          </p:nvPr>
        </p:nvSpPr>
        <p:spPr/>
        <p:txBody>
          <a:bodyPr/>
          <a:lstStyle/>
          <a:p>
            <a:fld id="{49D03703-DD6A-41CC-AE3B-B72D91A31AD1}" type="datetime1">
              <a:rPr lang="en-US" smtClean="0"/>
              <a:t>9/14/2014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Autofit/>
          </a:bodyPr>
          <a:lstStyle/>
          <a:p>
            <a:r>
              <a:rPr lang="ar-SA" sz="2000" b="1" dirty="0" smtClean="0"/>
              <a:t>كيف نقارن</a:t>
            </a:r>
            <a:r>
              <a:rPr lang="ar-SA" sz="1800" b="1" dirty="0" smtClean="0"/>
              <a:t> </a:t>
            </a:r>
            <a:br>
              <a:rPr lang="ar-SA" sz="1800" b="1" dirty="0" smtClean="0"/>
            </a:br>
            <a:r>
              <a:rPr lang="ar-SA" sz="1800" b="1" dirty="0" smtClean="0"/>
              <a:t> القانون يعكس المستوى العقلي للشعب من حيث قدرة الجماعة على التنظيم ؛ سواء على المستوى الكلي ( تنظيم المجتمع ) أو على المستوى الجزئي (تنظيم العلاقات الفردية ) . والقانون يضع نظاما لما يجب ان يكون عليه الواقع من خلال فرض مجموعة من القيم الاخلاقية على الواقع الاجتماعي </a:t>
            </a:r>
            <a:br>
              <a:rPr lang="ar-SA" sz="1800" b="1" dirty="0" smtClean="0"/>
            </a:br>
            <a:r>
              <a:rPr lang="ar-SA" sz="1800" b="1" dirty="0" smtClean="0"/>
              <a:t>قكل مجتمع يمر بمرحلة تأسيسية فتترجم المبادئ والقيم في شكل نظم تفصيلية في مجال القانون والاقتصاد ، والسياسة والفن ، ومن الامثلة على المرحلة على المرحلة التأسيسية </a:t>
            </a:r>
            <a:endParaRPr lang="en-US" sz="1800" dirty="0"/>
          </a:p>
        </p:txBody>
      </p:sp>
      <p:sp>
        <p:nvSpPr>
          <p:cNvPr id="3" name="Content Placeholder 2"/>
          <p:cNvSpPr>
            <a:spLocks noGrp="1"/>
          </p:cNvSpPr>
          <p:nvPr>
            <p:ph sz="half" idx="1"/>
          </p:nvPr>
        </p:nvSpPr>
        <p:spPr>
          <a:xfrm>
            <a:off x="457200" y="2133600"/>
            <a:ext cx="4038600" cy="3992563"/>
          </a:xfrm>
        </p:spPr>
        <p:txBody>
          <a:bodyPr>
            <a:normAutofit fontScale="92500" lnSpcReduction="10000"/>
          </a:bodyPr>
          <a:lstStyle/>
          <a:p>
            <a:pPr algn="ctr">
              <a:buNone/>
            </a:pPr>
            <a:r>
              <a:rPr lang="ar-SA" sz="2000" b="1" dirty="0" smtClean="0"/>
              <a:t>المجتمع الاسلامي</a:t>
            </a:r>
          </a:p>
          <a:p>
            <a:pPr algn="ctr">
              <a:buNone/>
            </a:pPr>
            <a:r>
              <a:rPr lang="ar-SA" sz="1600" b="1" dirty="0" smtClean="0"/>
              <a:t> </a:t>
            </a:r>
            <a:r>
              <a:rPr lang="ar-SA" sz="1700" b="1" dirty="0" smtClean="0"/>
              <a:t>اللحظة التأسيسية بدأت بالرسالة السماوية على نبينا محمد واكتملت باكتمال نزول الوحي وتفسير الرسول ، وهنا لا يوجد فصل بين الدين والدولة .</a:t>
            </a:r>
          </a:p>
          <a:p>
            <a:pPr algn="ctr">
              <a:buNone/>
            </a:pPr>
            <a:endParaRPr lang="ar-SA" sz="1700" b="1" dirty="0" smtClean="0"/>
          </a:p>
          <a:p>
            <a:pPr algn="ctr">
              <a:buNone/>
            </a:pPr>
            <a:r>
              <a:rPr lang="ar-SA" sz="1700" b="1" dirty="0" smtClean="0"/>
              <a:t>صيغت المبادئ العامة في القرآن والسنة منها ؛(ان الحكم لله، وامرهم شورى بينهم ،ولا تزر وازرة وزر اخرى، لا يكلف الله نفسا الا وسعها، ان الله يأمر بالعدل والاحسان،ان الله يأمركم أن تؤدوا الأمانات الى اهلها )</a:t>
            </a:r>
          </a:p>
          <a:p>
            <a:pPr algn="ctr">
              <a:buNone/>
            </a:pPr>
            <a:endParaRPr lang="ar-SA" sz="1700" b="1" dirty="0" smtClean="0"/>
          </a:p>
          <a:p>
            <a:pPr algn="ctr">
              <a:buNone/>
            </a:pPr>
            <a:r>
              <a:rPr lang="ar-SA" sz="1700" b="1" dirty="0" smtClean="0"/>
              <a:t>صيغت هذه المبادئ بشكل مقاصد للشريعة ضرورية وتحسينية لحفظ النفس والمال والدين والنسل والعقل .</a:t>
            </a:r>
          </a:p>
          <a:p>
            <a:pPr algn="ctr">
              <a:buNone/>
            </a:pPr>
            <a:endParaRPr lang="ar-SA" sz="1700" b="1" dirty="0" smtClean="0"/>
          </a:p>
          <a:p>
            <a:pPr algn="ctr">
              <a:buNone/>
            </a:pPr>
            <a:r>
              <a:rPr lang="ar-SA" sz="1700" b="1" dirty="0" smtClean="0"/>
              <a:t>وصيغت من المقاصد أنظمة اجتماعية وقانونية وسياسية واقتصادية ، بشرط أن لا تخالف هذه النظم المقاصد والمبادئ الاساسية .</a:t>
            </a:r>
            <a:endParaRPr lang="en-US" sz="1700" b="1" dirty="0"/>
          </a:p>
        </p:txBody>
      </p:sp>
      <p:sp>
        <p:nvSpPr>
          <p:cNvPr id="4" name="Content Placeholder 3"/>
          <p:cNvSpPr>
            <a:spLocks noGrp="1"/>
          </p:cNvSpPr>
          <p:nvPr>
            <p:ph sz="half" idx="2"/>
          </p:nvPr>
        </p:nvSpPr>
        <p:spPr>
          <a:xfrm>
            <a:off x="4648200" y="2133600"/>
            <a:ext cx="4038600" cy="3992563"/>
          </a:xfrm>
        </p:spPr>
        <p:txBody>
          <a:bodyPr>
            <a:normAutofit fontScale="92500" lnSpcReduction="10000"/>
          </a:bodyPr>
          <a:lstStyle/>
          <a:p>
            <a:pPr algn="ctr">
              <a:buNone/>
            </a:pPr>
            <a:r>
              <a:rPr lang="ar-SA" sz="2000" b="1" dirty="0" smtClean="0"/>
              <a:t>المجتمع الاوروبي</a:t>
            </a:r>
          </a:p>
          <a:p>
            <a:pPr algn="ctr">
              <a:buNone/>
            </a:pPr>
            <a:endParaRPr lang="ar-SA" sz="1800" b="1" dirty="0" smtClean="0"/>
          </a:p>
          <a:p>
            <a:pPr algn="ctr">
              <a:buNone/>
            </a:pPr>
            <a:r>
              <a:rPr lang="ar-SA" sz="1800" b="1" dirty="0" smtClean="0"/>
              <a:t>التطور الفكري ادى الى لحظة تأسيسية ، والفصل بين الدين والدولة .</a:t>
            </a:r>
          </a:p>
          <a:p>
            <a:pPr algn="ctr">
              <a:buNone/>
            </a:pPr>
            <a:r>
              <a:rPr lang="ar-SA" sz="1800" b="1" dirty="0" smtClean="0"/>
              <a:t> وصيغت مبادئ عامة حاكمة في جميع المجالات مثل( مبدأ العلمانية، العقد شريعة المتعاقدين، دعه يعمل دعه يمر ،الحرية، المساواة،الأخوة الانسانية، وحرية التعبير)</a:t>
            </a:r>
          </a:p>
          <a:p>
            <a:pPr algn="ctr">
              <a:buNone/>
            </a:pPr>
            <a:endParaRPr lang="ar-SA" sz="1800" b="1" dirty="0" smtClean="0"/>
          </a:p>
          <a:p>
            <a:pPr algn="ctr">
              <a:buNone/>
            </a:pPr>
            <a:r>
              <a:rPr lang="ar-SA" sz="1800" b="1" dirty="0" smtClean="0"/>
              <a:t>ثم صيغت النظم التفصيلية من هذه البادئ في جميع مجالات الحياة بشرط أن لا تخالف النظم هذه المبادئ ، مثل ؛ </a:t>
            </a:r>
          </a:p>
          <a:p>
            <a:pPr algn="ctr">
              <a:buNone/>
            </a:pPr>
            <a:r>
              <a:rPr lang="ar-SA" sz="1800" b="1" dirty="0" smtClean="0"/>
              <a:t>( مبدأ العقود يقوم على مبدأ العقد شريعة المتعاقدين)</a:t>
            </a:r>
            <a:endParaRPr lang="en-US" sz="1800" b="1" dirty="0"/>
          </a:p>
        </p:txBody>
      </p:sp>
      <p:sp>
        <p:nvSpPr>
          <p:cNvPr id="5" name="Date Placeholder 4"/>
          <p:cNvSpPr>
            <a:spLocks noGrp="1"/>
          </p:cNvSpPr>
          <p:nvPr>
            <p:ph type="dt" sz="half" idx="10"/>
          </p:nvPr>
        </p:nvSpPr>
        <p:spPr/>
        <p:txBody>
          <a:bodyPr/>
          <a:lstStyle/>
          <a:p>
            <a:fld id="{F6094FBA-1070-427E-A807-14C64CC357AC}" type="datetime1">
              <a:rPr lang="en-US" smtClean="0"/>
              <a:t>9/14/2014</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2800" b="1" dirty="0" smtClean="0"/>
              <a:t>المنهج الحقيقي الواجب اتباعه للمقارنة بين النظم القانونية </a:t>
            </a:r>
            <a:br>
              <a:rPr lang="ar-SA" sz="2800" b="1" dirty="0" smtClean="0"/>
            </a:br>
            <a:r>
              <a:rPr lang="ar-SA" sz="2800" b="1" dirty="0" smtClean="0"/>
              <a:t>هو في ضرورة المقارنة بين اللحظات التأسيسية </a:t>
            </a:r>
            <a:endParaRPr lang="en-US" sz="2800" b="1" dirty="0"/>
          </a:p>
        </p:txBody>
      </p:sp>
      <p:sp>
        <p:nvSpPr>
          <p:cNvPr id="3" name="Content Placeholder 2"/>
          <p:cNvSpPr>
            <a:spLocks noGrp="1"/>
          </p:cNvSpPr>
          <p:nvPr>
            <p:ph sz="half" idx="1"/>
          </p:nvPr>
        </p:nvSpPr>
        <p:spPr/>
        <p:txBody>
          <a:bodyPr>
            <a:normAutofit/>
          </a:bodyPr>
          <a:lstStyle/>
          <a:p>
            <a:pPr algn="ctr">
              <a:buNone/>
            </a:pPr>
            <a:r>
              <a:rPr lang="ar-SA" sz="2400" b="1" dirty="0" smtClean="0"/>
              <a:t>عيوب المنهج التلقيدي في المقارنة: </a:t>
            </a:r>
          </a:p>
          <a:p>
            <a:pPr algn="ctr">
              <a:buNone/>
            </a:pPr>
            <a:endParaRPr lang="ar-SA" sz="2400" b="1" dirty="0" smtClean="0"/>
          </a:p>
          <a:p>
            <a:pPr algn="ctr">
              <a:buNone/>
            </a:pPr>
            <a:r>
              <a:rPr lang="ar-SA" sz="2000" b="1" dirty="0" smtClean="0"/>
              <a:t>* الاقتصار على المقارنة النصوص والانظمة التفصيلية دون الاخذ بعين الاعتبار اللحظة التأسيسية.</a:t>
            </a:r>
          </a:p>
          <a:p>
            <a:pPr algn="ctr">
              <a:buNone/>
            </a:pPr>
            <a:endParaRPr lang="ar-SA" sz="2000" b="1" dirty="0" smtClean="0"/>
          </a:p>
          <a:p>
            <a:pPr algn="ctr">
              <a:buNone/>
            </a:pPr>
            <a:r>
              <a:rPr lang="ar-SA" sz="2000" b="1" dirty="0" smtClean="0"/>
              <a:t>* الباحث الغربي استعمل ثقافته الغربية لفهم النظم الاخرى ، فابتعد عن الحياد والنزاهة.</a:t>
            </a:r>
          </a:p>
          <a:p>
            <a:pPr algn="ctr">
              <a:buNone/>
            </a:pPr>
            <a:endParaRPr lang="ar-SA" sz="2000" b="1" dirty="0" smtClean="0"/>
          </a:p>
          <a:p>
            <a:pPr algn="ctr">
              <a:buNone/>
            </a:pPr>
            <a:r>
              <a:rPr lang="ar-SA" sz="2000" b="1" dirty="0" smtClean="0"/>
              <a:t>* لا  يصل الباحث لفهم طبيعة اللغة القانونية السائدة في المجتمعات الاخرى . </a:t>
            </a:r>
            <a:endParaRPr lang="en-US" sz="2000" b="1" dirty="0"/>
          </a:p>
        </p:txBody>
      </p:sp>
      <p:sp>
        <p:nvSpPr>
          <p:cNvPr id="4" name="Content Placeholder 3"/>
          <p:cNvSpPr>
            <a:spLocks noGrp="1"/>
          </p:cNvSpPr>
          <p:nvPr>
            <p:ph sz="half" idx="2"/>
          </p:nvPr>
        </p:nvSpPr>
        <p:spPr/>
        <p:txBody>
          <a:bodyPr>
            <a:normAutofit/>
          </a:bodyPr>
          <a:lstStyle/>
          <a:p>
            <a:pPr algn="ctr">
              <a:buNone/>
            </a:pPr>
            <a:r>
              <a:rPr lang="ar-SA" sz="2000" b="1" dirty="0" smtClean="0"/>
              <a:t>وذلك بهدف معرفة طبيعة الثقافة القانونية لنظام قانوني محدد وبيان المفاهيم القانونية </a:t>
            </a:r>
          </a:p>
          <a:p>
            <a:pPr algn="ctr">
              <a:buNone/>
            </a:pPr>
            <a:endParaRPr lang="ar-SA" sz="2000" b="1" dirty="0" smtClean="0"/>
          </a:p>
          <a:p>
            <a:pPr algn="ctr">
              <a:buNone/>
            </a:pPr>
            <a:r>
              <a:rPr lang="ar-SA" sz="2000" b="1" dirty="0" smtClean="0"/>
              <a:t>ثم ان دراسة النظم التفصيلية يكون الغرض منه الوصول لتحديد اللحظة التأسيسية</a:t>
            </a:r>
          </a:p>
          <a:p>
            <a:pPr algn="ctr">
              <a:buNone/>
            </a:pPr>
            <a:endParaRPr lang="ar-SA" sz="2000" b="1" dirty="0" smtClean="0"/>
          </a:p>
          <a:p>
            <a:pPr algn="ctr">
              <a:buNone/>
            </a:pPr>
            <a:r>
              <a:rPr lang="ar-SA" sz="2000" b="1" dirty="0" smtClean="0"/>
              <a:t>فالمنهج الافضل هو الثقافات القانونية الاخرى، وهو يقوم على ثلاث خطوات :</a:t>
            </a:r>
          </a:p>
          <a:p>
            <a:pPr algn="ctr">
              <a:buNone/>
            </a:pPr>
            <a:r>
              <a:rPr lang="ar-SA" sz="2000" b="1" dirty="0" smtClean="0"/>
              <a:t>* تحديد طبيعة اللحظة التأسيسية محل الدراسة.</a:t>
            </a:r>
          </a:p>
          <a:p>
            <a:pPr algn="ctr">
              <a:buNone/>
            </a:pPr>
            <a:r>
              <a:rPr lang="ar-SA" sz="2000" b="1" dirty="0" smtClean="0"/>
              <a:t>*تحديد المبادئ العامة للقانون .</a:t>
            </a:r>
          </a:p>
          <a:p>
            <a:pPr algn="ctr">
              <a:buNone/>
            </a:pPr>
            <a:r>
              <a:rPr lang="ar-SA" sz="2000" b="1" dirty="0" smtClean="0"/>
              <a:t>* تحديد النظم القانونية التفصيلية . </a:t>
            </a:r>
            <a:endParaRPr lang="en-US" sz="2000" b="1" dirty="0"/>
          </a:p>
        </p:txBody>
      </p:sp>
      <p:sp>
        <p:nvSpPr>
          <p:cNvPr id="5" name="Date Placeholder 4"/>
          <p:cNvSpPr>
            <a:spLocks noGrp="1"/>
          </p:cNvSpPr>
          <p:nvPr>
            <p:ph type="dt" sz="half" idx="10"/>
          </p:nvPr>
        </p:nvSpPr>
        <p:spPr/>
        <p:txBody>
          <a:bodyPr/>
          <a:lstStyle/>
          <a:p>
            <a:fld id="{7D1785E5-6031-4BC7-A8F9-3D00C71D2A79}" type="datetime1">
              <a:rPr lang="en-US" smtClean="0"/>
              <a:t>9/14/2014</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2438400" cy="563562"/>
          </a:xfrm>
        </p:spPr>
        <p:txBody>
          <a:bodyPr>
            <a:normAutofit/>
          </a:bodyPr>
          <a:lstStyle/>
          <a:p>
            <a:r>
              <a:rPr lang="ar-SA" sz="2400" b="1" dirty="0" smtClean="0"/>
              <a:t>مفهوم الثقافة القانونية </a:t>
            </a:r>
            <a:endParaRPr lang="en-US" sz="2400" b="1" dirty="0"/>
          </a:p>
        </p:txBody>
      </p:sp>
      <p:sp>
        <p:nvSpPr>
          <p:cNvPr id="3" name="Content Placeholder 2"/>
          <p:cNvSpPr>
            <a:spLocks noGrp="1"/>
          </p:cNvSpPr>
          <p:nvPr>
            <p:ph idx="1"/>
          </p:nvPr>
        </p:nvSpPr>
        <p:spPr>
          <a:xfrm>
            <a:off x="457200" y="914400"/>
            <a:ext cx="8229600" cy="5211763"/>
          </a:xfrm>
        </p:spPr>
        <p:txBody>
          <a:bodyPr>
            <a:normAutofit/>
          </a:bodyPr>
          <a:lstStyle/>
          <a:p>
            <a:pPr algn="r">
              <a:buNone/>
            </a:pPr>
            <a:r>
              <a:rPr lang="ar-SA" sz="1800" b="1" dirty="0" smtClean="0"/>
              <a:t>* العلاقة بين القانون والثقافة هي علاقة ضرورية واساسية ، فالقانون هو انعكاس للثقافة القانونية ، والثقافة القانونية جزء من الثقافة العامة .</a:t>
            </a:r>
          </a:p>
          <a:p>
            <a:pPr algn="r">
              <a:buNone/>
            </a:pPr>
            <a:r>
              <a:rPr lang="ar-SA" sz="1800" b="1" dirty="0" smtClean="0"/>
              <a:t>* افراد الجماعة يجتمعون حول رموز واحدة ناتجة من تاريخ ولغة وعادات وتقاليد واحدة مشتركة.</a:t>
            </a:r>
            <a:endParaRPr lang="ar-SA" sz="1800" b="1" dirty="0" smtClean="0"/>
          </a:p>
          <a:p>
            <a:pPr algn="r">
              <a:buNone/>
            </a:pPr>
            <a:r>
              <a:rPr lang="ar-SA" sz="1800" b="1" dirty="0" smtClean="0"/>
              <a:t>* لكل ثقافة خط اساسي ومنه يتفرع خطوط اخرى فرعية أقل اهمية : فداخل </a:t>
            </a:r>
            <a:r>
              <a:rPr lang="ar-SA" sz="1800" b="1" dirty="0" smtClean="0"/>
              <a:t>الثقافة الواحدة نميز </a:t>
            </a:r>
            <a:r>
              <a:rPr lang="ar-SA" sz="1800" b="1" dirty="0" smtClean="0"/>
              <a:t>بين النصوص الاساسية المحورية التي تعكس اساس الجماعة والتي هي مجموع من التقاليد الهامة الواجب اخذها في الاعتبار ، وبين النصوص الفرعية والهامشية والتي لا تؤثر بصورة مباشرة في تكوين الذاكرة الثقافية والتي لا يستعان بها الا بالقدر الذي يساعد في تفسير النصوص المحورية .</a:t>
            </a:r>
          </a:p>
          <a:p>
            <a:pPr algn="r">
              <a:buNone/>
            </a:pPr>
            <a:r>
              <a:rPr lang="ar-SA" sz="1800" b="1" dirty="0" smtClean="0"/>
              <a:t>* الثقافة القانونية هي : مجموعة القيم وطرق التعبير وطرق التفسير وطرق الصياغة والنظم المتعلقة بالقانون منظورا اليها من حيث طبيعته ومصادره ووظيفته وتطبيقه ، التي يعبر عنها رجال القانون المتخصصون ، والتي تظهر من خلال الضمير القانوني الشعبي وفهم الناس لها ، فهذا الضمير هو من يحدد مكانة القانون والنظام القانوني في مجتمع معين.</a:t>
            </a:r>
          </a:p>
          <a:p>
            <a:pPr algn="r">
              <a:buNone/>
            </a:pPr>
            <a:r>
              <a:rPr lang="ar-SA" sz="1800" b="1" dirty="0" smtClean="0"/>
              <a:t>* الثقافة القانونية تظهر من خلال : الطريقة التي يتم بها خلق نصوص القانون ، طريقة فهم الناس لهذا النص ، وطريقة تطبيق القانون داخل مجتمع معين .</a:t>
            </a:r>
          </a:p>
          <a:p>
            <a:pPr algn="r">
              <a:buNone/>
            </a:pPr>
            <a:r>
              <a:rPr lang="ar-SA" sz="1800" b="1" dirty="0" smtClean="0"/>
              <a:t>* الثقافات القانونية تعد بقدر تعدد الثقافات في العالم ، ولم تستطيع الدول الحديثة القضاء على الثقافات القانونية المتعددة داخل المجتمعات وحصر الحياة القانونية داخل اطار الثقافة القومية ، ففشلت الدول الحديثة في فرض ثقافة قانونية واحدة على الشعب ، من هنا يدعو الباحثون في القانون المقارن الى ضرورة التمييز بين الثقافة القانونية والتقاليد القانونية أو ما يسمى بالعائلة القانونية .  </a:t>
            </a:r>
          </a:p>
        </p:txBody>
      </p:sp>
      <p:sp>
        <p:nvSpPr>
          <p:cNvPr id="4" name="Date Placeholder 3"/>
          <p:cNvSpPr>
            <a:spLocks noGrp="1"/>
          </p:cNvSpPr>
          <p:nvPr>
            <p:ph type="dt" sz="half" idx="10"/>
          </p:nvPr>
        </p:nvSpPr>
        <p:spPr/>
        <p:txBody>
          <a:bodyPr/>
          <a:lstStyle/>
          <a:p>
            <a:fld id="{6177901A-0044-4C9A-9B10-C6846BB79450}"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74638"/>
            <a:ext cx="2438400" cy="487362"/>
          </a:xfrm>
        </p:spPr>
        <p:txBody>
          <a:bodyPr>
            <a:normAutofit/>
          </a:bodyPr>
          <a:lstStyle/>
          <a:p>
            <a:r>
              <a:rPr lang="ar-SA" sz="2400" b="1" dirty="0" smtClean="0"/>
              <a:t>مفهوم العائلة القانونية </a:t>
            </a:r>
            <a:endParaRPr lang="en-US" sz="2400" b="1" dirty="0"/>
          </a:p>
        </p:txBody>
      </p:sp>
      <p:sp>
        <p:nvSpPr>
          <p:cNvPr id="3" name="Content Placeholder 2"/>
          <p:cNvSpPr>
            <a:spLocks noGrp="1"/>
          </p:cNvSpPr>
          <p:nvPr>
            <p:ph idx="1"/>
          </p:nvPr>
        </p:nvSpPr>
        <p:spPr>
          <a:xfrm>
            <a:off x="457200" y="838200"/>
            <a:ext cx="8229600" cy="5287963"/>
          </a:xfrm>
        </p:spPr>
        <p:txBody>
          <a:bodyPr>
            <a:normAutofit/>
          </a:bodyPr>
          <a:lstStyle/>
          <a:p>
            <a:pPr algn="r">
              <a:buNone/>
            </a:pPr>
            <a:r>
              <a:rPr lang="ar-SA" sz="2200" b="1" dirty="0" smtClean="0"/>
              <a:t>اتجه العلماء الى محاولة تصنيف النظم في شكل عائلات قانونية؛ من خلال دراسة النظم القانونية ومن ثم تجميع النظم المتشابهة تحت مظلة اكبر بما يسمى العائلة القانونية .</a:t>
            </a:r>
          </a:p>
          <a:p>
            <a:pPr algn="r">
              <a:buNone/>
            </a:pPr>
            <a:endParaRPr lang="ar-SA" sz="2200" b="1" dirty="0" smtClean="0"/>
          </a:p>
          <a:p>
            <a:pPr algn="r">
              <a:buNone/>
            </a:pPr>
            <a:r>
              <a:rPr lang="ar-SA" sz="2200" b="1" dirty="0" smtClean="0"/>
              <a:t>وتم اقتراح العديد من المعايير التي استخدمت هذا التصنيف ، وكان الغرض من تصنيف العائلات القانونية :</a:t>
            </a:r>
          </a:p>
          <a:p>
            <a:pPr algn="r">
              <a:buNone/>
            </a:pPr>
            <a:r>
              <a:rPr lang="ar-SA" sz="2200" b="1" dirty="0" smtClean="0"/>
              <a:t>أولا : غرض علمي : باعتياد الفقهاء على تصنيف الظواهر الواقعية من خلال المقارنة بينهما وبالتالي تجميع المتشابهة منها في مجموعة واحدة .</a:t>
            </a:r>
          </a:p>
          <a:p>
            <a:pPr algn="r">
              <a:buNone/>
            </a:pPr>
            <a:r>
              <a:rPr lang="ar-SA" sz="2200" b="1" dirty="0" smtClean="0"/>
              <a:t>ثانيا : غرض تعليمي : تصنيف العلاقات بشكل عائلات قانونية يمكننا من دراسة الظاهرة القانونية بشكل كامل دون الالتزام بدراسة كل النظم لاستحالة ذلك . </a:t>
            </a:r>
          </a:p>
          <a:p>
            <a:pPr algn="r">
              <a:buNone/>
            </a:pPr>
            <a:endParaRPr lang="ar-SA" sz="2200" b="1" dirty="0" smtClean="0"/>
          </a:p>
          <a:p>
            <a:pPr algn="r">
              <a:buNone/>
            </a:pPr>
            <a:r>
              <a:rPr lang="ar-SA" sz="2200" b="1" dirty="0" smtClean="0"/>
              <a:t>ومن اشهر التصنيفات :</a:t>
            </a:r>
          </a:p>
          <a:p>
            <a:pPr algn="r">
              <a:buNone/>
            </a:pPr>
            <a:r>
              <a:rPr lang="ar-SA" sz="2200" b="1" dirty="0" smtClean="0"/>
              <a:t>أولا : التصنيف الفرنسي ( تصنيف رينيه دافيد ) .</a:t>
            </a:r>
          </a:p>
          <a:p>
            <a:pPr algn="r">
              <a:buNone/>
            </a:pPr>
            <a:r>
              <a:rPr lang="ar-SA" sz="2200" b="1" dirty="0" smtClean="0"/>
              <a:t>ثانيا : التصنيف الالماني ( تصنيف كونراد زويجارت ، وهين كوتز ) . </a:t>
            </a:r>
          </a:p>
          <a:p>
            <a:pPr algn="r">
              <a:buNone/>
            </a:pPr>
            <a:endParaRPr lang="en-US" sz="2200" b="1" dirty="0"/>
          </a:p>
        </p:txBody>
      </p:sp>
      <p:sp>
        <p:nvSpPr>
          <p:cNvPr id="4" name="Date Placeholder 3"/>
          <p:cNvSpPr>
            <a:spLocks noGrp="1"/>
          </p:cNvSpPr>
          <p:nvPr>
            <p:ph type="dt" sz="half" idx="10"/>
          </p:nvPr>
        </p:nvSpPr>
        <p:spPr/>
        <p:txBody>
          <a:bodyPr/>
          <a:lstStyle/>
          <a:p>
            <a:fld id="{549EC19E-4E18-47B7-BC16-FB3C2743304C}"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4800600" cy="411162"/>
          </a:xfrm>
        </p:spPr>
        <p:txBody>
          <a:bodyPr>
            <a:normAutofit fontScale="90000"/>
          </a:bodyPr>
          <a:lstStyle/>
          <a:p>
            <a:r>
              <a:rPr lang="ar-SA" sz="2400" b="1" dirty="0" smtClean="0"/>
              <a:t>أولا : التصنيف الفرنسي ( تصنيف رينيه دافيد )</a:t>
            </a:r>
            <a:endParaRPr lang="en-US" sz="2400" dirty="0"/>
          </a:p>
        </p:txBody>
      </p:sp>
      <p:sp>
        <p:nvSpPr>
          <p:cNvPr id="3" name="Text Placeholder 2"/>
          <p:cNvSpPr>
            <a:spLocks noGrp="1"/>
          </p:cNvSpPr>
          <p:nvPr>
            <p:ph type="body" idx="1"/>
          </p:nvPr>
        </p:nvSpPr>
        <p:spPr>
          <a:xfrm>
            <a:off x="457200" y="762000"/>
            <a:ext cx="4040188" cy="457200"/>
          </a:xfrm>
        </p:spPr>
        <p:txBody>
          <a:bodyPr>
            <a:normAutofit fontScale="85000" lnSpcReduction="10000"/>
          </a:bodyPr>
          <a:lstStyle/>
          <a:p>
            <a:pPr algn="ctr"/>
            <a:r>
              <a:rPr lang="ar-SA" dirty="0" smtClean="0"/>
              <a:t>المعيار الثاني : هو اساس التنظيم الاجتماعي </a:t>
            </a:r>
            <a:endParaRPr lang="en-US" dirty="0"/>
          </a:p>
        </p:txBody>
      </p:sp>
      <p:sp>
        <p:nvSpPr>
          <p:cNvPr id="4" name="Content Placeholder 3"/>
          <p:cNvSpPr>
            <a:spLocks noGrp="1"/>
          </p:cNvSpPr>
          <p:nvPr>
            <p:ph sz="half" idx="2"/>
          </p:nvPr>
        </p:nvSpPr>
        <p:spPr>
          <a:xfrm>
            <a:off x="457200" y="1295400"/>
            <a:ext cx="4040188" cy="4830763"/>
          </a:xfrm>
        </p:spPr>
        <p:txBody>
          <a:bodyPr>
            <a:noAutofit/>
          </a:bodyPr>
          <a:lstStyle/>
          <a:p>
            <a:pPr algn="ctr">
              <a:buNone/>
            </a:pPr>
            <a:r>
              <a:rPr lang="ar-SA" sz="2000" b="1" dirty="0" smtClean="0"/>
              <a:t>يختلف مفهوم النظام الاجتماعي (الذي قد يكون ذو طبيعة سياسية او اقتصادية او دينية) ، وتؤثر طبيعة النظام الاجتماعي في طبيعة النظام القانوني.</a:t>
            </a:r>
          </a:p>
          <a:p>
            <a:pPr algn="ctr">
              <a:buNone/>
            </a:pPr>
            <a:r>
              <a:rPr lang="ar-SA" sz="2000" b="1" dirty="0" smtClean="0"/>
              <a:t>يميز رينيه بين اربع عائلات قانونية : العائلة الرومانية الجرمانية ، العائلة الانجليزية ، العائلة الاشتراكية ، العائلة الفلسفية والدينية ).</a:t>
            </a:r>
          </a:p>
          <a:p>
            <a:pPr algn="ctr">
              <a:buNone/>
            </a:pPr>
            <a:r>
              <a:rPr lang="ar-SA" sz="2000" b="1" dirty="0" smtClean="0"/>
              <a:t>انتقادات هذا التصنيف :</a:t>
            </a:r>
          </a:p>
          <a:p>
            <a:pPr algn="ctr">
              <a:buNone/>
            </a:pPr>
            <a:r>
              <a:rPr lang="ar-SA" sz="2000" b="1" dirty="0" smtClean="0"/>
              <a:t>1-قصور من الناحية العقليةن فالاختلافات الاساسية في النظم ترجع لاختلافات اساس النظام والفن الاجتماعي.</a:t>
            </a:r>
          </a:p>
          <a:p>
            <a:pPr algn="ctr">
              <a:buNone/>
            </a:pPr>
            <a:r>
              <a:rPr lang="ar-SA" sz="2000" b="1" dirty="0" smtClean="0"/>
              <a:t>2-هو يستبعد الشرائع والنظم الشرقية ، والسبب انه في تلك الفترة لم تكن هناك دراسات جادة للنظم الشرقية .</a:t>
            </a:r>
          </a:p>
          <a:p>
            <a:pPr algn="ctr">
              <a:buNone/>
            </a:pPr>
            <a:r>
              <a:rPr lang="ar-SA" sz="2000" b="1" dirty="0" smtClean="0"/>
              <a:t> </a:t>
            </a:r>
            <a:endParaRPr lang="en-US" sz="2000" b="1" dirty="0"/>
          </a:p>
        </p:txBody>
      </p:sp>
      <p:sp>
        <p:nvSpPr>
          <p:cNvPr id="5" name="Text Placeholder 4"/>
          <p:cNvSpPr>
            <a:spLocks noGrp="1"/>
          </p:cNvSpPr>
          <p:nvPr>
            <p:ph type="body" sz="quarter" idx="3"/>
          </p:nvPr>
        </p:nvSpPr>
        <p:spPr>
          <a:xfrm>
            <a:off x="4648200" y="762000"/>
            <a:ext cx="4041775" cy="457199"/>
          </a:xfrm>
        </p:spPr>
        <p:txBody>
          <a:bodyPr>
            <a:normAutofit/>
          </a:bodyPr>
          <a:lstStyle/>
          <a:p>
            <a:pPr algn="ctr"/>
            <a:r>
              <a:rPr lang="ar-SA" sz="2000" dirty="0" smtClean="0"/>
              <a:t>المعيار الاول : هو الفن القانوني </a:t>
            </a:r>
            <a:endParaRPr lang="en-US" sz="2000" dirty="0"/>
          </a:p>
        </p:txBody>
      </p:sp>
      <p:sp>
        <p:nvSpPr>
          <p:cNvPr id="6" name="Content Placeholder 5"/>
          <p:cNvSpPr>
            <a:spLocks noGrp="1"/>
          </p:cNvSpPr>
          <p:nvPr>
            <p:ph sz="quarter" idx="4"/>
          </p:nvPr>
        </p:nvSpPr>
        <p:spPr>
          <a:xfrm>
            <a:off x="4645025" y="1295400"/>
            <a:ext cx="4041775" cy="4830763"/>
          </a:xfrm>
        </p:spPr>
        <p:txBody>
          <a:bodyPr/>
          <a:lstStyle/>
          <a:p>
            <a:pPr algn="ctr">
              <a:buNone/>
            </a:pPr>
            <a:r>
              <a:rPr lang="ar-SA" sz="2000" b="1" dirty="0" smtClean="0"/>
              <a:t>هو يقارن بين النظم القانونية على اساس طريقة عملها من الناحية الفنية .</a:t>
            </a:r>
          </a:p>
          <a:p>
            <a:pPr algn="ctr">
              <a:buNone/>
            </a:pPr>
            <a:r>
              <a:rPr lang="ar-SA" sz="2000" b="1" dirty="0" smtClean="0"/>
              <a:t> </a:t>
            </a:r>
          </a:p>
          <a:p>
            <a:pPr algn="ctr">
              <a:buNone/>
            </a:pPr>
            <a:r>
              <a:rPr lang="ar-SA" sz="2000" b="1" dirty="0" smtClean="0"/>
              <a:t>ويشير لكيفية ترتيب مصادر القانون في كل نظام وبالتالي المناهج المستعملة سواء من القاضي او المشرع .</a:t>
            </a:r>
          </a:p>
          <a:p>
            <a:pPr algn="ctr">
              <a:buNone/>
            </a:pPr>
            <a:endParaRPr lang="ar-SA" sz="2000" b="1" dirty="0" smtClean="0"/>
          </a:p>
          <a:p>
            <a:pPr algn="ctr">
              <a:buNone/>
            </a:pPr>
            <a:endParaRPr lang="ar-SA" sz="2000" b="1" dirty="0" smtClean="0"/>
          </a:p>
          <a:p>
            <a:pPr algn="ctr">
              <a:buNone/>
            </a:pPr>
            <a:r>
              <a:rPr lang="ar-SA" sz="2000" b="1" dirty="0" smtClean="0"/>
              <a:t>لكن لا يدخل ضمن هذا المعيار كل النظم الخاصة بكل قانون .</a:t>
            </a:r>
            <a:endParaRPr lang="en-US" sz="2000" b="1" dirty="0"/>
          </a:p>
        </p:txBody>
      </p:sp>
      <p:sp>
        <p:nvSpPr>
          <p:cNvPr id="7" name="Date Placeholder 6"/>
          <p:cNvSpPr>
            <a:spLocks noGrp="1"/>
          </p:cNvSpPr>
          <p:nvPr>
            <p:ph type="dt" sz="half" idx="10"/>
          </p:nvPr>
        </p:nvSpPr>
        <p:spPr/>
        <p:txBody>
          <a:bodyPr/>
          <a:lstStyle/>
          <a:p>
            <a:fld id="{EA475A1C-BC2F-4443-9A7A-7816A57B41AA}" type="datetime1">
              <a:rPr lang="en-US" smtClean="0"/>
              <a:t>9/14/2014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5638800" cy="639762"/>
          </a:xfrm>
        </p:spPr>
        <p:txBody>
          <a:bodyPr>
            <a:normAutofit fontScale="90000"/>
          </a:bodyPr>
          <a:lstStyle/>
          <a:p>
            <a:r>
              <a:rPr lang="ar-SA" sz="2200" b="1" dirty="0" smtClean="0"/>
              <a:t>ثانيا : التصنيف الالماني ( تصنيف كونراد زويجارت ، وهين كوتز )</a:t>
            </a:r>
            <a:endParaRPr lang="en-US" sz="2200" dirty="0"/>
          </a:p>
        </p:txBody>
      </p:sp>
      <p:sp>
        <p:nvSpPr>
          <p:cNvPr id="3" name="Content Placeholder 2"/>
          <p:cNvSpPr>
            <a:spLocks noGrp="1"/>
          </p:cNvSpPr>
          <p:nvPr>
            <p:ph idx="1"/>
          </p:nvPr>
        </p:nvSpPr>
        <p:spPr>
          <a:xfrm>
            <a:off x="457200" y="990600"/>
            <a:ext cx="8229600" cy="5135563"/>
          </a:xfrm>
        </p:spPr>
        <p:txBody>
          <a:bodyPr>
            <a:normAutofit/>
          </a:bodyPr>
          <a:lstStyle/>
          <a:p>
            <a:pPr algn="r">
              <a:buNone/>
            </a:pPr>
            <a:r>
              <a:rPr lang="ar-SA" sz="2000" b="1" dirty="0" smtClean="0"/>
              <a:t>اقترحت تصانيف تقوم على خمس معايير: ( التطور التاريخي للنظم ، طريقة التفكير القانوني ، المؤسسات القانونية الشهيرة ، مصادر القانون ، الايدلوجية المؤسسة للنظام القانوني .</a:t>
            </a:r>
          </a:p>
          <a:p>
            <a:pPr algn="r">
              <a:buNone/>
            </a:pPr>
            <a:r>
              <a:rPr lang="ar-SA" sz="2000" b="1" dirty="0" smtClean="0"/>
              <a:t>وبالتالي صنفت النظم القانونية هنا الى العائلات التالية: ( العائلة الرومانية ، الجرمانية ، الانجليزية ، الشمالية نظم شمال اوروبا السويد والنرويج والدنمارك، الاشتراكية، الشرق الاقصى، الاسلامية ، العائلة الهندية).</a:t>
            </a:r>
          </a:p>
          <a:p>
            <a:pPr algn="r">
              <a:buNone/>
            </a:pPr>
            <a:endParaRPr lang="ar-SA" sz="2000" b="1" dirty="0" smtClean="0"/>
          </a:p>
          <a:p>
            <a:pPr algn="r">
              <a:buNone/>
            </a:pPr>
            <a:r>
              <a:rPr lang="ar-SA" sz="2000" b="1" dirty="0" smtClean="0"/>
              <a:t>انتقادات هذا التصنيف :هو تصنيف غير مرضي وخاصة فيما يتعلق بعائلة الشرق الاقصى ، فلا يقدم اي تفسير لاسباب التفريق بين العائلة الاسلامية والعائلة الهندية ، حيث يمكن الجمع بينهما تحت عائلة النظم القائمة على الدين .</a:t>
            </a:r>
          </a:p>
          <a:p>
            <a:pPr algn="r">
              <a:buNone/>
            </a:pPr>
            <a:r>
              <a:rPr lang="ar-SA" sz="2000" b="1" dirty="0" smtClean="0"/>
              <a:t>وبالتالي تم عرض عائلات النظم الغربية من خلال ارع عائلات فقط هي : ( الرومانية ، والجرمانية ، والشمالية ، والانجليزية ) .</a:t>
            </a:r>
          </a:p>
          <a:p>
            <a:pPr algn="r">
              <a:buNone/>
            </a:pPr>
            <a:r>
              <a:rPr lang="ar-SA" sz="2000" b="1" dirty="0" smtClean="0"/>
              <a:t>وبالتالي لوحظ ايضا انها اكتفت بالنظم القانونية الغربية فقط ، فاستعمل معيار التطور التاريخي والمؤسسات الشهيرة للتمييز بين النظم القانونية الاوروبية ، وهو لا يشكل معيارا حاسما ولا متفقا ، خاصة في التفرقة بين العائلة الرومانية والعائلة الجرمانية . </a:t>
            </a:r>
          </a:p>
          <a:p>
            <a:pPr algn="r">
              <a:buNone/>
            </a:pPr>
            <a:endParaRPr lang="en-US" sz="2000" b="1" dirty="0"/>
          </a:p>
        </p:txBody>
      </p:sp>
      <p:sp>
        <p:nvSpPr>
          <p:cNvPr id="4" name="Date Placeholder 3"/>
          <p:cNvSpPr>
            <a:spLocks noGrp="1"/>
          </p:cNvSpPr>
          <p:nvPr>
            <p:ph type="dt" sz="half" idx="10"/>
          </p:nvPr>
        </p:nvSpPr>
        <p:spPr/>
        <p:txBody>
          <a:bodyPr/>
          <a:lstStyle/>
          <a:p>
            <a:fld id="{E314FB8B-F4A1-4502-99A7-470324BBD22B}"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638"/>
            <a:ext cx="4038600" cy="563562"/>
          </a:xfrm>
        </p:spPr>
        <p:txBody>
          <a:bodyPr>
            <a:normAutofit/>
          </a:bodyPr>
          <a:lstStyle/>
          <a:p>
            <a:r>
              <a:rPr lang="ar-SA" sz="2400" b="1" dirty="0" smtClean="0"/>
              <a:t>تطور الدراسات المقارنة للنظم الشرقية </a:t>
            </a:r>
            <a:endParaRPr lang="en-US" sz="2400" b="1" dirty="0"/>
          </a:p>
        </p:txBody>
      </p:sp>
      <p:sp>
        <p:nvSpPr>
          <p:cNvPr id="3" name="Content Placeholder 2"/>
          <p:cNvSpPr>
            <a:spLocks noGrp="1"/>
          </p:cNvSpPr>
          <p:nvPr>
            <p:ph idx="1"/>
          </p:nvPr>
        </p:nvSpPr>
        <p:spPr>
          <a:xfrm>
            <a:off x="457200" y="1066800"/>
            <a:ext cx="8229600" cy="5059363"/>
          </a:xfrm>
        </p:spPr>
        <p:txBody>
          <a:bodyPr>
            <a:normAutofit/>
          </a:bodyPr>
          <a:lstStyle/>
          <a:p>
            <a:pPr algn="r">
              <a:buNone/>
            </a:pPr>
            <a:r>
              <a:rPr lang="ar-SA" sz="2000" b="1" dirty="0" smtClean="0"/>
              <a:t>تطور القانون المقارن على مستوى العالم واتجاهه في الشرق ، فلم يعد كافيا الاكتفاء بالتصنيفات المطروحة خلال القرن العشرين .</a:t>
            </a:r>
          </a:p>
          <a:p>
            <a:pPr algn="r">
              <a:buNone/>
            </a:pPr>
            <a:r>
              <a:rPr lang="ar-SA" sz="2000" b="1" dirty="0" smtClean="0"/>
              <a:t>و بناءا على ذلك تم رفض تصنييف الاستاذ ليجيز ك الذي قسم تصنيفه الى قسمين :  دولا بلا تقاليد قانونية ، ودول ذات تقاليد قانونية قديمة .</a:t>
            </a:r>
          </a:p>
          <a:p>
            <a:pPr algn="r">
              <a:buNone/>
            </a:pPr>
            <a:endParaRPr lang="ar-SA" sz="2000" b="1" dirty="0" smtClean="0"/>
          </a:p>
          <a:p>
            <a:pPr algn="r">
              <a:buNone/>
            </a:pPr>
            <a:r>
              <a:rPr lang="ar-SA" sz="2000" b="1" dirty="0" smtClean="0"/>
              <a:t>الانتقاد :  </a:t>
            </a:r>
          </a:p>
          <a:p>
            <a:pPr algn="r">
              <a:buNone/>
            </a:pPr>
            <a:r>
              <a:rPr lang="ar-SA" sz="2000" b="1" dirty="0" smtClean="0"/>
              <a:t>1-الا ان هذا التصنيف اتسم بالعنصرية لانه يفرق بين الغرب والشرق ، حيث اعتبر الدول التي تجعل القانون معتمدا على الدين وايدلوجية فكرية معينة انه لا يمكن اعتبارها دولا قانونية ، ومنها الدول الاسلامية والهند التي اعتبروها دول بلا تقاليد قانونية . </a:t>
            </a:r>
          </a:p>
          <a:p>
            <a:pPr algn="r">
              <a:buNone/>
            </a:pPr>
            <a:r>
              <a:rPr lang="ar-SA" sz="2000" b="1" dirty="0" smtClean="0"/>
              <a:t>2-الربط بين دولة القانون والتقاليد القانونية يكشف ان هذا التصنيف يهدف للتمييز بين الدول التي تعتقد المفهوم الغربي للقانون من جهة الذي يعتبره ذو حضارة عريقة ، وبين باقي دول العالم من جهة اخرى التي يعتبرونها بلا حضارة قانونية .</a:t>
            </a:r>
          </a:p>
          <a:p>
            <a:pPr algn="r">
              <a:buNone/>
            </a:pPr>
            <a:r>
              <a:rPr lang="ar-SA" sz="2000" b="1" dirty="0" smtClean="0"/>
              <a:t>3-تناسوا ان القانون ظاهرة اكثر تعقيدا ، حيث قد يوجد القانون ومن دون حاجة لبرلمان او دستور. </a:t>
            </a:r>
            <a:endParaRPr lang="ar-SA" sz="2000" b="1" dirty="0" smtClean="0"/>
          </a:p>
          <a:p>
            <a:pPr algn="r">
              <a:buNone/>
            </a:pPr>
            <a:endParaRPr lang="en-US" sz="2000" b="1" dirty="0"/>
          </a:p>
        </p:txBody>
      </p:sp>
      <p:sp>
        <p:nvSpPr>
          <p:cNvPr id="4" name="Date Placeholder 3"/>
          <p:cNvSpPr>
            <a:spLocks noGrp="1"/>
          </p:cNvSpPr>
          <p:nvPr>
            <p:ph type="dt" sz="half" idx="10"/>
          </p:nvPr>
        </p:nvSpPr>
        <p:spPr/>
        <p:txBody>
          <a:bodyPr/>
          <a:lstStyle/>
          <a:p>
            <a:fld id="{E314FB8B-F4A1-4502-99A7-470324BBD22B}"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274638"/>
            <a:ext cx="2438400" cy="487362"/>
          </a:xfrm>
        </p:spPr>
        <p:txBody>
          <a:bodyPr>
            <a:normAutofit/>
          </a:bodyPr>
          <a:lstStyle/>
          <a:p>
            <a:r>
              <a:rPr lang="ar-SA" sz="2000" b="1" dirty="0" smtClean="0"/>
              <a:t>تصنيف الاستاذ إيجو ماتي </a:t>
            </a:r>
            <a:endParaRPr lang="en-US" sz="2000" b="1" dirty="0"/>
          </a:p>
        </p:txBody>
      </p:sp>
      <p:sp>
        <p:nvSpPr>
          <p:cNvPr id="3" name="Content Placeholder 2"/>
          <p:cNvSpPr>
            <a:spLocks noGrp="1"/>
          </p:cNvSpPr>
          <p:nvPr>
            <p:ph idx="1"/>
          </p:nvPr>
        </p:nvSpPr>
        <p:spPr>
          <a:xfrm>
            <a:off x="457200" y="838200"/>
            <a:ext cx="8229600" cy="5410200"/>
          </a:xfrm>
        </p:spPr>
        <p:txBody>
          <a:bodyPr>
            <a:noAutofit/>
          </a:bodyPr>
          <a:lstStyle/>
          <a:p>
            <a:pPr algn="r">
              <a:buNone/>
            </a:pPr>
            <a:r>
              <a:rPr lang="ar-SA" sz="1800" b="1" dirty="0" smtClean="0"/>
              <a:t>تكلم عن عدم امكانية التجاهل للجزء الاكبر من العالم وهو الشرق ،فهو عرض تصنيفا جديدا حاول تجميع كل مظاهر الظاهرة القانونية حول العالم ، فيقوم التصنيف على اساس معيار الطريقة التي يتم بها انتاج القواعد ، </a:t>
            </a:r>
            <a:r>
              <a:rPr lang="ar-SA" sz="1800" b="1" u="sng" dirty="0" smtClean="0"/>
              <a:t>واقترح وجود ثلاثة نماذج لطريقة انتاج القواعد الاجتماعية ترتب عليها وجود ثلاث عائلات قانونية :</a:t>
            </a:r>
          </a:p>
          <a:p>
            <a:pPr algn="r">
              <a:buNone/>
            </a:pPr>
            <a:r>
              <a:rPr lang="ar-SA" sz="1800" b="1" u="sng" dirty="0" smtClean="0"/>
              <a:t>اولا: عائلات القانون المهني : </a:t>
            </a:r>
            <a:r>
              <a:rPr lang="ar-SA" sz="1800" b="1" dirty="0" smtClean="0"/>
              <a:t>ينتج القانون هنا من خلال اجهزة وسلطات متخصصة(مشرع ، برلمان)  مستلقة عن السلطات السياسية وغيرها، فيشمل الدول الغربية وخاصة قوانين القارة الاوروبية (الرومانية والجرمانية) وقوانين النظم الانجليزية (الانجليزي والامريكي) .</a:t>
            </a:r>
          </a:p>
          <a:p>
            <a:pPr algn="r">
              <a:buNone/>
            </a:pPr>
            <a:r>
              <a:rPr lang="ar-SA" sz="1800" b="1" u="sng" dirty="0" smtClean="0"/>
              <a:t>ثانيا : عائلات القانون السياسي </a:t>
            </a:r>
            <a:r>
              <a:rPr lang="ar-SA" sz="1800" b="1" dirty="0" smtClean="0"/>
              <a:t>: فلا يمكن الفصل بين السلطة السياسية والتشريعية ، بسبب تدخل السلطة السياسية بالاجراءات القانونية وعدم وجود قيود على عمل السلطة السياسية ، ويندرج ضمنها الدول التي تمر بمرحلة انتقالية مثل الاتحاد السوفيتي السابق .</a:t>
            </a:r>
          </a:p>
          <a:p>
            <a:pPr algn="r">
              <a:buNone/>
            </a:pPr>
            <a:r>
              <a:rPr lang="ar-SA" sz="1800" b="1" u="sng" dirty="0" smtClean="0"/>
              <a:t>ثالثا: عائلات القانون التقليدي </a:t>
            </a:r>
            <a:r>
              <a:rPr lang="ar-SA" sz="1800" b="1" dirty="0" smtClean="0"/>
              <a:t>: تنتج القواعد من خلال اليات اجتماعية مختلفة عنها في الدول الغربية ، مثل الاعراف المرتبطة بالتاريخ (القوانين الصينية واليابانية) ، والمصادر الدينية ، (القوانين الاسلامية والقانون الهندي) ، </a:t>
            </a:r>
            <a:r>
              <a:rPr lang="ar-SA" sz="1800" b="1" dirty="0" smtClean="0"/>
              <a:t>وان كان انتاج القانون من </a:t>
            </a:r>
            <a:r>
              <a:rPr lang="ar-SA" sz="1800" b="1" dirty="0" smtClean="0"/>
              <a:t>خلال وجود برلمان فان المصادر التقليدية تبقى ذات قيمة هادفة فهو يشمل القوانين الشرقية </a:t>
            </a:r>
          </a:p>
          <a:p>
            <a:pPr algn="r">
              <a:buNone/>
            </a:pPr>
            <a:r>
              <a:rPr lang="ar-SA" sz="1800" b="1" dirty="0" smtClean="0"/>
              <a:t>مزايا </a:t>
            </a:r>
            <a:r>
              <a:rPr lang="ar-SA" sz="1800" b="1" dirty="0" smtClean="0"/>
              <a:t>هذا التصنيف : </a:t>
            </a:r>
            <a:r>
              <a:rPr lang="ar-SA" sz="1800" b="1" dirty="0" smtClean="0"/>
              <a:t>جعل النقاش عالميا لانه اكتشف عائلة جديدة وهي النموذج السياسي  ، حيث ينتج  القانون من خلال ادارة السلطة الحاكمة  .</a:t>
            </a:r>
          </a:p>
          <a:p>
            <a:pPr algn="r">
              <a:buNone/>
            </a:pPr>
            <a:r>
              <a:rPr lang="ar-SA" sz="1800" b="1" dirty="0" smtClean="0"/>
              <a:t>انتقاده : </a:t>
            </a:r>
            <a:r>
              <a:rPr lang="ar-SA" sz="1800" b="1" dirty="0" smtClean="0"/>
              <a:t>غير مقنع خصوصا فيما يتعلق بعدم تمييزه بين النظم التي تندرج في النموذج المهني (القانون الانجليزي والقانون اللاتيني ، الروماني والجرماني ) على الرغم من وجود اختلافات جوهرية فيما بينها . </a:t>
            </a:r>
          </a:p>
        </p:txBody>
      </p:sp>
      <p:sp>
        <p:nvSpPr>
          <p:cNvPr id="4" name="Date Placeholder 3"/>
          <p:cNvSpPr>
            <a:spLocks noGrp="1"/>
          </p:cNvSpPr>
          <p:nvPr>
            <p:ph type="dt" sz="half" idx="10"/>
          </p:nvPr>
        </p:nvSpPr>
        <p:spPr/>
        <p:txBody>
          <a:bodyPr/>
          <a:lstStyle/>
          <a:p>
            <a:fld id="{E314FB8B-F4A1-4502-99A7-470324BBD22B}"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rmAutofit/>
          </a:bodyPr>
          <a:lstStyle/>
          <a:p>
            <a:r>
              <a:rPr lang="ar-SA" sz="2400" b="1" dirty="0" smtClean="0"/>
              <a:t>علاقة القانون المقارن والقانون الدولي الخاص</a:t>
            </a:r>
            <a:br>
              <a:rPr lang="ar-SA" sz="2400" b="1" dirty="0" smtClean="0"/>
            </a:br>
            <a:r>
              <a:rPr lang="ar-SA" sz="2400" b="1" dirty="0" smtClean="0"/>
              <a:t>يستعمل القانون الدولي الخاص القانون المقارن لحل مشكلة تنازع القوانين من خلال دراسة قواعد الاختصاص في القانون الاجنبي </a:t>
            </a:r>
            <a:endParaRPr lang="en-US" sz="2400" b="1" dirty="0"/>
          </a:p>
        </p:txBody>
      </p:sp>
      <p:sp>
        <p:nvSpPr>
          <p:cNvPr id="3" name="Content Placeholder 2"/>
          <p:cNvSpPr>
            <a:spLocks noGrp="1"/>
          </p:cNvSpPr>
          <p:nvPr>
            <p:ph sz="half" idx="1"/>
          </p:nvPr>
        </p:nvSpPr>
        <p:spPr>
          <a:xfrm>
            <a:off x="457200" y="2209800"/>
            <a:ext cx="3886200" cy="3916363"/>
          </a:xfrm>
        </p:spPr>
        <p:txBody>
          <a:bodyPr>
            <a:noAutofit/>
          </a:bodyPr>
          <a:lstStyle/>
          <a:p>
            <a:pPr algn="ctr">
              <a:buNone/>
            </a:pPr>
            <a:r>
              <a:rPr lang="ar-SA" sz="2000" b="1" dirty="0" smtClean="0">
                <a:cs typeface="+mj-cs"/>
              </a:rPr>
              <a:t>القانون المقارن وتاريخ القانون وعلم الاجتماع القانوني</a:t>
            </a:r>
          </a:p>
          <a:p>
            <a:pPr algn="ctr">
              <a:buNone/>
            </a:pPr>
            <a:r>
              <a:rPr lang="ar-SA" sz="2000" b="1" dirty="0" smtClean="0">
                <a:cs typeface="+mj-cs"/>
              </a:rPr>
              <a:t>مؤرخ القانون مجبر على اتباع منهج المقارنة لتحديد المفاهيم القديمة والمعاصرة للقانون </a:t>
            </a:r>
          </a:p>
          <a:p>
            <a:pPr algn="ctr">
              <a:buNone/>
            </a:pPr>
            <a:r>
              <a:rPr lang="ar-SA" sz="2000" b="1" dirty="0" smtClean="0">
                <a:cs typeface="+mj-cs"/>
              </a:rPr>
              <a:t>وعلماء الاجتماع مجبرون على اتباع منهج المقارنة لدراسة الظواهر الاجتماعية في عدة بلدان </a:t>
            </a:r>
          </a:p>
          <a:p>
            <a:pPr algn="ctr">
              <a:buNone/>
            </a:pPr>
            <a:r>
              <a:rPr lang="ar-SA" sz="2000" b="1" dirty="0" smtClean="0">
                <a:cs typeface="+mj-cs"/>
              </a:rPr>
              <a:t>وعلماء القانون المقارن مجبرون على دراسة علم الاجتماع وتاريخ القانون لفهم الاختلاف بين الثقافات القانونية بين المجتمعات </a:t>
            </a:r>
            <a:r>
              <a:rPr lang="ar-SA" sz="2000" dirty="0" smtClean="0"/>
              <a:t>.</a:t>
            </a:r>
            <a:endParaRPr lang="en-US" sz="2000" dirty="0"/>
          </a:p>
        </p:txBody>
      </p:sp>
      <p:sp>
        <p:nvSpPr>
          <p:cNvPr id="4" name="Content Placeholder 3"/>
          <p:cNvSpPr>
            <a:spLocks noGrp="1"/>
          </p:cNvSpPr>
          <p:nvPr>
            <p:ph sz="half" idx="2"/>
          </p:nvPr>
        </p:nvSpPr>
        <p:spPr>
          <a:xfrm>
            <a:off x="4648200" y="2209800"/>
            <a:ext cx="3962400" cy="3916363"/>
          </a:xfrm>
        </p:spPr>
        <p:txBody>
          <a:bodyPr>
            <a:noAutofit/>
          </a:bodyPr>
          <a:lstStyle/>
          <a:p>
            <a:pPr algn="ctr">
              <a:buNone/>
            </a:pPr>
            <a:r>
              <a:rPr lang="ar-SA" sz="2400" b="1" dirty="0" smtClean="0"/>
              <a:t>القانون المقارن والقانون الدولي العام </a:t>
            </a:r>
          </a:p>
          <a:p>
            <a:pPr algn="ctr">
              <a:buNone/>
            </a:pPr>
            <a:r>
              <a:rPr lang="ar-SA" sz="2400" b="1" dirty="0" smtClean="0"/>
              <a:t>هناك قواعد في القانون الدولي تستوجب الاستعانة بالقانون المقارن لتحديدها مثل وبالتالي تحديد المبادئ المشتركة للامم المتحضرة ؛ فكرة التعسف في استعمال الحق وفكرة العقد شريعة المتعاقدين  </a:t>
            </a:r>
            <a:endParaRPr lang="en-US" sz="2400" b="1" dirty="0"/>
          </a:p>
        </p:txBody>
      </p:sp>
      <p:sp>
        <p:nvSpPr>
          <p:cNvPr id="5" name="Date Placeholder 4"/>
          <p:cNvSpPr>
            <a:spLocks noGrp="1"/>
          </p:cNvSpPr>
          <p:nvPr>
            <p:ph type="dt" sz="half" idx="10"/>
          </p:nvPr>
        </p:nvSpPr>
        <p:spPr/>
        <p:txBody>
          <a:bodyPr/>
          <a:lstStyle/>
          <a:p>
            <a:fld id="{B1D77558-EBA7-4D35-A8FF-09F73656677A}" type="datetime1">
              <a:rPr lang="en-US" smtClean="0"/>
              <a:t>9/14/2014</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639762"/>
          </a:xfrm>
        </p:spPr>
        <p:txBody>
          <a:bodyPr>
            <a:normAutofit fontScale="90000"/>
          </a:bodyPr>
          <a:lstStyle/>
          <a:p>
            <a:r>
              <a:rPr lang="ar-SA" dirty="0" smtClean="0"/>
              <a:t>اهداف واهمية القانون المقارن</a:t>
            </a:r>
            <a:endParaRPr lang="en-US" dirty="0"/>
          </a:p>
        </p:txBody>
      </p:sp>
      <p:sp>
        <p:nvSpPr>
          <p:cNvPr id="3" name="Text Placeholder 2"/>
          <p:cNvSpPr>
            <a:spLocks noGrp="1"/>
          </p:cNvSpPr>
          <p:nvPr>
            <p:ph type="body" idx="1"/>
          </p:nvPr>
        </p:nvSpPr>
        <p:spPr>
          <a:xfrm>
            <a:off x="533400" y="914400"/>
            <a:ext cx="3962400" cy="1905000"/>
          </a:xfrm>
        </p:spPr>
        <p:txBody>
          <a:bodyPr>
            <a:noAutofit/>
          </a:bodyPr>
          <a:lstStyle/>
          <a:p>
            <a:pPr algn="ctr"/>
            <a:r>
              <a:rPr lang="ar-SA" sz="2000" dirty="0" smtClean="0"/>
              <a:t>خدمة العلوم الطبيعية: فاتجهت العلوم الاجتماعية لتبني نظرية التطور والارتقاء ووضع مراحل تطور المجتمعات ، واتجه القانون المقارن تحت تاثير العلوم الطبيعية اتجه الى تصنيف القوانين الوطنية في شكل (اسر قانونية ) . </a:t>
            </a:r>
            <a:endParaRPr lang="en-US" sz="2000" dirty="0"/>
          </a:p>
        </p:txBody>
      </p:sp>
      <p:sp>
        <p:nvSpPr>
          <p:cNvPr id="4" name="Content Placeholder 3"/>
          <p:cNvSpPr>
            <a:spLocks noGrp="1"/>
          </p:cNvSpPr>
          <p:nvPr>
            <p:ph sz="half" idx="2"/>
          </p:nvPr>
        </p:nvSpPr>
        <p:spPr>
          <a:xfrm>
            <a:off x="533400" y="2971800"/>
            <a:ext cx="3962400" cy="3429000"/>
          </a:xfrm>
        </p:spPr>
        <p:txBody>
          <a:bodyPr>
            <a:noAutofit/>
          </a:bodyPr>
          <a:lstStyle/>
          <a:p>
            <a:pPr algn="ctr">
              <a:buNone/>
            </a:pPr>
            <a:r>
              <a:rPr lang="ar-SA" sz="1800" b="1" dirty="0" smtClean="0"/>
              <a:t>تنظيم العولمة: كان سقوط حائط برلين رمزا لتوحيد العالم الشرقي والغربي ، فالقانون المقارن ضروري في عملية توحيد القوانين على المستوى الاقليمي والدولي بعد ثورة الاتصالات والمواصلاتة ، وضروري لمعرفة المبادئ العامة المشتركة للامم المتحضرة ، وهو هام لدى الاتحاد الاوروبي فظهر في احكام المحكمة الاوروبية لحقوق الانسان ، وهام بالنسبة لدول الخليج العربي ، وضروري استخدامه في مجال التجارة الدولية والتحكيم التجاري وعمل الشركات عبر القارات لتحديد القانون الواجب التطبيق على تعاقداتها . </a:t>
            </a:r>
            <a:endParaRPr lang="en-US" sz="1800" b="1" dirty="0"/>
          </a:p>
        </p:txBody>
      </p:sp>
      <p:sp>
        <p:nvSpPr>
          <p:cNvPr id="5" name="Text Placeholder 4"/>
          <p:cNvSpPr>
            <a:spLocks noGrp="1"/>
          </p:cNvSpPr>
          <p:nvPr>
            <p:ph type="body" sz="quarter" idx="3"/>
          </p:nvPr>
        </p:nvSpPr>
        <p:spPr>
          <a:xfrm>
            <a:off x="4800600" y="1219200"/>
            <a:ext cx="3581400" cy="1524000"/>
          </a:xfrm>
        </p:spPr>
        <p:txBody>
          <a:bodyPr>
            <a:noAutofit/>
          </a:bodyPr>
          <a:lstStyle/>
          <a:p>
            <a:pPr algn="ctr"/>
            <a:r>
              <a:rPr lang="ar-SA" sz="2000" dirty="0" smtClean="0"/>
              <a:t>الهدف المعرفي: يهدف لتحسين المعرفة بالقوانين الاجنبية لدى دارس القانون، ويسهل العثور على افضل الحلول لمشكلة وطنية مطروحة للناس  ويفاضل ويختار منها الحل المناسب</a:t>
            </a:r>
          </a:p>
        </p:txBody>
      </p:sp>
      <p:sp>
        <p:nvSpPr>
          <p:cNvPr id="6" name="Content Placeholder 5"/>
          <p:cNvSpPr>
            <a:spLocks noGrp="1"/>
          </p:cNvSpPr>
          <p:nvPr>
            <p:ph sz="quarter" idx="4"/>
          </p:nvPr>
        </p:nvSpPr>
        <p:spPr>
          <a:xfrm>
            <a:off x="4648200" y="3048000"/>
            <a:ext cx="4038600" cy="3276600"/>
          </a:xfrm>
        </p:spPr>
        <p:txBody>
          <a:bodyPr/>
          <a:lstStyle/>
          <a:p>
            <a:pPr algn="ctr">
              <a:buNone/>
            </a:pPr>
            <a:r>
              <a:rPr lang="ar-SA" sz="2000" b="1" dirty="0" smtClean="0"/>
              <a:t>ا</a:t>
            </a:r>
          </a:p>
          <a:p>
            <a:pPr algn="ctr">
              <a:buNone/>
            </a:pPr>
            <a:r>
              <a:rPr lang="ar-SA" sz="2000" b="1" dirty="0" smtClean="0"/>
              <a:t>لفهم الافضل للقانون الوطني وعيوبه ومحاولة تحسينه: فمن خلال المقارنة نقف على مزايا وعيوب القانون الوطني ، وبالتالي يستلزم اجاء دراسات المقارنة بواسطة المحاكم من اجل اجراء اصلاحات تشريعية او قضائية</a:t>
            </a:r>
            <a:r>
              <a:rPr lang="ar-SA" b="1" dirty="0" smtClean="0"/>
              <a:t>  </a:t>
            </a:r>
            <a:endParaRPr lang="en-US" b="1" dirty="0"/>
          </a:p>
        </p:txBody>
      </p:sp>
      <p:sp>
        <p:nvSpPr>
          <p:cNvPr id="7" name="Date Placeholder 6"/>
          <p:cNvSpPr>
            <a:spLocks noGrp="1"/>
          </p:cNvSpPr>
          <p:nvPr>
            <p:ph type="dt" sz="half" idx="10"/>
          </p:nvPr>
        </p:nvSpPr>
        <p:spPr/>
        <p:txBody>
          <a:bodyPr/>
          <a:lstStyle/>
          <a:p>
            <a:fld id="{20A3CA2D-9E25-4F6E-B1D0-5AFF7DEF86D7}" type="datetime1">
              <a:rPr lang="en-US" smtClean="0"/>
              <a:t>9/14/2014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57200"/>
            <a:ext cx="5410200" cy="563562"/>
          </a:xfrm>
        </p:spPr>
        <p:txBody>
          <a:bodyPr>
            <a:normAutofit/>
          </a:bodyPr>
          <a:lstStyle/>
          <a:p>
            <a:r>
              <a:rPr lang="ar-SA" sz="2400" b="1" dirty="0" smtClean="0"/>
              <a:t>تاريخ القانون المقارن </a:t>
            </a:r>
            <a:endParaRPr lang="en-US" sz="2400" b="1" dirty="0"/>
          </a:p>
        </p:txBody>
      </p:sp>
      <p:sp>
        <p:nvSpPr>
          <p:cNvPr id="3" name="Content Placeholder 2"/>
          <p:cNvSpPr>
            <a:spLocks noGrp="1"/>
          </p:cNvSpPr>
          <p:nvPr>
            <p:ph idx="1"/>
          </p:nvPr>
        </p:nvSpPr>
        <p:spPr>
          <a:xfrm>
            <a:off x="457200" y="1295400"/>
            <a:ext cx="8229600" cy="4876800"/>
          </a:xfrm>
        </p:spPr>
        <p:txBody>
          <a:bodyPr>
            <a:noAutofit/>
          </a:bodyPr>
          <a:lstStyle/>
          <a:p>
            <a:pPr algn="r">
              <a:buNone/>
            </a:pPr>
            <a:r>
              <a:rPr lang="ar-SA" sz="2000" b="1" dirty="0" smtClean="0"/>
              <a:t>* اول الدراسات المقارنة يرجع الى اليونان ، فقارن افلاطون بين تشريعات المدن الاغريقية في كتابه القوانين ، وارسطو قارن في كتابه السياسة بين دساتير المدن الاغريقية .</a:t>
            </a:r>
          </a:p>
          <a:p>
            <a:pPr algn="r">
              <a:buNone/>
            </a:pPr>
            <a:r>
              <a:rPr lang="ar-SA" sz="2000" b="1" dirty="0" smtClean="0"/>
              <a:t>* الامبراطورية الرومانية لم تستعمل المقارنة لاعتقادهم بسمو نظامهم السياسي القانوني .</a:t>
            </a:r>
          </a:p>
          <a:p>
            <a:pPr algn="r">
              <a:buNone/>
            </a:pPr>
            <a:r>
              <a:rPr lang="ar-SA" sz="2000" b="1" dirty="0" smtClean="0"/>
              <a:t>* فقهاء العصور الوسطى الاوروبيون لم يهتموا الا بدراسة القانون الروماني وقانون الكنيسة .</a:t>
            </a:r>
          </a:p>
          <a:p>
            <a:pPr algn="r">
              <a:buNone/>
            </a:pPr>
            <a:r>
              <a:rPr lang="ar-SA" sz="2000" b="1" dirty="0" smtClean="0"/>
              <a:t>* مع الاستعمار الاوروبي لم تحدث  دراسات مقارنة لان المستعمر كان يفرض نفسه .</a:t>
            </a:r>
          </a:p>
          <a:p>
            <a:pPr algn="r">
              <a:buNone/>
            </a:pPr>
            <a:r>
              <a:rPr lang="ar-SA" sz="2000" b="1" dirty="0" smtClean="0"/>
              <a:t>* في عصر النهضة لم يهتموا بدراسة المقارنة لاهتمامهم بدراسة القانون الطبيعي .</a:t>
            </a:r>
          </a:p>
          <a:p>
            <a:pPr algn="r">
              <a:buNone/>
            </a:pPr>
            <a:r>
              <a:rPr lang="ar-SA" sz="2000" b="1" dirty="0" smtClean="0"/>
              <a:t>* في القرن التاسع عشر الميلادي اهتم بدراسة التشريعات المقارنة بهدف توحيد القانون داخل البلد.</a:t>
            </a:r>
          </a:p>
          <a:p>
            <a:pPr algn="r">
              <a:buNone/>
            </a:pPr>
            <a:r>
              <a:rPr lang="ar-SA" sz="2000" b="1" dirty="0" smtClean="0"/>
              <a:t>* في النصف الثاني من القرن التاسع عشر وجد القانون المقارن كفرع من فروع العلوم القانونية ،حيث انشأ الفرنسيون جمعية التشريع المقارن عام 1869 وقلدتهم الدول الاوروبية الاخرى .</a:t>
            </a:r>
          </a:p>
          <a:p>
            <a:pPr algn="r">
              <a:buNone/>
            </a:pPr>
            <a:r>
              <a:rPr lang="ar-SA" sz="2000" b="1" dirty="0" smtClean="0"/>
              <a:t>* تم خلق العديد من المجلات المتخصصة في القانون المقارن .</a:t>
            </a:r>
          </a:p>
          <a:p>
            <a:pPr algn="r">
              <a:buNone/>
            </a:pPr>
            <a:r>
              <a:rPr lang="ar-SA" sz="2000" b="1" dirty="0" smtClean="0"/>
              <a:t>* انعقد اول مؤتمر دولي للقانون المقارن في باريس عام 1900 .</a:t>
            </a:r>
          </a:p>
          <a:p>
            <a:pPr algn="r">
              <a:buNone/>
            </a:pPr>
            <a:r>
              <a:rPr lang="ar-SA" sz="2000" b="1" dirty="0" smtClean="0"/>
              <a:t>* بعد الحرب العالمية الثانية تطورت دراسات القانون المقارن وبدأ الاهتمام بدراسة القانون الانجليزي. </a:t>
            </a:r>
          </a:p>
          <a:p>
            <a:pPr algn="r">
              <a:buFontTx/>
              <a:buChar char="-"/>
            </a:pPr>
            <a:endParaRPr lang="en-US" sz="2000" b="1" dirty="0"/>
          </a:p>
        </p:txBody>
      </p:sp>
      <p:sp>
        <p:nvSpPr>
          <p:cNvPr id="4" name="Date Placeholder 3"/>
          <p:cNvSpPr>
            <a:spLocks noGrp="1"/>
          </p:cNvSpPr>
          <p:nvPr>
            <p:ph type="dt" sz="half" idx="10"/>
          </p:nvPr>
        </p:nvSpPr>
        <p:spPr/>
        <p:txBody>
          <a:bodyPr/>
          <a:lstStyle/>
          <a:p>
            <a:fld id="{1F2ECC08-677B-48A4-9670-EA3ABA1878CD}"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74638"/>
            <a:ext cx="2819400" cy="563562"/>
          </a:xfrm>
        </p:spPr>
        <p:txBody>
          <a:bodyPr>
            <a:normAutofit fontScale="90000"/>
          </a:bodyPr>
          <a:lstStyle/>
          <a:p>
            <a:r>
              <a:rPr lang="ar-SA" sz="2400" b="1" dirty="0" smtClean="0"/>
              <a:t>أولا : اعداد المنهج المقارن </a:t>
            </a:r>
            <a:endParaRPr lang="en-US" sz="2400" b="1" dirty="0"/>
          </a:p>
        </p:txBody>
      </p:sp>
      <p:sp>
        <p:nvSpPr>
          <p:cNvPr id="3" name="Content Placeholder 2"/>
          <p:cNvSpPr>
            <a:spLocks noGrp="1"/>
          </p:cNvSpPr>
          <p:nvPr>
            <p:ph idx="1"/>
          </p:nvPr>
        </p:nvSpPr>
        <p:spPr>
          <a:xfrm>
            <a:off x="457200" y="914400"/>
            <a:ext cx="8229600" cy="5211763"/>
          </a:xfrm>
        </p:spPr>
        <p:txBody>
          <a:bodyPr>
            <a:normAutofit/>
          </a:bodyPr>
          <a:lstStyle/>
          <a:p>
            <a:pPr algn="ctr">
              <a:buNone/>
            </a:pPr>
            <a:r>
              <a:rPr lang="ar-SA" sz="2000" b="1" dirty="0" smtClean="0"/>
              <a:t>المنهج البراجماتي ( المحاولات الشخصية لوضع منهج المقارنة): </a:t>
            </a:r>
          </a:p>
          <a:p>
            <a:pPr algn="ctr">
              <a:buNone/>
            </a:pPr>
            <a:r>
              <a:rPr lang="ar-SA" sz="1800" b="1" dirty="0" smtClean="0"/>
              <a:t>لم تكن مقارنة للانظمة على المستوى الجزئي ولكن كانت الابحاث في مجال القانون المقارن كمحاولات شخصية لدراسة التشريعات الاجنبية ، الى ان تم عرض مناهج العمل المتبعة في مجال الدراسات القانون المقارن في لجنة التشريع الاجنبي التي كان يرأسها ‘‘ليون اوكوك‘‘ وكان الموضوع الرئيسي للبحث هو التشريع بغرض معرفة تطوره في الدول  الاجنبية والاهتمام بترجمات التشريعات الاجنبية ، وكان هذا مايسمى ‘‘المنهج الوصفي او التشريعي‘‘ ، وتعاب هذه الطريقة بأنها كانت تركز على دراسة التشريع الاجنبي بصورة منفصلة عن باقي مصادر القانون الاخرى وخصوصا القضاء ، وكانت تنظر للقانون الاجنبي من خلال العرض الوصفي لها فيبقى هذا الوصف سطحيا ، فتم رفض هذه الطريقة .</a:t>
            </a:r>
          </a:p>
          <a:p>
            <a:pPr algn="ctr">
              <a:buNone/>
            </a:pPr>
            <a:r>
              <a:rPr lang="ar-SA" sz="2000" b="1" dirty="0" smtClean="0"/>
              <a:t>ظهور منهج مقارن </a:t>
            </a:r>
          </a:p>
          <a:p>
            <a:pPr algn="ctr">
              <a:buNone/>
            </a:pPr>
            <a:r>
              <a:rPr lang="ar-SA" sz="1800" b="1" dirty="0" smtClean="0"/>
              <a:t>بداية القرن العشرين وضع الفقهاء نصائح منهجية للباحثين في القانون المقارن ، حتى اصبحت النصائح محلا للدراسة والتحليل وبالنهاية ظهور منهج خاص بالقانون المقارن .ومن هذه النصائح :</a:t>
            </a:r>
          </a:p>
          <a:p>
            <a:pPr algn="ctr">
              <a:buNone/>
            </a:pPr>
            <a:r>
              <a:rPr lang="ar-SA" sz="1800" b="1" dirty="0" smtClean="0"/>
              <a:t>* على الباحث القانوني دراسة الهيكل النظري والتطبيق العملي لكل نظام قانوني</a:t>
            </a:r>
          </a:p>
          <a:p>
            <a:pPr algn="ctr">
              <a:buNone/>
            </a:pPr>
            <a:r>
              <a:rPr lang="ar-SA" sz="1800" b="1" dirty="0" smtClean="0"/>
              <a:t>* دراسة الحلول القضائية الفعالة والمقارنة بين الحلول للوقوف على سبب ووجود كل حل</a:t>
            </a:r>
          </a:p>
          <a:p>
            <a:pPr algn="ctr">
              <a:buNone/>
            </a:pPr>
            <a:r>
              <a:rPr lang="ar-SA" sz="1800" b="1" dirty="0" smtClean="0"/>
              <a:t>* وان تتم المقارنة وفقا لمعايير موضوعية ، كالبعد الزماني والمكاني والقانون الواقعي وليس فقط القانون </a:t>
            </a:r>
          </a:p>
          <a:p>
            <a:pPr algn="ctr">
              <a:buNone/>
            </a:pPr>
            <a:r>
              <a:rPr lang="ar-SA" sz="1800" b="1" dirty="0" smtClean="0"/>
              <a:t>الرسمي ، وتاريخ النظم محل المقارنة والرجوع للمصادر الاولى للنظم . </a:t>
            </a:r>
          </a:p>
          <a:p>
            <a:pPr algn="ctr">
              <a:buNone/>
            </a:pPr>
            <a:r>
              <a:rPr lang="ar-SA" sz="1800" b="1" dirty="0" smtClean="0"/>
              <a:t>* يجب الابتعاد عن التعليم السطحي  </a:t>
            </a:r>
          </a:p>
          <a:p>
            <a:pPr algn="ctr">
              <a:buNone/>
            </a:pPr>
            <a:endParaRPr lang="en-US" sz="1800" b="1" dirty="0"/>
          </a:p>
        </p:txBody>
      </p:sp>
      <p:sp>
        <p:nvSpPr>
          <p:cNvPr id="4" name="Date Placeholder 3"/>
          <p:cNvSpPr>
            <a:spLocks noGrp="1"/>
          </p:cNvSpPr>
          <p:nvPr>
            <p:ph type="dt" sz="half" idx="10"/>
          </p:nvPr>
        </p:nvSpPr>
        <p:spPr/>
        <p:txBody>
          <a:bodyPr/>
          <a:lstStyle/>
          <a:p>
            <a:fld id="{EA604A6A-ED8C-455A-9EDA-9205F60E0180}"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74638"/>
            <a:ext cx="2743200" cy="563562"/>
          </a:xfrm>
        </p:spPr>
        <p:txBody>
          <a:bodyPr>
            <a:normAutofit fontScale="90000"/>
          </a:bodyPr>
          <a:lstStyle/>
          <a:p>
            <a:r>
              <a:rPr lang="ar-SA" sz="2400" b="1" dirty="0" smtClean="0"/>
              <a:t>أولا : اعداد المنهج المقارن </a:t>
            </a:r>
            <a:endParaRPr lang="en-US" sz="2400" dirty="0"/>
          </a:p>
        </p:txBody>
      </p:sp>
      <p:sp>
        <p:nvSpPr>
          <p:cNvPr id="3" name="Content Placeholder 2"/>
          <p:cNvSpPr>
            <a:spLocks noGrp="1"/>
          </p:cNvSpPr>
          <p:nvPr>
            <p:ph idx="1"/>
          </p:nvPr>
        </p:nvSpPr>
        <p:spPr>
          <a:xfrm>
            <a:off x="457200" y="1066800"/>
            <a:ext cx="8229600" cy="5059363"/>
          </a:xfrm>
        </p:spPr>
        <p:txBody>
          <a:bodyPr>
            <a:normAutofit/>
          </a:bodyPr>
          <a:lstStyle/>
          <a:p>
            <a:pPr algn="ctr">
              <a:buNone/>
            </a:pPr>
            <a:r>
              <a:rPr lang="ar-SA" sz="2000" b="1" dirty="0" smtClean="0"/>
              <a:t>التحليل المنهجي واجراءات المقارنة وفقا للمحاولات البراجماتية (الشخصية) </a:t>
            </a:r>
          </a:p>
          <a:p>
            <a:pPr algn="ctr">
              <a:buNone/>
            </a:pPr>
            <a:r>
              <a:rPr lang="ar-SA" sz="2000" b="1" dirty="0" smtClean="0"/>
              <a:t>1- مرحلة المعرفة:</a:t>
            </a:r>
          </a:p>
          <a:p>
            <a:pPr algn="ctr">
              <a:buNone/>
            </a:pPr>
            <a:r>
              <a:rPr lang="ar-SA" sz="2000" b="1" dirty="0" smtClean="0"/>
              <a:t>دراسة المصطلح كما هو ، وفحص المصطلح الواجب مقارنته من خلال مصادره الاصلية ، مراجعة المصطلح محل المقارنة من خلال مجمل مصادر القانون الذي يحتويه، احترام تدرج مصادر القانون في النظام محل الدراسة ، وتفسير المصطلح محل المقارنة بحسب مناهج التفسير المتبعة في الدراسة .</a:t>
            </a:r>
          </a:p>
          <a:p>
            <a:pPr algn="ctr">
              <a:buNone/>
            </a:pPr>
            <a:r>
              <a:rPr lang="ar-SA" sz="2000" b="1" dirty="0" smtClean="0"/>
              <a:t>2- مرحلة الفهم :</a:t>
            </a:r>
          </a:p>
          <a:p>
            <a:pPr algn="ctr">
              <a:buNone/>
            </a:pPr>
            <a:r>
              <a:rPr lang="ar-SA" sz="2000" b="1" dirty="0" smtClean="0"/>
              <a:t> فهم المصطلح وادراج المصطلح محل المقارنة في النظام القانوني الخاص به ، وفهم القانون بالمعنى الواسع (سيلسيا واقتصاديا واجتماعيا ) ، وفهم المصطلح بحسب الافكار التي انتجته مجتمعه .</a:t>
            </a:r>
          </a:p>
          <a:p>
            <a:pPr algn="ctr">
              <a:buNone/>
            </a:pPr>
            <a:r>
              <a:rPr lang="ar-SA" sz="2000" b="1" dirty="0" smtClean="0"/>
              <a:t>3-مرحلة المقارنة :</a:t>
            </a:r>
          </a:p>
          <a:p>
            <a:pPr algn="ctr">
              <a:buNone/>
            </a:pPr>
            <a:r>
              <a:rPr lang="ar-SA" sz="2000" b="1" dirty="0" smtClean="0"/>
              <a:t>مرحلة استخلاص النتائج من خلال تفريد المصطلح وتحديده وبيان اوجه التشابه والاختلاف الموجودة بين المصطلحين ، تحديد القيمة الحقيقية لاوجه التشابه والاختلاف ، وتحديد اسباب وجود هذا التشابه .</a:t>
            </a:r>
          </a:p>
        </p:txBody>
      </p:sp>
      <p:sp>
        <p:nvSpPr>
          <p:cNvPr id="4" name="Date Placeholder 3"/>
          <p:cNvSpPr>
            <a:spLocks noGrp="1"/>
          </p:cNvSpPr>
          <p:nvPr>
            <p:ph type="dt" sz="half" idx="10"/>
          </p:nvPr>
        </p:nvSpPr>
        <p:spPr/>
        <p:txBody>
          <a:bodyPr/>
          <a:lstStyle/>
          <a:p>
            <a:fld id="{6B258AFD-4013-44FA-9C9F-CBD4D7AB37AB}"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6629400" cy="944562"/>
          </a:xfrm>
        </p:spPr>
        <p:txBody>
          <a:bodyPr>
            <a:noAutofit/>
          </a:bodyPr>
          <a:lstStyle/>
          <a:p>
            <a:r>
              <a:rPr lang="ar-SA" sz="2800" b="1" dirty="0" smtClean="0"/>
              <a:t>ثانيا: كيف تحول المنهج المقارن الى موضوع دراسة</a:t>
            </a:r>
            <a:r>
              <a:rPr lang="ar-SA" sz="2800" dirty="0" smtClean="0"/>
              <a:t> </a:t>
            </a:r>
            <a:endParaRPr lang="en-US" sz="2800" dirty="0"/>
          </a:p>
        </p:txBody>
      </p:sp>
      <p:sp>
        <p:nvSpPr>
          <p:cNvPr id="3" name="Content Placeholder 2"/>
          <p:cNvSpPr>
            <a:spLocks noGrp="1"/>
          </p:cNvSpPr>
          <p:nvPr>
            <p:ph idx="1"/>
          </p:nvPr>
        </p:nvSpPr>
        <p:spPr>
          <a:xfrm>
            <a:off x="457200" y="1524001"/>
            <a:ext cx="8229600" cy="4419600"/>
          </a:xfrm>
        </p:spPr>
        <p:txBody>
          <a:bodyPr>
            <a:normAutofit fontScale="92500" lnSpcReduction="10000"/>
          </a:bodyPr>
          <a:lstStyle/>
          <a:p>
            <a:pPr algn="ctr">
              <a:buNone/>
            </a:pPr>
            <a:r>
              <a:rPr lang="ar-SA" sz="2400" b="1" dirty="0" smtClean="0"/>
              <a:t>اصبح هناك تخصص يهتم بدراسة مناهج المقارنة ، فكانت الجهود لتصنيف انواع المناهج </a:t>
            </a:r>
          </a:p>
          <a:p>
            <a:pPr algn="ctr">
              <a:buNone/>
            </a:pPr>
            <a:endParaRPr lang="ar-SA" sz="2400" b="1" dirty="0" smtClean="0"/>
          </a:p>
          <a:p>
            <a:pPr algn="ctr">
              <a:buNone/>
            </a:pPr>
            <a:r>
              <a:rPr lang="ar-SA" sz="2400" b="1" dirty="0" smtClean="0"/>
              <a:t>تصنيف وتحديد المناهج </a:t>
            </a:r>
          </a:p>
          <a:p>
            <a:pPr algn="ctr">
              <a:buNone/>
            </a:pPr>
            <a:r>
              <a:rPr lang="ar-SA" sz="2400" b="1" dirty="0" smtClean="0"/>
              <a:t>التصنيفات الاولى للمناهج المقارنة</a:t>
            </a:r>
          </a:p>
          <a:p>
            <a:pPr algn="ctr">
              <a:buNone/>
            </a:pPr>
            <a:r>
              <a:rPr lang="ar-SA" sz="2400" b="1" dirty="0" smtClean="0"/>
              <a:t>يوجد مفهومين لوظيفة القانون المقارن ؛ </a:t>
            </a:r>
          </a:p>
          <a:p>
            <a:pPr algn="ctr">
              <a:buNone/>
            </a:pPr>
            <a:r>
              <a:rPr lang="ar-SA" sz="2400" b="1" dirty="0" smtClean="0"/>
              <a:t>الاول : يجعل من القانون المقارن علم القانون : </a:t>
            </a:r>
            <a:r>
              <a:rPr lang="ar-SA" sz="2000" b="1" dirty="0" smtClean="0"/>
              <a:t>اي الظواهر القانونية والمنهج المتبع فيه منهج التاريخ المقارن للنظم ، وعلى الباحث ان يعرف تطور     النظام القانوني وظروف نشأة النظام والظروف التي ادت الى تعديله الى ان اخذ النظام الشكل الحالي .</a:t>
            </a:r>
          </a:p>
          <a:p>
            <a:pPr algn="ctr">
              <a:buNone/>
            </a:pPr>
            <a:r>
              <a:rPr lang="ar-SA" sz="2400" b="1" dirty="0" smtClean="0"/>
              <a:t>الثاني : يجعل من القانون المقارن وسيلة لتقريب المستمر فيما بين التشريعات والقوانين المتشابهة : </a:t>
            </a:r>
            <a:r>
              <a:rPr lang="ar-SA" sz="2000" b="1" dirty="0" smtClean="0"/>
              <a:t>والمنهج المتبع  في هذا العلم هو منهج القانون التشريعي المشترك، ويجب ان يدرس الباحث النظام كما في ورد  التشريعات ومن ثم كما ورد في القضاء والفقه  .</a:t>
            </a:r>
          </a:p>
          <a:p>
            <a:pPr algn="ctr">
              <a:buNone/>
            </a:pPr>
            <a:r>
              <a:rPr lang="ar-SA" sz="2000" b="1" dirty="0" smtClean="0"/>
              <a:t> </a:t>
            </a:r>
          </a:p>
          <a:p>
            <a:pPr algn="ctr">
              <a:buNone/>
            </a:pPr>
            <a:r>
              <a:rPr lang="ar-SA" sz="2000" b="1" dirty="0" smtClean="0"/>
              <a:t> </a:t>
            </a:r>
            <a:endParaRPr lang="en-US" sz="2000" b="1" dirty="0"/>
          </a:p>
        </p:txBody>
      </p:sp>
      <p:sp>
        <p:nvSpPr>
          <p:cNvPr id="4" name="Date Placeholder 3"/>
          <p:cNvSpPr>
            <a:spLocks noGrp="1"/>
          </p:cNvSpPr>
          <p:nvPr>
            <p:ph type="dt" sz="half" idx="10"/>
          </p:nvPr>
        </p:nvSpPr>
        <p:spPr/>
        <p:txBody>
          <a:bodyPr/>
          <a:lstStyle/>
          <a:p>
            <a:fld id="{4B237746-6853-4918-B1CF-0F376E2C201A}"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274638"/>
            <a:ext cx="2438400" cy="563562"/>
          </a:xfrm>
        </p:spPr>
        <p:txBody>
          <a:bodyPr>
            <a:normAutofit fontScale="90000"/>
          </a:bodyPr>
          <a:lstStyle/>
          <a:p>
            <a:r>
              <a:rPr lang="ar-SA" dirty="0" smtClean="0"/>
              <a:t>انواع المناهج</a:t>
            </a:r>
            <a:endParaRPr lang="en-US" dirty="0"/>
          </a:p>
        </p:txBody>
      </p:sp>
      <p:sp>
        <p:nvSpPr>
          <p:cNvPr id="3" name="Text Placeholder 2"/>
          <p:cNvSpPr>
            <a:spLocks noGrp="1"/>
          </p:cNvSpPr>
          <p:nvPr>
            <p:ph type="body" idx="1"/>
          </p:nvPr>
        </p:nvSpPr>
        <p:spPr>
          <a:xfrm>
            <a:off x="533400" y="990600"/>
            <a:ext cx="4040188" cy="914400"/>
          </a:xfrm>
        </p:spPr>
        <p:txBody>
          <a:bodyPr/>
          <a:lstStyle/>
          <a:p>
            <a:pPr algn="ctr"/>
            <a:r>
              <a:rPr lang="ar-SA" dirty="0" smtClean="0"/>
              <a:t>2- المنهج القائم على دراسة المفاهيم</a:t>
            </a:r>
            <a:endParaRPr lang="en-US" dirty="0"/>
          </a:p>
        </p:txBody>
      </p:sp>
      <p:sp>
        <p:nvSpPr>
          <p:cNvPr id="4" name="Content Placeholder 3"/>
          <p:cNvSpPr>
            <a:spLocks noGrp="1"/>
          </p:cNvSpPr>
          <p:nvPr>
            <p:ph sz="half" idx="2"/>
          </p:nvPr>
        </p:nvSpPr>
        <p:spPr>
          <a:xfrm>
            <a:off x="533400" y="2133600"/>
            <a:ext cx="4040188" cy="3992563"/>
          </a:xfrm>
        </p:spPr>
        <p:txBody>
          <a:bodyPr/>
          <a:lstStyle/>
          <a:p>
            <a:pPr algn="ctr"/>
            <a:endParaRPr lang="ar-SA" b="1" dirty="0" smtClean="0"/>
          </a:p>
          <a:p>
            <a:pPr algn="ctr">
              <a:buNone/>
            </a:pPr>
            <a:r>
              <a:rPr lang="ar-SA" b="1" dirty="0" smtClean="0"/>
              <a:t>يهتم بدراسة المفاهيم القانونية المختلفة ويستعمله الباحثين القانونيين فيبدأوون بتعريف المصطلحات فهو ضروري في مجال توحيد التشريعات لكن لا يمكن مقارنة الافكار في النظم المقارنة .</a:t>
            </a:r>
            <a:endParaRPr lang="en-US" b="1" dirty="0"/>
          </a:p>
        </p:txBody>
      </p:sp>
      <p:sp>
        <p:nvSpPr>
          <p:cNvPr id="5" name="Text Placeholder 4"/>
          <p:cNvSpPr>
            <a:spLocks noGrp="1"/>
          </p:cNvSpPr>
          <p:nvPr>
            <p:ph type="body" sz="quarter" idx="3"/>
          </p:nvPr>
        </p:nvSpPr>
        <p:spPr>
          <a:xfrm>
            <a:off x="4724400" y="990600"/>
            <a:ext cx="4041775" cy="914400"/>
          </a:xfrm>
        </p:spPr>
        <p:txBody>
          <a:bodyPr/>
          <a:lstStyle/>
          <a:p>
            <a:pPr algn="ctr"/>
            <a:r>
              <a:rPr lang="ar-SA" dirty="0" smtClean="0"/>
              <a:t>1- المنهج الوصفي والارتقاء </a:t>
            </a:r>
            <a:endParaRPr lang="en-US" dirty="0"/>
          </a:p>
        </p:txBody>
      </p:sp>
      <p:sp>
        <p:nvSpPr>
          <p:cNvPr id="6" name="Content Placeholder 5"/>
          <p:cNvSpPr>
            <a:spLocks noGrp="1"/>
          </p:cNvSpPr>
          <p:nvPr>
            <p:ph sz="quarter" idx="4"/>
          </p:nvPr>
        </p:nvSpPr>
        <p:spPr>
          <a:xfrm>
            <a:off x="4724400" y="2133600"/>
            <a:ext cx="4041775" cy="3992563"/>
          </a:xfrm>
        </p:spPr>
        <p:txBody>
          <a:bodyPr/>
          <a:lstStyle/>
          <a:p>
            <a:pPr algn="ctr">
              <a:buNone/>
            </a:pPr>
            <a:endParaRPr lang="ar-SA" b="1" dirty="0" smtClean="0"/>
          </a:p>
          <a:p>
            <a:pPr algn="ctr">
              <a:buNone/>
            </a:pPr>
            <a:r>
              <a:rPr lang="ar-SA" b="1" dirty="0" smtClean="0"/>
              <a:t>ينحصر داخل نطاق التشريع فقط ، فيرس الفقيه النظام وتطوره خلال الزمان ، وكان يركز على عنصرين بالنسبة للماضي كان يزودنا بمعلومات ناقصة اغلب الاحيان ، وبالنسبة للحاضر فالوصف المؤسس كان يقتصر على الناحية التقنية . </a:t>
            </a:r>
            <a:endParaRPr lang="en-US" b="1" dirty="0"/>
          </a:p>
        </p:txBody>
      </p:sp>
      <p:sp>
        <p:nvSpPr>
          <p:cNvPr id="7" name="Date Placeholder 6"/>
          <p:cNvSpPr>
            <a:spLocks noGrp="1"/>
          </p:cNvSpPr>
          <p:nvPr>
            <p:ph type="dt" sz="half" idx="10"/>
          </p:nvPr>
        </p:nvSpPr>
        <p:spPr/>
        <p:txBody>
          <a:bodyPr/>
          <a:lstStyle/>
          <a:p>
            <a:fld id="{57861200-2E2D-4F33-B9C6-98C7F05FDA0F}" type="datetime1">
              <a:rPr lang="en-US" smtClean="0"/>
              <a:t>9/14/2014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4343400" cy="792162"/>
          </a:xfrm>
        </p:spPr>
        <p:txBody>
          <a:bodyPr>
            <a:normAutofit fontScale="90000"/>
          </a:bodyPr>
          <a:lstStyle/>
          <a:p>
            <a:r>
              <a:rPr lang="ar-SA" sz="2400" b="1" dirty="0" smtClean="0"/>
              <a:t>انواع المناهج </a:t>
            </a:r>
            <a:br>
              <a:rPr lang="ar-SA" sz="2400" b="1" dirty="0" smtClean="0"/>
            </a:br>
            <a:r>
              <a:rPr lang="ar-SA" sz="2400" b="1" dirty="0" smtClean="0"/>
              <a:t>3- المنهج الوظيفي </a:t>
            </a:r>
            <a:endParaRPr lang="en-US" sz="2400" b="1" dirty="0"/>
          </a:p>
        </p:txBody>
      </p:sp>
      <p:sp>
        <p:nvSpPr>
          <p:cNvPr id="3" name="Content Placeholder 2"/>
          <p:cNvSpPr>
            <a:spLocks noGrp="1"/>
          </p:cNvSpPr>
          <p:nvPr>
            <p:ph idx="1"/>
          </p:nvPr>
        </p:nvSpPr>
        <p:spPr>
          <a:xfrm>
            <a:off x="457200" y="1219200"/>
            <a:ext cx="8229600" cy="4906963"/>
          </a:xfrm>
        </p:spPr>
        <p:txBody>
          <a:bodyPr>
            <a:normAutofit lnSpcReduction="10000"/>
          </a:bodyPr>
          <a:lstStyle/>
          <a:p>
            <a:pPr algn="ctr">
              <a:buNone/>
            </a:pPr>
            <a:endParaRPr lang="ar-SA" sz="1800" b="1" dirty="0" smtClean="0"/>
          </a:p>
          <a:p>
            <a:pPr algn="ctr">
              <a:buNone/>
            </a:pPr>
            <a:r>
              <a:rPr lang="ar-SA" sz="1800" b="1" dirty="0" smtClean="0"/>
              <a:t>* تتم المقارنة من خلال تحديد المشاكل الواجب ايجاد الحل لها بمقارنتها بالحلول التي تطرحها النظم محل الدراسة ، فيحدد الفقيه النظم ودورها.  </a:t>
            </a:r>
          </a:p>
          <a:p>
            <a:pPr algn="ctr">
              <a:buNone/>
            </a:pPr>
            <a:r>
              <a:rPr lang="ar-SA" sz="1800" b="1" dirty="0" smtClean="0"/>
              <a:t>* مؤلفه هو الالماني ارنست رابل الذي درس عقد اليع الذي كان اساسا لاتفاقية اثينا الخاصة بعقد البيع الدولي.</a:t>
            </a:r>
          </a:p>
          <a:p>
            <a:pPr algn="ctr">
              <a:buNone/>
            </a:pPr>
            <a:r>
              <a:rPr lang="ar-SA" sz="1800" b="1" dirty="0" smtClean="0"/>
              <a:t>* فالقانون وسيلة تنظيم وضبط اجتماعي ، فمن الواجب اتباع قواعد معينة اثناء المقارنة ؛ كالتحرر من المفاهيم الخاصة ، ودراسة الموضوع محل الدراسة من منظور الاهداف الاجتماعية .</a:t>
            </a:r>
          </a:p>
          <a:p>
            <a:pPr algn="ctr">
              <a:buNone/>
            </a:pPr>
            <a:endParaRPr lang="ar-SA" sz="1800" b="1" dirty="0" smtClean="0"/>
          </a:p>
          <a:p>
            <a:pPr algn="ctr">
              <a:buNone/>
            </a:pPr>
            <a:r>
              <a:rPr lang="ar-SA" sz="2000" b="1" dirty="0" smtClean="0"/>
              <a:t>وينظر للقاعدة القانونية من خلال :</a:t>
            </a:r>
          </a:p>
          <a:p>
            <a:pPr algn="ctr">
              <a:buNone/>
            </a:pPr>
            <a:r>
              <a:rPr lang="ar-SA" sz="1800" b="1" dirty="0" smtClean="0"/>
              <a:t>1-الوظيفة التي تؤديها .      2-قدرتها على تحقيق هذه الوظيفة .</a:t>
            </a:r>
          </a:p>
          <a:p>
            <a:pPr algn="ctr">
              <a:buNone/>
            </a:pPr>
            <a:endParaRPr lang="ar-SA" sz="2000" b="1" dirty="0" smtClean="0"/>
          </a:p>
          <a:p>
            <a:pPr algn="ctr">
              <a:buNone/>
            </a:pPr>
            <a:r>
              <a:rPr lang="ar-SA" sz="2000" b="1" dirty="0" smtClean="0"/>
              <a:t>ومن ثم تتحقق الاهداف التالية : </a:t>
            </a:r>
          </a:p>
          <a:p>
            <a:pPr algn="ctr">
              <a:buNone/>
            </a:pPr>
            <a:r>
              <a:rPr lang="ar-SA" sz="1800" b="1" dirty="0" smtClean="0"/>
              <a:t>1-هدف كل العلوم بالبحث عن الحقيقة ومعرفة القانون باعتباره ظاهرة اجتماعية .</a:t>
            </a:r>
          </a:p>
          <a:p>
            <a:pPr algn="ctr">
              <a:buNone/>
            </a:pPr>
            <a:r>
              <a:rPr lang="ar-SA" sz="1800" b="1" dirty="0" smtClean="0"/>
              <a:t>2-هدف تشريعي بتنوير المشروع وتزويده بالحلول التي يمكن تبنيها .</a:t>
            </a:r>
          </a:p>
          <a:p>
            <a:pPr algn="ctr">
              <a:buNone/>
            </a:pPr>
            <a:r>
              <a:rPr lang="ar-SA" sz="1800" b="1" dirty="0" smtClean="0"/>
              <a:t>3-هدف يتعلق بالفهم الافضل للقواعد داخل نظامها القانوني من قبل الفقه ويثير النقد  القانوني .</a:t>
            </a:r>
          </a:p>
          <a:p>
            <a:pPr algn="ctr"/>
            <a:endParaRPr lang="en-US" sz="1800" b="1" dirty="0"/>
          </a:p>
        </p:txBody>
      </p:sp>
      <p:sp>
        <p:nvSpPr>
          <p:cNvPr id="4" name="Date Placeholder 3"/>
          <p:cNvSpPr>
            <a:spLocks noGrp="1"/>
          </p:cNvSpPr>
          <p:nvPr>
            <p:ph type="dt" sz="half" idx="10"/>
          </p:nvPr>
        </p:nvSpPr>
        <p:spPr/>
        <p:txBody>
          <a:bodyPr/>
          <a:lstStyle/>
          <a:p>
            <a:fld id="{D7F578ED-EB70-4888-AED1-334DDBDBF0DF}" type="datetime1">
              <a:rPr lang="en-US" smtClean="0"/>
              <a:t>9/14/2014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1246</TotalTime>
  <Words>2803</Words>
  <Application>Microsoft Office PowerPoint</Application>
  <PresentationFormat>On-screen Show (4:3)</PresentationFormat>
  <Paragraphs>218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القانون المقارن  هو العلم الذي يهتم بمقارنة النظم القانونية في العالم ، ويعتبر مونتسكيو هو مؤسس القانون المقارن في كتابه (( روح القوانين )).   وانواع المقارنة:  </vt:lpstr>
      <vt:lpstr>علاقة القانون المقارن والقانون الدولي الخاص يستعمل القانون الدولي الخاص القانون المقارن لحل مشكلة تنازع القوانين من خلال دراسة قواعد الاختصاص في القانون الاجنبي </vt:lpstr>
      <vt:lpstr>اهداف واهمية القانون المقارن</vt:lpstr>
      <vt:lpstr>تاريخ القانون المقارن </vt:lpstr>
      <vt:lpstr>أولا : اعداد المنهج المقارن </vt:lpstr>
      <vt:lpstr>أولا : اعداد المنهج المقارن </vt:lpstr>
      <vt:lpstr>ثانيا: كيف تحول المنهج المقارن الى موضوع دراسة </vt:lpstr>
      <vt:lpstr>انواع المناهج</vt:lpstr>
      <vt:lpstr>انواع المناهج  3- المنهج الوظيفي </vt:lpstr>
      <vt:lpstr>انواع المناهج </vt:lpstr>
      <vt:lpstr>مناهج القانون المقارن  في بدايات القرن الحادي والعشرين  هل يوجد منهج خاص بالقانون المقارن </vt:lpstr>
      <vt:lpstr>كيف نقارن   القانون يعكس المستوى العقلي للشعب من حيث قدرة الجماعة على التنظيم ؛ سواء على المستوى الكلي ( تنظيم المجتمع ) أو على المستوى الجزئي (تنظيم العلاقات الفردية ) . والقانون يضع نظاما لما يجب ان يكون عليه الواقع من خلال فرض مجموعة من القيم الاخلاقية على الواقع الاجتماعي  قكل مجتمع يمر بمرحلة تأسيسية فتترجم المبادئ والقيم في شكل نظم تفصيلية في مجال القانون والاقتصاد ، والسياسة والفن ، ومن الامثلة على المرحلة على المرحلة التأسيسية </vt:lpstr>
      <vt:lpstr>المنهج الحقيقي الواجب اتباعه للمقارنة بين النظم القانونية  هو في ضرورة المقارنة بين اللحظات التأسيسية </vt:lpstr>
      <vt:lpstr>مفهوم الثقافة القانونية </vt:lpstr>
      <vt:lpstr>مفهوم العائلة القانونية </vt:lpstr>
      <vt:lpstr>أولا : التصنيف الفرنسي ( تصنيف رينيه دافيد )</vt:lpstr>
      <vt:lpstr>ثانيا : التصنيف الالماني ( تصنيف كونراد زويجارت ، وهين كوتز )</vt:lpstr>
      <vt:lpstr>تطور الدراسات المقارنة للنظم الشرقية </vt:lpstr>
      <vt:lpstr>تصنيف الاستاذ إيجو ماتي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القانون المقارن  هو العلم الذي يهتم بمقارنة النظم القانونية في العالم ، ويعتبر مونتسكيو هو مؤسس القانون المقارن في كتابه (( روح القوانين )).   وانواع المقارنة:  </dc:title>
  <dc:creator>eman</dc:creator>
  <cp:lastModifiedBy>eman</cp:lastModifiedBy>
  <cp:revision>122</cp:revision>
  <dcterms:created xsi:type="dcterms:W3CDTF">2006-08-16T00:00:00Z</dcterms:created>
  <dcterms:modified xsi:type="dcterms:W3CDTF">2014-09-14T03:09:24Z</dcterms:modified>
</cp:coreProperties>
</file>