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9" r:id="rId16"/>
    <p:sldId id="280" r:id="rId17"/>
    <p:sldId id="277" r:id="rId18"/>
    <p:sldId id="278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46" d="100"/>
          <a:sy n="46" d="100"/>
        </p:scale>
        <p:origin x="-206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042D2-8E10-48B0-BD70-B6E1CFB41575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CE5752-FF49-413F-BB66-3AB9D10E0C3F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96E9DF00-6E4F-4342-92B8-4E2FD251844C}" type="par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6FE27A73-8032-46C5-8678-818D9D794809}" type="sib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C8A310B3-8FCF-4423-B3EC-FDA26FE2F759}">
      <dgm:prSet phldrT="[نص]" custT="1"/>
      <dgm:spPr/>
      <dgm:t>
        <a:bodyPr/>
        <a:lstStyle/>
        <a:p>
          <a:pPr rtl="1"/>
          <a:r>
            <a:rPr lang="ar-SA" sz="4800" dirty="0" smtClean="0"/>
            <a:t>الحوار </a:t>
          </a:r>
          <a:r>
            <a:rPr lang="ar-SA" sz="4800" dirty="0" err="1" smtClean="0"/>
            <a:t>الإيجابي    </a:t>
          </a:r>
          <a:r>
            <a:rPr lang="ar-SA" sz="4400" dirty="0" smtClean="0"/>
            <a:t>( </a:t>
          </a:r>
          <a:r>
            <a:rPr lang="ar-SA" sz="4400" dirty="0" err="1" smtClean="0"/>
            <a:t>الموضوعي )</a:t>
          </a:r>
          <a:endParaRPr lang="ar-SA" sz="4400" dirty="0"/>
        </a:p>
      </dgm:t>
    </dgm:pt>
    <dgm:pt modelId="{4D4A9947-5F7D-4756-BA08-9929AABCE872}" type="par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3F2A0264-79C5-42DF-BBBF-50917529E0D4}" type="sib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CBC161D3-8D0B-4FF4-9C07-222B5B740407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A4BE5F0A-F6D0-4C62-BA81-2A4675EF5D12}" type="par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778BA70E-8EEE-4D63-8D9B-ECBE21E48098}" type="sib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9D1A0F3C-7414-4BB4-BF16-10372DAABA45}">
      <dgm:prSet phldrT="[نص]" custT="1"/>
      <dgm:spPr/>
      <dgm:t>
        <a:bodyPr/>
        <a:lstStyle/>
        <a:p>
          <a:pPr rtl="1"/>
          <a:r>
            <a:rPr lang="ar-SA" sz="4800" dirty="0" smtClean="0"/>
            <a:t>الحوار </a:t>
          </a:r>
          <a:r>
            <a:rPr lang="ar-SA" sz="4800" dirty="0" err="1" smtClean="0"/>
            <a:t>السلبي      </a:t>
          </a:r>
          <a:r>
            <a:rPr lang="ar-SA" sz="4400" dirty="0" smtClean="0"/>
            <a:t>( </a:t>
          </a:r>
          <a:r>
            <a:rPr lang="ar-SA" sz="4400" dirty="0" err="1" smtClean="0"/>
            <a:t>لجج</a:t>
          </a:r>
          <a:r>
            <a:rPr lang="ar-SA" sz="4400" dirty="0" smtClean="0"/>
            <a:t> </a:t>
          </a:r>
          <a:r>
            <a:rPr lang="ar-SA" sz="4400" dirty="0" err="1" smtClean="0"/>
            <a:t>وخصومة )</a:t>
          </a:r>
          <a:endParaRPr lang="ar-SA" sz="4400" dirty="0"/>
        </a:p>
      </dgm:t>
    </dgm:pt>
    <dgm:pt modelId="{90F2A72E-E28C-44F1-81A4-996D1CDA1137}" type="par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DBDBA304-E284-4F14-9D22-AABD8CCD51C6}" type="sib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02698E24-2657-4ACB-9806-3DB1000651F3}" type="pres">
      <dgm:prSet presAssocID="{233042D2-8E10-48B0-BD70-B6E1CFB4157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ACE7E7F-6B92-4256-AD56-626ED0E58E8E}" type="pres">
      <dgm:prSet presAssocID="{92CE5752-FF49-413F-BB66-3AB9D10E0C3F}" presName="linNode" presStyleCnt="0"/>
      <dgm:spPr/>
    </dgm:pt>
    <dgm:pt modelId="{5C50C09B-F7C3-46B7-8B7F-61ED4486B5A3}" type="pres">
      <dgm:prSet presAssocID="{92CE5752-FF49-413F-BB66-3AB9D10E0C3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F438A-5EDE-4AAD-994A-14090FA6ED61}" type="pres">
      <dgm:prSet presAssocID="{92CE5752-FF49-413F-BB66-3AB9D10E0C3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4EEB40-DB80-43D3-BEFB-A63389527EDE}" type="pres">
      <dgm:prSet presAssocID="{6FE27A73-8032-46C5-8678-818D9D794809}" presName="spacing" presStyleCnt="0"/>
      <dgm:spPr/>
    </dgm:pt>
    <dgm:pt modelId="{AAB829D2-546F-4AAF-8B32-5B0D38B96746}" type="pres">
      <dgm:prSet presAssocID="{CBC161D3-8D0B-4FF4-9C07-222B5B740407}" presName="linNode" presStyleCnt="0"/>
      <dgm:spPr/>
    </dgm:pt>
    <dgm:pt modelId="{97FD0DE2-52E7-4719-AD7D-F08D30EA6B76}" type="pres">
      <dgm:prSet presAssocID="{CBC161D3-8D0B-4FF4-9C07-222B5B74040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25E87C-1233-4922-8703-2B91E1864CE5}" type="pres">
      <dgm:prSet presAssocID="{CBC161D3-8D0B-4FF4-9C07-222B5B74040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2EDBCD-18F3-44B0-9978-F54BE46D3861}" srcId="{233042D2-8E10-48B0-BD70-B6E1CFB41575}" destId="{CBC161D3-8D0B-4FF4-9C07-222B5B740407}" srcOrd="1" destOrd="0" parTransId="{A4BE5F0A-F6D0-4C62-BA81-2A4675EF5D12}" sibTransId="{778BA70E-8EEE-4D63-8D9B-ECBE21E48098}"/>
    <dgm:cxn modelId="{17D55955-052D-4495-A218-95B293F40BF8}" type="presOf" srcId="{C8A310B3-8FCF-4423-B3EC-FDA26FE2F759}" destId="{AB6F438A-5EDE-4AAD-994A-14090FA6ED61}" srcOrd="0" destOrd="0" presId="urn:microsoft.com/office/officeart/2005/8/layout/vList6"/>
    <dgm:cxn modelId="{8F5F42E7-DC1A-4528-8530-BE9C3DA5B8DF}" srcId="{CBC161D3-8D0B-4FF4-9C07-222B5B740407}" destId="{9D1A0F3C-7414-4BB4-BF16-10372DAABA45}" srcOrd="0" destOrd="0" parTransId="{90F2A72E-E28C-44F1-81A4-996D1CDA1137}" sibTransId="{DBDBA304-E284-4F14-9D22-AABD8CCD51C6}"/>
    <dgm:cxn modelId="{EB23C20B-9D29-49FC-8759-63F71D704FF1}" type="presOf" srcId="{233042D2-8E10-48B0-BD70-B6E1CFB41575}" destId="{02698E24-2657-4ACB-9806-3DB1000651F3}" srcOrd="0" destOrd="0" presId="urn:microsoft.com/office/officeart/2005/8/layout/vList6"/>
    <dgm:cxn modelId="{37F12F35-1C65-4E93-9743-71F94D622025}" type="presOf" srcId="{9D1A0F3C-7414-4BB4-BF16-10372DAABA45}" destId="{D425E87C-1233-4922-8703-2B91E1864CE5}" srcOrd="0" destOrd="0" presId="urn:microsoft.com/office/officeart/2005/8/layout/vList6"/>
    <dgm:cxn modelId="{ABDF7C19-6835-48ED-AFC0-6B551BEAC8F0}" type="presOf" srcId="{CBC161D3-8D0B-4FF4-9C07-222B5B740407}" destId="{97FD0DE2-52E7-4719-AD7D-F08D30EA6B76}" srcOrd="0" destOrd="0" presId="urn:microsoft.com/office/officeart/2005/8/layout/vList6"/>
    <dgm:cxn modelId="{E4495EA8-4805-4492-B704-DEED4B225348}" srcId="{92CE5752-FF49-413F-BB66-3AB9D10E0C3F}" destId="{C8A310B3-8FCF-4423-B3EC-FDA26FE2F759}" srcOrd="0" destOrd="0" parTransId="{4D4A9947-5F7D-4756-BA08-9929AABCE872}" sibTransId="{3F2A0264-79C5-42DF-BBBF-50917529E0D4}"/>
    <dgm:cxn modelId="{CA0B7B97-443F-467E-8B80-C4FE0B880132}" type="presOf" srcId="{92CE5752-FF49-413F-BB66-3AB9D10E0C3F}" destId="{5C50C09B-F7C3-46B7-8B7F-61ED4486B5A3}" srcOrd="0" destOrd="0" presId="urn:microsoft.com/office/officeart/2005/8/layout/vList6"/>
    <dgm:cxn modelId="{E08787D2-0C89-40DE-A525-6F5CBF01DC13}" srcId="{233042D2-8E10-48B0-BD70-B6E1CFB41575}" destId="{92CE5752-FF49-413F-BB66-3AB9D10E0C3F}" srcOrd="0" destOrd="0" parTransId="{96E9DF00-6E4F-4342-92B8-4E2FD251844C}" sibTransId="{6FE27A73-8032-46C5-8678-818D9D794809}"/>
    <dgm:cxn modelId="{A687C4F1-971A-4644-A7F4-B42FC0800AF9}" type="presParOf" srcId="{02698E24-2657-4ACB-9806-3DB1000651F3}" destId="{9ACE7E7F-6B92-4256-AD56-626ED0E58E8E}" srcOrd="0" destOrd="0" presId="urn:microsoft.com/office/officeart/2005/8/layout/vList6"/>
    <dgm:cxn modelId="{1D91D7B4-E060-4110-ABB5-EECB161388C3}" type="presParOf" srcId="{9ACE7E7F-6B92-4256-AD56-626ED0E58E8E}" destId="{5C50C09B-F7C3-46B7-8B7F-61ED4486B5A3}" srcOrd="0" destOrd="0" presId="urn:microsoft.com/office/officeart/2005/8/layout/vList6"/>
    <dgm:cxn modelId="{6C7EAF34-EB0F-4FCD-961B-A1C3716860A2}" type="presParOf" srcId="{9ACE7E7F-6B92-4256-AD56-626ED0E58E8E}" destId="{AB6F438A-5EDE-4AAD-994A-14090FA6ED61}" srcOrd="1" destOrd="0" presId="urn:microsoft.com/office/officeart/2005/8/layout/vList6"/>
    <dgm:cxn modelId="{3E5D1465-8F5A-402B-A408-ADC7BECFDC5A}" type="presParOf" srcId="{02698E24-2657-4ACB-9806-3DB1000651F3}" destId="{1F4EEB40-DB80-43D3-BEFB-A63389527EDE}" srcOrd="1" destOrd="0" presId="urn:microsoft.com/office/officeart/2005/8/layout/vList6"/>
    <dgm:cxn modelId="{FDF33F10-ED79-401B-BF87-98E195F684D5}" type="presParOf" srcId="{02698E24-2657-4ACB-9806-3DB1000651F3}" destId="{AAB829D2-546F-4AAF-8B32-5B0D38B96746}" srcOrd="2" destOrd="0" presId="urn:microsoft.com/office/officeart/2005/8/layout/vList6"/>
    <dgm:cxn modelId="{A5D962CA-A76E-4BBF-B801-3EF6BADBE7C6}" type="presParOf" srcId="{AAB829D2-546F-4AAF-8B32-5B0D38B96746}" destId="{97FD0DE2-52E7-4719-AD7D-F08D30EA6B76}" srcOrd="0" destOrd="0" presId="urn:microsoft.com/office/officeart/2005/8/layout/vList6"/>
    <dgm:cxn modelId="{908C6511-6623-4D8D-9BDC-C03A8A42325A}" type="presParOf" srcId="{AAB829D2-546F-4AAF-8B32-5B0D38B96746}" destId="{D425E87C-1233-4922-8703-2B91E1864C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2CAC3-0B70-4AFB-916C-0CB351137797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E34FE990-C0A1-4A5B-9B67-0F0EBAEEFC10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الودود</a:t>
          </a:r>
          <a:endParaRPr lang="ar-SA" sz="2400" dirty="0"/>
        </a:p>
      </dgm:t>
    </dgm:pt>
    <dgm:pt modelId="{3799F2C4-0148-4101-8320-E73E5EF72CD5}" type="parTrans" cxnId="{A38CBD7C-C63D-4D8B-9DF1-B484BA54433B}">
      <dgm:prSet/>
      <dgm:spPr/>
      <dgm:t>
        <a:bodyPr/>
        <a:lstStyle/>
        <a:p>
          <a:pPr rtl="1"/>
          <a:endParaRPr lang="ar-SA"/>
        </a:p>
      </dgm:t>
    </dgm:pt>
    <dgm:pt modelId="{9DE83EE8-F77D-4F3C-8107-BE728F557C75}" type="sibTrans" cxnId="{A38CBD7C-C63D-4D8B-9DF1-B484BA54433B}">
      <dgm:prSet/>
      <dgm:spPr/>
      <dgm:t>
        <a:bodyPr/>
        <a:lstStyle/>
        <a:p>
          <a:pPr rtl="1"/>
          <a:endParaRPr lang="ar-SA"/>
        </a:p>
      </dgm:t>
    </dgm:pt>
    <dgm:pt modelId="{297EE407-C67F-4443-9E6F-C68EFCE16291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الخجول</a:t>
          </a:r>
          <a:endParaRPr lang="ar-SA" sz="2400" dirty="0"/>
        </a:p>
      </dgm:t>
    </dgm:pt>
    <dgm:pt modelId="{4761839A-E45B-47F2-98DC-739A0D2EC27E}" type="parTrans" cxnId="{584FDA1E-04B8-4689-B937-8380ABD382C6}">
      <dgm:prSet/>
      <dgm:spPr/>
      <dgm:t>
        <a:bodyPr/>
        <a:lstStyle/>
        <a:p>
          <a:pPr rtl="1"/>
          <a:endParaRPr lang="ar-SA"/>
        </a:p>
      </dgm:t>
    </dgm:pt>
    <dgm:pt modelId="{D697C137-57CF-4109-B024-E103BEF92F5D}" type="sibTrans" cxnId="{584FDA1E-04B8-4689-B937-8380ABD382C6}">
      <dgm:prSet/>
      <dgm:spPr/>
      <dgm:t>
        <a:bodyPr/>
        <a:lstStyle/>
        <a:p>
          <a:pPr rtl="1"/>
          <a:endParaRPr lang="ar-SA"/>
        </a:p>
      </dgm:t>
    </dgm:pt>
    <dgm:pt modelId="{CE99083A-1F47-4CF0-B034-C9E442F757DC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المتشكك</a:t>
          </a:r>
          <a:endParaRPr lang="ar-SA" sz="2400" dirty="0"/>
        </a:p>
      </dgm:t>
    </dgm:pt>
    <dgm:pt modelId="{80B9590F-B6C9-403C-9215-4296B417439E}" type="parTrans" cxnId="{589F95DF-928D-4ECF-A814-BC3D90F64A35}">
      <dgm:prSet/>
      <dgm:spPr/>
      <dgm:t>
        <a:bodyPr/>
        <a:lstStyle/>
        <a:p>
          <a:pPr rtl="1"/>
          <a:endParaRPr lang="ar-SA"/>
        </a:p>
      </dgm:t>
    </dgm:pt>
    <dgm:pt modelId="{D51A15FA-B027-4DD0-8DBC-82ACABE7FF5F}" type="sibTrans" cxnId="{589F95DF-928D-4ECF-A814-BC3D90F64A35}">
      <dgm:prSet/>
      <dgm:spPr/>
      <dgm:t>
        <a:bodyPr/>
        <a:lstStyle/>
        <a:p>
          <a:pPr rtl="1"/>
          <a:endParaRPr lang="ar-SA"/>
        </a:p>
      </dgm:t>
    </dgm:pt>
    <dgm:pt modelId="{B98854EB-C449-4AEF-BC07-2EC6E160B6A3}">
      <dgm:prSet phldrT="[نص]" custT="1"/>
      <dgm:spPr/>
      <dgm:t>
        <a:bodyPr/>
        <a:lstStyle/>
        <a:p>
          <a:pPr rtl="1"/>
          <a:r>
            <a:rPr lang="ar-SA" sz="2800" dirty="0" smtClean="0"/>
            <a:t>المحاور الثرثار</a:t>
          </a:r>
          <a:endParaRPr lang="ar-SA" sz="2800" dirty="0"/>
        </a:p>
      </dgm:t>
    </dgm:pt>
    <dgm:pt modelId="{C4051FA3-4FAE-499E-B320-D9A98C7E3317}" type="parTrans" cxnId="{F63538E4-50CC-48AD-B5D4-23B2A7EAD19F}">
      <dgm:prSet/>
      <dgm:spPr/>
      <dgm:t>
        <a:bodyPr/>
        <a:lstStyle/>
        <a:p>
          <a:pPr rtl="1"/>
          <a:endParaRPr lang="ar-SA"/>
        </a:p>
      </dgm:t>
    </dgm:pt>
    <dgm:pt modelId="{16E49A4C-0340-4C89-9888-39E287428413}" type="sibTrans" cxnId="{F63538E4-50CC-48AD-B5D4-23B2A7EAD19F}">
      <dgm:prSet/>
      <dgm:spPr/>
      <dgm:t>
        <a:bodyPr/>
        <a:lstStyle/>
        <a:p>
          <a:pPr rtl="1"/>
          <a:endParaRPr lang="ar-SA"/>
        </a:p>
      </dgm:t>
    </dgm:pt>
    <dgm:pt modelId="{B337C8D0-5CBE-42E1-8A84-46E26D241FE2}" type="pres">
      <dgm:prSet presAssocID="{9452CAC3-0B70-4AFB-916C-0CB35113779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35F67C-5CA0-46E1-B647-2FC63DB2A1B2}" type="pres">
      <dgm:prSet presAssocID="{9452CAC3-0B70-4AFB-916C-0CB351137797}" presName="comp1" presStyleCnt="0"/>
      <dgm:spPr/>
    </dgm:pt>
    <dgm:pt modelId="{9AF0AC86-023F-426B-B95B-A4CA13D3FCAE}" type="pres">
      <dgm:prSet presAssocID="{9452CAC3-0B70-4AFB-916C-0CB351137797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EB46B08-5905-46D0-9945-41E1A5CA8C36}" type="pres">
      <dgm:prSet presAssocID="{9452CAC3-0B70-4AFB-916C-0CB351137797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D8D7A3-7FFD-4576-844A-D0CFDD293238}" type="pres">
      <dgm:prSet presAssocID="{9452CAC3-0B70-4AFB-916C-0CB351137797}" presName="comp2" presStyleCnt="0"/>
      <dgm:spPr/>
    </dgm:pt>
    <dgm:pt modelId="{3B84A98E-1EB0-40A2-9A95-5D4C7A49FCAA}" type="pres">
      <dgm:prSet presAssocID="{9452CAC3-0B70-4AFB-916C-0CB351137797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F6047DE-F370-493D-8DE1-22DDE1D99331}" type="pres">
      <dgm:prSet presAssocID="{9452CAC3-0B70-4AFB-916C-0CB351137797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036D69-9511-41F4-ACC5-967DC522F4E9}" type="pres">
      <dgm:prSet presAssocID="{9452CAC3-0B70-4AFB-916C-0CB351137797}" presName="comp3" presStyleCnt="0"/>
      <dgm:spPr/>
    </dgm:pt>
    <dgm:pt modelId="{B4406368-F50B-478F-AEC0-18104A3547D5}" type="pres">
      <dgm:prSet presAssocID="{9452CAC3-0B70-4AFB-916C-0CB351137797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ABD8F4B-4844-4B8C-B64C-B97A329B0EE8}" type="pres">
      <dgm:prSet presAssocID="{9452CAC3-0B70-4AFB-916C-0CB351137797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96ADE4-1372-4B7A-AF51-E3E0D59C76A4}" type="pres">
      <dgm:prSet presAssocID="{9452CAC3-0B70-4AFB-916C-0CB351137797}" presName="comp4" presStyleCnt="0"/>
      <dgm:spPr/>
    </dgm:pt>
    <dgm:pt modelId="{B607774C-C5B6-4C3B-B894-ADD618EC7C3F}" type="pres">
      <dgm:prSet presAssocID="{9452CAC3-0B70-4AFB-916C-0CB351137797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FCF4CDB7-DF37-4CA7-A833-C7FA8C54F478}" type="pres">
      <dgm:prSet presAssocID="{9452CAC3-0B70-4AFB-916C-0CB351137797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E986ABF-D168-4760-A9D4-AC8BB815D8A6}" type="presOf" srcId="{B98854EB-C449-4AEF-BC07-2EC6E160B6A3}" destId="{FCF4CDB7-DF37-4CA7-A833-C7FA8C54F478}" srcOrd="1" destOrd="0" presId="urn:microsoft.com/office/officeart/2005/8/layout/venn2"/>
    <dgm:cxn modelId="{7EC26C46-D699-4E2B-9E94-7B197FE2A645}" type="presOf" srcId="{9452CAC3-0B70-4AFB-916C-0CB351137797}" destId="{B337C8D0-5CBE-42E1-8A84-46E26D241FE2}" srcOrd="0" destOrd="0" presId="urn:microsoft.com/office/officeart/2005/8/layout/venn2"/>
    <dgm:cxn modelId="{1E8F0DB8-3603-4011-B57B-5DA052DB2976}" type="presOf" srcId="{E34FE990-C0A1-4A5B-9B67-0F0EBAEEFC10}" destId="{9AF0AC86-023F-426B-B95B-A4CA13D3FCAE}" srcOrd="0" destOrd="0" presId="urn:microsoft.com/office/officeart/2005/8/layout/venn2"/>
    <dgm:cxn modelId="{AE9936B0-C75D-4AB7-8C33-F1819872F0EA}" type="presOf" srcId="{CE99083A-1F47-4CF0-B034-C9E442F757DC}" destId="{FABD8F4B-4844-4B8C-B64C-B97A329B0EE8}" srcOrd="1" destOrd="0" presId="urn:microsoft.com/office/officeart/2005/8/layout/venn2"/>
    <dgm:cxn modelId="{584FDA1E-04B8-4689-B937-8380ABD382C6}" srcId="{9452CAC3-0B70-4AFB-916C-0CB351137797}" destId="{297EE407-C67F-4443-9E6F-C68EFCE16291}" srcOrd="1" destOrd="0" parTransId="{4761839A-E45B-47F2-98DC-739A0D2EC27E}" sibTransId="{D697C137-57CF-4109-B024-E103BEF92F5D}"/>
    <dgm:cxn modelId="{3F5EDEFF-96B6-4ECB-AE8F-1C4B243C892F}" type="presOf" srcId="{B98854EB-C449-4AEF-BC07-2EC6E160B6A3}" destId="{B607774C-C5B6-4C3B-B894-ADD618EC7C3F}" srcOrd="0" destOrd="0" presId="urn:microsoft.com/office/officeart/2005/8/layout/venn2"/>
    <dgm:cxn modelId="{589F95DF-928D-4ECF-A814-BC3D90F64A35}" srcId="{9452CAC3-0B70-4AFB-916C-0CB351137797}" destId="{CE99083A-1F47-4CF0-B034-C9E442F757DC}" srcOrd="2" destOrd="0" parTransId="{80B9590F-B6C9-403C-9215-4296B417439E}" sibTransId="{D51A15FA-B027-4DD0-8DBC-82ACABE7FF5F}"/>
    <dgm:cxn modelId="{CB3F17F4-A4C7-4A14-93ED-3000F5DAA6D6}" type="presOf" srcId="{297EE407-C67F-4443-9E6F-C68EFCE16291}" destId="{3B84A98E-1EB0-40A2-9A95-5D4C7A49FCAA}" srcOrd="0" destOrd="0" presId="urn:microsoft.com/office/officeart/2005/8/layout/venn2"/>
    <dgm:cxn modelId="{63C2AC04-2412-410A-8F68-4E6A1903ED26}" type="presOf" srcId="{CE99083A-1F47-4CF0-B034-C9E442F757DC}" destId="{B4406368-F50B-478F-AEC0-18104A3547D5}" srcOrd="0" destOrd="0" presId="urn:microsoft.com/office/officeart/2005/8/layout/venn2"/>
    <dgm:cxn modelId="{AC764EBC-EA60-419A-900F-88531DE59595}" type="presOf" srcId="{E34FE990-C0A1-4A5B-9B67-0F0EBAEEFC10}" destId="{AEB46B08-5905-46D0-9945-41E1A5CA8C36}" srcOrd="1" destOrd="0" presId="urn:microsoft.com/office/officeart/2005/8/layout/venn2"/>
    <dgm:cxn modelId="{A38CBD7C-C63D-4D8B-9DF1-B484BA54433B}" srcId="{9452CAC3-0B70-4AFB-916C-0CB351137797}" destId="{E34FE990-C0A1-4A5B-9B67-0F0EBAEEFC10}" srcOrd="0" destOrd="0" parTransId="{3799F2C4-0148-4101-8320-E73E5EF72CD5}" sibTransId="{9DE83EE8-F77D-4F3C-8107-BE728F557C75}"/>
    <dgm:cxn modelId="{F63538E4-50CC-48AD-B5D4-23B2A7EAD19F}" srcId="{9452CAC3-0B70-4AFB-916C-0CB351137797}" destId="{B98854EB-C449-4AEF-BC07-2EC6E160B6A3}" srcOrd="3" destOrd="0" parTransId="{C4051FA3-4FAE-499E-B320-D9A98C7E3317}" sibTransId="{16E49A4C-0340-4C89-9888-39E287428413}"/>
    <dgm:cxn modelId="{78AE9AE1-0308-4F56-8126-CA1CFCD3DC04}" type="presOf" srcId="{297EE407-C67F-4443-9E6F-C68EFCE16291}" destId="{0F6047DE-F370-493D-8DE1-22DDE1D99331}" srcOrd="1" destOrd="0" presId="urn:microsoft.com/office/officeart/2005/8/layout/venn2"/>
    <dgm:cxn modelId="{79C6A914-0994-45FA-BCD4-10816A1A9906}" type="presParOf" srcId="{B337C8D0-5CBE-42E1-8A84-46E26D241FE2}" destId="{E535F67C-5CA0-46E1-B647-2FC63DB2A1B2}" srcOrd="0" destOrd="0" presId="urn:microsoft.com/office/officeart/2005/8/layout/venn2"/>
    <dgm:cxn modelId="{366A18B0-C925-45C9-8EE0-2C3B48EE06A2}" type="presParOf" srcId="{E535F67C-5CA0-46E1-B647-2FC63DB2A1B2}" destId="{9AF0AC86-023F-426B-B95B-A4CA13D3FCAE}" srcOrd="0" destOrd="0" presId="urn:microsoft.com/office/officeart/2005/8/layout/venn2"/>
    <dgm:cxn modelId="{14F95F21-45D4-4BF8-8811-DE927D5CBFED}" type="presParOf" srcId="{E535F67C-5CA0-46E1-B647-2FC63DB2A1B2}" destId="{AEB46B08-5905-46D0-9945-41E1A5CA8C36}" srcOrd="1" destOrd="0" presId="urn:microsoft.com/office/officeart/2005/8/layout/venn2"/>
    <dgm:cxn modelId="{58AE64E7-53FE-4313-834B-F03A451DE9A8}" type="presParOf" srcId="{B337C8D0-5CBE-42E1-8A84-46E26D241FE2}" destId="{85D8D7A3-7FFD-4576-844A-D0CFDD293238}" srcOrd="1" destOrd="0" presId="urn:microsoft.com/office/officeart/2005/8/layout/venn2"/>
    <dgm:cxn modelId="{DB6E03D5-8D37-4C8B-889D-86CB2961351D}" type="presParOf" srcId="{85D8D7A3-7FFD-4576-844A-D0CFDD293238}" destId="{3B84A98E-1EB0-40A2-9A95-5D4C7A49FCAA}" srcOrd="0" destOrd="0" presId="urn:microsoft.com/office/officeart/2005/8/layout/venn2"/>
    <dgm:cxn modelId="{184EEA05-BF68-4572-97A9-AB8C3A84619F}" type="presParOf" srcId="{85D8D7A3-7FFD-4576-844A-D0CFDD293238}" destId="{0F6047DE-F370-493D-8DE1-22DDE1D99331}" srcOrd="1" destOrd="0" presId="urn:microsoft.com/office/officeart/2005/8/layout/venn2"/>
    <dgm:cxn modelId="{2B874462-7275-4076-9A00-DEB52627A172}" type="presParOf" srcId="{B337C8D0-5CBE-42E1-8A84-46E26D241FE2}" destId="{60036D69-9511-41F4-ACC5-967DC522F4E9}" srcOrd="2" destOrd="0" presId="urn:microsoft.com/office/officeart/2005/8/layout/venn2"/>
    <dgm:cxn modelId="{3DD4C4C8-B6C6-4312-B0BF-1A22E8066291}" type="presParOf" srcId="{60036D69-9511-41F4-ACC5-967DC522F4E9}" destId="{B4406368-F50B-478F-AEC0-18104A3547D5}" srcOrd="0" destOrd="0" presId="urn:microsoft.com/office/officeart/2005/8/layout/venn2"/>
    <dgm:cxn modelId="{8DCE1B15-A1A2-4E65-9D7E-B09FCC62DE66}" type="presParOf" srcId="{60036D69-9511-41F4-ACC5-967DC522F4E9}" destId="{FABD8F4B-4844-4B8C-B64C-B97A329B0EE8}" srcOrd="1" destOrd="0" presId="urn:microsoft.com/office/officeart/2005/8/layout/venn2"/>
    <dgm:cxn modelId="{3B363C8D-B3EA-44FD-8B46-DF06C00D2D64}" type="presParOf" srcId="{B337C8D0-5CBE-42E1-8A84-46E26D241FE2}" destId="{B596ADE4-1372-4B7A-AF51-E3E0D59C76A4}" srcOrd="3" destOrd="0" presId="urn:microsoft.com/office/officeart/2005/8/layout/venn2"/>
    <dgm:cxn modelId="{E7767766-2D7B-4016-8E7C-EA8536B08761}" type="presParOf" srcId="{B596ADE4-1372-4B7A-AF51-E3E0D59C76A4}" destId="{B607774C-C5B6-4C3B-B894-ADD618EC7C3F}" srcOrd="0" destOrd="0" presId="urn:microsoft.com/office/officeart/2005/8/layout/venn2"/>
    <dgm:cxn modelId="{B2510E7E-7E8E-4CBF-89BE-7BE7C7E83933}" type="presParOf" srcId="{B596ADE4-1372-4B7A-AF51-E3E0D59C76A4}" destId="{FCF4CDB7-DF37-4CA7-A833-C7FA8C54F47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F438A-5EDE-4AAD-994A-14090FA6ED61}">
      <dsp:nvSpPr>
        <dsp:cNvPr id="0" name=""/>
        <dsp:cNvSpPr/>
      </dsp:nvSpPr>
      <dsp:spPr>
        <a:xfrm>
          <a:off x="3291839" y="530"/>
          <a:ext cx="4937760" cy="20704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الحوار </a:t>
          </a:r>
          <a:r>
            <a:rPr lang="ar-SA" sz="4800" kern="1200" dirty="0" err="1" smtClean="0"/>
            <a:t>الإيجابي    </a:t>
          </a:r>
          <a:r>
            <a:rPr lang="ar-SA" sz="4400" kern="1200" dirty="0" smtClean="0"/>
            <a:t>( </a:t>
          </a:r>
          <a:r>
            <a:rPr lang="ar-SA" sz="4400" kern="1200" dirty="0" err="1" smtClean="0"/>
            <a:t>الموضوعي )</a:t>
          </a:r>
          <a:endParaRPr lang="ar-SA" sz="4400" kern="1200" dirty="0"/>
        </a:p>
      </dsp:txBody>
      <dsp:txXfrm>
        <a:off x="3291839" y="259341"/>
        <a:ext cx="4161329" cy="1552863"/>
      </dsp:txXfrm>
    </dsp:sp>
    <dsp:sp modelId="{5C50C09B-F7C3-46B7-8B7F-61ED4486B5A3}">
      <dsp:nvSpPr>
        <dsp:cNvPr id="0" name=""/>
        <dsp:cNvSpPr/>
      </dsp:nvSpPr>
      <dsp:spPr>
        <a:xfrm>
          <a:off x="0" y="530"/>
          <a:ext cx="3291840" cy="2070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1</a:t>
          </a:r>
          <a:endParaRPr lang="ar-SA" sz="6500" kern="1200" dirty="0"/>
        </a:p>
      </dsp:txBody>
      <dsp:txXfrm>
        <a:off x="101073" y="101603"/>
        <a:ext cx="3089694" cy="1868338"/>
      </dsp:txXfrm>
    </dsp:sp>
    <dsp:sp modelId="{D425E87C-1233-4922-8703-2B91E1864CE5}">
      <dsp:nvSpPr>
        <dsp:cNvPr id="0" name=""/>
        <dsp:cNvSpPr/>
      </dsp:nvSpPr>
      <dsp:spPr>
        <a:xfrm>
          <a:off x="3291839" y="2278064"/>
          <a:ext cx="4937760" cy="20704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الحوار </a:t>
          </a:r>
          <a:r>
            <a:rPr lang="ar-SA" sz="4800" kern="1200" dirty="0" err="1" smtClean="0"/>
            <a:t>السلبي      </a:t>
          </a:r>
          <a:r>
            <a:rPr lang="ar-SA" sz="4400" kern="1200" dirty="0" smtClean="0"/>
            <a:t>( </a:t>
          </a:r>
          <a:r>
            <a:rPr lang="ar-SA" sz="4400" kern="1200" dirty="0" err="1" smtClean="0"/>
            <a:t>لجج</a:t>
          </a:r>
          <a:r>
            <a:rPr lang="ar-SA" sz="4400" kern="1200" dirty="0" smtClean="0"/>
            <a:t> </a:t>
          </a:r>
          <a:r>
            <a:rPr lang="ar-SA" sz="4400" kern="1200" dirty="0" err="1" smtClean="0"/>
            <a:t>وخصومة )</a:t>
          </a:r>
          <a:endParaRPr lang="ar-SA" sz="4400" kern="1200" dirty="0"/>
        </a:p>
      </dsp:txBody>
      <dsp:txXfrm>
        <a:off x="3291839" y="2536875"/>
        <a:ext cx="4161329" cy="1552863"/>
      </dsp:txXfrm>
    </dsp:sp>
    <dsp:sp modelId="{97FD0DE2-52E7-4719-AD7D-F08D30EA6B76}">
      <dsp:nvSpPr>
        <dsp:cNvPr id="0" name=""/>
        <dsp:cNvSpPr/>
      </dsp:nvSpPr>
      <dsp:spPr>
        <a:xfrm>
          <a:off x="0" y="2278064"/>
          <a:ext cx="3291840" cy="2070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2</a:t>
          </a:r>
          <a:endParaRPr lang="ar-SA" sz="6500" kern="1200" dirty="0"/>
        </a:p>
      </dsp:txBody>
      <dsp:txXfrm>
        <a:off x="101073" y="2379137"/>
        <a:ext cx="3089694" cy="18683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0AC86-023F-426B-B95B-A4CA13D3FCAE}">
      <dsp:nvSpPr>
        <dsp:cNvPr id="0" name=""/>
        <dsp:cNvSpPr/>
      </dsp:nvSpPr>
      <dsp:spPr>
        <a:xfrm>
          <a:off x="1724235" y="0"/>
          <a:ext cx="4781128" cy="47811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الودود</a:t>
          </a:r>
          <a:endParaRPr lang="ar-SA" sz="2400" kern="1200" dirty="0"/>
        </a:p>
      </dsp:txBody>
      <dsp:txXfrm>
        <a:off x="3446398" y="239056"/>
        <a:ext cx="1336803" cy="717169"/>
      </dsp:txXfrm>
    </dsp:sp>
    <dsp:sp modelId="{3B84A98E-1EB0-40A2-9A95-5D4C7A49FCAA}">
      <dsp:nvSpPr>
        <dsp:cNvPr id="0" name=""/>
        <dsp:cNvSpPr/>
      </dsp:nvSpPr>
      <dsp:spPr>
        <a:xfrm>
          <a:off x="2202348" y="956225"/>
          <a:ext cx="3824902" cy="38249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الخجول</a:t>
          </a:r>
          <a:endParaRPr lang="ar-SA" sz="2400" kern="1200" dirty="0"/>
        </a:p>
      </dsp:txBody>
      <dsp:txXfrm>
        <a:off x="3446398" y="1185719"/>
        <a:ext cx="1336803" cy="688482"/>
      </dsp:txXfrm>
    </dsp:sp>
    <dsp:sp modelId="{B4406368-F50B-478F-AEC0-18104A3547D5}">
      <dsp:nvSpPr>
        <dsp:cNvPr id="0" name=""/>
        <dsp:cNvSpPr/>
      </dsp:nvSpPr>
      <dsp:spPr>
        <a:xfrm>
          <a:off x="2680461" y="1912451"/>
          <a:ext cx="2868676" cy="28686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المتشكك</a:t>
          </a:r>
          <a:endParaRPr lang="ar-SA" sz="2400" kern="1200" dirty="0"/>
        </a:p>
      </dsp:txBody>
      <dsp:txXfrm>
        <a:off x="3446398" y="2127601"/>
        <a:ext cx="1336803" cy="645452"/>
      </dsp:txXfrm>
    </dsp:sp>
    <dsp:sp modelId="{B607774C-C5B6-4C3B-B894-ADD618EC7C3F}">
      <dsp:nvSpPr>
        <dsp:cNvPr id="0" name=""/>
        <dsp:cNvSpPr/>
      </dsp:nvSpPr>
      <dsp:spPr>
        <a:xfrm>
          <a:off x="3158574" y="2868676"/>
          <a:ext cx="1912451" cy="19124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المحاور الثرثار</a:t>
          </a:r>
          <a:endParaRPr lang="ar-SA" sz="2800" kern="1200" dirty="0"/>
        </a:p>
      </dsp:txBody>
      <dsp:txXfrm>
        <a:off x="3438646" y="3346789"/>
        <a:ext cx="1352307" cy="9562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4F5BD-FEA1-4C81-BE9E-A64CFB459D44}">
      <dsp:nvSpPr>
        <dsp:cNvPr id="0" name=""/>
        <dsp:cNvSpPr/>
      </dsp:nvSpPr>
      <dsp:spPr>
        <a:xfrm>
          <a:off x="671736" y="0"/>
          <a:ext cx="4752528" cy="47525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المندفع</a:t>
          </a:r>
          <a:endParaRPr lang="ar-SA" sz="2400" kern="1200" dirty="0"/>
        </a:p>
      </dsp:txBody>
      <dsp:txXfrm>
        <a:off x="2383596" y="237626"/>
        <a:ext cx="1328806" cy="712879"/>
      </dsp:txXfrm>
    </dsp:sp>
    <dsp:sp modelId="{CB9C2557-DA8E-4E91-8C8F-93B142745798}">
      <dsp:nvSpPr>
        <dsp:cNvPr id="0" name=""/>
        <dsp:cNvSpPr/>
      </dsp:nvSpPr>
      <dsp:spPr>
        <a:xfrm>
          <a:off x="1146988" y="950505"/>
          <a:ext cx="3802022" cy="3802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العدائي</a:t>
          </a:r>
          <a:endParaRPr lang="ar-SA" sz="2400" kern="1200" dirty="0"/>
        </a:p>
      </dsp:txBody>
      <dsp:txXfrm>
        <a:off x="2383596" y="1178626"/>
        <a:ext cx="1328806" cy="684364"/>
      </dsp:txXfrm>
    </dsp:sp>
    <dsp:sp modelId="{87B0E80A-F690-487C-B189-3DEF8F41DC3F}">
      <dsp:nvSpPr>
        <dsp:cNvPr id="0" name=""/>
        <dsp:cNvSpPr/>
      </dsp:nvSpPr>
      <dsp:spPr>
        <a:xfrm>
          <a:off x="1622241" y="1901011"/>
          <a:ext cx="2851516" cy="28515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المحاور المعارض او المتعصب </a:t>
          </a:r>
          <a:endParaRPr lang="ar-SA" sz="2000" kern="1200" dirty="0"/>
        </a:p>
      </dsp:txBody>
      <dsp:txXfrm>
        <a:off x="2383596" y="2114874"/>
        <a:ext cx="1328806" cy="641591"/>
      </dsp:txXfrm>
    </dsp:sp>
    <dsp:sp modelId="{DEAE6033-998D-4143-A401-74EF4BDEA0CE}">
      <dsp:nvSpPr>
        <dsp:cNvPr id="0" name=""/>
        <dsp:cNvSpPr/>
      </dsp:nvSpPr>
      <dsp:spPr>
        <a:xfrm>
          <a:off x="2097494" y="2851516"/>
          <a:ext cx="1901011" cy="1901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المحاور غير المتعاون </a:t>
          </a:r>
          <a:endParaRPr lang="ar-SA" sz="2800" kern="1200" dirty="0"/>
        </a:p>
      </dsp:txBody>
      <dsp:txXfrm>
        <a:off x="2375891" y="3326769"/>
        <a:ext cx="1344217" cy="9505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61205-DF4F-4E21-BB8B-BFFC382266A0}">
      <dsp:nvSpPr>
        <dsp:cNvPr id="0" name=""/>
        <dsp:cNvSpPr/>
      </dsp:nvSpPr>
      <dsp:spPr>
        <a:xfrm rot="16200000">
          <a:off x="654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2- مهارات تنفيذ الحوار</a:t>
          </a:r>
          <a:endParaRPr lang="ar-SA" sz="4100" kern="1200" dirty="0"/>
        </a:p>
      </dsp:txBody>
      <dsp:txXfrm rot="5400000">
        <a:off x="622998" y="889432"/>
        <a:ext cx="2933905" cy="1778124"/>
      </dsp:txXfrm>
    </dsp:sp>
    <dsp:sp modelId="{5D3FC6BA-5A17-4CE2-9106-8CCAD72F6BBB}">
      <dsp:nvSpPr>
        <dsp:cNvPr id="0" name=""/>
        <dsp:cNvSpPr/>
      </dsp:nvSpPr>
      <dsp:spPr>
        <a:xfrm rot="5400000">
          <a:off x="4672697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1- مهارات الإعداد للحوار</a:t>
          </a:r>
          <a:endParaRPr lang="ar-SA" sz="4100" kern="1200" dirty="0"/>
        </a:p>
      </dsp:txBody>
      <dsp:txXfrm rot="-5400000">
        <a:off x="4672698" y="889433"/>
        <a:ext cx="2933905" cy="17781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C8E96-715A-4D66-8F8A-F690D0F60748}">
      <dsp:nvSpPr>
        <dsp:cNvPr id="0" name=""/>
        <dsp:cNvSpPr/>
      </dsp:nvSpPr>
      <dsp:spPr>
        <a:xfrm>
          <a:off x="0" y="0"/>
          <a:ext cx="6096000" cy="1385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dirty="0" smtClean="0"/>
            <a:t>اقسام مهارات الحوار</a:t>
          </a:r>
          <a:endParaRPr lang="ar-SA" sz="6000" kern="1200" dirty="0"/>
        </a:p>
      </dsp:txBody>
      <dsp:txXfrm>
        <a:off x="67624" y="67624"/>
        <a:ext cx="5960752" cy="1250031"/>
      </dsp:txXfrm>
    </dsp:sp>
    <dsp:sp modelId="{D74A58A6-46E6-48D9-88BF-36AC3B201A68}">
      <dsp:nvSpPr>
        <dsp:cNvPr id="0" name=""/>
        <dsp:cNvSpPr/>
      </dsp:nvSpPr>
      <dsp:spPr>
        <a:xfrm>
          <a:off x="0" y="1390372"/>
          <a:ext cx="6096000" cy="132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10160" rIns="56896" bIns="10160" numCol="1" spcCol="1270" anchor="t" anchorCtr="0">
          <a:noAutofit/>
        </a:bodyPr>
        <a:lstStyle/>
        <a:p>
          <a:pPr marL="57150" lvl="1" indent="-57150" algn="r" defTabSz="2667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600" kern="1200" dirty="0"/>
        </a:p>
      </dsp:txBody>
      <dsp:txXfrm>
        <a:off x="0" y="1390372"/>
        <a:ext cx="6096000" cy="1324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E735C-9F42-4723-A1CA-743FEBF9898C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1</a:t>
          </a:r>
          <a:endParaRPr lang="ar-SA" sz="3600" kern="1200" dirty="0"/>
        </a:p>
      </dsp:txBody>
      <dsp:txXfrm rot="-5400000">
        <a:off x="1" y="615145"/>
        <a:ext cx="1226021" cy="525437"/>
      </dsp:txXfrm>
    </dsp:sp>
    <dsp:sp modelId="{E8ADA75E-CB71-4A60-B78A-3378406D6E19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تحديد ومعرفة موضوع الحوار</a:t>
          </a:r>
          <a:endParaRPr lang="ar-SA" sz="4500" kern="1200" dirty="0"/>
        </a:p>
      </dsp:txBody>
      <dsp:txXfrm rot="-5400000">
        <a:off x="1226021" y="57708"/>
        <a:ext cx="6186004" cy="1027300"/>
      </dsp:txXfrm>
    </dsp:sp>
    <dsp:sp modelId="{0F9CF470-8528-4D11-8D1B-9DF875F17237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2</a:t>
          </a:r>
          <a:endParaRPr lang="ar-SA" sz="3600" kern="1200" dirty="0"/>
        </a:p>
      </dsp:txBody>
      <dsp:txXfrm rot="-5400000">
        <a:off x="1" y="2174094"/>
        <a:ext cx="1226021" cy="525437"/>
      </dsp:txXfrm>
    </dsp:sp>
    <dsp:sp modelId="{01FFD001-E189-4BD1-A377-4E46F22C60AA}">
      <dsp:nvSpPr>
        <dsp:cNvPr id="0" name=""/>
        <dsp:cNvSpPr/>
      </dsp:nvSpPr>
      <dsp:spPr>
        <a:xfrm rot="5400000">
          <a:off x="3777586" y="-99048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التفكير في نوع الاسئلة</a:t>
          </a:r>
          <a:endParaRPr lang="ar-SA" sz="4500" kern="1200" dirty="0"/>
        </a:p>
      </dsp:txBody>
      <dsp:txXfrm rot="-5400000">
        <a:off x="1226021" y="1616657"/>
        <a:ext cx="6186004" cy="1027300"/>
      </dsp:txXfrm>
    </dsp:sp>
    <dsp:sp modelId="{733D214A-5F5E-4E44-BB0B-49CD94F21BBB}">
      <dsp:nvSpPr>
        <dsp:cNvPr id="0" name=""/>
        <dsp:cNvSpPr/>
      </dsp:nvSpPr>
      <dsp:spPr>
        <a:xfrm rot="5400000">
          <a:off x="-262718" y="3382750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3</a:t>
          </a:r>
          <a:endParaRPr lang="ar-SA" sz="3600" kern="1200" dirty="0"/>
        </a:p>
      </dsp:txBody>
      <dsp:txXfrm rot="-5400000">
        <a:off x="1" y="3733043"/>
        <a:ext cx="1226021" cy="525437"/>
      </dsp:txXfrm>
    </dsp:sp>
    <dsp:sp modelId="{4577584C-CC41-4A63-8E52-E6645921DE4C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الإعداد الجيد للحوار</a:t>
          </a:r>
          <a:endParaRPr lang="ar-SA" sz="4500" kern="1200" dirty="0"/>
        </a:p>
      </dsp:txBody>
      <dsp:txXfrm rot="-5400000">
        <a:off x="1226021" y="3175605"/>
        <a:ext cx="6186004" cy="10273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F87A8-6D73-496B-B435-FC3174D6BD51}">
      <dsp:nvSpPr>
        <dsp:cNvPr id="0" name=""/>
        <dsp:cNvSpPr/>
      </dsp:nvSpPr>
      <dsp:spPr>
        <a:xfrm rot="5400000">
          <a:off x="-343116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90219-61C9-4774-9527-60D6ADF9D656}">
      <dsp:nvSpPr>
        <dsp:cNvPr id="0" name=""/>
        <dsp:cNvSpPr/>
      </dsp:nvSpPr>
      <dsp:spPr>
        <a:xfrm>
          <a:off x="3755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ضرب الأمثلة</a:t>
          </a:r>
          <a:endParaRPr lang="ar-SA" sz="3300" kern="1200" dirty="0"/>
        </a:p>
      </dsp:txBody>
      <dsp:txXfrm>
        <a:off x="39574" y="332442"/>
        <a:ext cx="1966637" cy="1151327"/>
      </dsp:txXfrm>
    </dsp:sp>
    <dsp:sp modelId="{2609E107-BE11-45A6-B999-C61D05F2D640}">
      <dsp:nvSpPr>
        <dsp:cNvPr id="0" name=""/>
        <dsp:cNvSpPr/>
      </dsp:nvSpPr>
      <dsp:spPr>
        <a:xfrm rot="5400000">
          <a:off x="-343116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17E52-F1BB-4AE9-AB98-B99B5EAC708C}">
      <dsp:nvSpPr>
        <dsp:cNvPr id="0" name=""/>
        <dsp:cNvSpPr/>
      </dsp:nvSpPr>
      <dsp:spPr>
        <a:xfrm>
          <a:off x="3755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err="1" smtClean="0"/>
            <a:t>الإستفهام</a:t>
          </a:r>
          <a:endParaRPr lang="ar-SA" sz="3300" kern="1200" dirty="0"/>
        </a:p>
      </dsp:txBody>
      <dsp:txXfrm>
        <a:off x="39574" y="1861148"/>
        <a:ext cx="1966637" cy="1151327"/>
      </dsp:txXfrm>
    </dsp:sp>
    <dsp:sp modelId="{6FDF5C4E-E0FD-420B-9F89-94D10055A07D}">
      <dsp:nvSpPr>
        <dsp:cNvPr id="0" name=""/>
        <dsp:cNvSpPr/>
      </dsp:nvSpPr>
      <dsp:spPr>
        <a:xfrm>
          <a:off x="421236" y="3562777"/>
          <a:ext cx="27010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FFBBB-5078-4C9A-BAF0-266209982A2C}">
      <dsp:nvSpPr>
        <dsp:cNvPr id="0" name=""/>
        <dsp:cNvSpPr/>
      </dsp:nvSpPr>
      <dsp:spPr>
        <a:xfrm>
          <a:off x="3755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القصة</a:t>
          </a:r>
          <a:endParaRPr lang="ar-SA" sz="3300" kern="1200" dirty="0"/>
        </a:p>
      </dsp:txBody>
      <dsp:txXfrm>
        <a:off x="39574" y="3389855"/>
        <a:ext cx="1966637" cy="1151327"/>
      </dsp:txXfrm>
    </dsp:sp>
    <dsp:sp modelId="{C2DFCD2B-7D44-4574-A2FF-ECF1261D6C1E}">
      <dsp:nvSpPr>
        <dsp:cNvPr id="0" name=""/>
        <dsp:cNvSpPr/>
      </dsp:nvSpPr>
      <dsp:spPr>
        <a:xfrm rot="16200000">
          <a:off x="2367790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134D6-8C10-4FA7-BF13-22414303CF1B}">
      <dsp:nvSpPr>
        <dsp:cNvPr id="0" name=""/>
        <dsp:cNvSpPr/>
      </dsp:nvSpPr>
      <dsp:spPr>
        <a:xfrm>
          <a:off x="2714662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المقارنة</a:t>
          </a:r>
          <a:endParaRPr lang="ar-SA" sz="3300" kern="1200" dirty="0"/>
        </a:p>
      </dsp:txBody>
      <dsp:txXfrm>
        <a:off x="2750481" y="3389855"/>
        <a:ext cx="1966637" cy="1151327"/>
      </dsp:txXfrm>
    </dsp:sp>
    <dsp:sp modelId="{2E240CB1-C368-4D02-945C-F8532D901FA7}">
      <dsp:nvSpPr>
        <dsp:cNvPr id="0" name=""/>
        <dsp:cNvSpPr/>
      </dsp:nvSpPr>
      <dsp:spPr>
        <a:xfrm rot="16200000">
          <a:off x="2367790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D6A0B-B583-4629-B160-EA8A95991608}">
      <dsp:nvSpPr>
        <dsp:cNvPr id="0" name=""/>
        <dsp:cNvSpPr/>
      </dsp:nvSpPr>
      <dsp:spPr>
        <a:xfrm>
          <a:off x="2714662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النقل المؤثر</a:t>
          </a:r>
          <a:endParaRPr lang="ar-SA" sz="3300" kern="1200" dirty="0"/>
        </a:p>
      </dsp:txBody>
      <dsp:txXfrm>
        <a:off x="2750481" y="1861148"/>
        <a:ext cx="1966637" cy="1151327"/>
      </dsp:txXfrm>
    </dsp:sp>
    <dsp:sp modelId="{6BE1A48F-2B4B-45E4-A7EE-A481D88A05FB}">
      <dsp:nvSpPr>
        <dsp:cNvPr id="0" name=""/>
        <dsp:cNvSpPr/>
      </dsp:nvSpPr>
      <dsp:spPr>
        <a:xfrm>
          <a:off x="3132143" y="505363"/>
          <a:ext cx="27010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3097C-C663-475E-8C40-05A1D842B0CE}">
      <dsp:nvSpPr>
        <dsp:cNvPr id="0" name=""/>
        <dsp:cNvSpPr/>
      </dsp:nvSpPr>
      <dsp:spPr>
        <a:xfrm>
          <a:off x="2714662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الصور الذهنية</a:t>
          </a:r>
          <a:endParaRPr lang="ar-SA" sz="3300" kern="1200" dirty="0"/>
        </a:p>
      </dsp:txBody>
      <dsp:txXfrm>
        <a:off x="2750481" y="332442"/>
        <a:ext cx="1966637" cy="1151327"/>
      </dsp:txXfrm>
    </dsp:sp>
    <dsp:sp modelId="{1A069FC7-AF8F-426A-AB0A-A49F97EE1430}">
      <dsp:nvSpPr>
        <dsp:cNvPr id="0" name=""/>
        <dsp:cNvSpPr/>
      </dsp:nvSpPr>
      <dsp:spPr>
        <a:xfrm rot="5400000">
          <a:off x="5078696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1829-D487-49AB-90C3-9471B524963C}">
      <dsp:nvSpPr>
        <dsp:cNvPr id="0" name=""/>
        <dsp:cNvSpPr/>
      </dsp:nvSpPr>
      <dsp:spPr>
        <a:xfrm>
          <a:off x="5425568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الإلقاء المتقن</a:t>
          </a:r>
          <a:endParaRPr lang="ar-SA" sz="3300" kern="1200" dirty="0"/>
        </a:p>
      </dsp:txBody>
      <dsp:txXfrm>
        <a:off x="5461387" y="332442"/>
        <a:ext cx="1966637" cy="1151327"/>
      </dsp:txXfrm>
    </dsp:sp>
    <dsp:sp modelId="{D7E130DD-F006-4F2F-B517-FA1AD7A65430}">
      <dsp:nvSpPr>
        <dsp:cNvPr id="0" name=""/>
        <dsp:cNvSpPr/>
      </dsp:nvSpPr>
      <dsp:spPr>
        <a:xfrm rot="5400000">
          <a:off x="5078696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B70FC-DAD2-40E4-B877-1C98E8CD1FA3}">
      <dsp:nvSpPr>
        <dsp:cNvPr id="0" name=""/>
        <dsp:cNvSpPr/>
      </dsp:nvSpPr>
      <dsp:spPr>
        <a:xfrm>
          <a:off x="5425568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البدء بالأهم</a:t>
          </a:r>
          <a:endParaRPr lang="ar-SA" sz="3300" kern="1200" dirty="0"/>
        </a:p>
      </dsp:txBody>
      <dsp:txXfrm>
        <a:off x="5461387" y="1861148"/>
        <a:ext cx="1966637" cy="1151327"/>
      </dsp:txXfrm>
    </dsp:sp>
    <dsp:sp modelId="{A620DC09-ED43-49D2-AAFA-D9F3A3BB00A9}">
      <dsp:nvSpPr>
        <dsp:cNvPr id="0" name=""/>
        <dsp:cNvSpPr/>
      </dsp:nvSpPr>
      <dsp:spPr>
        <a:xfrm>
          <a:off x="5425568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المجاز</a:t>
          </a:r>
          <a:endParaRPr lang="ar-SA" sz="3300" kern="1200" dirty="0"/>
        </a:p>
      </dsp:txBody>
      <dsp:txXfrm>
        <a:off x="5461387" y="3389855"/>
        <a:ext cx="1966637" cy="1151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F25361-ABB5-4B00-AB23-FC2B0A308FBC}" type="datetimeFigureOut">
              <a:rPr lang="ar-SA" smtClean="0"/>
              <a:pPr/>
              <a:t>23/04/37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27784" y="3140968"/>
            <a:ext cx="6172200" cy="1894362"/>
          </a:xfrm>
        </p:spPr>
        <p:txBody>
          <a:bodyPr>
            <a:normAutofit/>
          </a:bodyPr>
          <a:lstStyle/>
          <a:p>
            <a:r>
              <a:rPr lang="ar-SA" sz="4000" dirty="0" smtClean="0"/>
              <a:t>الوحدة </a:t>
            </a:r>
            <a:r>
              <a:rPr lang="ar-SA" sz="4000" dirty="0" smtClean="0"/>
              <a:t>السادسة 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55776" y="5013176"/>
            <a:ext cx="6172200" cy="1371600"/>
          </a:xfrm>
        </p:spPr>
        <p:txBody>
          <a:bodyPr>
            <a:normAutofit/>
          </a:bodyPr>
          <a:lstStyle/>
          <a:p>
            <a:r>
              <a:rPr lang="ar-SA" sz="2400" dirty="0" smtClean="0"/>
              <a:t>مهارات الحوار و الاقناع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خامساً: سمات المحاور المقنع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400" dirty="0" smtClean="0"/>
              <a:t>1- العلم </a:t>
            </a:r>
          </a:p>
          <a:p>
            <a:pPr>
              <a:buNone/>
            </a:pPr>
            <a:r>
              <a:rPr lang="ar-SA" sz="2400" dirty="0" smtClean="0"/>
              <a:t>2- الصدق </a:t>
            </a:r>
          </a:p>
          <a:p>
            <a:pPr>
              <a:buNone/>
            </a:pPr>
            <a:r>
              <a:rPr lang="ar-SA" sz="2400" dirty="0" smtClean="0"/>
              <a:t>3- الدقة </a:t>
            </a:r>
          </a:p>
          <a:p>
            <a:pPr>
              <a:buNone/>
            </a:pPr>
            <a:r>
              <a:rPr lang="ar-SA" sz="2400" dirty="0" smtClean="0"/>
              <a:t>4- الموضوعية </a:t>
            </a:r>
          </a:p>
          <a:p>
            <a:pPr>
              <a:buNone/>
            </a:pPr>
            <a:r>
              <a:rPr lang="ar-SA" sz="2400" dirty="0" smtClean="0"/>
              <a:t>5- الأمانة </a:t>
            </a:r>
          </a:p>
          <a:p>
            <a:pPr>
              <a:buNone/>
            </a:pPr>
            <a:r>
              <a:rPr lang="ar-SA" sz="2400" dirty="0" smtClean="0"/>
              <a:t>6- التواضع و احترام الطرف الآخر </a:t>
            </a:r>
          </a:p>
          <a:p>
            <a:pPr>
              <a:buNone/>
            </a:pPr>
            <a:r>
              <a:rPr lang="ar-SA" sz="2400" dirty="0" smtClean="0"/>
              <a:t>7- التمتع بقدرات عقلية </a:t>
            </a:r>
            <a:r>
              <a:rPr lang="ar-SA" sz="2400" dirty="0" err="1" smtClean="0"/>
              <a:t>جيدة </a:t>
            </a:r>
            <a:r>
              <a:rPr lang="ar-SA" sz="2000" dirty="0" smtClean="0"/>
              <a:t>( الذكاء العام و </a:t>
            </a:r>
            <a:r>
              <a:rPr lang="ar-SA" sz="2000" dirty="0" err="1" smtClean="0"/>
              <a:t>الاجتماعي </a:t>
            </a:r>
            <a:r>
              <a:rPr lang="ar-SA" sz="2000" dirty="0" smtClean="0"/>
              <a:t>, </a:t>
            </a:r>
            <a:r>
              <a:rPr lang="ar-SA" sz="2000" dirty="0" err="1" smtClean="0"/>
              <a:t>الابتكار </a:t>
            </a:r>
            <a:r>
              <a:rPr lang="ar-SA" sz="2000" dirty="0" smtClean="0"/>
              <a:t>, </a:t>
            </a:r>
            <a:r>
              <a:rPr lang="ar-SA" sz="2000" dirty="0" err="1" smtClean="0"/>
              <a:t>الذاكرة </a:t>
            </a:r>
            <a:r>
              <a:rPr lang="ar-SA" sz="2000" dirty="0" smtClean="0"/>
              <a:t>, </a:t>
            </a:r>
            <a:r>
              <a:rPr lang="ar-SA" sz="2000" dirty="0" err="1" smtClean="0"/>
              <a:t>الملاحظة )</a:t>
            </a:r>
            <a:r>
              <a:rPr lang="ar-SA" sz="2000" dirty="0" smtClean="0"/>
              <a:t> </a:t>
            </a:r>
          </a:p>
          <a:p>
            <a:pPr>
              <a:buNone/>
            </a:pPr>
            <a:r>
              <a:rPr lang="ar-SA" sz="2400" dirty="0" smtClean="0"/>
              <a:t>8- الحماسة</a:t>
            </a:r>
          </a:p>
          <a:p>
            <a:pPr>
              <a:buNone/>
            </a:pPr>
            <a:r>
              <a:rPr lang="ar-SA" sz="2400" dirty="0" smtClean="0"/>
              <a:t>9- الاتزان الانفعالي </a:t>
            </a:r>
          </a:p>
          <a:p>
            <a:pPr>
              <a:buNone/>
            </a:pPr>
            <a:r>
              <a:rPr lang="ar-SA" sz="2400" dirty="0" smtClean="0"/>
              <a:t>10- المظهر</a:t>
            </a:r>
          </a:p>
          <a:p>
            <a:pPr>
              <a:buNone/>
            </a:pPr>
            <a:r>
              <a:rPr lang="ar-SA" sz="2400" dirty="0" smtClean="0"/>
              <a:t>11- القدرة على التعبير الحركي وتوظيف لغة الجسد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سادساً: مهارات </a:t>
            </a:r>
            <a:r>
              <a:rPr lang="ar-SA" dirty="0" err="1" smtClean="0"/>
              <a:t>الحوار ..</a:t>
            </a:r>
            <a:r>
              <a:rPr lang="ar-SA" dirty="0" smtClean="0"/>
              <a:t> الطريق الى حوار ناجح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611560" y="2996952"/>
          <a:ext cx="8229600" cy="35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524000" y="1397000"/>
          <a:ext cx="6096000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القسم الأول: مهارات الاعداد للحوار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التزود بمهارات الحوار هو الطريق لإجراء حوار ناجح و احداث تواصل انساني </a:t>
            </a:r>
            <a:r>
              <a:rPr lang="ar-SA" dirty="0" err="1" smtClean="0"/>
              <a:t>فعال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الاعداد قبل إجراء الحوار مسألة مهمة ونقطة البدء لعمل حوارات جيدة </a:t>
            </a:r>
            <a:r>
              <a:rPr lang="ar-SA" dirty="0" err="1" smtClean="0"/>
              <a:t>هي </a:t>
            </a:r>
            <a:r>
              <a:rPr lang="ar-SA" dirty="0" smtClean="0"/>
              <a:t>: </a:t>
            </a:r>
            <a:r>
              <a:rPr lang="ar-SA" sz="4800" dirty="0" smtClean="0"/>
              <a:t>إخلاص النية </a:t>
            </a:r>
            <a:r>
              <a:rPr lang="ar-SA" sz="4800" dirty="0" err="1" smtClean="0"/>
              <a:t>لله .</a:t>
            </a:r>
            <a:endParaRPr lang="ar-SA" sz="4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يبدأ الإعداد للحوار </a:t>
            </a:r>
            <a:r>
              <a:rPr lang="ar-SA" dirty="0" err="1" smtClean="0"/>
              <a:t>بــ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تنفيــــذ الحـــوار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363272" cy="4925144"/>
          </a:xfrm>
        </p:spPr>
        <p:txBody>
          <a:bodyPr>
            <a:normAutofit fontScale="77500" lnSpcReduction="20000"/>
          </a:bodyPr>
          <a:lstStyle/>
          <a:p>
            <a:r>
              <a:rPr lang="ar-SA" sz="5700" dirty="0" smtClean="0"/>
              <a:t>لتقديم حوار فعال راعي ما يلي عند </a:t>
            </a:r>
            <a:r>
              <a:rPr lang="ar-SA" sz="5700" dirty="0" err="1" smtClean="0"/>
              <a:t>تنفيذه :</a:t>
            </a:r>
            <a:endParaRPr lang="ar-SA" sz="5700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1- دعي الخوف </a:t>
            </a:r>
            <a:r>
              <a:rPr lang="ar-SA" dirty="0" err="1" smtClean="0"/>
              <a:t>جانباً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2- أحسني استهلال الحوار و </a:t>
            </a:r>
            <a:r>
              <a:rPr lang="ar-SA" dirty="0" err="1" smtClean="0"/>
              <a:t>ختامة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3- لا </a:t>
            </a:r>
            <a:r>
              <a:rPr lang="ar-SA" dirty="0" err="1" smtClean="0"/>
              <a:t>تبدأي</a:t>
            </a:r>
            <a:r>
              <a:rPr lang="ar-SA" dirty="0" smtClean="0"/>
              <a:t> بالقضايا موضوع </a:t>
            </a:r>
            <a:r>
              <a:rPr lang="ar-SA" dirty="0" err="1" smtClean="0"/>
              <a:t>الاختلاف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4- جاملي الناس وتلطفي معهم </a:t>
            </a:r>
            <a:r>
              <a:rPr lang="ar-SA" dirty="0" err="1" smtClean="0"/>
              <a:t>وانزليهم</a:t>
            </a:r>
            <a:r>
              <a:rPr lang="ar-SA" dirty="0" smtClean="0"/>
              <a:t> </a:t>
            </a:r>
            <a:r>
              <a:rPr lang="ar-SA" dirty="0" err="1" smtClean="0"/>
              <a:t>منازلهم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5- احسني التعامل مع اسئلة المشاركين في الحوار والجمهور.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6- تزودي بمهارات </a:t>
            </a:r>
            <a:r>
              <a:rPr lang="ar-SA" dirty="0" err="1" smtClean="0"/>
              <a:t>السؤال 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تنفيذ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7- لا </a:t>
            </a:r>
            <a:r>
              <a:rPr lang="ar-SA" dirty="0" err="1" smtClean="0"/>
              <a:t>تستطردي</a:t>
            </a:r>
            <a:r>
              <a:rPr lang="ar-SA" dirty="0" smtClean="0"/>
              <a:t> ولا </a:t>
            </a:r>
            <a:r>
              <a:rPr lang="ar-SA" dirty="0" err="1" smtClean="0"/>
              <a:t>تستأثري</a:t>
            </a:r>
            <a:r>
              <a:rPr lang="ar-SA" dirty="0" smtClean="0"/>
              <a:t> </a:t>
            </a:r>
            <a:r>
              <a:rPr lang="ar-SA" dirty="0" err="1" smtClean="0"/>
              <a:t>بالحديث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استعملي الوسائل التوضيحية و الأساليب </a:t>
            </a:r>
            <a:r>
              <a:rPr lang="ar-SA" dirty="0" err="1" smtClean="0"/>
              <a:t>الحسية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9- لا تقاطعي </a:t>
            </a:r>
            <a:r>
              <a:rPr lang="ar-SA" dirty="0" err="1" smtClean="0"/>
              <a:t>المتحدث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10- اعترفي </a:t>
            </a:r>
            <a:r>
              <a:rPr lang="ar-SA" dirty="0" err="1" smtClean="0"/>
              <a:t>بالخطأ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11- إذا اخطأ محاورك او قال شيئاً تعلمي انه ليس صحيحاً </a:t>
            </a:r>
            <a:r>
              <a:rPr lang="ar-SA" dirty="0" err="1" smtClean="0"/>
              <a:t>فصححيه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12- استخدمي اللغة </a:t>
            </a:r>
            <a:r>
              <a:rPr lang="ar-SA" dirty="0" err="1" smtClean="0"/>
              <a:t>المناسبة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13- أحسني توظيف لغة </a:t>
            </a:r>
            <a:r>
              <a:rPr lang="ar-SA" dirty="0" err="1" smtClean="0"/>
              <a:t>جسدك 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تنفيذ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14- كوني </a:t>
            </a:r>
            <a:r>
              <a:rPr lang="ar-SA" dirty="0" err="1" smtClean="0"/>
              <a:t>متحمسه</a:t>
            </a:r>
            <a:r>
              <a:rPr lang="ar-SA" dirty="0" smtClean="0"/>
              <a:t> في </a:t>
            </a:r>
            <a:r>
              <a:rPr lang="ar-SA" dirty="0" err="1" smtClean="0"/>
              <a:t>حدود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15- وظفي امكانات صوتك في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16- استخدمي مهاراتك في الانصات </a:t>
            </a:r>
            <a:r>
              <a:rPr lang="ar-SA" dirty="0" err="1" smtClean="0"/>
              <a:t>المؤثر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17- راقبي نفسك اثناء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18- أحسني إغلاق </a:t>
            </a:r>
            <a:r>
              <a:rPr lang="ar-SA" dirty="0" err="1" smtClean="0"/>
              <a:t>المناقشة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19- تخيري النهايات المؤثرة </a:t>
            </a:r>
            <a:r>
              <a:rPr lang="ar-SA" dirty="0" err="1" smtClean="0"/>
              <a:t>للحوار </a:t>
            </a:r>
            <a:r>
              <a:rPr lang="ar-SA" smtClean="0"/>
              <a:t>.</a:t>
            </a:r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تـــــــذكــــري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ان يكون ما تقدمة من معلومات مناسبة </a:t>
            </a:r>
            <a:r>
              <a:rPr lang="ar-SA" dirty="0" err="1" smtClean="0"/>
              <a:t>للجمهور .</a:t>
            </a:r>
            <a:endParaRPr lang="ar-SA" dirty="0" smtClean="0"/>
          </a:p>
          <a:p>
            <a:r>
              <a:rPr lang="ar-SA" dirty="0" smtClean="0"/>
              <a:t>ان لا تثقل عليه بتفاصيل فنية او غير </a:t>
            </a:r>
            <a:r>
              <a:rPr lang="ar-SA" dirty="0" err="1" smtClean="0"/>
              <a:t>ضرورية .</a:t>
            </a:r>
            <a:endParaRPr lang="ar-SA" dirty="0" smtClean="0"/>
          </a:p>
          <a:p>
            <a:r>
              <a:rPr lang="ar-SA" dirty="0" smtClean="0"/>
              <a:t>ادعمي افكارك و معلوماتك بالآيات و </a:t>
            </a:r>
            <a:r>
              <a:rPr lang="ar-SA" dirty="0" err="1" smtClean="0"/>
              <a:t>الاحاديث .</a:t>
            </a:r>
            <a:endParaRPr lang="ar-SA" dirty="0" smtClean="0"/>
          </a:p>
          <a:p>
            <a:r>
              <a:rPr lang="ar-SA" dirty="0" smtClean="0"/>
              <a:t>اعلمي انه يصعب الإلمام بجميع المعلومات بشأن احد </a:t>
            </a:r>
            <a:r>
              <a:rPr lang="ar-SA" dirty="0" err="1" smtClean="0"/>
              <a:t>الموضوعات .</a:t>
            </a:r>
            <a:endParaRPr lang="ar-SA" dirty="0" smtClean="0"/>
          </a:p>
          <a:p>
            <a:r>
              <a:rPr lang="ar-SA" dirty="0" smtClean="0"/>
              <a:t>ان يتجاهل او ينكر ان معرفته او ثقافته لا تساوي </a:t>
            </a:r>
            <a:r>
              <a:rPr lang="ar-SA" dirty="0" err="1" smtClean="0"/>
              <a:t>الا</a:t>
            </a:r>
            <a:r>
              <a:rPr lang="ar-SA" dirty="0" smtClean="0"/>
              <a:t> جزء يسير من </a:t>
            </a:r>
            <a:r>
              <a:rPr lang="ar-SA" dirty="0" err="1" smtClean="0"/>
              <a:t>المعرفة .</a:t>
            </a:r>
            <a:endParaRPr lang="ar-SA" dirty="0" smtClean="0"/>
          </a:p>
          <a:p>
            <a:r>
              <a:rPr lang="ar-SA" dirty="0" smtClean="0"/>
              <a:t>ليس من العيب ان تقولي في الرد على احد </a:t>
            </a:r>
            <a:r>
              <a:rPr lang="ar-SA" dirty="0" err="1" smtClean="0"/>
              <a:t>الاسئلة </a:t>
            </a:r>
            <a:r>
              <a:rPr lang="ar-SA" dirty="0" smtClean="0"/>
              <a:t>” لا </a:t>
            </a:r>
            <a:r>
              <a:rPr lang="ar-SA" dirty="0" err="1" smtClean="0"/>
              <a:t>اعلم ‘‘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يُنصح المحاور بما </a:t>
            </a:r>
            <a:r>
              <a:rPr lang="ar-SA" dirty="0" err="1" smtClean="0"/>
              <a:t>يلي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514350" indent="-514350">
              <a:buAutoNum type="arabic1Minus"/>
            </a:pPr>
            <a:r>
              <a:rPr lang="ar-SA" dirty="0" smtClean="0"/>
              <a:t>تجنب الاسئلة المغلقة إلا إذا كانت لازمة </a:t>
            </a:r>
            <a:r>
              <a:rPr lang="ar-SA" dirty="0" err="1" smtClean="0"/>
              <a:t>للحوار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ب- تجنب الاسئلة الموحية </a:t>
            </a:r>
            <a:r>
              <a:rPr lang="ar-SA" dirty="0" err="1" smtClean="0"/>
              <a:t>الموجهة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ج- تجنب الاسئلة </a:t>
            </a:r>
            <a:r>
              <a:rPr lang="ar-SA" dirty="0" err="1" smtClean="0"/>
              <a:t>الغامضة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د- تجنب الاسئلة </a:t>
            </a:r>
            <a:r>
              <a:rPr lang="ar-SA" dirty="0" err="1" smtClean="0"/>
              <a:t>المحرجة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هـ- تجنب الاسئلة </a:t>
            </a:r>
            <a:r>
              <a:rPr lang="ar-SA" dirty="0" err="1" smtClean="0"/>
              <a:t>الاستعراضية .</a:t>
            </a:r>
            <a:endParaRPr lang="ar-SA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تـــــذكــــري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العبرة دائماً </a:t>
            </a:r>
            <a:r>
              <a:rPr lang="ar-SA" dirty="0" err="1" smtClean="0"/>
              <a:t>بالتطبيق </a:t>
            </a:r>
            <a:r>
              <a:rPr lang="ar-SA" dirty="0" smtClean="0"/>
              <a:t>, لو قراءة عشرات الكتب في مهارات الحوار و الاقناع لن تجعل منك محاورة جيدة ان لم </a:t>
            </a:r>
            <a:r>
              <a:rPr lang="ar-SA" dirty="0" err="1" smtClean="0"/>
              <a:t>تمارسي</a:t>
            </a:r>
            <a:r>
              <a:rPr lang="ar-SA" dirty="0" smtClean="0"/>
              <a:t> ما </a:t>
            </a:r>
            <a:r>
              <a:rPr lang="ar-SA" dirty="0" err="1" smtClean="0"/>
              <a:t>قرأتيه</a:t>
            </a:r>
            <a:r>
              <a:rPr lang="ar-SA" dirty="0" smtClean="0"/>
              <a:t> </a:t>
            </a:r>
            <a:r>
              <a:rPr lang="ar-SA" dirty="0" err="1" smtClean="0"/>
              <a:t>وتطبقي</a:t>
            </a:r>
            <a:r>
              <a:rPr lang="ar-SA" dirty="0" smtClean="0"/>
              <a:t> ما </a:t>
            </a:r>
            <a:r>
              <a:rPr lang="ar-SA" dirty="0" err="1" smtClean="0"/>
              <a:t>تعلمتيه</a:t>
            </a:r>
            <a:r>
              <a:rPr lang="ar-SA" dirty="0" smtClean="0"/>
              <a:t> وسبيلك الى ذلك هو </a:t>
            </a:r>
          </a:p>
          <a:p>
            <a:pPr>
              <a:buNone/>
            </a:pPr>
            <a:r>
              <a:rPr lang="ar-SA" dirty="0" smtClean="0"/>
              <a:t>                           </a:t>
            </a:r>
            <a:r>
              <a:rPr lang="ar-SA" sz="6000" dirty="0" smtClean="0"/>
              <a:t>التدريب</a:t>
            </a: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التي سنتعرف عليها في هذه الوحدة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مفهوم الحوار</a:t>
            </a:r>
          </a:p>
          <a:p>
            <a:r>
              <a:rPr lang="ar-SA" dirty="0" smtClean="0"/>
              <a:t>اهمية الحوار</a:t>
            </a:r>
          </a:p>
          <a:p>
            <a:r>
              <a:rPr lang="ar-SA" dirty="0" smtClean="0"/>
              <a:t>انواع الحوار </a:t>
            </a:r>
          </a:p>
          <a:p>
            <a:r>
              <a:rPr lang="ar-SA" dirty="0" smtClean="0"/>
              <a:t>انماط المتحاورين </a:t>
            </a:r>
          </a:p>
          <a:p>
            <a:r>
              <a:rPr lang="ar-SA" dirty="0" smtClean="0"/>
              <a:t>سمات المحاور المقنع </a:t>
            </a:r>
          </a:p>
          <a:p>
            <a:r>
              <a:rPr lang="ar-SA" dirty="0" smtClean="0"/>
              <a:t>مهارات الحوار </a:t>
            </a:r>
          </a:p>
          <a:p>
            <a:r>
              <a:rPr lang="ar-SA" dirty="0" smtClean="0"/>
              <a:t>مفهوم الاقناع و متطلباته </a:t>
            </a:r>
          </a:p>
          <a:p>
            <a:r>
              <a:rPr lang="ar-SA" dirty="0" smtClean="0"/>
              <a:t>معوقات الحوار و الاقناع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سابعاً: مفهوم الإقناع وأساليبه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/>
              <a:t>تعريف </a:t>
            </a:r>
            <a:r>
              <a:rPr lang="ar-SA" sz="3600" dirty="0" err="1" smtClean="0"/>
              <a:t>الإقناع :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/>
              <a:t> </a:t>
            </a:r>
            <a:r>
              <a:rPr lang="ar-SA" sz="2800" dirty="0" smtClean="0"/>
              <a:t>هو الجهد المنظم الذي يستعمل وسائل مختلفة للتأثير في آراء آخرين </a:t>
            </a:r>
            <a:r>
              <a:rPr lang="ar-SA" sz="2800" dirty="0" err="1" smtClean="0"/>
              <a:t>وافكارهم</a:t>
            </a:r>
            <a:r>
              <a:rPr lang="ar-SA" sz="2800" dirty="0" smtClean="0"/>
              <a:t> في موضوع </a:t>
            </a:r>
            <a:r>
              <a:rPr lang="ar-SA" sz="2800" dirty="0" err="1" smtClean="0"/>
              <a:t>معين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و الإقناع يمثل محاولة واعية تستهدف تغيير </a:t>
            </a:r>
            <a:r>
              <a:rPr lang="ar-SA" sz="2800" dirty="0" err="1" smtClean="0"/>
              <a:t>إتجاه</a:t>
            </a:r>
            <a:r>
              <a:rPr lang="ar-SA" sz="2800" dirty="0" smtClean="0"/>
              <a:t> </a:t>
            </a:r>
            <a:r>
              <a:rPr lang="ar-SA" sz="2800" dirty="0" err="1" smtClean="0"/>
              <a:t>الآخر </a:t>
            </a:r>
            <a:r>
              <a:rPr lang="ar-SA" sz="2800" dirty="0" smtClean="0"/>
              <a:t>, او </a:t>
            </a:r>
            <a:r>
              <a:rPr lang="ar-SA" sz="2800" dirty="0" err="1" smtClean="0"/>
              <a:t>معتقداته </a:t>
            </a:r>
            <a:r>
              <a:rPr lang="ar-SA" sz="2800" dirty="0" smtClean="0"/>
              <a:t>, او </a:t>
            </a:r>
            <a:r>
              <a:rPr lang="ar-SA" sz="2800" dirty="0" err="1" smtClean="0"/>
              <a:t>سلوكه .</a:t>
            </a:r>
            <a:endParaRPr lang="ar-SA" sz="2800" dirty="0" smtClean="0"/>
          </a:p>
          <a:p>
            <a:pPr>
              <a:buNone/>
            </a:pPr>
            <a:r>
              <a:rPr lang="ar-SA" sz="3600" dirty="0" smtClean="0"/>
              <a:t> يجب التمييز بين التظاهر بالإقناع و الإقناع </a:t>
            </a:r>
            <a:r>
              <a:rPr lang="ar-SA" sz="3600" dirty="0" err="1" smtClean="0"/>
              <a:t>الحقيقي</a:t>
            </a:r>
            <a:r>
              <a:rPr lang="ar-SA" sz="3600" dirty="0" smtClean="0"/>
              <a:t> </a:t>
            </a:r>
            <a:r>
              <a:rPr lang="ar-SA" sz="3600" dirty="0" err="1" smtClean="0"/>
              <a:t>.</a:t>
            </a:r>
            <a:endParaRPr lang="ar-SA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التمييز </a:t>
            </a:r>
            <a:r>
              <a:rPr lang="ar-SA" dirty="0" err="1" smtClean="0"/>
              <a:t>بين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الإقناع </a:t>
            </a:r>
            <a:r>
              <a:rPr lang="ar-SA" dirty="0" err="1" smtClean="0"/>
              <a:t>بالترغيب </a:t>
            </a:r>
            <a:r>
              <a:rPr lang="ar-SA" dirty="0" smtClean="0"/>
              <a:t>:                           الإقناع </a:t>
            </a:r>
            <a:r>
              <a:rPr lang="ar-SA" dirty="0" err="1" smtClean="0"/>
              <a:t>بالترهيب :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-----------------                            ----------------</a:t>
            </a:r>
            <a:endParaRPr lang="ar-SA" dirty="0" smtClean="0"/>
          </a:p>
          <a:p>
            <a:pPr>
              <a:buNone/>
            </a:pPr>
            <a:r>
              <a:rPr lang="ar-SA" sz="2800" dirty="0" smtClean="0"/>
              <a:t>يتم بتقديم الحوافز و توضيح                        يتم بإكراه الطرف</a:t>
            </a:r>
          </a:p>
          <a:p>
            <a:pPr>
              <a:buNone/>
            </a:pPr>
            <a:r>
              <a:rPr lang="ar-SA" sz="2800" dirty="0" smtClean="0"/>
              <a:t>ما ينتظر الشخص من مكاسب                      الآخر بمختلف الوسائل                                            </a:t>
            </a:r>
          </a:p>
          <a:p>
            <a:pPr>
              <a:buNone/>
            </a:pPr>
            <a:r>
              <a:rPr lang="ar-SA" sz="2800" dirty="0" smtClean="0"/>
              <a:t>و تجنب المخاطر لتشجيعه                          بالتهديد بالعقوبة وهذا </a:t>
            </a:r>
          </a:p>
          <a:p>
            <a:pPr>
              <a:buNone/>
            </a:pPr>
            <a:r>
              <a:rPr lang="ar-SA" sz="2800" dirty="0" smtClean="0"/>
              <a:t>على قبول الأفكار </a:t>
            </a:r>
            <a:r>
              <a:rPr lang="ar-SA" sz="2800" dirty="0" err="1" smtClean="0"/>
              <a:t>باختياره .</a:t>
            </a:r>
            <a:r>
              <a:rPr lang="ar-SA" sz="2800" dirty="0" smtClean="0"/>
              <a:t>                        يعتبر إذعان و ليس</a:t>
            </a:r>
          </a:p>
          <a:p>
            <a:pPr>
              <a:buNone/>
            </a:pPr>
            <a:r>
              <a:rPr lang="ar-SA" sz="2800" dirty="0" smtClean="0"/>
              <a:t>                                                       </a:t>
            </a:r>
            <a:r>
              <a:rPr lang="ar-SA" sz="2800" dirty="0" err="1" smtClean="0"/>
              <a:t>إقتناع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أساليب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ar-SA" sz="4000" dirty="0" smtClean="0"/>
              <a:t>أ-</a:t>
            </a:r>
            <a:r>
              <a:rPr lang="ar-SA" dirty="0" smtClean="0"/>
              <a:t> الأساليب العقلية لتأثير في الطرف الآخر </a:t>
            </a:r>
            <a:r>
              <a:rPr lang="ar-SA" dirty="0" err="1" smtClean="0"/>
              <a:t>للحوار :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    المناقشة المنطقية و الطرق العلمية و </a:t>
            </a:r>
            <a:r>
              <a:rPr lang="ar-SA" dirty="0" err="1" smtClean="0"/>
              <a:t>البراهين .</a:t>
            </a:r>
            <a:endParaRPr lang="ar-SA" dirty="0" smtClean="0"/>
          </a:p>
          <a:p>
            <a:pPr marL="514350" indent="-514350">
              <a:buNone/>
            </a:pPr>
            <a:r>
              <a:rPr lang="ar-SA" sz="4000" dirty="0" smtClean="0"/>
              <a:t>ب-</a:t>
            </a:r>
            <a:r>
              <a:rPr lang="ar-SA" dirty="0" smtClean="0"/>
              <a:t> الأساليب العاطفية للتأثير في الطرف الآخر </a:t>
            </a:r>
            <a:r>
              <a:rPr lang="ar-SA" dirty="0" err="1" smtClean="0"/>
              <a:t>للحوار :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    الإعلان و الخيال و الدعاية و الإغراء و الأعراف و البلاغة و إثارة </a:t>
            </a:r>
            <a:r>
              <a:rPr lang="ar-SA" dirty="0" err="1" smtClean="0"/>
              <a:t>المخاوف 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أدوات الإقناع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ثامناً: محفزات الإقناع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800" dirty="0" smtClean="0"/>
              <a:t>كشفت الدراسات الحديثة عن عدد من المحفزات تؤثر بقوة في تواصلنا مع الآخرين يمكن استعمالها في الإقناع </a:t>
            </a:r>
            <a:r>
              <a:rPr lang="ar-SA" sz="2800" dirty="0" err="1" smtClean="0"/>
              <a:t>وهــي :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1- محفز الصداقة        </a:t>
            </a:r>
          </a:p>
          <a:p>
            <a:pPr>
              <a:buNone/>
            </a:pPr>
            <a:r>
              <a:rPr lang="ar-SA" sz="2800" dirty="0" smtClean="0"/>
              <a:t>                                              5- محفز التناقض</a:t>
            </a:r>
          </a:p>
          <a:p>
            <a:pPr>
              <a:buNone/>
            </a:pPr>
            <a:r>
              <a:rPr lang="ar-SA" sz="2800" dirty="0" smtClean="0"/>
              <a:t>2- محفز السلطة  </a:t>
            </a:r>
          </a:p>
          <a:p>
            <a:pPr>
              <a:buNone/>
            </a:pPr>
            <a:r>
              <a:rPr lang="ar-SA" sz="2800" dirty="0" smtClean="0"/>
              <a:t>                                             6- محفز السبب</a:t>
            </a:r>
          </a:p>
          <a:p>
            <a:pPr>
              <a:buNone/>
            </a:pPr>
            <a:r>
              <a:rPr lang="ar-SA" sz="2800" dirty="0" smtClean="0"/>
              <a:t>3- محفز التناغم و </a:t>
            </a:r>
            <a:r>
              <a:rPr lang="ar-SA" sz="2800" dirty="0" err="1" smtClean="0"/>
              <a:t>الإتساق</a:t>
            </a:r>
            <a:r>
              <a:rPr lang="ar-SA" sz="2800" dirty="0" smtClean="0"/>
              <a:t>  </a:t>
            </a:r>
          </a:p>
          <a:p>
            <a:pPr>
              <a:buNone/>
            </a:pPr>
            <a:r>
              <a:rPr lang="ar-SA" sz="2800" dirty="0" smtClean="0"/>
              <a:t>                                             7- محفز الأمل</a:t>
            </a:r>
          </a:p>
          <a:p>
            <a:pPr>
              <a:buNone/>
            </a:pPr>
            <a:r>
              <a:rPr lang="ar-SA" sz="2800" dirty="0" smtClean="0"/>
              <a:t>4- محفز </a:t>
            </a:r>
            <a:r>
              <a:rPr lang="ar-SA" sz="2800" dirty="0" err="1" smtClean="0"/>
              <a:t>الإمتيازات</a:t>
            </a:r>
            <a:r>
              <a:rPr lang="ar-SA" sz="2800" dirty="0" smtClean="0"/>
              <a:t> المتبادلة </a:t>
            </a:r>
          </a:p>
          <a:p>
            <a:pPr>
              <a:buNone/>
            </a:pPr>
            <a:r>
              <a:rPr lang="ar-SA" sz="2800" dirty="0" smtClean="0"/>
              <a:t>  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تاسعاً: مهارات الإقناع و </a:t>
            </a:r>
            <a:r>
              <a:rPr lang="ar-SA" dirty="0" err="1" smtClean="0"/>
              <a:t>مطلباته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يعتمد الإقناع على معرفة شخصية المستقبل وقيمة و احتياجاته مرتبة حسب أهميتها في </a:t>
            </a:r>
            <a:r>
              <a:rPr lang="ar-SA" dirty="0" err="1" smtClean="0"/>
              <a:t>رأيه </a:t>
            </a:r>
            <a:r>
              <a:rPr lang="ar-SA" dirty="0" smtClean="0"/>
              <a:t>, و أساليبه في الوصول الى </a:t>
            </a:r>
            <a:r>
              <a:rPr lang="ar-SA" dirty="0" err="1" smtClean="0"/>
              <a:t>أهدافة</a:t>
            </a:r>
            <a:r>
              <a:rPr lang="ar-SA" dirty="0" smtClean="0"/>
              <a:t> , و الغاية من </a:t>
            </a:r>
            <a:r>
              <a:rPr lang="ar-SA" dirty="0" err="1" smtClean="0"/>
              <a:t>إقناعة</a:t>
            </a:r>
            <a:r>
              <a:rPr lang="ar-SA" dirty="0" smtClean="0"/>
              <a:t> بالأفكار </a:t>
            </a:r>
            <a:r>
              <a:rPr lang="ar-SA" dirty="0" err="1" smtClean="0"/>
              <a:t>الجديدة </a:t>
            </a:r>
            <a:r>
              <a:rPr lang="ar-SA" dirty="0" smtClean="0"/>
              <a:t>, وكيفية مواجهة المعارضة </a:t>
            </a:r>
            <a:r>
              <a:rPr lang="ar-SA" dirty="0" err="1" smtClean="0"/>
              <a:t>المحتملة .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الإقناع يستلزم المهارات و المتطلبات </a:t>
            </a:r>
            <a:r>
              <a:rPr lang="ar-SA" dirty="0" err="1" smtClean="0"/>
              <a:t>الآتية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493096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1- ينبغي ان ينطلق الإقناع من المشتركات في </a:t>
            </a:r>
            <a:r>
              <a:rPr lang="ar-SA" dirty="0" err="1" smtClean="0"/>
              <a:t>الإختلاف</a:t>
            </a:r>
            <a:r>
              <a:rPr lang="ar-SA" dirty="0" smtClean="0"/>
              <a:t> لتشجيعهم وتوطيد أواصر العلاقات </a:t>
            </a:r>
            <a:r>
              <a:rPr lang="ar-SA" dirty="0" err="1" smtClean="0"/>
              <a:t>معهم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err="1" smtClean="0"/>
              <a:t>الإبتعاد</a:t>
            </a:r>
            <a:r>
              <a:rPr lang="ar-SA" dirty="0" smtClean="0"/>
              <a:t> عن الجدل و التحدي واتهام نيات </a:t>
            </a:r>
            <a:r>
              <a:rPr lang="ar-SA" dirty="0" err="1" smtClean="0"/>
              <a:t>الآخر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3- توظيف جميع الوسائل للترويج للأفكار </a:t>
            </a:r>
            <a:r>
              <a:rPr lang="ar-SA" dirty="0" err="1" smtClean="0"/>
              <a:t>الجديدة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4- التركيز على توضيح الأفكار في الإقناع بدقة و </a:t>
            </a:r>
            <a:r>
              <a:rPr lang="ar-SA" dirty="0" err="1" smtClean="0"/>
              <a:t>موضوعية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</a:t>
            </a:r>
            <a:r>
              <a:rPr lang="ar-SA" dirty="0" err="1" smtClean="0"/>
              <a:t>الإهتمام</a:t>
            </a:r>
            <a:r>
              <a:rPr lang="ar-SA" dirty="0" smtClean="0"/>
              <a:t> بآراء المتلقي و ملاحظاته و منحه الفرصة لعرض </a:t>
            </a:r>
            <a:r>
              <a:rPr lang="ar-SA" dirty="0" err="1" smtClean="0"/>
              <a:t>افكارة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مهارات الإقناع و متطلباته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6- التعبير عن الإعجاب بالأفكار و الأدلة و المعلومات التي يقدمها الطرف الآخر و توظيفها في </a:t>
            </a:r>
            <a:r>
              <a:rPr lang="ar-SA" dirty="0" err="1" smtClean="0"/>
              <a:t>الإقناع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7- تحليل المعارضة و الإعداد لمواجهتها بالإجابة عن أسئلتها و </a:t>
            </a:r>
            <a:r>
              <a:rPr lang="ar-SA" dirty="0" err="1" smtClean="0"/>
              <a:t>الإستفادة</a:t>
            </a:r>
            <a:r>
              <a:rPr lang="ar-SA" dirty="0" smtClean="0"/>
              <a:t> من </a:t>
            </a:r>
            <a:r>
              <a:rPr lang="ar-SA" dirty="0" err="1" smtClean="0"/>
              <a:t>إنتقاداتها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</a:t>
            </a:r>
            <a:r>
              <a:rPr lang="ar-SA" dirty="0" err="1" smtClean="0"/>
              <a:t>إستعمال</a:t>
            </a:r>
            <a:r>
              <a:rPr lang="ar-SA" dirty="0" smtClean="0"/>
              <a:t> أفكار مرجعية المتلقي و آرائه و ممارساته في الإقناع يعين على تحفيزه </a:t>
            </a:r>
            <a:r>
              <a:rPr lang="ar-SA" dirty="0" err="1" smtClean="0"/>
              <a:t>للإقتناع</a:t>
            </a:r>
            <a:r>
              <a:rPr lang="ar-SA" dirty="0" smtClean="0"/>
              <a:t> بالأفكار المعروضة </a:t>
            </a:r>
            <a:r>
              <a:rPr lang="ar-SA" dirty="0" err="1" smtClean="0"/>
              <a:t>عليه .</a:t>
            </a: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عاشراً: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800" dirty="0" smtClean="0"/>
              <a:t>من أبرز معوقات الحوار و الإقناع التي يجب تجنبها بقدر الإمكان </a:t>
            </a:r>
            <a:r>
              <a:rPr lang="ar-SA" sz="2800" dirty="0" err="1" smtClean="0"/>
              <a:t>مايلي: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1- </a:t>
            </a:r>
            <a:r>
              <a:rPr lang="ar-SA" sz="2800" u="sng" dirty="0" smtClean="0"/>
              <a:t>عدم وجود أهداف محددة للحوار او عدم </a:t>
            </a:r>
            <a:r>
              <a:rPr lang="ar-SA" sz="2800" u="sng" dirty="0" err="1" smtClean="0"/>
              <a:t>وضوحها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عدم الإعداد او </a:t>
            </a:r>
            <a:r>
              <a:rPr lang="ar-SA" sz="2800" dirty="0" err="1" smtClean="0"/>
              <a:t>الإستعداد</a:t>
            </a:r>
            <a:r>
              <a:rPr lang="ar-SA" sz="2800" dirty="0" smtClean="0"/>
              <a:t> للحوار و </a:t>
            </a:r>
            <a:r>
              <a:rPr lang="ar-SA" sz="2800" dirty="0" err="1" smtClean="0"/>
              <a:t>الإقناع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البدايات الضعيفة و المترددة و المرتبكة </a:t>
            </a:r>
            <a:r>
              <a:rPr lang="ar-SA" sz="2800" dirty="0" err="1" smtClean="0"/>
              <a:t>للحوار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البدء او التعجيل بطرح قضايا خلافية تجعل من الحوار جدلاً </a:t>
            </a:r>
            <a:r>
              <a:rPr lang="ar-SA" sz="2800" dirty="0" err="1" smtClean="0"/>
              <a:t>عقيماً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تحقير الطرف الآخر و السخرية من آرائه و تخطئته وعدم إشعاره </a:t>
            </a:r>
            <a:r>
              <a:rPr lang="ar-SA" sz="2800" dirty="0" err="1" smtClean="0"/>
              <a:t>بأهميته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ضعف التحصيل العلمي لدى المحاور و </a:t>
            </a:r>
            <a:r>
              <a:rPr lang="ar-SA" sz="2800" dirty="0" err="1" smtClean="0"/>
              <a:t>إفتقار</a:t>
            </a:r>
            <a:r>
              <a:rPr lang="ar-SA" sz="2800" dirty="0" smtClean="0"/>
              <a:t> معلوماته الى الصحة و الدقة و </a:t>
            </a:r>
            <a:r>
              <a:rPr lang="ar-SA" sz="2800" dirty="0" err="1" smtClean="0"/>
              <a:t>الكفاية .</a:t>
            </a:r>
            <a:endParaRPr lang="ar-SA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7- </a:t>
            </a:r>
            <a:r>
              <a:rPr lang="ar-SA" dirty="0" err="1" smtClean="0"/>
              <a:t>إفتقار</a:t>
            </a:r>
            <a:r>
              <a:rPr lang="ar-SA" dirty="0" smtClean="0"/>
              <a:t> أطراف الحوار الى مهارات </a:t>
            </a:r>
            <a:r>
              <a:rPr lang="ar-SA" dirty="0" err="1" smtClean="0"/>
              <a:t>السؤال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ميل المحاور الى </a:t>
            </a:r>
            <a:r>
              <a:rPr lang="ar-SA" dirty="0" err="1" smtClean="0"/>
              <a:t>الإستئثار</a:t>
            </a:r>
            <a:r>
              <a:rPr lang="ar-SA" dirty="0" smtClean="0"/>
              <a:t> و الإنفراد </a:t>
            </a:r>
            <a:r>
              <a:rPr lang="ar-SA" dirty="0" err="1" smtClean="0"/>
              <a:t>بالحديث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9- </a:t>
            </a:r>
            <a:r>
              <a:rPr lang="ar-SA" u="sng" dirty="0" smtClean="0"/>
              <a:t>التعصب للرأي و فقدان القدرة على </a:t>
            </a:r>
            <a:r>
              <a:rPr lang="ar-SA" u="sng" dirty="0" err="1" smtClean="0"/>
              <a:t>الإعتراف</a:t>
            </a:r>
            <a:r>
              <a:rPr lang="ar-SA" u="sng" dirty="0" smtClean="0"/>
              <a:t> </a:t>
            </a:r>
            <a:r>
              <a:rPr lang="ar-SA" u="sng" dirty="0" err="1" smtClean="0"/>
              <a:t>بالخطأ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10- </a:t>
            </a:r>
            <a:r>
              <a:rPr lang="ar-SA" dirty="0" err="1" smtClean="0"/>
              <a:t>شخصنة</a:t>
            </a:r>
            <a:r>
              <a:rPr lang="ar-SA" dirty="0" smtClean="0"/>
              <a:t> الحوار بالتركيز على الجوانب الشخصية دون الجوانب </a:t>
            </a:r>
            <a:r>
              <a:rPr lang="ar-SA" dirty="0" err="1" smtClean="0"/>
              <a:t>الموضوعية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11- </a:t>
            </a:r>
            <a:r>
              <a:rPr lang="ar-SA" dirty="0" err="1" smtClean="0"/>
              <a:t>إختلاف</a:t>
            </a:r>
            <a:r>
              <a:rPr lang="ar-SA" dirty="0" smtClean="0"/>
              <a:t> اللغة و اللهجة و المفاهيم و </a:t>
            </a:r>
            <a:r>
              <a:rPr lang="ar-SA" dirty="0" err="1" smtClean="0"/>
              <a:t>الإصطلاحات</a:t>
            </a:r>
            <a:r>
              <a:rPr lang="ar-SA" dirty="0" smtClean="0"/>
              <a:t> بين أطراف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12- ضعف الإمكانات الصوتية لدى أطراف </a:t>
            </a:r>
            <a:r>
              <a:rPr lang="ar-SA" dirty="0" err="1" smtClean="0"/>
              <a:t>الحوار </a:t>
            </a:r>
            <a:r>
              <a:rPr lang="ar-SA" sz="2800" dirty="0" smtClean="0"/>
              <a:t>( </a:t>
            </a:r>
            <a:r>
              <a:rPr lang="ar-SA" sz="2800" dirty="0" err="1" smtClean="0"/>
              <a:t>البطء </a:t>
            </a:r>
            <a:r>
              <a:rPr lang="ar-SA" sz="2800" dirty="0" smtClean="0"/>
              <a:t>, </a:t>
            </a:r>
            <a:r>
              <a:rPr lang="ar-SA" sz="2800" dirty="0" err="1" smtClean="0"/>
              <a:t>السرعة </a:t>
            </a:r>
            <a:r>
              <a:rPr lang="ar-SA" sz="2800" dirty="0" smtClean="0"/>
              <a:t>, </a:t>
            </a:r>
            <a:r>
              <a:rPr lang="ar-SA" sz="2800" dirty="0" err="1" smtClean="0"/>
              <a:t>الفافأة</a:t>
            </a:r>
            <a:r>
              <a:rPr lang="ar-SA" sz="2800" dirty="0" smtClean="0"/>
              <a:t> </a:t>
            </a:r>
            <a:r>
              <a:rPr lang="ar-SA" sz="2800" dirty="0" err="1" smtClean="0"/>
              <a:t>)</a:t>
            </a:r>
            <a:endParaRPr lang="ar-SA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اولاً: مفهوم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A" sz="2400" dirty="0" smtClean="0"/>
              <a:t>الحوار اصله من الحور وهو الرجوع عن الشيء و من </a:t>
            </a:r>
            <a:r>
              <a:rPr lang="ar-SA" sz="2400" dirty="0" err="1" smtClean="0"/>
              <a:t>الشيء .</a:t>
            </a:r>
            <a:endParaRPr lang="ar-SA" sz="2400" dirty="0" smtClean="0"/>
          </a:p>
          <a:p>
            <a:pPr>
              <a:buFontTx/>
              <a:buChar char="-"/>
            </a:pPr>
            <a:endParaRPr lang="ar-SA" sz="2400" dirty="0" smtClean="0"/>
          </a:p>
          <a:p>
            <a:pPr marL="274320" lvl="8" indent="-274320">
              <a:spcBef>
                <a:spcPts val="600"/>
              </a:spcBef>
              <a:buClr>
                <a:schemeClr val="accent1"/>
              </a:buClr>
              <a:buSzPct val="70000"/>
              <a:buFontTx/>
              <a:buChar char="-"/>
            </a:pPr>
            <a:r>
              <a:rPr lang="ar-SA" sz="2400" dirty="0" smtClean="0">
                <a:solidFill>
                  <a:schemeClr val="tx1"/>
                </a:solidFill>
              </a:rPr>
              <a:t>و المحاورة هي مراجعة الكلام مع عدم التسليم بكل ما </a:t>
            </a:r>
            <a:r>
              <a:rPr lang="ar-SA" sz="2400" dirty="0" err="1" smtClean="0">
                <a:solidFill>
                  <a:schemeClr val="tx1"/>
                </a:solidFill>
              </a:rPr>
              <a:t>يقال .</a:t>
            </a:r>
            <a:endParaRPr lang="ar-SA" sz="2400" dirty="0" smtClean="0">
              <a:solidFill>
                <a:schemeClr val="tx1"/>
              </a:solidFill>
            </a:endParaRPr>
          </a:p>
          <a:p>
            <a:pPr marL="274320" lvl="8" indent="-274320">
              <a:spcBef>
                <a:spcPts val="600"/>
              </a:spcBef>
              <a:buClr>
                <a:schemeClr val="accent1"/>
              </a:buClr>
              <a:buSzPct val="70000"/>
              <a:buFontTx/>
              <a:buChar char="-"/>
            </a:pPr>
            <a:endParaRPr lang="ar-SA" sz="2400" dirty="0" smtClean="0"/>
          </a:p>
          <a:p>
            <a:pPr>
              <a:buFontTx/>
              <a:buChar char="-"/>
            </a:pPr>
            <a:r>
              <a:rPr lang="ar-SA" sz="2400" dirty="0" smtClean="0"/>
              <a:t>و الحوار هو: تبادل الحديث بين طرفين او اكثر يريد كل من هما الوصول الى اهدافه في أي مجال ديني او </a:t>
            </a:r>
            <a:r>
              <a:rPr lang="ar-SA" sz="2400" dirty="0" err="1" smtClean="0"/>
              <a:t>تربوي .....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Tx/>
              <a:buChar char="-"/>
            </a:pPr>
            <a:r>
              <a:rPr lang="ar-SA" sz="2400" dirty="0" smtClean="0"/>
              <a:t>الحوار بمنظور علم الاتصال </a:t>
            </a:r>
            <a:r>
              <a:rPr lang="ar-SA" sz="2400" dirty="0" err="1" smtClean="0"/>
              <a:t>هو: </a:t>
            </a:r>
            <a:r>
              <a:rPr lang="ar-SA" sz="2400" dirty="0" smtClean="0"/>
              <a:t>” تلك العملية الاتصالية التي يتفاعل خلالها طرفا عملية الحوار المرسل و المستقبل ذهنياً و نفسياً وسلوكياً من خلال تبادل الحديث او طرح التساؤلات وتقديم اجابات عليها لتحقيق اهداف </a:t>
            </a:r>
            <a:r>
              <a:rPr lang="ar-SA" sz="2400" dirty="0" err="1" smtClean="0"/>
              <a:t>محددة ‘‘ 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13- فقدان </a:t>
            </a:r>
            <a:r>
              <a:rPr lang="ar-SA" dirty="0" err="1" smtClean="0"/>
              <a:t>الإتزان</a:t>
            </a:r>
            <a:r>
              <a:rPr lang="ar-SA" dirty="0" smtClean="0"/>
              <a:t> </a:t>
            </a:r>
            <a:r>
              <a:rPr lang="ar-SA" dirty="0" err="1" smtClean="0"/>
              <a:t>الإنفعالي</a:t>
            </a:r>
            <a:r>
              <a:rPr lang="ar-SA" dirty="0" smtClean="0"/>
              <a:t> و عدم القدرة على ضبط النفس    و الغضب لدى أطراف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14- </a:t>
            </a:r>
            <a:r>
              <a:rPr lang="ar-SA" dirty="0" err="1" smtClean="0"/>
              <a:t>إفتقار</a:t>
            </a:r>
            <a:r>
              <a:rPr lang="ar-SA" dirty="0" smtClean="0"/>
              <a:t> أطراف الحوار الى مهارات </a:t>
            </a:r>
            <a:r>
              <a:rPr lang="ar-SA" dirty="0" err="1" smtClean="0"/>
              <a:t>الإستماع</a:t>
            </a:r>
            <a:r>
              <a:rPr lang="ar-SA" dirty="0" smtClean="0"/>
              <a:t> و الإصغاء  و </a:t>
            </a:r>
            <a:r>
              <a:rPr lang="ar-SA" dirty="0" err="1" smtClean="0"/>
              <a:t>الإنشغال</a:t>
            </a:r>
            <a:r>
              <a:rPr lang="ar-SA" dirty="0" smtClean="0"/>
              <a:t> عن الطرف </a:t>
            </a:r>
            <a:r>
              <a:rPr lang="ar-SA" dirty="0" err="1" smtClean="0"/>
              <a:t>الآخر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15- </a:t>
            </a:r>
            <a:r>
              <a:rPr lang="ar-SA" dirty="0" err="1" smtClean="0"/>
              <a:t>إفتقار</a:t>
            </a:r>
            <a:r>
              <a:rPr lang="ar-SA" dirty="0" smtClean="0"/>
              <a:t> المحاور الى مؤهلات الإقناع كالذكاء و </a:t>
            </a:r>
            <a:r>
              <a:rPr lang="ar-SA" smtClean="0"/>
              <a:t>الفطنة      و </a:t>
            </a:r>
            <a:r>
              <a:rPr lang="ar-SA" dirty="0" smtClean="0"/>
              <a:t>الثقة و </a:t>
            </a:r>
            <a:r>
              <a:rPr lang="ar-SA" dirty="0" err="1" smtClean="0"/>
              <a:t>الجاذبية 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16- </a:t>
            </a:r>
            <a:r>
              <a:rPr lang="ar-SA" dirty="0" err="1" smtClean="0"/>
              <a:t>إفتقار</a:t>
            </a:r>
            <a:r>
              <a:rPr lang="ar-SA" dirty="0" smtClean="0"/>
              <a:t> المحاور الى المعرفة او التوظيف الجيد لمحفزات الإقناع و التركيز على تقديم حجج لإقناع الطرف </a:t>
            </a:r>
            <a:r>
              <a:rPr lang="ar-SA" dirty="0" err="1" smtClean="0"/>
              <a:t>الآخر 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17- عدم إجادة المتحدث </a:t>
            </a:r>
            <a:r>
              <a:rPr lang="ar-SA" sz="2800" dirty="0" err="1" smtClean="0"/>
              <a:t>لاساليب</a:t>
            </a:r>
            <a:r>
              <a:rPr lang="ar-SA" sz="2800" dirty="0" smtClean="0"/>
              <a:t> الإقناع وعدم </a:t>
            </a:r>
            <a:r>
              <a:rPr lang="ar-SA" sz="2800" dirty="0" err="1" smtClean="0"/>
              <a:t>إقتناعة</a:t>
            </a:r>
            <a:r>
              <a:rPr lang="ar-SA" sz="2800" dirty="0" smtClean="0"/>
              <a:t> بالفكرة التي يدعو </a:t>
            </a:r>
            <a:r>
              <a:rPr lang="ar-SA" sz="2800" dirty="0" err="1" smtClean="0"/>
              <a:t>اليها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18- إخفاق المحاور في تهيئة رسائل </a:t>
            </a:r>
            <a:r>
              <a:rPr lang="ar-SA" sz="2800" dirty="0" err="1" smtClean="0"/>
              <a:t>إقناعية</a:t>
            </a:r>
            <a:r>
              <a:rPr lang="ar-SA" sz="2800" dirty="0" smtClean="0"/>
              <a:t> و كثرة الأفكار تحدث إرباك و تشتت للمتلقي وهذا يحول دون فهم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19- وجود تعارض و تنافر بين طرفي الحوار في الآراء او في </a:t>
            </a:r>
            <a:r>
              <a:rPr lang="ar-SA" sz="2800" dirty="0" err="1" smtClean="0"/>
              <a:t>الإتجاهات</a:t>
            </a:r>
            <a:r>
              <a:rPr lang="ar-SA" sz="2800" dirty="0" smtClean="0"/>
              <a:t> او المعتقدات او </a:t>
            </a:r>
            <a:r>
              <a:rPr lang="ar-SA" sz="2800" dirty="0" err="1" smtClean="0"/>
              <a:t>الدوافع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20- عناد </a:t>
            </a:r>
            <a:r>
              <a:rPr lang="ar-SA" sz="2800" dirty="0" err="1" smtClean="0"/>
              <a:t>المتلقي </a:t>
            </a:r>
            <a:r>
              <a:rPr lang="ar-SA" sz="2800" dirty="0" smtClean="0"/>
              <a:t>” </a:t>
            </a:r>
            <a:r>
              <a:rPr lang="ar-SA" sz="2800" dirty="0" err="1" smtClean="0"/>
              <a:t>المستمع </a:t>
            </a:r>
            <a:r>
              <a:rPr lang="ar-SA" sz="2800" dirty="0" smtClean="0"/>
              <a:t>‘‘ و غروره و مكابرته و تعصبه و تقليده لغيرة في ما لا يصح من غير إعمال </a:t>
            </a:r>
            <a:r>
              <a:rPr lang="ar-SA" sz="2800" dirty="0" err="1" smtClean="0"/>
              <a:t>للعقل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21- عوامل بيئية وفنية كالتشويش و عدم مناسبة الوقت او المكان للحوار و </a:t>
            </a:r>
            <a:r>
              <a:rPr lang="ar-SA" sz="2800" dirty="0" err="1" smtClean="0"/>
              <a:t>الإقناع .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ثانياً: أهمية الحوار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الحوار وسيلة لتبادل الآراء للوصول الى </a:t>
            </a:r>
            <a:r>
              <a:rPr lang="ar-SA" dirty="0" err="1" smtClean="0"/>
              <a:t>الحق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تقوية الروابط </a:t>
            </a:r>
            <a:r>
              <a:rPr lang="ar-SA" dirty="0" err="1" smtClean="0"/>
              <a:t>الاجتماعية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الحوار ضرورة </a:t>
            </a:r>
            <a:r>
              <a:rPr lang="ar-SA" dirty="0" err="1" smtClean="0"/>
              <a:t>تربوية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الحوار طريق آمن لإيجاد الحلول للقضايا </a:t>
            </a:r>
            <a:r>
              <a:rPr lang="ar-SA" dirty="0" err="1" smtClean="0"/>
              <a:t>المختلفة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ثالثاً: أنواع الحوار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ar-SA" dirty="0" smtClean="0"/>
              <a:t>تختلف انواع الحوار وفقاً للمعايير </a:t>
            </a:r>
            <a:r>
              <a:rPr lang="ar-SA" dirty="0" err="1" smtClean="0"/>
              <a:t>التالية :</a:t>
            </a:r>
            <a:endParaRPr lang="ar-SA" dirty="0" smtClean="0"/>
          </a:p>
          <a:p>
            <a:pPr>
              <a:buNone/>
            </a:pPr>
            <a:r>
              <a:rPr lang="ar-SA" sz="2800" dirty="0" smtClean="0"/>
              <a:t>1- معيار عدد المشاركين في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</a:t>
            </a:r>
            <a:r>
              <a:rPr lang="ar-SA" sz="2800" dirty="0" err="1" smtClean="0"/>
              <a:t>الذاتي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ب- الحوار بين </a:t>
            </a:r>
            <a:r>
              <a:rPr lang="ar-SA" sz="2800" dirty="0" err="1" smtClean="0"/>
              <a:t>شخصين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ج- حوار </a:t>
            </a:r>
            <a:r>
              <a:rPr lang="ar-SA" sz="2800" dirty="0" err="1" smtClean="0"/>
              <a:t>المجموعات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معيار الإطار الجغرافي للمشاركين في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أ- الحوار </a:t>
            </a:r>
            <a:r>
              <a:rPr lang="ar-SA" sz="2800" dirty="0" err="1" smtClean="0"/>
              <a:t>المحلي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ب- الحوار </a:t>
            </a:r>
            <a:r>
              <a:rPr lang="ar-SA" sz="2800" dirty="0" err="1" smtClean="0"/>
              <a:t>الوطني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ج- الحوار الأممي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انواع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3- معيار موضوع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ينقسم الحوار وفقاً لمضمونه ومحتواه ويتناول كل جوانب </a:t>
            </a:r>
            <a:r>
              <a:rPr lang="ar-SA" sz="2800" dirty="0" err="1" smtClean="0"/>
              <a:t>الحياة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معيار الإعداد </a:t>
            </a:r>
            <a:r>
              <a:rPr lang="ar-SA" sz="2800" dirty="0" err="1" smtClean="0"/>
              <a:t>للحوار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العفوي </a:t>
            </a:r>
            <a:r>
              <a:rPr lang="ar-SA" sz="2800" dirty="0" err="1" smtClean="0"/>
              <a:t>العارض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ب- الحوار المقصود </a:t>
            </a:r>
            <a:r>
              <a:rPr lang="ar-SA" sz="2800" dirty="0" err="1" smtClean="0"/>
              <a:t>المخطط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معيار رسمية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</a:t>
            </a:r>
            <a:r>
              <a:rPr lang="ar-SA" sz="2800" dirty="0" err="1" smtClean="0"/>
              <a:t>الرسمي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ب- الحوار غير </a:t>
            </a:r>
            <a:r>
              <a:rPr lang="ar-SA" sz="2800" dirty="0" err="1" smtClean="0"/>
              <a:t>الرسمي .</a:t>
            </a:r>
            <a:endParaRPr lang="ar-SA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ينقسم الحوار وفقاً لصورته العامة </a:t>
            </a:r>
            <a:r>
              <a:rPr lang="ar-SA" dirty="0" err="1" smtClean="0"/>
              <a:t>الى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1"/>
          <a:ext cx="822960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التعامل مع المحاور </a:t>
            </a:r>
            <a:r>
              <a:rPr lang="ar-SA" dirty="0" err="1" smtClean="0"/>
              <a:t>المتصلب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100" dirty="0" smtClean="0"/>
              <a:t>1- إعادة صياغة أفكاره وآرائه لتبدو أكثر اتفاقاً </a:t>
            </a:r>
            <a:r>
              <a:rPr lang="ar-SA" sz="3100" dirty="0" err="1" smtClean="0"/>
              <a:t>معك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2- احرص على الاتفاق معه على بعض النقاط قبل الاجابة عن أسئلته.</a:t>
            </a:r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3- ابدأ بتفنيد الحجج الأضعف حتى تهيئ من حولك لرفض حججه </a:t>
            </a:r>
            <a:r>
              <a:rPr lang="ar-SA" sz="3100" dirty="0" err="1" smtClean="0"/>
              <a:t>الاخرى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4- يفضل وضع مرجعية واضحة للفصل </a:t>
            </a:r>
            <a:r>
              <a:rPr lang="ar-SA" sz="3100" dirty="0" err="1" smtClean="0"/>
              <a:t>والتحاكم</a:t>
            </a:r>
            <a:r>
              <a:rPr lang="ar-SA" sz="3100" dirty="0" smtClean="0"/>
              <a:t> منذ بداية </a:t>
            </a:r>
            <a:r>
              <a:rPr lang="ar-SA" sz="3100" dirty="0" err="1" smtClean="0"/>
              <a:t>الحوار .</a:t>
            </a:r>
            <a:endParaRPr lang="ar-SA" sz="3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خصص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425</TotalTime>
  <Words>1482</Words>
  <Application>Microsoft Office PowerPoint</Application>
  <PresentationFormat>On-screen Show (4:3)</PresentationFormat>
  <Paragraphs>221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مشربية</vt:lpstr>
      <vt:lpstr>الوحدة السادسة </vt:lpstr>
      <vt:lpstr>العناصر التي سنتعرف عليها في هذه الوحدة</vt:lpstr>
      <vt:lpstr>اولاً: مفهوم الحوار </vt:lpstr>
      <vt:lpstr>ثانياً: أهمية الحوار </vt:lpstr>
      <vt:lpstr>ثالثاً: أنواع الحوار</vt:lpstr>
      <vt:lpstr>تابع انواع الحوار </vt:lpstr>
      <vt:lpstr>ينقسم الحوار وفقاً لصورته العامة الى :</vt:lpstr>
      <vt:lpstr>رابعاً: أنماط المتحاورين </vt:lpstr>
      <vt:lpstr>مهارات التعامل مع المحاور المتصلب :</vt:lpstr>
      <vt:lpstr>خامساً: سمات المحاور المقنع </vt:lpstr>
      <vt:lpstr>سادساً: مهارات الحوار .. الطريق الى حوار ناجح</vt:lpstr>
      <vt:lpstr>القسم الأول: مهارات الاعداد للحوار</vt:lpstr>
      <vt:lpstr>يبدأ الإعداد للحوار بــ :</vt:lpstr>
      <vt:lpstr>تنفيــــذ الحـــوار </vt:lpstr>
      <vt:lpstr>تابع تنفيذ الحوار </vt:lpstr>
      <vt:lpstr>تابع تنفيذ الحوار </vt:lpstr>
      <vt:lpstr>تـــــــذكــــري</vt:lpstr>
      <vt:lpstr>يُنصح المحاور بما يلي :</vt:lpstr>
      <vt:lpstr>تـــــذكــــري</vt:lpstr>
      <vt:lpstr>سابعاً: مفهوم الإقناع وأساليبه</vt:lpstr>
      <vt:lpstr>التمييز بين :</vt:lpstr>
      <vt:lpstr>أساليب الإقناع </vt:lpstr>
      <vt:lpstr>أدوات الإقناع </vt:lpstr>
      <vt:lpstr>ثامناً: محفزات الإقناع</vt:lpstr>
      <vt:lpstr>تاسعاً: مهارات الإقناع و مطلباته </vt:lpstr>
      <vt:lpstr>الإقناع يستلزم المهارات و المتطلبات الآتية :</vt:lpstr>
      <vt:lpstr>تابع مهارات الإقناع و متطلباته </vt:lpstr>
      <vt:lpstr>عاشراً: معوقات الحوار و الإقناع </vt:lpstr>
      <vt:lpstr>تابع معوقات الحوار و الإقناع </vt:lpstr>
      <vt:lpstr>تابع معوقات الحوار و الإقناع </vt:lpstr>
      <vt:lpstr>تابع معوقات الحوار و الإقناع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الخامسة</dc:title>
  <dc:creator>user</dc:creator>
  <cp:lastModifiedBy>help</cp:lastModifiedBy>
  <cp:revision>50</cp:revision>
  <dcterms:created xsi:type="dcterms:W3CDTF">2013-06-29T17:25:40Z</dcterms:created>
  <dcterms:modified xsi:type="dcterms:W3CDTF">2016-02-02T10:14:15Z</dcterms:modified>
</cp:coreProperties>
</file>