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aximized" horzBarState="maximized">
    <p:restoredLeft sz="84380"/>
    <p:restoredTop sz="94660"/>
  </p:normalViewPr>
  <p:slideViewPr>
    <p:cSldViewPr>
      <p:cViewPr varScale="1">
        <p:scale>
          <a:sx n="73" d="100"/>
          <a:sy n="73" d="100"/>
        </p:scale>
        <p:origin x="-193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2EF1D-5577-45DF-B4C7-14D2E8D65B3B}" type="datetimeFigureOut">
              <a:rPr lang="ar-SA" smtClean="0"/>
              <a:pPr/>
              <a:t>03/01/36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43F84-6281-402B-BAF6-1F1941038E9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2EF1D-5577-45DF-B4C7-14D2E8D65B3B}" type="datetimeFigureOut">
              <a:rPr lang="ar-SA" smtClean="0"/>
              <a:pPr/>
              <a:t>03/01/36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43F84-6281-402B-BAF6-1F1941038E9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2EF1D-5577-45DF-B4C7-14D2E8D65B3B}" type="datetimeFigureOut">
              <a:rPr lang="ar-SA" smtClean="0"/>
              <a:pPr/>
              <a:t>03/01/36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43F84-6281-402B-BAF6-1F1941038E9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2EF1D-5577-45DF-B4C7-14D2E8D65B3B}" type="datetimeFigureOut">
              <a:rPr lang="ar-SA" smtClean="0"/>
              <a:pPr/>
              <a:t>03/01/36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43F84-6281-402B-BAF6-1F1941038E9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2EF1D-5577-45DF-B4C7-14D2E8D65B3B}" type="datetimeFigureOut">
              <a:rPr lang="ar-SA" smtClean="0"/>
              <a:pPr/>
              <a:t>03/01/36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43F84-6281-402B-BAF6-1F1941038E9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2EF1D-5577-45DF-B4C7-14D2E8D65B3B}" type="datetimeFigureOut">
              <a:rPr lang="ar-SA" smtClean="0"/>
              <a:pPr/>
              <a:t>03/01/36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43F84-6281-402B-BAF6-1F1941038E9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2EF1D-5577-45DF-B4C7-14D2E8D65B3B}" type="datetimeFigureOut">
              <a:rPr lang="ar-SA" smtClean="0"/>
              <a:pPr/>
              <a:t>03/01/36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43F84-6281-402B-BAF6-1F1941038E9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2EF1D-5577-45DF-B4C7-14D2E8D65B3B}" type="datetimeFigureOut">
              <a:rPr lang="ar-SA" smtClean="0"/>
              <a:pPr/>
              <a:t>03/01/36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43F84-6281-402B-BAF6-1F1941038E9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2EF1D-5577-45DF-B4C7-14D2E8D65B3B}" type="datetimeFigureOut">
              <a:rPr lang="ar-SA" smtClean="0"/>
              <a:pPr/>
              <a:t>03/01/36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43F84-6281-402B-BAF6-1F1941038E9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2EF1D-5577-45DF-B4C7-14D2E8D65B3B}" type="datetimeFigureOut">
              <a:rPr lang="ar-SA" smtClean="0"/>
              <a:pPr/>
              <a:t>03/01/36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43F84-6281-402B-BAF6-1F1941038E9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ذو زاوية واحدة مخدوشة ودائرية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ثلث قائم الزاوية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2EF1D-5577-45DF-B4C7-14D2E8D65B3B}" type="datetimeFigureOut">
              <a:rPr lang="ar-SA" smtClean="0"/>
              <a:pPr/>
              <a:t>03/01/36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CA43F84-6281-402B-BAF6-1F1941038E9A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10" name="شكل حر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شكل حر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9F2EF1D-5577-45DF-B4C7-14D2E8D65B3B}" type="datetimeFigureOut">
              <a:rPr lang="ar-SA" smtClean="0"/>
              <a:pPr/>
              <a:t>03/01/36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CA43F84-6281-402B-BAF6-1F1941038E9A}" type="slidenum">
              <a:rPr lang="ar-SA" smtClean="0"/>
              <a:pPr/>
              <a:t>‹#›</a:t>
            </a:fld>
            <a:endParaRPr lang="ar-SA"/>
          </a:p>
        </p:txBody>
      </p:sp>
      <p:grpSp>
        <p:nvGrpSpPr>
          <p:cNvPr id="2" name="مجموعة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شكل حر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شكل حر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>
                <a:solidFill>
                  <a:srgbClr val="FF0000"/>
                </a:solidFill>
              </a:rPr>
              <a:t>مراجعة الوحدة الأولى والثانية 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3200" b="1" dirty="0" smtClean="0">
                <a:solidFill>
                  <a:srgbClr val="7030A0"/>
                </a:solidFill>
              </a:rPr>
              <a:t>ماذا نريد أن نعرف                               ماذا تعلمنا            </a:t>
            </a:r>
            <a:endParaRPr lang="ar-SA" sz="3200" b="1" dirty="0">
              <a:solidFill>
                <a:srgbClr val="7030A0"/>
              </a:solidFill>
            </a:endParaRPr>
          </a:p>
        </p:txBody>
      </p:sp>
      <p:cxnSp>
        <p:nvCxnSpPr>
          <p:cNvPr id="6" name="رابط مستقيم 5"/>
          <p:cNvCxnSpPr/>
          <p:nvPr/>
        </p:nvCxnSpPr>
        <p:spPr>
          <a:xfrm rot="16200000" flipH="1">
            <a:off x="2786050" y="4357694"/>
            <a:ext cx="4071966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صورة 6" descr="حل المشكلات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4572008"/>
            <a:ext cx="2171700" cy="210502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>
                <a:solidFill>
                  <a:srgbClr val="C00000"/>
                </a:solidFill>
              </a:rPr>
              <a:t>المقصور </a:t>
            </a:r>
            <a:endParaRPr lang="ar-SA" b="1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SA" dirty="0" smtClean="0"/>
              <a:t>الاسم المعرب الذي في آخره ألف .</a:t>
            </a:r>
          </a:p>
          <a:p>
            <a:pPr>
              <a:buNone/>
            </a:pPr>
            <a:r>
              <a:rPr lang="ar-SA" b="1" dirty="0" smtClean="0"/>
              <a:t> </a:t>
            </a:r>
            <a:r>
              <a:rPr lang="ar-SA" b="1" u="sng" dirty="0" smtClean="0">
                <a:solidFill>
                  <a:srgbClr val="7030A0"/>
                </a:solidFill>
              </a:rPr>
              <a:t>مصطفى</a:t>
            </a:r>
            <a:r>
              <a:rPr lang="ar-SA" b="1" dirty="0" smtClean="0">
                <a:solidFill>
                  <a:srgbClr val="7030A0"/>
                </a:solidFill>
              </a:rPr>
              <a:t> مجتهد     </a:t>
            </a:r>
            <a:r>
              <a:rPr lang="ar-SA" dirty="0" smtClean="0"/>
              <a:t>مبتدأ مرفوع بالضمة المقدرة </a:t>
            </a:r>
          </a:p>
          <a:p>
            <a:pPr>
              <a:buNone/>
            </a:pPr>
            <a:r>
              <a:rPr lang="ar-SA" b="1" dirty="0" smtClean="0">
                <a:solidFill>
                  <a:srgbClr val="7030A0"/>
                </a:solidFill>
              </a:rPr>
              <a:t>رأيت </a:t>
            </a:r>
            <a:r>
              <a:rPr lang="ar-SA" b="1" u="sng" dirty="0" smtClean="0">
                <a:solidFill>
                  <a:srgbClr val="7030A0"/>
                </a:solidFill>
              </a:rPr>
              <a:t>مصطفى</a:t>
            </a:r>
            <a:r>
              <a:rPr lang="ar-SA" b="1" dirty="0" smtClean="0">
                <a:solidFill>
                  <a:srgbClr val="7030A0"/>
                </a:solidFill>
              </a:rPr>
              <a:t>          </a:t>
            </a:r>
            <a:r>
              <a:rPr lang="ar-SA" dirty="0" smtClean="0"/>
              <a:t>مفعول </a:t>
            </a:r>
            <a:r>
              <a:rPr lang="ar-SA" dirty="0" err="1" smtClean="0"/>
              <a:t>به</a:t>
            </a:r>
            <a:r>
              <a:rPr lang="ar-SA" dirty="0" smtClean="0"/>
              <a:t> منصوب وعلامة نصبة الفتحة المقدرة </a:t>
            </a:r>
          </a:p>
          <a:p>
            <a:pPr>
              <a:buNone/>
            </a:pPr>
            <a:r>
              <a:rPr lang="ar-SA" b="1" dirty="0" smtClean="0">
                <a:solidFill>
                  <a:srgbClr val="7030A0"/>
                </a:solidFill>
              </a:rPr>
              <a:t>سلمت على </a:t>
            </a:r>
            <a:r>
              <a:rPr lang="ar-SA" b="1" u="sng" dirty="0" smtClean="0">
                <a:solidFill>
                  <a:srgbClr val="7030A0"/>
                </a:solidFill>
              </a:rPr>
              <a:t>مصطفى  </a:t>
            </a:r>
            <a:r>
              <a:rPr lang="ar-SA" b="1" dirty="0" smtClean="0">
                <a:solidFill>
                  <a:srgbClr val="7030A0"/>
                </a:solidFill>
              </a:rPr>
              <a:t>    </a:t>
            </a:r>
            <a:r>
              <a:rPr lang="ar-SA" dirty="0" smtClean="0"/>
              <a:t>اسم مجرور وعلامة جرة الكسرة المقدرة </a:t>
            </a: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sz="3600" b="1" dirty="0" smtClean="0">
                <a:solidFill>
                  <a:srgbClr val="C00000"/>
                </a:solidFill>
              </a:rPr>
              <a:t>المنقوص : </a:t>
            </a:r>
            <a:r>
              <a:rPr lang="ar-SA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هو الاسم المعرب الذي في آخره ياء لازمه </a:t>
            </a:r>
          </a:p>
          <a:p>
            <a:pPr>
              <a:buNone/>
            </a:pPr>
            <a:r>
              <a:rPr lang="ar-SA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يرفع بالضمة المقدرة وينصب بالفتحة الظاهرة ويجر بالكسرة المقدرة </a:t>
            </a:r>
          </a:p>
          <a:p>
            <a:pPr>
              <a:buNone/>
            </a:pPr>
            <a:r>
              <a:rPr lang="ar-SA" sz="2800" b="1" dirty="0" smtClean="0">
                <a:solidFill>
                  <a:srgbClr val="7030A0"/>
                </a:solidFill>
              </a:rPr>
              <a:t>هذا القاضي  ( خبر مرفوع    )     رأيت القاضي (مفعول </a:t>
            </a:r>
            <a:r>
              <a:rPr lang="ar-SA" sz="2800" b="1" dirty="0" err="1" smtClean="0">
                <a:solidFill>
                  <a:srgbClr val="7030A0"/>
                </a:solidFill>
              </a:rPr>
              <a:t>به</a:t>
            </a:r>
            <a:r>
              <a:rPr lang="ar-SA" sz="2800" b="1" dirty="0" smtClean="0">
                <a:solidFill>
                  <a:srgbClr val="7030A0"/>
                </a:solidFill>
              </a:rPr>
              <a:t> منصوب )       مررت بالقاضي (اسم مجرور بالكسرة )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>
                <a:solidFill>
                  <a:srgbClr val="FF0000"/>
                </a:solidFill>
              </a:rPr>
              <a:t>المعتل من الأفعال 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ar-SA" b="1" dirty="0" smtClean="0">
                <a:solidFill>
                  <a:srgbClr val="FF0000"/>
                </a:solidFill>
              </a:rPr>
              <a:t>المعتل بالواو : </a:t>
            </a:r>
            <a:r>
              <a:rPr lang="ar-SA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يرفع بالضمة المقدرة وينصب بالفتحة الظاهرة ويجزم بحذف حرف العلة .</a:t>
            </a:r>
          </a:p>
          <a:p>
            <a:pPr>
              <a:buNone/>
            </a:pPr>
            <a:r>
              <a:rPr lang="ar-SA" b="1" dirty="0" smtClean="0">
                <a:solidFill>
                  <a:srgbClr val="7030A0"/>
                </a:solidFill>
              </a:rPr>
              <a:t>زيد يغزو       ضمة مقدرة </a:t>
            </a:r>
          </a:p>
          <a:p>
            <a:pPr>
              <a:buNone/>
            </a:pPr>
            <a:r>
              <a:rPr lang="ar-SA" b="1" dirty="0" smtClean="0">
                <a:solidFill>
                  <a:srgbClr val="7030A0"/>
                </a:solidFill>
              </a:rPr>
              <a:t>لن يغزوَ        فتحة ظاهرة</a:t>
            </a:r>
          </a:p>
          <a:p>
            <a:pPr>
              <a:buNone/>
            </a:pPr>
            <a:r>
              <a:rPr lang="ar-SA" b="1" dirty="0" smtClean="0">
                <a:solidFill>
                  <a:srgbClr val="7030A0"/>
                </a:solidFill>
              </a:rPr>
              <a:t>لم يغزُ            حذف حرف العلة </a:t>
            </a:r>
          </a:p>
          <a:p>
            <a:r>
              <a:rPr lang="ar-SA" b="1" dirty="0" smtClean="0">
                <a:solidFill>
                  <a:srgbClr val="FF0000"/>
                </a:solidFill>
              </a:rPr>
              <a:t>الألف </a:t>
            </a:r>
            <a:r>
              <a:rPr lang="ar-SA" b="1" dirty="0" smtClean="0">
                <a:solidFill>
                  <a:schemeClr val="bg2">
                    <a:lumMod val="10000"/>
                  </a:schemeClr>
                </a:solidFill>
              </a:rPr>
              <a:t>: </a:t>
            </a:r>
            <a:r>
              <a:rPr lang="ar-SA" b="1" dirty="0" smtClean="0"/>
              <a:t>يرفع بالضمة المقدرة وينصب بالفتحة المقدرة ويجزم بحذف حرف العلة .</a:t>
            </a:r>
          </a:p>
          <a:p>
            <a:pPr>
              <a:buNone/>
            </a:pPr>
            <a:r>
              <a:rPr lang="ar-SA" b="1" dirty="0" smtClean="0">
                <a:solidFill>
                  <a:srgbClr val="7030A0"/>
                </a:solidFill>
              </a:rPr>
              <a:t>زيد يخشى         لن يخشى        لم يخشَ</a:t>
            </a:r>
          </a:p>
          <a:p>
            <a:r>
              <a:rPr lang="ar-SA" b="1" dirty="0" smtClean="0">
                <a:solidFill>
                  <a:srgbClr val="FF0000"/>
                </a:solidFill>
              </a:rPr>
              <a:t>الياء</a:t>
            </a:r>
            <a:r>
              <a:rPr lang="ar-SA" b="1" dirty="0" smtClean="0"/>
              <a:t> : يرفع بالضمة المقدرة وينصب بالفتحة الظاهرة ويجزم بحذف حرف العلة .</a:t>
            </a:r>
          </a:p>
          <a:p>
            <a:pPr>
              <a:buNone/>
            </a:pPr>
            <a:r>
              <a:rPr lang="ar-SA" b="1" dirty="0" smtClean="0">
                <a:solidFill>
                  <a:srgbClr val="7030A0"/>
                </a:solidFill>
              </a:rPr>
              <a:t>زيد يرمي     لن يرميَ        لم يرمِ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>
                <a:solidFill>
                  <a:srgbClr val="C00000"/>
                </a:solidFill>
              </a:rPr>
              <a:t>الأسماء الخمسة </a:t>
            </a:r>
            <a:endParaRPr lang="ar-SA" b="1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ar-SA" sz="2800" b="1" dirty="0" smtClean="0">
                <a:solidFill>
                  <a:srgbClr val="FF0000"/>
                </a:solidFill>
              </a:rPr>
              <a:t>س: هل علامته الإعرابية بالحركة الظاهرة  أم بالحروف :</a:t>
            </a:r>
          </a:p>
          <a:p>
            <a:pPr>
              <a:buNone/>
            </a:pPr>
            <a:endParaRPr lang="ar-SA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ar-SA" b="1" dirty="0" smtClean="0">
                <a:solidFill>
                  <a:srgbClr val="002060"/>
                </a:solidFill>
              </a:rPr>
              <a:t> </a:t>
            </a:r>
            <a:r>
              <a:rPr lang="ar-SA" sz="3600" b="1" dirty="0" smtClean="0">
                <a:solidFill>
                  <a:srgbClr val="FF0000"/>
                </a:solidFill>
              </a:rPr>
              <a:t>جاء </a:t>
            </a:r>
            <a:r>
              <a:rPr lang="ar-SA" sz="3600" b="1" u="sng" dirty="0" smtClean="0">
                <a:solidFill>
                  <a:srgbClr val="FF0000"/>
                </a:solidFill>
              </a:rPr>
              <a:t>أبو</a:t>
            </a:r>
            <a:r>
              <a:rPr lang="ar-SA" sz="3600" b="1" dirty="0" smtClean="0">
                <a:solidFill>
                  <a:srgbClr val="FF0000"/>
                </a:solidFill>
              </a:rPr>
              <a:t> محمد</a:t>
            </a:r>
            <a:r>
              <a:rPr lang="ar-SA" sz="3600" b="1" dirty="0" smtClean="0">
                <a:solidFill>
                  <a:srgbClr val="002060"/>
                </a:solidFill>
              </a:rPr>
              <a:t>          أبو :  فاعل مرفوع بالواو لأنه من الأسماء الخمسة</a:t>
            </a:r>
          </a:p>
          <a:p>
            <a:pPr>
              <a:buNone/>
            </a:pPr>
            <a:r>
              <a:rPr lang="ar-SA" sz="3600" b="1" dirty="0" smtClean="0">
                <a:solidFill>
                  <a:srgbClr val="002060"/>
                </a:solidFill>
              </a:rPr>
              <a:t> </a:t>
            </a:r>
            <a:r>
              <a:rPr lang="ar-SA" sz="3600" b="1" dirty="0" smtClean="0">
                <a:solidFill>
                  <a:srgbClr val="FF0000"/>
                </a:solidFill>
              </a:rPr>
              <a:t>رأيت </a:t>
            </a:r>
            <a:r>
              <a:rPr lang="ar-SA" sz="3600" b="1" u="sng" dirty="0" smtClean="0">
                <a:solidFill>
                  <a:srgbClr val="FF0000"/>
                </a:solidFill>
              </a:rPr>
              <a:t>أبا</a:t>
            </a:r>
            <a:r>
              <a:rPr lang="ar-SA" sz="3600" b="1" dirty="0" smtClean="0">
                <a:solidFill>
                  <a:srgbClr val="FF0000"/>
                </a:solidFill>
              </a:rPr>
              <a:t> محمد          </a:t>
            </a:r>
            <a:r>
              <a:rPr lang="ar-SA" sz="3600" b="1" dirty="0" smtClean="0">
                <a:solidFill>
                  <a:srgbClr val="002060"/>
                </a:solidFill>
              </a:rPr>
              <a:t>أبا : مفعول </a:t>
            </a:r>
            <a:r>
              <a:rPr lang="ar-SA" sz="3600" b="1" dirty="0" err="1" smtClean="0">
                <a:solidFill>
                  <a:srgbClr val="002060"/>
                </a:solidFill>
              </a:rPr>
              <a:t>به</a:t>
            </a:r>
            <a:r>
              <a:rPr lang="ar-SA" sz="3600" b="1" dirty="0" smtClean="0">
                <a:solidFill>
                  <a:srgbClr val="002060"/>
                </a:solidFill>
              </a:rPr>
              <a:t> منصوب وعلامة نصبه الألف.</a:t>
            </a:r>
          </a:p>
          <a:p>
            <a:pPr algn="ctr">
              <a:buNone/>
            </a:pPr>
            <a:r>
              <a:rPr lang="ar-SA" sz="3600" b="1" dirty="0" smtClean="0">
                <a:solidFill>
                  <a:srgbClr val="FF0000"/>
                </a:solidFill>
              </a:rPr>
              <a:t>مررت </a:t>
            </a:r>
            <a:r>
              <a:rPr lang="ar-SA" sz="3600" b="1" u="sng" dirty="0" smtClean="0">
                <a:solidFill>
                  <a:srgbClr val="FF0000"/>
                </a:solidFill>
              </a:rPr>
              <a:t>بأبي</a:t>
            </a:r>
            <a:r>
              <a:rPr lang="ar-SA" sz="3600" b="1" dirty="0" smtClean="0">
                <a:solidFill>
                  <a:srgbClr val="FF0000"/>
                </a:solidFill>
              </a:rPr>
              <a:t> محمد        </a:t>
            </a:r>
            <a:r>
              <a:rPr lang="ar-SA" sz="3600" b="1" dirty="0" smtClean="0">
                <a:solidFill>
                  <a:srgbClr val="002060"/>
                </a:solidFill>
              </a:rPr>
              <a:t>أبي : اسم مجرور وعلامة جره الياء لأنه من الأسماء الخمسة.</a:t>
            </a:r>
          </a:p>
          <a:p>
            <a:pPr>
              <a:buNone/>
            </a:pPr>
            <a:r>
              <a:rPr lang="ar-SA" sz="3600" b="1" dirty="0" smtClean="0">
                <a:solidFill>
                  <a:srgbClr val="FF0000"/>
                </a:solidFill>
              </a:rPr>
              <a:t>كان </a:t>
            </a:r>
            <a:r>
              <a:rPr lang="ar-SA" sz="3600" b="1" u="sng" dirty="0" smtClean="0">
                <a:solidFill>
                  <a:srgbClr val="FF0000"/>
                </a:solidFill>
              </a:rPr>
              <a:t>ذو</a:t>
            </a:r>
            <a:r>
              <a:rPr lang="ar-SA" sz="3600" b="1" dirty="0" smtClean="0">
                <a:solidFill>
                  <a:srgbClr val="FF0000"/>
                </a:solidFill>
              </a:rPr>
              <a:t> مال                  </a:t>
            </a:r>
            <a:r>
              <a:rPr lang="ar-SA" sz="3600" b="1" dirty="0" smtClean="0">
                <a:solidFill>
                  <a:srgbClr val="002060"/>
                </a:solidFill>
              </a:rPr>
              <a:t> ذو : اسم كان مرفوع بالواو 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>
                <a:solidFill>
                  <a:srgbClr val="C00000"/>
                </a:solidFill>
              </a:rPr>
              <a:t>المثنى </a:t>
            </a:r>
            <a:endParaRPr lang="ar-SA" b="1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002060"/>
                </a:solidFill>
              </a:rPr>
              <a:t>هو لفظ دال على اثنين أو اثنتين بزيادة ألف ونون أو ياء ونون .</a:t>
            </a:r>
          </a:p>
          <a:p>
            <a:pPr>
              <a:buNone/>
            </a:pPr>
            <a:r>
              <a:rPr lang="ar-SA" b="1" dirty="0" smtClean="0">
                <a:solidFill>
                  <a:srgbClr val="002060"/>
                </a:solidFill>
              </a:rPr>
              <a:t> </a:t>
            </a:r>
            <a:r>
              <a:rPr lang="ar-SA" sz="3600" b="1" dirty="0" smtClean="0">
                <a:solidFill>
                  <a:srgbClr val="FF0000"/>
                </a:solidFill>
              </a:rPr>
              <a:t>علامته الإعرابية : </a:t>
            </a:r>
            <a:r>
              <a:rPr lang="ar-SA" sz="3200" b="1" dirty="0" smtClean="0">
                <a:solidFill>
                  <a:srgbClr val="002060"/>
                </a:solidFill>
              </a:rPr>
              <a:t>بالحروف </a:t>
            </a:r>
          </a:p>
          <a:p>
            <a:pPr>
              <a:buNone/>
            </a:pPr>
            <a:r>
              <a:rPr lang="ar-SA" sz="3200" b="1" u="sng" dirty="0" smtClean="0">
                <a:solidFill>
                  <a:srgbClr val="FF0000"/>
                </a:solidFill>
              </a:rPr>
              <a:t>الطالبان</a:t>
            </a:r>
            <a:r>
              <a:rPr lang="ar-SA" sz="3200" b="1" dirty="0" smtClean="0">
                <a:solidFill>
                  <a:srgbClr val="FF0000"/>
                </a:solidFill>
              </a:rPr>
              <a:t> مجتهدان  : </a:t>
            </a:r>
            <a:r>
              <a:rPr lang="ar-SA" sz="3200" b="1" dirty="0" smtClean="0">
                <a:solidFill>
                  <a:srgbClr val="002060"/>
                </a:solidFill>
              </a:rPr>
              <a:t>الطالبان : مبتدأ مرفوع بالألف لأنه مثنى </a:t>
            </a:r>
          </a:p>
          <a:p>
            <a:pPr>
              <a:buNone/>
            </a:pPr>
            <a:r>
              <a:rPr lang="ar-SA" sz="3200" b="1" dirty="0" smtClean="0">
                <a:solidFill>
                  <a:srgbClr val="FF0000"/>
                </a:solidFill>
              </a:rPr>
              <a:t>رأيت </a:t>
            </a:r>
            <a:r>
              <a:rPr lang="ar-SA" sz="3200" b="1" u="sng" dirty="0" smtClean="0">
                <a:solidFill>
                  <a:srgbClr val="FF0000"/>
                </a:solidFill>
              </a:rPr>
              <a:t>الطالبين</a:t>
            </a:r>
            <a:r>
              <a:rPr lang="ar-SA" sz="3200" b="1" dirty="0" smtClean="0">
                <a:solidFill>
                  <a:srgbClr val="FF0000"/>
                </a:solidFill>
              </a:rPr>
              <a:t> </a:t>
            </a:r>
            <a:r>
              <a:rPr lang="ar-SA" sz="3200" b="1" dirty="0" smtClean="0">
                <a:solidFill>
                  <a:srgbClr val="002060"/>
                </a:solidFill>
              </a:rPr>
              <a:t>: الطالبين </a:t>
            </a:r>
            <a:r>
              <a:rPr lang="ar-SA" sz="3200" b="1" dirty="0" smtClean="0">
                <a:solidFill>
                  <a:srgbClr val="FF0000"/>
                </a:solidFill>
              </a:rPr>
              <a:t>: </a:t>
            </a:r>
            <a:r>
              <a:rPr lang="ar-SA" sz="3200" b="1" dirty="0" smtClean="0">
                <a:solidFill>
                  <a:srgbClr val="002060"/>
                </a:solidFill>
              </a:rPr>
              <a:t>مفعول </a:t>
            </a:r>
            <a:r>
              <a:rPr lang="ar-SA" sz="3200" b="1" dirty="0" err="1" smtClean="0">
                <a:solidFill>
                  <a:srgbClr val="002060"/>
                </a:solidFill>
              </a:rPr>
              <a:t>به</a:t>
            </a:r>
            <a:r>
              <a:rPr lang="ar-SA" sz="3200" b="1" dirty="0" smtClean="0">
                <a:solidFill>
                  <a:srgbClr val="002060"/>
                </a:solidFill>
              </a:rPr>
              <a:t> منصوب بالياء لأنه مثنى</a:t>
            </a:r>
          </a:p>
          <a:p>
            <a:pPr>
              <a:buNone/>
            </a:pPr>
            <a:r>
              <a:rPr lang="ar-SA" sz="3200" b="1" dirty="0" smtClean="0">
                <a:solidFill>
                  <a:srgbClr val="FF0000"/>
                </a:solidFill>
              </a:rPr>
              <a:t>سلمت على </a:t>
            </a:r>
            <a:r>
              <a:rPr lang="ar-SA" sz="3200" b="1" u="sng" dirty="0" smtClean="0">
                <a:solidFill>
                  <a:srgbClr val="FF0000"/>
                </a:solidFill>
              </a:rPr>
              <a:t>الطالبين </a:t>
            </a:r>
            <a:r>
              <a:rPr lang="ar-SA" sz="3200" b="1" dirty="0" smtClean="0">
                <a:solidFill>
                  <a:srgbClr val="FF0000"/>
                </a:solidFill>
              </a:rPr>
              <a:t> : </a:t>
            </a:r>
            <a:r>
              <a:rPr lang="ar-SA" sz="3200" b="1" dirty="0" smtClean="0">
                <a:solidFill>
                  <a:srgbClr val="002060"/>
                </a:solidFill>
              </a:rPr>
              <a:t>الطالبين</a:t>
            </a:r>
            <a:r>
              <a:rPr lang="ar-SA" sz="3200" b="1" dirty="0" smtClean="0">
                <a:solidFill>
                  <a:srgbClr val="FF0000"/>
                </a:solidFill>
              </a:rPr>
              <a:t> :</a:t>
            </a:r>
            <a:r>
              <a:rPr lang="ar-SA" sz="3200" b="1" dirty="0" smtClean="0">
                <a:solidFill>
                  <a:srgbClr val="002060"/>
                </a:solidFill>
              </a:rPr>
              <a:t>اسم مجرور بالياء .</a:t>
            </a:r>
            <a:endParaRPr lang="ar-SA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>
                <a:solidFill>
                  <a:srgbClr val="C00000"/>
                </a:solidFill>
              </a:rPr>
              <a:t>جمع المذكر السالم </a:t>
            </a:r>
            <a:endParaRPr lang="ar-SA" b="1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3600" b="1" dirty="0" smtClean="0">
                <a:solidFill>
                  <a:srgbClr val="FF0000"/>
                </a:solidFill>
              </a:rPr>
              <a:t>علامته الإعرابية  : </a:t>
            </a:r>
            <a:r>
              <a:rPr lang="ar-SA" sz="3600" b="1" dirty="0" smtClean="0">
                <a:solidFill>
                  <a:srgbClr val="002060"/>
                </a:solidFill>
              </a:rPr>
              <a:t>بالحروف .</a:t>
            </a:r>
          </a:p>
          <a:p>
            <a:pPr>
              <a:buNone/>
            </a:pPr>
            <a:r>
              <a:rPr lang="ar-SA" sz="3600" b="1" dirty="0" smtClean="0">
                <a:solidFill>
                  <a:srgbClr val="FF0000"/>
                </a:solidFill>
              </a:rPr>
              <a:t>جاء </a:t>
            </a:r>
            <a:r>
              <a:rPr lang="ar-SA" sz="3600" b="1" u="sng" dirty="0" smtClean="0">
                <a:solidFill>
                  <a:srgbClr val="FF0000"/>
                </a:solidFill>
              </a:rPr>
              <a:t>المهندسون</a:t>
            </a:r>
            <a:r>
              <a:rPr lang="ar-SA" sz="3600" b="1" dirty="0" smtClean="0">
                <a:solidFill>
                  <a:srgbClr val="FF0000"/>
                </a:solidFill>
              </a:rPr>
              <a:t> :   </a:t>
            </a:r>
            <a:r>
              <a:rPr lang="ar-SA" sz="3600" b="1" dirty="0" smtClean="0">
                <a:solidFill>
                  <a:srgbClr val="002060"/>
                </a:solidFill>
              </a:rPr>
              <a:t>المهندسون فاعل مرفوع بالواو .</a:t>
            </a:r>
          </a:p>
          <a:p>
            <a:pPr>
              <a:buNone/>
            </a:pPr>
            <a:r>
              <a:rPr lang="ar-SA" sz="3600" b="1" u="sng" dirty="0" smtClean="0">
                <a:solidFill>
                  <a:srgbClr val="FF0000"/>
                </a:solidFill>
              </a:rPr>
              <a:t>المهندسون</a:t>
            </a:r>
            <a:r>
              <a:rPr lang="ar-SA" sz="3600" b="1" dirty="0" smtClean="0">
                <a:solidFill>
                  <a:srgbClr val="FF0000"/>
                </a:solidFill>
              </a:rPr>
              <a:t> صمموا المنزل : </a:t>
            </a:r>
            <a:r>
              <a:rPr lang="ar-SA" sz="3600" b="1" dirty="0" smtClean="0">
                <a:solidFill>
                  <a:srgbClr val="002060"/>
                </a:solidFill>
              </a:rPr>
              <a:t>مبتدأ مرفوع بالواو لأنه جمع مذكر سالم .</a:t>
            </a:r>
          </a:p>
          <a:p>
            <a:pPr>
              <a:buNone/>
            </a:pPr>
            <a:r>
              <a:rPr lang="ar-SA" sz="3600" b="1" dirty="0" smtClean="0">
                <a:solidFill>
                  <a:srgbClr val="FF0000"/>
                </a:solidFill>
              </a:rPr>
              <a:t>سلمت على </a:t>
            </a:r>
            <a:r>
              <a:rPr lang="ar-SA" sz="3600" b="1" u="sng" dirty="0" smtClean="0">
                <a:solidFill>
                  <a:srgbClr val="FF0000"/>
                </a:solidFill>
              </a:rPr>
              <a:t>المهندسين</a:t>
            </a:r>
            <a:r>
              <a:rPr lang="ar-SA" sz="3600" b="1" dirty="0" smtClean="0">
                <a:solidFill>
                  <a:srgbClr val="FF0000"/>
                </a:solidFill>
              </a:rPr>
              <a:t> : </a:t>
            </a:r>
            <a:r>
              <a:rPr lang="ar-SA" sz="3600" b="1" dirty="0" smtClean="0">
                <a:solidFill>
                  <a:srgbClr val="002060"/>
                </a:solidFill>
              </a:rPr>
              <a:t>اسم مجرور بالياء </a:t>
            </a:r>
          </a:p>
          <a:p>
            <a:pPr>
              <a:buNone/>
            </a:pPr>
            <a:r>
              <a:rPr lang="ar-SA" sz="3600" b="1" dirty="0" smtClean="0">
                <a:solidFill>
                  <a:srgbClr val="FF0000"/>
                </a:solidFill>
              </a:rPr>
              <a:t>رأيت </a:t>
            </a:r>
            <a:r>
              <a:rPr lang="ar-SA" sz="3600" b="1" u="sng" dirty="0" smtClean="0">
                <a:solidFill>
                  <a:srgbClr val="FF0000"/>
                </a:solidFill>
              </a:rPr>
              <a:t>المهندسين</a:t>
            </a:r>
            <a:r>
              <a:rPr lang="ar-SA" sz="3600" b="1" dirty="0" smtClean="0">
                <a:solidFill>
                  <a:srgbClr val="FF0000"/>
                </a:solidFill>
              </a:rPr>
              <a:t> : </a:t>
            </a:r>
            <a:r>
              <a:rPr lang="ar-SA" sz="3600" b="1" dirty="0" smtClean="0">
                <a:solidFill>
                  <a:srgbClr val="002060"/>
                </a:solidFill>
              </a:rPr>
              <a:t>مفعول </a:t>
            </a:r>
            <a:r>
              <a:rPr lang="ar-SA" sz="3600" b="1" dirty="0" err="1" smtClean="0">
                <a:solidFill>
                  <a:srgbClr val="002060"/>
                </a:solidFill>
              </a:rPr>
              <a:t>به</a:t>
            </a:r>
            <a:r>
              <a:rPr lang="ar-SA" sz="3600" b="1" dirty="0" smtClean="0">
                <a:solidFill>
                  <a:srgbClr val="002060"/>
                </a:solidFill>
              </a:rPr>
              <a:t> منصوب بالياء لأنه جمع مذكر سالم </a:t>
            </a:r>
            <a:endParaRPr lang="ar-SA" sz="3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>
                <a:solidFill>
                  <a:srgbClr val="C00000"/>
                </a:solidFill>
              </a:rPr>
              <a:t>جمع المؤنث السالم </a:t>
            </a:r>
            <a:endParaRPr lang="ar-SA" b="1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sz="3600" b="1" dirty="0" smtClean="0">
                <a:solidFill>
                  <a:srgbClr val="FF0000"/>
                </a:solidFill>
              </a:rPr>
              <a:t>علامته الإعرابية </a:t>
            </a:r>
            <a:r>
              <a:rPr lang="ar-SA" dirty="0" smtClean="0"/>
              <a:t>: </a:t>
            </a:r>
            <a:r>
              <a:rPr lang="ar-SA" sz="3600" b="1" dirty="0" smtClean="0">
                <a:solidFill>
                  <a:srgbClr val="002060"/>
                </a:solidFill>
              </a:rPr>
              <a:t>بالحركات الظاهرة </a:t>
            </a:r>
          </a:p>
          <a:p>
            <a:r>
              <a:rPr lang="ar-SA" sz="3600" b="1" dirty="0" smtClean="0">
                <a:solidFill>
                  <a:srgbClr val="002060"/>
                </a:solidFill>
              </a:rPr>
              <a:t> الرفع حركته الضمة والنصب والجر حركته الكسرة</a:t>
            </a:r>
          </a:p>
          <a:p>
            <a:pPr>
              <a:buNone/>
            </a:pPr>
            <a:r>
              <a:rPr lang="ar-SA" sz="3600" b="1" dirty="0" smtClean="0">
                <a:solidFill>
                  <a:srgbClr val="002060"/>
                </a:solidFill>
              </a:rPr>
              <a:t> </a:t>
            </a:r>
            <a:r>
              <a:rPr lang="ar-SA" sz="3600" b="1" dirty="0" smtClean="0">
                <a:solidFill>
                  <a:srgbClr val="FF0000"/>
                </a:solidFill>
              </a:rPr>
              <a:t>جاءت </a:t>
            </a:r>
            <a:r>
              <a:rPr lang="ar-SA" sz="3600" b="1" u="sng" dirty="0" smtClean="0">
                <a:solidFill>
                  <a:srgbClr val="FF0000"/>
                </a:solidFill>
              </a:rPr>
              <a:t>طالباتٌ </a:t>
            </a:r>
            <a:r>
              <a:rPr lang="ar-SA" sz="3600" b="1" dirty="0" smtClean="0">
                <a:solidFill>
                  <a:srgbClr val="FF0000"/>
                </a:solidFill>
              </a:rPr>
              <a:t>     </a:t>
            </a:r>
            <a:r>
              <a:rPr lang="ar-SA" sz="3600" b="1" dirty="0" smtClean="0">
                <a:solidFill>
                  <a:srgbClr val="002060"/>
                </a:solidFill>
              </a:rPr>
              <a:t>فاعل </a:t>
            </a:r>
            <a:r>
              <a:rPr lang="ar-SA" sz="3600" b="1" dirty="0" smtClean="0">
                <a:solidFill>
                  <a:srgbClr val="002060"/>
                </a:solidFill>
              </a:rPr>
              <a:t>مرفوع </a:t>
            </a:r>
            <a:r>
              <a:rPr lang="ar-SA" sz="3600" b="1" dirty="0" smtClean="0">
                <a:solidFill>
                  <a:srgbClr val="002060"/>
                </a:solidFill>
              </a:rPr>
              <a:t>بالضمة </a:t>
            </a:r>
          </a:p>
          <a:p>
            <a:pPr>
              <a:buNone/>
            </a:pPr>
            <a:r>
              <a:rPr lang="ar-SA" sz="3600" b="1" dirty="0" smtClean="0">
                <a:solidFill>
                  <a:srgbClr val="FF0000"/>
                </a:solidFill>
              </a:rPr>
              <a:t>رأيت </a:t>
            </a:r>
            <a:r>
              <a:rPr lang="ar-SA" sz="3600" b="1" u="sng" dirty="0" smtClean="0">
                <a:solidFill>
                  <a:srgbClr val="FF0000"/>
                </a:solidFill>
              </a:rPr>
              <a:t>طالباتٍ </a:t>
            </a:r>
            <a:r>
              <a:rPr lang="ar-SA" sz="3600" b="1" dirty="0" smtClean="0">
                <a:solidFill>
                  <a:srgbClr val="FF0000"/>
                </a:solidFill>
              </a:rPr>
              <a:t>        </a:t>
            </a:r>
            <a:r>
              <a:rPr lang="ar-SA" sz="3600" b="1" dirty="0" smtClean="0">
                <a:solidFill>
                  <a:srgbClr val="002060"/>
                </a:solidFill>
              </a:rPr>
              <a:t>مفعول </a:t>
            </a:r>
            <a:r>
              <a:rPr lang="ar-SA" sz="3600" b="1" dirty="0" err="1" smtClean="0">
                <a:solidFill>
                  <a:srgbClr val="002060"/>
                </a:solidFill>
              </a:rPr>
              <a:t>به</a:t>
            </a:r>
            <a:r>
              <a:rPr lang="ar-SA" sz="3600" b="1" dirty="0" smtClean="0">
                <a:solidFill>
                  <a:srgbClr val="002060"/>
                </a:solidFill>
              </a:rPr>
              <a:t> منصوب بالكسرة لأنه جمع مؤنث  سالم </a:t>
            </a:r>
          </a:p>
          <a:p>
            <a:pPr>
              <a:buNone/>
            </a:pPr>
            <a:r>
              <a:rPr lang="ar-SA" sz="3600" b="1" dirty="0" smtClean="0">
                <a:solidFill>
                  <a:srgbClr val="FF0000"/>
                </a:solidFill>
              </a:rPr>
              <a:t>سلمت على </a:t>
            </a:r>
            <a:r>
              <a:rPr lang="ar-SA" sz="3600" b="1" u="sng" dirty="0" smtClean="0">
                <a:solidFill>
                  <a:srgbClr val="FF0000"/>
                </a:solidFill>
              </a:rPr>
              <a:t>طالبات</a:t>
            </a:r>
            <a:r>
              <a:rPr lang="ar-SA" sz="3600" b="1" dirty="0" smtClean="0">
                <a:solidFill>
                  <a:srgbClr val="FF0000"/>
                </a:solidFill>
              </a:rPr>
              <a:t>      </a:t>
            </a:r>
            <a:r>
              <a:rPr lang="ar-SA" sz="3600" b="1" dirty="0" smtClean="0">
                <a:solidFill>
                  <a:srgbClr val="002060"/>
                </a:solidFill>
              </a:rPr>
              <a:t>اسم مجرور بالكسرة </a:t>
            </a:r>
            <a:endParaRPr lang="ar-SA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>
                <a:solidFill>
                  <a:srgbClr val="C00000"/>
                </a:solidFill>
              </a:rPr>
              <a:t>الممنوع من الصرف </a:t>
            </a:r>
            <a:endParaRPr lang="ar-SA" b="1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ar-SA" sz="3600" dirty="0" smtClean="0">
                <a:solidFill>
                  <a:srgbClr val="FF0000"/>
                </a:solidFill>
              </a:rPr>
              <a:t>القاعدة : </a:t>
            </a:r>
            <a:r>
              <a:rPr lang="ar-SA" sz="3600" b="1" dirty="0" smtClean="0">
                <a:solidFill>
                  <a:srgbClr val="7030A0"/>
                </a:solidFill>
              </a:rPr>
              <a:t>الممنوع من الصرف لا ينون ويجر بالفتحة عوضا عن الكسرة ،ويجر بالكسرة إذا دخلت أل التعريف أو الإضافة .</a:t>
            </a:r>
          </a:p>
          <a:p>
            <a:r>
              <a:rPr lang="ar-SA" sz="3600" dirty="0" smtClean="0">
                <a:solidFill>
                  <a:srgbClr val="FF0000"/>
                </a:solidFill>
              </a:rPr>
              <a:t>مواضع الممنوع من الصرف :</a:t>
            </a:r>
          </a:p>
          <a:p>
            <a:pPr marL="742950" indent="-742950">
              <a:buAutoNum type="arabicPeriod"/>
            </a:pPr>
            <a:r>
              <a:rPr lang="ar-SA" sz="3600" b="1" dirty="0" smtClean="0">
                <a:solidFill>
                  <a:srgbClr val="7030A0"/>
                </a:solidFill>
              </a:rPr>
              <a:t>العلم المؤنث : </a:t>
            </a:r>
            <a:r>
              <a:rPr lang="ar-SA" sz="3600" b="1" dirty="0" smtClean="0">
                <a:solidFill>
                  <a:srgbClr val="FF0000"/>
                </a:solidFill>
              </a:rPr>
              <a:t>مثل</a:t>
            </a:r>
            <a:r>
              <a:rPr lang="ar-SA" sz="3600" b="1" dirty="0" smtClean="0">
                <a:solidFill>
                  <a:srgbClr val="7030A0"/>
                </a:solidFill>
              </a:rPr>
              <a:t> فاطمة  عائشة  سعاد  زينب </a:t>
            </a:r>
          </a:p>
          <a:p>
            <a:pPr marL="742950" indent="-742950">
              <a:buAutoNum type="arabicPeriod"/>
            </a:pPr>
            <a:r>
              <a:rPr lang="ar-SA" sz="3600" b="1" dirty="0" smtClean="0">
                <a:solidFill>
                  <a:srgbClr val="7030A0"/>
                </a:solidFill>
              </a:rPr>
              <a:t>العلم الأعجمي : </a:t>
            </a:r>
            <a:r>
              <a:rPr lang="ar-SA" sz="3600" b="1" dirty="0" smtClean="0">
                <a:solidFill>
                  <a:srgbClr val="FF0000"/>
                </a:solidFill>
              </a:rPr>
              <a:t>مثل </a:t>
            </a:r>
            <a:r>
              <a:rPr lang="ar-SA" sz="3600" b="1" dirty="0" smtClean="0">
                <a:solidFill>
                  <a:srgbClr val="7030A0"/>
                </a:solidFill>
              </a:rPr>
              <a:t>آدم إبراهيم جورج </a:t>
            </a:r>
          </a:p>
          <a:p>
            <a:pPr marL="742950" indent="-742950">
              <a:buAutoNum type="arabicPeriod"/>
            </a:pPr>
            <a:r>
              <a:rPr lang="ar-SA" sz="3600" b="1" dirty="0" smtClean="0">
                <a:solidFill>
                  <a:srgbClr val="7030A0"/>
                </a:solidFill>
              </a:rPr>
              <a:t>العلم المختوم بألف ونون زائدتين : </a:t>
            </a:r>
            <a:r>
              <a:rPr lang="ar-SA" sz="3600" b="1" dirty="0" smtClean="0">
                <a:solidFill>
                  <a:srgbClr val="FF0000"/>
                </a:solidFill>
              </a:rPr>
              <a:t>مثل </a:t>
            </a:r>
            <a:r>
              <a:rPr lang="ar-SA" sz="3600" b="1" dirty="0" smtClean="0">
                <a:solidFill>
                  <a:srgbClr val="7030A0"/>
                </a:solidFill>
              </a:rPr>
              <a:t>عدنان سلمان</a:t>
            </a:r>
          </a:p>
          <a:p>
            <a:pPr marL="742950" indent="-742950">
              <a:buNone/>
            </a:pPr>
            <a:endParaRPr lang="ar-SA" sz="36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ar-SA" b="1" dirty="0" smtClean="0">
                <a:solidFill>
                  <a:srgbClr val="7030A0"/>
                </a:solidFill>
              </a:rPr>
              <a:t>4. العلم على وزن فُعَل :  </a:t>
            </a:r>
            <a:r>
              <a:rPr lang="ar-SA" b="1" dirty="0" smtClean="0">
                <a:solidFill>
                  <a:srgbClr val="FF0000"/>
                </a:solidFill>
              </a:rPr>
              <a:t>مثل</a:t>
            </a:r>
            <a:r>
              <a:rPr lang="ar-SA" b="1" dirty="0" smtClean="0">
                <a:solidFill>
                  <a:srgbClr val="7030A0"/>
                </a:solidFill>
              </a:rPr>
              <a:t> زحل وعمر</a:t>
            </a:r>
          </a:p>
          <a:p>
            <a:pPr>
              <a:buNone/>
            </a:pPr>
            <a:r>
              <a:rPr lang="ar-SA" b="1" dirty="0" smtClean="0">
                <a:solidFill>
                  <a:srgbClr val="7030A0"/>
                </a:solidFill>
              </a:rPr>
              <a:t>5.العلم المركب تركيب مزجي : </a:t>
            </a:r>
            <a:r>
              <a:rPr lang="ar-SA" b="1" dirty="0" smtClean="0">
                <a:solidFill>
                  <a:srgbClr val="FF0000"/>
                </a:solidFill>
              </a:rPr>
              <a:t>مثل </a:t>
            </a:r>
            <a:r>
              <a:rPr lang="ar-SA" b="1" dirty="0" smtClean="0">
                <a:solidFill>
                  <a:srgbClr val="7030A0"/>
                </a:solidFill>
              </a:rPr>
              <a:t>حضرموت بور سعيد </a:t>
            </a:r>
          </a:p>
          <a:p>
            <a:pPr>
              <a:buNone/>
            </a:pPr>
            <a:r>
              <a:rPr lang="ar-SA" b="1" dirty="0" smtClean="0">
                <a:solidFill>
                  <a:srgbClr val="7030A0"/>
                </a:solidFill>
              </a:rPr>
              <a:t>6.العلم على وزن الفعل : </a:t>
            </a:r>
            <a:r>
              <a:rPr lang="ar-SA" b="1" dirty="0" smtClean="0">
                <a:solidFill>
                  <a:srgbClr val="FF0000"/>
                </a:solidFill>
              </a:rPr>
              <a:t>مثل  </a:t>
            </a:r>
            <a:r>
              <a:rPr lang="ar-SA" b="1" dirty="0" smtClean="0">
                <a:solidFill>
                  <a:srgbClr val="7030A0"/>
                </a:solidFill>
              </a:rPr>
              <a:t>يزيد  أحمد   </a:t>
            </a:r>
          </a:p>
          <a:p>
            <a:pPr>
              <a:buNone/>
            </a:pPr>
            <a:r>
              <a:rPr lang="ar-SA" b="1" dirty="0" smtClean="0">
                <a:solidFill>
                  <a:srgbClr val="7030A0"/>
                </a:solidFill>
              </a:rPr>
              <a:t>7.الصفة على وزن أفعل : </a:t>
            </a:r>
            <a:r>
              <a:rPr lang="ar-SA" b="1" dirty="0" smtClean="0">
                <a:solidFill>
                  <a:srgbClr val="FF0000"/>
                </a:solidFill>
              </a:rPr>
              <a:t>مثل  </a:t>
            </a:r>
            <a:r>
              <a:rPr lang="ar-SA" b="1" dirty="0" smtClean="0">
                <a:solidFill>
                  <a:srgbClr val="7030A0"/>
                </a:solidFill>
              </a:rPr>
              <a:t>أخضر أحمر أفضل </a:t>
            </a:r>
          </a:p>
          <a:p>
            <a:pPr>
              <a:buNone/>
            </a:pPr>
            <a:r>
              <a:rPr lang="ar-SA" b="1" dirty="0" smtClean="0">
                <a:solidFill>
                  <a:srgbClr val="7030A0"/>
                </a:solidFill>
              </a:rPr>
              <a:t>8.الصفة المختومة بألف ونون زائدتين : </a:t>
            </a:r>
            <a:r>
              <a:rPr lang="ar-SA" b="1" dirty="0" smtClean="0">
                <a:solidFill>
                  <a:srgbClr val="FF0000"/>
                </a:solidFill>
              </a:rPr>
              <a:t>مثل </a:t>
            </a:r>
            <a:r>
              <a:rPr lang="ar-SA" b="1" dirty="0" smtClean="0">
                <a:solidFill>
                  <a:srgbClr val="7030A0"/>
                </a:solidFill>
              </a:rPr>
              <a:t> عطشان ريان </a:t>
            </a:r>
          </a:p>
          <a:p>
            <a:pPr>
              <a:buNone/>
            </a:pPr>
            <a:r>
              <a:rPr lang="ar-SA" b="1" dirty="0" smtClean="0">
                <a:solidFill>
                  <a:srgbClr val="7030A0"/>
                </a:solidFill>
              </a:rPr>
              <a:t>9.الصفة على وزن (فُعل) : </a:t>
            </a:r>
            <a:r>
              <a:rPr lang="ar-SA" b="1" dirty="0" smtClean="0">
                <a:solidFill>
                  <a:srgbClr val="FF0000"/>
                </a:solidFill>
              </a:rPr>
              <a:t>مثل</a:t>
            </a:r>
            <a:r>
              <a:rPr lang="ar-SA" b="1" dirty="0" smtClean="0">
                <a:solidFill>
                  <a:srgbClr val="7030A0"/>
                </a:solidFill>
              </a:rPr>
              <a:t>  أُخَرْ </a:t>
            </a:r>
          </a:p>
          <a:p>
            <a:pPr>
              <a:buNone/>
            </a:pPr>
            <a:r>
              <a:rPr lang="ar-SA" b="1" dirty="0" smtClean="0">
                <a:solidFill>
                  <a:srgbClr val="7030A0"/>
                </a:solidFill>
              </a:rPr>
              <a:t>10.المختوم بألف التأنيث المقصورة : </a:t>
            </a:r>
            <a:r>
              <a:rPr lang="ar-SA" b="1" dirty="0" smtClean="0">
                <a:solidFill>
                  <a:srgbClr val="FF0000"/>
                </a:solidFill>
              </a:rPr>
              <a:t>مثل </a:t>
            </a:r>
            <a:r>
              <a:rPr lang="ar-SA" b="1" dirty="0" smtClean="0">
                <a:solidFill>
                  <a:srgbClr val="7030A0"/>
                </a:solidFill>
              </a:rPr>
              <a:t>ذكرى سلوى </a:t>
            </a:r>
          </a:p>
          <a:p>
            <a:pPr>
              <a:buNone/>
            </a:pPr>
            <a:r>
              <a:rPr lang="ar-SA" b="1" dirty="0" smtClean="0">
                <a:solidFill>
                  <a:srgbClr val="7030A0"/>
                </a:solidFill>
              </a:rPr>
              <a:t>11.المختوم بألف التأنيث الممدودة :  </a:t>
            </a:r>
            <a:r>
              <a:rPr lang="ar-SA" b="1" dirty="0" smtClean="0">
                <a:solidFill>
                  <a:srgbClr val="FF0000"/>
                </a:solidFill>
              </a:rPr>
              <a:t>مثل</a:t>
            </a:r>
            <a:r>
              <a:rPr lang="ar-SA" b="1" dirty="0" smtClean="0">
                <a:solidFill>
                  <a:srgbClr val="7030A0"/>
                </a:solidFill>
              </a:rPr>
              <a:t> صحراء خضراء زهراء </a:t>
            </a:r>
          </a:p>
          <a:p>
            <a:pPr>
              <a:buNone/>
            </a:pPr>
            <a:r>
              <a:rPr lang="ar-SA" b="1" dirty="0" smtClean="0">
                <a:solidFill>
                  <a:srgbClr val="7030A0"/>
                </a:solidFill>
              </a:rPr>
              <a:t>12. أوزان  صيغة منتهى الجموع : مساجد  قواعد  مصابيح </a:t>
            </a:r>
          </a:p>
          <a:p>
            <a:pPr>
              <a:buNone/>
            </a:pPr>
            <a:r>
              <a:rPr lang="ar-SA" dirty="0" smtClean="0">
                <a:solidFill>
                  <a:srgbClr val="FF0000"/>
                </a:solidFill>
              </a:rPr>
              <a:t>أوزان صيغة منتهى الجموع </a:t>
            </a:r>
            <a:r>
              <a:rPr lang="ar-SA" b="1" dirty="0" smtClean="0">
                <a:solidFill>
                  <a:srgbClr val="7030A0"/>
                </a:solidFill>
              </a:rPr>
              <a:t>: أفاعل / أكارم  أفاعيل /  أساطير أناشيد </a:t>
            </a:r>
          </a:p>
          <a:p>
            <a:pPr>
              <a:buNone/>
            </a:pPr>
            <a:r>
              <a:rPr lang="ar-SA" b="1" dirty="0" err="1" smtClean="0">
                <a:solidFill>
                  <a:srgbClr val="7030A0"/>
                </a:solidFill>
              </a:rPr>
              <a:t>فعاليل</a:t>
            </a:r>
            <a:r>
              <a:rPr lang="ar-SA" b="1" dirty="0" smtClean="0">
                <a:solidFill>
                  <a:srgbClr val="7030A0"/>
                </a:solidFill>
              </a:rPr>
              <a:t> / عصافير    مفاعل / مساجد   فعائل  / صحائف قبائل   فواعل / شوارع  مفاعيل / مصابيح </a:t>
            </a:r>
            <a:endParaRPr lang="ar-SA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>
                <a:solidFill>
                  <a:srgbClr val="FF0000"/>
                </a:solidFill>
              </a:rPr>
              <a:t>تطبيقات الممنوع من الصرف 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SA" sz="2800" b="1" dirty="0" smtClean="0">
                <a:solidFill>
                  <a:srgbClr val="7030A0"/>
                </a:solidFill>
              </a:rPr>
              <a:t>جاء أحمدُ     </a:t>
            </a:r>
            <a:r>
              <a:rPr lang="ar-SA" sz="2800" dirty="0" smtClean="0"/>
              <a:t>فاعل مرفوع بالضمة </a:t>
            </a:r>
          </a:p>
          <a:p>
            <a:r>
              <a:rPr lang="ar-SA" sz="2800" b="1" dirty="0" smtClean="0">
                <a:solidFill>
                  <a:srgbClr val="7030A0"/>
                </a:solidFill>
              </a:rPr>
              <a:t>رأيت أحمد     </a:t>
            </a:r>
            <a:r>
              <a:rPr lang="ar-SA" sz="2800" dirty="0" smtClean="0"/>
              <a:t>مفعول بع منصوب بالفتحة </a:t>
            </a:r>
          </a:p>
          <a:p>
            <a:r>
              <a:rPr lang="ar-SA" sz="2800" b="1" dirty="0" smtClean="0">
                <a:solidFill>
                  <a:srgbClr val="7030A0"/>
                </a:solidFill>
              </a:rPr>
              <a:t>سلمت على أحمدَ   </a:t>
            </a:r>
            <a:r>
              <a:rPr lang="ar-SA" sz="2800" dirty="0" smtClean="0"/>
              <a:t>اسم مجرور بالفتحة لأنه ممنوع الصرف </a:t>
            </a:r>
          </a:p>
          <a:p>
            <a:pPr>
              <a:buNone/>
            </a:pPr>
            <a:endParaRPr lang="ar-SA" sz="2800" dirty="0" smtClean="0"/>
          </a:p>
          <a:p>
            <a:pPr>
              <a:buNone/>
            </a:pPr>
            <a:r>
              <a:rPr lang="ar-SA" sz="2800" b="1" dirty="0" smtClean="0">
                <a:solidFill>
                  <a:srgbClr val="7030A0"/>
                </a:solidFill>
              </a:rPr>
              <a:t>مررت على </a:t>
            </a:r>
            <a:r>
              <a:rPr lang="ar-SA" sz="2800" b="1" u="sng" dirty="0" smtClean="0">
                <a:solidFill>
                  <a:srgbClr val="7030A0"/>
                </a:solidFill>
              </a:rPr>
              <a:t>مساجدَ</a:t>
            </a:r>
            <a:r>
              <a:rPr lang="ar-SA" sz="2800" b="1" dirty="0" smtClean="0">
                <a:solidFill>
                  <a:srgbClr val="7030A0"/>
                </a:solidFill>
              </a:rPr>
              <a:t> كثيرة         </a:t>
            </a:r>
            <a:r>
              <a:rPr lang="ar-SA" sz="2800" dirty="0" smtClean="0"/>
              <a:t>اسم مجرور بالفتحة </a:t>
            </a:r>
          </a:p>
          <a:p>
            <a:pPr>
              <a:buNone/>
            </a:pPr>
            <a:r>
              <a:rPr lang="ar-SA" sz="2800" dirty="0" smtClean="0"/>
              <a:t> </a:t>
            </a:r>
            <a:r>
              <a:rPr lang="ar-SA" sz="2800" b="1" dirty="0" smtClean="0">
                <a:solidFill>
                  <a:srgbClr val="7030A0"/>
                </a:solidFill>
              </a:rPr>
              <a:t>مررت على </a:t>
            </a:r>
            <a:r>
              <a:rPr lang="ar-SA" sz="2800" b="1" u="sng" dirty="0" smtClean="0">
                <a:solidFill>
                  <a:srgbClr val="7030A0"/>
                </a:solidFill>
              </a:rPr>
              <a:t>مساجد</a:t>
            </a:r>
            <a:r>
              <a:rPr lang="ar-SA" sz="2800" b="1" dirty="0" smtClean="0">
                <a:solidFill>
                  <a:srgbClr val="7030A0"/>
                </a:solidFill>
              </a:rPr>
              <a:t> المدينة         </a:t>
            </a:r>
            <a:r>
              <a:rPr lang="ar-SA" sz="2800" dirty="0" smtClean="0"/>
              <a:t>اسم مجرور بالكسرة وهو مضاف </a:t>
            </a:r>
            <a:r>
              <a:rPr lang="ar-SA" sz="2800" dirty="0" smtClean="0">
                <a:solidFill>
                  <a:srgbClr val="7030A0"/>
                </a:solidFill>
              </a:rPr>
              <a:t>المدينة مضاف إلية </a:t>
            </a:r>
          </a:p>
          <a:p>
            <a:pPr>
              <a:buNone/>
            </a:pPr>
            <a:r>
              <a:rPr lang="ar-SA" sz="2800" b="1" dirty="0" smtClean="0">
                <a:solidFill>
                  <a:srgbClr val="7030A0"/>
                </a:solidFill>
              </a:rPr>
              <a:t>حضرت  في </a:t>
            </a:r>
            <a:r>
              <a:rPr lang="ar-SA" sz="2800" b="1" u="sng" dirty="0" smtClean="0">
                <a:solidFill>
                  <a:srgbClr val="7030A0"/>
                </a:solidFill>
              </a:rPr>
              <a:t>المساجد</a:t>
            </a:r>
            <a:r>
              <a:rPr lang="ar-SA" sz="2800" b="1" dirty="0" smtClean="0">
                <a:solidFill>
                  <a:srgbClr val="7030A0"/>
                </a:solidFill>
              </a:rPr>
              <a:t> القريبة محاضرة مفيدة     </a:t>
            </a:r>
            <a:r>
              <a:rPr lang="ar-SA" sz="2800" dirty="0" smtClean="0"/>
              <a:t>اسم مجرور بالكسرة لأنه دخلت عليه أل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>
                <a:solidFill>
                  <a:srgbClr val="C00000"/>
                </a:solidFill>
              </a:rPr>
              <a:t>الأفعال الخمسة </a:t>
            </a:r>
            <a:endParaRPr lang="ar-SA" b="1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7030A0"/>
                </a:solidFill>
              </a:rPr>
              <a:t>كل فعل مضارع اتصلت </a:t>
            </a:r>
            <a:r>
              <a:rPr lang="ar-SA" b="1" dirty="0" err="1" smtClean="0">
                <a:solidFill>
                  <a:srgbClr val="7030A0"/>
                </a:solidFill>
              </a:rPr>
              <a:t>به</a:t>
            </a:r>
            <a:r>
              <a:rPr lang="ar-SA" b="1" dirty="0" smtClean="0">
                <a:solidFill>
                  <a:srgbClr val="7030A0"/>
                </a:solidFill>
              </a:rPr>
              <a:t> واو الجماعة أو ألف الاثنين أو ياء المؤنثة  المخاطبة .</a:t>
            </a:r>
          </a:p>
          <a:p>
            <a:pPr>
              <a:buNone/>
            </a:pPr>
            <a:r>
              <a:rPr lang="ar-SA" b="1" dirty="0" smtClean="0">
                <a:solidFill>
                  <a:srgbClr val="FF0000"/>
                </a:solidFill>
              </a:rPr>
              <a:t>علامته الأعرابية : </a:t>
            </a:r>
            <a:r>
              <a:rPr lang="ar-SA" b="1" dirty="0" smtClean="0">
                <a:solidFill>
                  <a:srgbClr val="7030A0"/>
                </a:solidFill>
              </a:rPr>
              <a:t>ترفع بثبوت النون وتنصب وتجزم بحذف النون .</a:t>
            </a:r>
          </a:p>
          <a:p>
            <a:pPr>
              <a:buNone/>
            </a:pPr>
            <a:r>
              <a:rPr lang="ar-SA" b="1" dirty="0" smtClean="0">
                <a:solidFill>
                  <a:srgbClr val="7030A0"/>
                </a:solidFill>
              </a:rPr>
              <a:t>الطلاب يجتهدون : </a:t>
            </a:r>
            <a:r>
              <a:rPr lang="ar-SA" b="1" dirty="0" smtClean="0">
                <a:solidFill>
                  <a:schemeClr val="tx2">
                    <a:lumMod val="50000"/>
                  </a:schemeClr>
                </a:solidFill>
              </a:rPr>
              <a:t>فعل مضارع مرفوع بثبوت النون </a:t>
            </a:r>
          </a:p>
          <a:p>
            <a:pPr>
              <a:buNone/>
            </a:pPr>
            <a:endParaRPr lang="ar-SA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buNone/>
            </a:pPr>
            <a:r>
              <a:rPr lang="ar-SA" b="1" dirty="0" smtClean="0">
                <a:solidFill>
                  <a:srgbClr val="7030A0"/>
                </a:solidFill>
              </a:rPr>
              <a:t> لن يعملوا  </a:t>
            </a:r>
            <a:r>
              <a:rPr lang="ar-SA" b="1" dirty="0" smtClean="0">
                <a:solidFill>
                  <a:schemeClr val="tx2">
                    <a:lumMod val="50000"/>
                  </a:schemeClr>
                </a:solidFill>
              </a:rPr>
              <a:t>:  فعل مضارع منصوب بحذف النون </a:t>
            </a:r>
          </a:p>
          <a:p>
            <a:pPr>
              <a:buNone/>
            </a:pPr>
            <a:r>
              <a:rPr lang="ar-SA" b="1" dirty="0" smtClean="0">
                <a:solidFill>
                  <a:srgbClr val="7030A0"/>
                </a:solidFill>
              </a:rPr>
              <a:t>لم يعملوا </a:t>
            </a:r>
            <a:r>
              <a:rPr lang="ar-SA" b="1" dirty="0" smtClean="0">
                <a:solidFill>
                  <a:schemeClr val="tx2">
                    <a:lumMod val="50000"/>
                  </a:schemeClr>
                </a:solidFill>
              </a:rPr>
              <a:t>: فعل مضارع مجزوم بحذف النون </a:t>
            </a:r>
            <a:endParaRPr lang="ar-SA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186</TotalTime>
  <Words>621</Words>
  <Application>Microsoft Office PowerPoint</Application>
  <PresentationFormat>عرض على الشاشة (3:4)‏</PresentationFormat>
  <Paragraphs>77</Paragraphs>
  <Slides>11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11</vt:i4>
      </vt:variant>
    </vt:vector>
  </HeadingPairs>
  <TitlesOfParts>
    <vt:vector size="12" baseType="lpstr">
      <vt:lpstr>تدفق</vt:lpstr>
      <vt:lpstr>مراجعة الوحدة الأولى والثانية </vt:lpstr>
      <vt:lpstr>الأسماء الخمسة </vt:lpstr>
      <vt:lpstr>المثنى </vt:lpstr>
      <vt:lpstr>جمع المذكر السالم </vt:lpstr>
      <vt:lpstr>جمع المؤنث السالم </vt:lpstr>
      <vt:lpstr>الممنوع من الصرف </vt:lpstr>
      <vt:lpstr>الشريحة 7</vt:lpstr>
      <vt:lpstr>تطبيقات الممنوع من الصرف </vt:lpstr>
      <vt:lpstr>الأفعال الخمسة </vt:lpstr>
      <vt:lpstr>المقصور </vt:lpstr>
      <vt:lpstr>المعتل من الأفعال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Toshiba</dc:creator>
  <cp:lastModifiedBy>Toshiba</cp:lastModifiedBy>
  <cp:revision>31</cp:revision>
  <dcterms:created xsi:type="dcterms:W3CDTF">2014-10-18T15:36:00Z</dcterms:created>
  <dcterms:modified xsi:type="dcterms:W3CDTF">2014-10-26T18:20:21Z</dcterms:modified>
</cp:coreProperties>
</file>