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99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EE755E-82B5-48E2-84B7-12E4BDBE7987}" type="datetimeFigureOut">
              <a:rPr lang="ar-SA" smtClean="0"/>
              <a:pPr/>
              <a:t>29/10/1432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A2622C-D166-49B0-B60D-0E809543360F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3568" y="548681"/>
            <a:ext cx="7772400" cy="1152128"/>
          </a:xfrm>
        </p:spPr>
        <p:txBody>
          <a:bodyPr/>
          <a:lstStyle/>
          <a:p>
            <a:r>
              <a:rPr lang="ar-SA" b="1" u="sng" dirty="0"/>
              <a:t>محاسبة تكلفة المراحل الإنتاجية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11560" y="1772816"/>
            <a:ext cx="7776864" cy="4536504"/>
          </a:xfrm>
        </p:spPr>
        <p:txBody>
          <a:bodyPr/>
          <a:lstStyle/>
          <a:p>
            <a:pPr algn="r"/>
            <a:r>
              <a:rPr lang="ar-SA" dirty="0">
                <a:solidFill>
                  <a:schemeClr val="tx1"/>
                </a:solidFill>
              </a:rPr>
              <a:t>عندما يتم الإنتاج على مراحل كل مرحلة تتم في قسم معين بحيث تعتبر البضاعة أو المنتج تامة الصنع بالنسبة لذلك  القسم إلا أنها تعتبر مادة خام بالنسبة للقسم الذي يليه</a:t>
            </a:r>
            <a:r>
              <a:rPr lang="ar-SA" dirty="0" smtClean="0">
                <a:solidFill>
                  <a:schemeClr val="tx1"/>
                </a:solidFill>
              </a:rPr>
              <a:t>.</a:t>
            </a:r>
          </a:p>
          <a:p>
            <a:r>
              <a:rPr lang="ar-SA" b="1" u="sng" dirty="0">
                <a:solidFill>
                  <a:srgbClr val="FF0000"/>
                </a:solidFill>
              </a:rPr>
              <a:t>مثال </a:t>
            </a:r>
            <a:endParaRPr lang="en-US" dirty="0">
              <a:solidFill>
                <a:srgbClr val="FF0000"/>
              </a:solidFill>
            </a:endParaRPr>
          </a:p>
          <a:p>
            <a:pPr lvl="0"/>
            <a:r>
              <a:rPr lang="ar-SA" dirty="0">
                <a:solidFill>
                  <a:srgbClr val="FF0000"/>
                </a:solidFill>
              </a:rPr>
              <a:t>صناعة الإسمنت ، الدقيق  و نسيج الأقمشة </a:t>
            </a:r>
            <a:endParaRPr lang="en-US" dirty="0">
              <a:solidFill>
                <a:srgbClr val="FF0000"/>
              </a:solidFill>
            </a:endParaRPr>
          </a:p>
          <a:p>
            <a:pPr algn="r"/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u="sng" dirty="0" smtClean="0"/>
              <a:t>مستوى الإتمام </a:t>
            </a:r>
            <a:r>
              <a:rPr lang="ar-SA" b="1" u="sng" dirty="0" err="1" smtClean="0"/>
              <a:t>و</a:t>
            </a:r>
            <a:r>
              <a:rPr lang="ar-SA" b="1" u="sng" dirty="0" smtClean="0"/>
              <a:t> علاقته بحساب التكلفة</a:t>
            </a:r>
            <a:endParaRPr lang="en-US" dirty="0" smtClean="0"/>
          </a:p>
          <a:p>
            <a:r>
              <a:rPr lang="ar-SA" b="1" dirty="0" smtClean="0"/>
              <a:t>هدف محاسبة تكاليف المراحل الإنتاجية هو </a:t>
            </a:r>
            <a:r>
              <a:rPr lang="ar-SA" b="1" u="sng" dirty="0" smtClean="0"/>
              <a:t>معرفة تكلفة وحدة الإنتاج في كل مرحلة</a:t>
            </a:r>
            <a:endParaRPr lang="en-US" dirty="0" smtClean="0"/>
          </a:p>
          <a:p>
            <a:r>
              <a:rPr lang="en-US" dirty="0" smtClean="0"/>
              <a:t> </a:t>
            </a:r>
            <a:r>
              <a:rPr lang="ar-SA" dirty="0" smtClean="0">
                <a:solidFill>
                  <a:srgbClr val="FF0000"/>
                </a:solidFill>
              </a:rPr>
              <a:t>تكلفة إنتاج </a:t>
            </a:r>
            <a:r>
              <a:rPr lang="ar-SA" dirty="0" err="1" smtClean="0">
                <a:solidFill>
                  <a:srgbClr val="FF0000"/>
                </a:solidFill>
              </a:rPr>
              <a:t>المرحله</a:t>
            </a:r>
            <a:r>
              <a:rPr lang="ar-SA" dirty="0" smtClean="0">
                <a:solidFill>
                  <a:srgbClr val="FF0000"/>
                </a:solidFill>
              </a:rPr>
              <a:t> </a:t>
            </a:r>
            <a:r>
              <a:rPr lang="ar-SA" dirty="0" smtClean="0"/>
              <a:t>=تكلفة إنتاج </a:t>
            </a:r>
            <a:r>
              <a:rPr lang="ar-SA" dirty="0" err="1" smtClean="0"/>
              <a:t>منقوله</a:t>
            </a:r>
            <a:r>
              <a:rPr lang="ar-SA" dirty="0" smtClean="0"/>
              <a:t> من </a:t>
            </a:r>
            <a:r>
              <a:rPr lang="ar-SA" dirty="0" err="1" smtClean="0"/>
              <a:t>المرحله</a:t>
            </a:r>
            <a:r>
              <a:rPr lang="ar-SA" dirty="0" smtClean="0"/>
              <a:t> سابقه </a:t>
            </a:r>
            <a:r>
              <a:rPr lang="ar-SA" dirty="0" smtClean="0">
                <a:solidFill>
                  <a:srgbClr val="FF0000"/>
                </a:solidFill>
              </a:rPr>
              <a:t>+</a:t>
            </a:r>
            <a:r>
              <a:rPr lang="ar-SA" dirty="0" smtClean="0"/>
              <a:t> تكلفة المواد المباشره (المضافه خلال الفتره)</a:t>
            </a:r>
            <a:r>
              <a:rPr lang="ar-SA" dirty="0" smtClean="0">
                <a:solidFill>
                  <a:srgbClr val="FF0000"/>
                </a:solidFill>
              </a:rPr>
              <a:t>+</a:t>
            </a:r>
            <a:r>
              <a:rPr lang="ar-SA" dirty="0" smtClean="0"/>
              <a:t>تكلفة الاجور المباشره (المضافه خلال الفتره)</a:t>
            </a:r>
            <a:r>
              <a:rPr lang="ar-SA" dirty="0" smtClean="0">
                <a:solidFill>
                  <a:srgbClr val="FF0000"/>
                </a:solidFill>
              </a:rPr>
              <a:t>+</a:t>
            </a:r>
            <a:r>
              <a:rPr lang="ar-SA" dirty="0" smtClean="0"/>
              <a:t>المصاريف الصناعيه الغير مباشره التي تحملها الإنتاج خلال الفتره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dirty="0" smtClean="0"/>
              <a:t>ولكي نحصر تكاليف الوحدة المنتجة من هذه المرحلة فلا بد من قسمة مجموع التكاليف على جميع الوحدات التي أنتجت في المرحلة خلال </a:t>
            </a:r>
            <a:r>
              <a:rPr lang="ar-SA" b="1" dirty="0" smtClean="0"/>
              <a:t>الفترة</a:t>
            </a:r>
          </a:p>
          <a:p>
            <a:r>
              <a:rPr lang="ar-SA" b="1" dirty="0" smtClean="0"/>
              <a:t>ت </a:t>
            </a:r>
            <a:r>
              <a:rPr lang="ar-SA" b="1" dirty="0" err="1" smtClean="0"/>
              <a:t>الوحده</a:t>
            </a:r>
            <a:r>
              <a:rPr lang="ar-SA" b="1" dirty="0" smtClean="0"/>
              <a:t> </a:t>
            </a:r>
            <a:r>
              <a:rPr lang="ar-SA" b="1" dirty="0" err="1" smtClean="0"/>
              <a:t>للمرحله</a:t>
            </a:r>
            <a:r>
              <a:rPr lang="ar-SA" b="1" dirty="0" smtClean="0"/>
              <a:t>= إجمالي تكاليف الإنتاج </a:t>
            </a:r>
            <a:r>
              <a:rPr lang="ar-SA" b="1" dirty="0" err="1" smtClean="0"/>
              <a:t>للمرحله</a:t>
            </a:r>
            <a:endParaRPr lang="en-US" dirty="0" smtClean="0"/>
          </a:p>
          <a:p>
            <a:r>
              <a:rPr lang="ar-SA" dirty="0" smtClean="0"/>
              <a:t>                         </a:t>
            </a:r>
            <a:r>
              <a:rPr lang="ar-SA" b="1" dirty="0" smtClean="0"/>
              <a:t>عدد الوحدات </a:t>
            </a:r>
            <a:r>
              <a:rPr lang="ar-SA" b="1" dirty="0" err="1" smtClean="0"/>
              <a:t>المنتجه</a:t>
            </a:r>
            <a:r>
              <a:rPr lang="ar-SA" b="1" dirty="0" smtClean="0"/>
              <a:t> خلال </a:t>
            </a:r>
            <a:r>
              <a:rPr lang="ar-SA" b="1" dirty="0" err="1" smtClean="0"/>
              <a:t>المرحله</a:t>
            </a:r>
            <a:endParaRPr lang="ar-SA" b="1" dirty="0" smtClean="0"/>
          </a:p>
          <a:p>
            <a:endParaRPr lang="ar-SA" b="1" dirty="0"/>
          </a:p>
        </p:txBody>
      </p:sp>
      <p:cxnSp>
        <p:nvCxnSpPr>
          <p:cNvPr id="5" name="رابط مستقيم 4"/>
          <p:cNvCxnSpPr/>
          <p:nvPr/>
        </p:nvCxnSpPr>
        <p:spPr>
          <a:xfrm flipH="1">
            <a:off x="1331640" y="3068960"/>
            <a:ext cx="410445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استخدام طريقة الوحدات المتجانسة :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b="1" dirty="0" smtClean="0"/>
              <a:t>أولا: إعداد جدول ( الوحدات المتجانسة</a:t>
            </a:r>
            <a:r>
              <a:rPr lang="ar-SA" b="1" dirty="0" smtClean="0"/>
              <a:t>)</a:t>
            </a:r>
          </a:p>
          <a:p>
            <a:r>
              <a:rPr lang="ar-SA" b="1" dirty="0" smtClean="0"/>
              <a:t>أ).  تحديد عدد الوحدات المتجانسة  في المرحلة الثانية</a:t>
            </a:r>
            <a:endParaRPr lang="en-US" dirty="0" smtClean="0"/>
          </a:p>
          <a:p>
            <a:r>
              <a:rPr lang="ar-SA" b="1" dirty="0" smtClean="0"/>
              <a:t>ب). متوسط تكلفة </a:t>
            </a:r>
            <a:r>
              <a:rPr lang="ar-SA" b="1" dirty="0" smtClean="0"/>
              <a:t>الوحدة </a:t>
            </a:r>
            <a:r>
              <a:rPr lang="ar-SA" b="1" dirty="0" err="1" smtClean="0"/>
              <a:t>المتجانسه</a:t>
            </a:r>
            <a:endParaRPr lang="ar-SA" b="1" dirty="0" smtClean="0"/>
          </a:p>
          <a:p>
            <a:r>
              <a:rPr lang="ar-SA" b="1" dirty="0" smtClean="0"/>
              <a:t>ثانيا:   حصر التكاليف في المرحلة </a:t>
            </a:r>
            <a:r>
              <a:rPr lang="ar-SA" b="1" dirty="0" smtClean="0"/>
              <a:t>الثانية.</a:t>
            </a:r>
            <a:endParaRPr lang="en-US" dirty="0" smtClean="0"/>
          </a:p>
          <a:p>
            <a:r>
              <a:rPr lang="ar-SA" b="1" dirty="0" smtClean="0"/>
              <a:t> 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/>
              <a:t>الفرق بين مفهوم نظام تكاليف </a:t>
            </a:r>
            <a:r>
              <a:rPr lang="ar-SA" b="1" dirty="0" smtClean="0"/>
              <a:t>الأوامر </a:t>
            </a:r>
            <a:r>
              <a:rPr lang="ar-SA" b="1" dirty="0"/>
              <a:t>الإنتاجية </a:t>
            </a:r>
            <a:r>
              <a:rPr lang="ar-SA" b="1" dirty="0" err="1"/>
              <a:t>و</a:t>
            </a:r>
            <a:r>
              <a:rPr lang="ar-SA" b="1" dirty="0"/>
              <a:t> نظام </a:t>
            </a:r>
            <a:r>
              <a:rPr lang="ar-SA" b="1" dirty="0" smtClean="0"/>
              <a:t>المراحل </a:t>
            </a:r>
            <a:r>
              <a:rPr lang="ar-SA" b="1" dirty="0"/>
              <a:t>الإنتاجية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b="1" dirty="0" smtClean="0">
                <a:solidFill>
                  <a:srgbClr val="FF0000"/>
                </a:solidFill>
              </a:rPr>
              <a:t>نظام الأوامر الإنتاجية</a:t>
            </a:r>
            <a:endParaRPr lang="en-US" dirty="0">
              <a:solidFill>
                <a:srgbClr val="FF0000"/>
              </a:solidFill>
            </a:endParaRPr>
          </a:p>
          <a:p>
            <a:r>
              <a:rPr lang="ar-SA" dirty="0"/>
              <a:t>السلع </a:t>
            </a:r>
            <a:r>
              <a:rPr lang="ar-SA" dirty="0" smtClean="0"/>
              <a:t>مختلفة</a:t>
            </a:r>
          </a:p>
          <a:p>
            <a:r>
              <a:rPr lang="ar-SA" dirty="0" smtClean="0"/>
              <a:t>الإنتاج </a:t>
            </a:r>
            <a:r>
              <a:rPr lang="ar-SA" dirty="0" smtClean="0"/>
              <a:t>يتم حسب (الطلبية)</a:t>
            </a:r>
            <a:endParaRPr lang="en-US" dirty="0" smtClean="0"/>
          </a:p>
          <a:p>
            <a:r>
              <a:rPr lang="ar-SA" dirty="0" smtClean="0"/>
              <a:t>التكاليف تحمل لكل أمر إنتاجي</a:t>
            </a:r>
            <a:endParaRPr lang="en-US" dirty="0" smtClean="0"/>
          </a:p>
          <a:p>
            <a:r>
              <a:rPr lang="ar-SA" b="1" dirty="0" smtClean="0">
                <a:solidFill>
                  <a:srgbClr val="FF0000"/>
                </a:solidFill>
              </a:rPr>
              <a:t>نظام المراحل </a:t>
            </a:r>
            <a:r>
              <a:rPr lang="ar-SA" b="1" dirty="0" err="1" smtClean="0">
                <a:solidFill>
                  <a:srgbClr val="FF0000"/>
                </a:solidFill>
              </a:rPr>
              <a:t>الإنتاجيه</a:t>
            </a:r>
            <a:endParaRPr lang="en-US" b="1" dirty="0">
              <a:solidFill>
                <a:srgbClr val="FF0000"/>
              </a:solidFill>
            </a:endParaRPr>
          </a:p>
          <a:p>
            <a:r>
              <a:rPr lang="ar-SA" dirty="0"/>
              <a:t>السلع متشابهة</a:t>
            </a:r>
            <a:endParaRPr lang="en-US" dirty="0"/>
          </a:p>
          <a:p>
            <a:r>
              <a:rPr lang="ar-SA" dirty="0" smtClean="0"/>
              <a:t>الإنتاج </a:t>
            </a:r>
            <a:r>
              <a:rPr lang="ar-SA" dirty="0"/>
              <a:t>يتم للتخزين ثم البيع</a:t>
            </a:r>
            <a:endParaRPr lang="en-US" dirty="0"/>
          </a:p>
          <a:p>
            <a:r>
              <a:rPr lang="ar-SA" dirty="0" smtClean="0"/>
              <a:t>التكاليف </a:t>
            </a:r>
            <a:r>
              <a:rPr lang="ar-SA" dirty="0"/>
              <a:t>تحمل لكل مرحلة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156990"/>
          </a:xfrm>
        </p:spPr>
        <p:txBody>
          <a:bodyPr>
            <a:normAutofit fontScale="90000"/>
          </a:bodyPr>
          <a:lstStyle/>
          <a:p>
            <a:r>
              <a:rPr lang="ar-SA" sz="3100" b="1" dirty="0" smtClean="0"/>
              <a:t>الفرق بين المعالجة المحاسبية لنظام تكاليف المراحل الإنتاجية </a:t>
            </a:r>
            <a:r>
              <a:rPr lang="ar-SA" sz="3100" b="1" dirty="0" err="1" smtClean="0"/>
              <a:t>و</a:t>
            </a:r>
            <a:r>
              <a:rPr lang="ar-SA" sz="3100" b="1" dirty="0" smtClean="0"/>
              <a:t> نظام الأوامر المراحل الإنتاجية :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</a:rPr>
              <a:t>نظام الأوامر </a:t>
            </a:r>
            <a:r>
              <a:rPr lang="ar-SA" b="1" dirty="0" smtClean="0">
                <a:solidFill>
                  <a:srgbClr val="FF0000"/>
                </a:solidFill>
              </a:rPr>
              <a:t>الإنتاجية:</a:t>
            </a:r>
          </a:p>
          <a:p>
            <a:r>
              <a:rPr lang="ar-SA" b="1" dirty="0" smtClean="0"/>
              <a:t>1</a:t>
            </a:r>
            <a:r>
              <a:rPr lang="ar-SA" dirty="0" smtClean="0"/>
              <a:t>). يعد </a:t>
            </a:r>
            <a:r>
              <a:rPr lang="ar-SA" dirty="0" err="1" smtClean="0"/>
              <a:t>ح</a:t>
            </a:r>
            <a:r>
              <a:rPr lang="ar-SA" dirty="0" smtClean="0"/>
              <a:t>/ مراقبة تكاليف الإنتاج تحت التشغيل (حساب واحد فقط</a:t>
            </a:r>
            <a:r>
              <a:rPr lang="ar-SA" dirty="0" smtClean="0"/>
              <a:t>).</a:t>
            </a:r>
          </a:p>
          <a:p>
            <a:r>
              <a:rPr lang="ar-SA" dirty="0" smtClean="0"/>
              <a:t>2). </a:t>
            </a:r>
            <a:r>
              <a:rPr lang="ar-SA" dirty="0" smtClean="0"/>
              <a:t>توجد المصاريف الصناعية الغير مباشرة الفعلية </a:t>
            </a:r>
            <a:r>
              <a:rPr lang="ar-SA" dirty="0" err="1" smtClean="0"/>
              <a:t>و</a:t>
            </a:r>
            <a:r>
              <a:rPr lang="ar-SA" dirty="0" smtClean="0"/>
              <a:t>  يتم تحميل الأوامر الإنتاجية بتكاليف  الصناعية الغير مباشرة (تقديرية) </a:t>
            </a:r>
            <a:r>
              <a:rPr lang="ar-SA" dirty="0" smtClean="0"/>
              <a:t>و </a:t>
            </a:r>
            <a:r>
              <a:rPr lang="ar-SA" dirty="0" smtClean="0"/>
              <a:t>بالتالي تظهر فروق التحميل إما بالزيادة أو </a:t>
            </a:r>
            <a:r>
              <a:rPr lang="ar-SA" dirty="0" smtClean="0"/>
              <a:t>النقصان.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dirty="0" smtClean="0"/>
              <a:t>3</a:t>
            </a:r>
            <a:r>
              <a:rPr lang="ar-SA" dirty="0" smtClean="0"/>
              <a:t>). </a:t>
            </a:r>
            <a:r>
              <a:rPr lang="ar-SA" dirty="0" smtClean="0"/>
              <a:t>الإنتاج التام</a:t>
            </a:r>
            <a:endParaRPr lang="en-US" dirty="0" smtClean="0"/>
          </a:p>
          <a:p>
            <a:r>
              <a:rPr lang="ar-SA" dirty="0" smtClean="0"/>
              <a:t>الأوامر الإنتاجية التي انتهى تصنيعها ولم تبع بعد، ولم تسلم إلى أصحابها إن كانت أوامر إنتاجية خاصة</a:t>
            </a:r>
            <a:endParaRPr lang="en-US" dirty="0" smtClean="0"/>
          </a:p>
          <a:p>
            <a:r>
              <a:rPr lang="ar-SA" b="1" u="sng" dirty="0" smtClean="0"/>
              <a:t>القيد:</a:t>
            </a:r>
            <a:endParaRPr lang="en-US" dirty="0" smtClean="0"/>
          </a:p>
          <a:p>
            <a:r>
              <a:rPr lang="ar-SA" dirty="0" smtClean="0"/>
              <a:t>  ×××× من </a:t>
            </a:r>
            <a:r>
              <a:rPr lang="ar-SA" dirty="0" err="1" smtClean="0"/>
              <a:t>ح</a:t>
            </a:r>
            <a:r>
              <a:rPr lang="ar-SA" dirty="0" smtClean="0"/>
              <a:t>/ مراقبة الأوامر الإنتاجية تامة الصنع </a:t>
            </a:r>
            <a:endParaRPr lang="en-US" dirty="0" smtClean="0"/>
          </a:p>
          <a:p>
            <a:r>
              <a:rPr lang="ar-SA" dirty="0" smtClean="0"/>
              <a:t>      </a:t>
            </a:r>
            <a:r>
              <a:rPr lang="ar-SA" dirty="0" smtClean="0"/>
              <a:t>×××× </a:t>
            </a:r>
            <a:r>
              <a:rPr lang="ar-SA" dirty="0" smtClean="0"/>
              <a:t>إلى </a:t>
            </a:r>
            <a:r>
              <a:rPr lang="ar-SA" dirty="0" err="1" smtClean="0"/>
              <a:t>ح</a:t>
            </a:r>
            <a:r>
              <a:rPr lang="ar-SA" dirty="0" smtClean="0"/>
              <a:t>/ مراقبة الأوامر الإنتاجية تحت التشغيل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</a:rPr>
              <a:t>نظام تكاليف المراحل </a:t>
            </a:r>
            <a:r>
              <a:rPr lang="ar-SA" b="1" dirty="0" smtClean="0">
                <a:solidFill>
                  <a:srgbClr val="FF0000"/>
                </a:solidFill>
              </a:rPr>
              <a:t>الإنتاجية</a:t>
            </a:r>
          </a:p>
          <a:p>
            <a:pPr lvl="0"/>
            <a:r>
              <a:rPr lang="ar-SA" dirty="0" smtClean="0"/>
              <a:t>1) يعد </a:t>
            </a:r>
            <a:r>
              <a:rPr lang="ar-SA" dirty="0" err="1" smtClean="0"/>
              <a:t>ح</a:t>
            </a:r>
            <a:r>
              <a:rPr lang="ar-SA" dirty="0" smtClean="0"/>
              <a:t>/ مراقبة تكاليف الإنتاج تحت التشغيل              </a:t>
            </a:r>
            <a:r>
              <a:rPr lang="ar-SA" dirty="0" smtClean="0"/>
              <a:t>لكل </a:t>
            </a:r>
            <a:r>
              <a:rPr lang="ar-SA" dirty="0" smtClean="0"/>
              <a:t>مرحلة أو (قسم)  على حدة (بتكاليف المواد و العمل المباشر و التكاليف الصناعية الغير مباشرة </a:t>
            </a:r>
            <a:r>
              <a:rPr lang="ar-SA" dirty="0" smtClean="0"/>
              <a:t>).</a:t>
            </a:r>
          </a:p>
          <a:p>
            <a:r>
              <a:rPr lang="ar-SA" dirty="0" smtClean="0"/>
              <a:t>2)توجد </a:t>
            </a:r>
            <a:r>
              <a:rPr lang="ar-SA" dirty="0" smtClean="0"/>
              <a:t>المصاريف الصناعية الغير مباشرة الفعلية فقط               يتم توزيع هذه التكاليف على المراحل حسب معدل معين ( حسب ما هو في السؤال</a:t>
            </a:r>
            <a:r>
              <a:rPr lang="ar-SA" dirty="0" smtClean="0"/>
              <a:t>)</a:t>
            </a:r>
          </a:p>
          <a:p>
            <a:endParaRPr lang="en-US" dirty="0" smtClean="0"/>
          </a:p>
          <a:p>
            <a:pPr lvl="0"/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 fontScale="85000" lnSpcReduction="10000"/>
          </a:bodyPr>
          <a:lstStyle/>
          <a:p>
            <a:pPr lvl="0"/>
            <a:r>
              <a:rPr lang="ar-SA" dirty="0" smtClean="0"/>
              <a:t>3) الإنتاج  </a:t>
            </a:r>
            <a:r>
              <a:rPr lang="ar-SA" dirty="0" smtClean="0"/>
              <a:t>التام</a:t>
            </a:r>
            <a:endParaRPr lang="en-US" dirty="0" smtClean="0"/>
          </a:p>
          <a:p>
            <a:r>
              <a:rPr lang="ar-SA" dirty="0" smtClean="0"/>
              <a:t>أن الإنتاج التام بأي مرحلة ماعدا المرحلة الأخيرة يعتبر مادة خام للمرحلة التالية، </a:t>
            </a:r>
            <a:r>
              <a:rPr lang="ar-SA" dirty="0" err="1" smtClean="0"/>
              <a:t>و</a:t>
            </a:r>
            <a:r>
              <a:rPr lang="ar-SA" dirty="0" smtClean="0"/>
              <a:t> بالتالي يتم نقل تكلفته إلى المرحلة التالية بالقيد التالي:</a:t>
            </a:r>
            <a:endParaRPr lang="en-US" dirty="0" smtClean="0"/>
          </a:p>
          <a:p>
            <a:r>
              <a:rPr lang="ar-SA" dirty="0" smtClean="0"/>
              <a:t>       </a:t>
            </a:r>
            <a:r>
              <a:rPr lang="ar-SA" dirty="0" smtClean="0"/>
              <a:t> </a:t>
            </a:r>
            <a:r>
              <a:rPr lang="ar-SA" dirty="0" smtClean="0"/>
              <a:t>××××× من </a:t>
            </a:r>
            <a:r>
              <a:rPr lang="ar-SA" dirty="0" err="1" smtClean="0"/>
              <a:t>ح</a:t>
            </a:r>
            <a:r>
              <a:rPr lang="ar-SA" dirty="0" smtClean="0"/>
              <a:t>/ مراقبة تكاليف إنتاج تحت التشغيل (مرحلة ب)</a:t>
            </a:r>
            <a:endParaRPr lang="en-US" dirty="0" smtClean="0"/>
          </a:p>
          <a:p>
            <a:r>
              <a:rPr lang="ar-SA" dirty="0" smtClean="0"/>
              <a:t>          </a:t>
            </a:r>
            <a:r>
              <a:rPr lang="ar-SA" dirty="0" smtClean="0"/>
              <a:t>××××× </a:t>
            </a:r>
            <a:r>
              <a:rPr lang="ar-SA" dirty="0" smtClean="0"/>
              <a:t>إلى </a:t>
            </a:r>
            <a:r>
              <a:rPr lang="ar-SA" dirty="0" err="1" smtClean="0"/>
              <a:t>ح</a:t>
            </a:r>
            <a:r>
              <a:rPr lang="ar-SA" dirty="0" smtClean="0"/>
              <a:t>/ مراقبة تكاليف إنتاج تحت التشغيل (مرحلة أ</a:t>
            </a:r>
            <a:r>
              <a:rPr lang="ar-SA" dirty="0" smtClean="0"/>
              <a:t>)</a:t>
            </a:r>
          </a:p>
          <a:p>
            <a:endParaRPr lang="en-US" dirty="0" smtClean="0"/>
          </a:p>
          <a:p>
            <a:r>
              <a:rPr lang="ar-SA" dirty="0" smtClean="0"/>
              <a:t>   أما تكلفة الإنتاج التام من القسم الأخير أو المرحلة الأخيرة ينتقل إلى </a:t>
            </a:r>
            <a:r>
              <a:rPr lang="ar-SA" dirty="0" err="1" smtClean="0"/>
              <a:t>ح</a:t>
            </a:r>
            <a:r>
              <a:rPr lang="ar-SA" dirty="0" smtClean="0"/>
              <a:t> / مراقبة الإنتاج التام:</a:t>
            </a:r>
            <a:endParaRPr lang="en-US" dirty="0" smtClean="0"/>
          </a:p>
          <a:p>
            <a:r>
              <a:rPr lang="ar-SA" dirty="0" smtClean="0"/>
              <a:t>            ××× من </a:t>
            </a:r>
            <a:r>
              <a:rPr lang="ar-SA" dirty="0" err="1" smtClean="0"/>
              <a:t>ح</a:t>
            </a:r>
            <a:r>
              <a:rPr lang="ar-SA" dirty="0" smtClean="0"/>
              <a:t>/ مراقبة تكاليف الإنتاج التام</a:t>
            </a:r>
            <a:endParaRPr lang="en-US" dirty="0" smtClean="0"/>
          </a:p>
          <a:p>
            <a:r>
              <a:rPr lang="ar-SA" dirty="0" smtClean="0"/>
              <a:t>                     ×××× إلى </a:t>
            </a:r>
            <a:r>
              <a:rPr lang="ar-SA" dirty="0" err="1" smtClean="0"/>
              <a:t>ح</a:t>
            </a:r>
            <a:r>
              <a:rPr lang="ar-SA" dirty="0" smtClean="0"/>
              <a:t>/ الإنتاج تحت التشغيل مرحلة </a:t>
            </a:r>
            <a:r>
              <a:rPr lang="ar-SA" dirty="0" err="1" smtClean="0"/>
              <a:t>ب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fontScale="77500" lnSpcReduction="20000"/>
          </a:bodyPr>
          <a:lstStyle/>
          <a:p>
            <a:r>
              <a:rPr lang="ar-SA" b="1" dirty="0" smtClean="0"/>
              <a:t>و لتحديد المعالجة المحاسبية لنظام تكاليف المراحل الإنتاجية ( لحل التمارين ) يجب اتباع الخطوات التالية :</a:t>
            </a:r>
            <a:endParaRPr lang="en-US" dirty="0" smtClean="0"/>
          </a:p>
          <a:p>
            <a:r>
              <a:rPr lang="ar-SA" b="1" dirty="0" smtClean="0"/>
              <a:t>أ). إعداد قيود اليومية اللازمة </a:t>
            </a:r>
            <a:r>
              <a:rPr lang="ar-SA" b="1" dirty="0" err="1" smtClean="0"/>
              <a:t>لاثبات</a:t>
            </a:r>
            <a:r>
              <a:rPr lang="ar-SA" b="1" dirty="0" smtClean="0"/>
              <a:t> العمليات التي تمت (سبعة خطوات) </a:t>
            </a:r>
            <a:endParaRPr lang="en-US" dirty="0" smtClean="0"/>
          </a:p>
          <a:p>
            <a:r>
              <a:rPr lang="ar-SA" b="1" dirty="0" smtClean="0"/>
              <a:t>جميع القيود لا تختلف عن الأوامر الإنتاجية إلا ما </a:t>
            </a:r>
            <a:r>
              <a:rPr lang="ar-SA" b="1" dirty="0" smtClean="0"/>
              <a:t>يستثنى.</a:t>
            </a:r>
            <a:endParaRPr lang="ar-SA" b="1" smtClean="0"/>
          </a:p>
          <a:p>
            <a:endParaRPr lang="en-US" dirty="0" smtClean="0"/>
          </a:p>
          <a:p>
            <a:r>
              <a:rPr lang="ar-SA" b="1" dirty="0" smtClean="0"/>
              <a:t>ب). تصوير حسابات المراقبة ذات العلاقة. </a:t>
            </a:r>
            <a:endParaRPr lang="en-US" dirty="0" smtClean="0"/>
          </a:p>
          <a:p>
            <a:r>
              <a:rPr lang="ar-SA" dirty="0" smtClean="0"/>
              <a:t>حسابات المراقبة التي يتم فتحها</a:t>
            </a:r>
            <a:endParaRPr lang="en-US" dirty="0" smtClean="0"/>
          </a:p>
          <a:p>
            <a:r>
              <a:rPr lang="ar-SA" b="1" u="sng" dirty="0" smtClean="0"/>
              <a:t>الحسابات العامة</a:t>
            </a:r>
            <a:endParaRPr lang="en-US" dirty="0" smtClean="0"/>
          </a:p>
          <a:p>
            <a:pPr lvl="0"/>
            <a:r>
              <a:rPr lang="ar-SA" dirty="0" smtClean="0"/>
              <a:t>ح / مراقبة المواد</a:t>
            </a:r>
            <a:endParaRPr lang="en-US" dirty="0" smtClean="0"/>
          </a:p>
          <a:p>
            <a:pPr lvl="0"/>
            <a:r>
              <a:rPr lang="ar-SA" dirty="0" smtClean="0"/>
              <a:t>ح / مراقبة الأجور</a:t>
            </a:r>
            <a:endParaRPr lang="en-US" dirty="0" smtClean="0"/>
          </a:p>
          <a:p>
            <a:pPr lvl="0"/>
            <a:r>
              <a:rPr lang="ar-SA" dirty="0" smtClean="0"/>
              <a:t>ح / مراقبة ت ص غير مباشرة</a:t>
            </a:r>
            <a:endParaRPr lang="en-US" dirty="0" smtClean="0"/>
          </a:p>
          <a:p>
            <a:pPr lvl="0"/>
            <a:r>
              <a:rPr lang="ar-SA" dirty="0" smtClean="0"/>
              <a:t>ح / مراقبة ت الإنتاج التام</a:t>
            </a:r>
            <a:endParaRPr lang="en-US" dirty="0" smtClean="0"/>
          </a:p>
          <a:p>
            <a:pPr lvl="0"/>
            <a:r>
              <a:rPr lang="ar-SA" dirty="0" smtClean="0"/>
              <a:t>ح / مراقبة ت بضاعة المباعة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u="sng" dirty="0" smtClean="0"/>
              <a:t>الحسابات (عدد المراحل)</a:t>
            </a:r>
            <a:endParaRPr lang="en-US" dirty="0" smtClean="0"/>
          </a:p>
          <a:p>
            <a:r>
              <a:rPr lang="ar-SA" dirty="0" smtClean="0"/>
              <a:t>يكون لدينا </a:t>
            </a:r>
            <a:endParaRPr lang="en-US" dirty="0" smtClean="0"/>
          </a:p>
          <a:p>
            <a:pPr lvl="0"/>
            <a:r>
              <a:rPr lang="ar-SA" dirty="0" smtClean="0"/>
              <a:t>ح / مراقبة إنتاج تحت التشغيل مرحلة أ</a:t>
            </a:r>
            <a:endParaRPr lang="en-US" dirty="0" smtClean="0"/>
          </a:p>
          <a:p>
            <a:pPr lvl="0"/>
            <a:r>
              <a:rPr lang="ar-SA" dirty="0" smtClean="0"/>
              <a:t>ح / مراقبة إنتاج تحت التشغيل مرحلة ب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و لتوضيح الصورة أن المراحل تمر بما يلي: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525963"/>
          </a:xfrm>
        </p:spPr>
        <p:txBody>
          <a:bodyPr/>
          <a:lstStyle/>
          <a:p>
            <a:endParaRPr lang="ar-SA" dirty="0"/>
          </a:p>
        </p:txBody>
      </p:sp>
      <p:sp>
        <p:nvSpPr>
          <p:cNvPr id="5" name="مستطيل مستدير الزوايا 4"/>
          <p:cNvSpPr/>
          <p:nvPr/>
        </p:nvSpPr>
        <p:spPr>
          <a:xfrm>
            <a:off x="4572000" y="1988840"/>
            <a:ext cx="1656184" cy="324036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/>
              <a:t>حـ</a:t>
            </a:r>
            <a:r>
              <a:rPr lang="ar-SA" dirty="0" smtClean="0"/>
              <a:t>/مراقبة الإنتاج تحت التشغيل مرحله (ب)</a:t>
            </a:r>
          </a:p>
          <a:p>
            <a:pPr algn="ctr"/>
            <a:r>
              <a:rPr lang="ar-SA" dirty="0" smtClean="0"/>
              <a:t>*** تكلفة المواد </a:t>
            </a:r>
            <a:r>
              <a:rPr lang="ar-SA" dirty="0" err="1" smtClean="0"/>
              <a:t>المباشره</a:t>
            </a:r>
            <a:endParaRPr lang="ar-SA" dirty="0" smtClean="0"/>
          </a:p>
          <a:p>
            <a:pPr algn="ctr"/>
            <a:r>
              <a:rPr lang="ar-SA" dirty="0" smtClean="0"/>
              <a:t>***تكلفة الأجور </a:t>
            </a:r>
            <a:r>
              <a:rPr lang="ar-SA" dirty="0" err="1" smtClean="0"/>
              <a:t>المباشره</a:t>
            </a:r>
            <a:endParaRPr lang="ar-SA" dirty="0" smtClean="0"/>
          </a:p>
          <a:p>
            <a:pPr algn="ctr"/>
            <a:r>
              <a:rPr lang="ar-SA" dirty="0" smtClean="0"/>
              <a:t>***ت </a:t>
            </a:r>
            <a:r>
              <a:rPr lang="ar-SA" dirty="0" err="1" smtClean="0"/>
              <a:t>ص</a:t>
            </a:r>
            <a:r>
              <a:rPr lang="ar-SA" dirty="0" smtClean="0"/>
              <a:t> غير مباشره</a:t>
            </a:r>
          </a:p>
          <a:p>
            <a:pPr algn="ctr"/>
            <a:r>
              <a:rPr lang="ar-SA" dirty="0" smtClean="0"/>
              <a:t>*** مراقبة الإنتاج تحت التشغيل مرحله (أ)</a:t>
            </a:r>
            <a:endParaRPr lang="ar-SA" dirty="0"/>
          </a:p>
        </p:txBody>
      </p:sp>
      <p:sp>
        <p:nvSpPr>
          <p:cNvPr id="6" name="مستطيل مستدير الزوايا 5"/>
          <p:cNvSpPr/>
          <p:nvPr/>
        </p:nvSpPr>
        <p:spPr>
          <a:xfrm>
            <a:off x="2195736" y="2060848"/>
            <a:ext cx="1584176" cy="324036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الإنتاج التام</a:t>
            </a:r>
            <a:endParaRPr lang="ar-SA" dirty="0"/>
          </a:p>
        </p:txBody>
      </p:sp>
      <p:sp>
        <p:nvSpPr>
          <p:cNvPr id="7" name="مستطيل مستدير الزوايا 6"/>
          <p:cNvSpPr/>
          <p:nvPr/>
        </p:nvSpPr>
        <p:spPr>
          <a:xfrm>
            <a:off x="539552" y="2060848"/>
            <a:ext cx="1224136" cy="324036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الإنتاج المباع</a:t>
            </a:r>
            <a:endParaRPr lang="ar-SA" dirty="0"/>
          </a:p>
        </p:txBody>
      </p:sp>
      <p:sp>
        <p:nvSpPr>
          <p:cNvPr id="8" name="مستطيل مستدير الزوايا 7"/>
          <p:cNvSpPr/>
          <p:nvPr/>
        </p:nvSpPr>
        <p:spPr>
          <a:xfrm>
            <a:off x="6804248" y="2060848"/>
            <a:ext cx="1584176" cy="324036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/>
              <a:t>حـ</a:t>
            </a:r>
            <a:r>
              <a:rPr lang="ar-SA" dirty="0" smtClean="0"/>
              <a:t>/ مراقبة الإنتاج تحت التشغيل مرحله (أ)</a:t>
            </a:r>
          </a:p>
          <a:p>
            <a:pPr algn="ctr"/>
            <a:r>
              <a:rPr lang="ar-SA" dirty="0" smtClean="0"/>
              <a:t>*** تكلفة المواد </a:t>
            </a:r>
            <a:r>
              <a:rPr lang="ar-SA" dirty="0" err="1" smtClean="0"/>
              <a:t>المباشره</a:t>
            </a:r>
            <a:endParaRPr lang="ar-SA" dirty="0" smtClean="0"/>
          </a:p>
          <a:p>
            <a:pPr algn="ctr"/>
            <a:r>
              <a:rPr lang="ar-SA" dirty="0" smtClean="0"/>
              <a:t>***تكلفة </a:t>
            </a:r>
            <a:r>
              <a:rPr lang="ar-SA" dirty="0" err="1" smtClean="0"/>
              <a:t>الاجور</a:t>
            </a:r>
            <a:r>
              <a:rPr lang="ar-SA" dirty="0" smtClean="0"/>
              <a:t> </a:t>
            </a:r>
            <a:r>
              <a:rPr lang="ar-SA" dirty="0" err="1" smtClean="0"/>
              <a:t>المباشره</a:t>
            </a:r>
            <a:endParaRPr lang="ar-SA" dirty="0" smtClean="0"/>
          </a:p>
          <a:p>
            <a:pPr algn="ctr"/>
            <a:r>
              <a:rPr lang="ar-SA" dirty="0" smtClean="0"/>
              <a:t>***ت </a:t>
            </a:r>
            <a:r>
              <a:rPr lang="ar-SA" dirty="0" err="1" smtClean="0"/>
              <a:t>ص</a:t>
            </a:r>
            <a:r>
              <a:rPr lang="ar-SA" dirty="0" smtClean="0"/>
              <a:t> غير مباشره</a:t>
            </a:r>
            <a:endParaRPr lang="ar-SA" dirty="0"/>
          </a:p>
        </p:txBody>
      </p:sp>
      <p:cxnSp>
        <p:nvCxnSpPr>
          <p:cNvPr id="10" name="رابط كسهم مستقيم 9"/>
          <p:cNvCxnSpPr/>
          <p:nvPr/>
        </p:nvCxnSpPr>
        <p:spPr>
          <a:xfrm>
            <a:off x="6372200" y="3429000"/>
            <a:ext cx="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رابط كسهم مستقيم 11"/>
          <p:cNvCxnSpPr/>
          <p:nvPr/>
        </p:nvCxnSpPr>
        <p:spPr>
          <a:xfrm flipH="1">
            <a:off x="6228184" y="2780928"/>
            <a:ext cx="43204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رابط كسهم مستقيم 13"/>
          <p:cNvCxnSpPr/>
          <p:nvPr/>
        </p:nvCxnSpPr>
        <p:spPr>
          <a:xfrm flipH="1">
            <a:off x="3923928" y="2780928"/>
            <a:ext cx="36004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رابط كسهم مستقيم 21"/>
          <p:cNvCxnSpPr/>
          <p:nvPr/>
        </p:nvCxnSpPr>
        <p:spPr>
          <a:xfrm flipH="1">
            <a:off x="1763688" y="2996952"/>
            <a:ext cx="216024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608</Words>
  <Application>Microsoft Office PowerPoint</Application>
  <PresentationFormat>عرض على الشاشة (3:4)‏</PresentationFormat>
  <Paragraphs>74</Paragraphs>
  <Slides>12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سمة Office</vt:lpstr>
      <vt:lpstr>محاسبة تكلفة المراحل الإنتاجية</vt:lpstr>
      <vt:lpstr>الفرق بين مفهوم نظام تكاليف الأوامر الإنتاجية و نظام المراحل الإنتاجية </vt:lpstr>
      <vt:lpstr>الفرق بين المعالجة المحاسبية لنظام تكاليف المراحل الإنتاجية و نظام الأوامر المراحل الإنتاجية : </vt:lpstr>
      <vt:lpstr>الشريحة 4</vt:lpstr>
      <vt:lpstr>الشريحة 5</vt:lpstr>
      <vt:lpstr>الشريحة 6</vt:lpstr>
      <vt:lpstr>الشريحة 7</vt:lpstr>
      <vt:lpstr>الشريحة 8</vt:lpstr>
      <vt:lpstr>و لتوضيح الصورة أن المراحل تمر بما يلي:</vt:lpstr>
      <vt:lpstr>الشريحة 10</vt:lpstr>
      <vt:lpstr>الشريحة 11</vt:lpstr>
      <vt:lpstr>استخدام طريقة الوحدات المتجانسة :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محاسبة تكلفة المراحل الإنتاجية</dc:title>
  <dc:creator>Amal alfawaz</dc:creator>
  <cp:lastModifiedBy>Amal alfawaz</cp:lastModifiedBy>
  <cp:revision>2</cp:revision>
  <dcterms:created xsi:type="dcterms:W3CDTF">2011-09-25T12:39:47Z</dcterms:created>
  <dcterms:modified xsi:type="dcterms:W3CDTF">2011-09-27T13:46:11Z</dcterms:modified>
</cp:coreProperties>
</file>

<file path=docProps/thumbnail.jpeg>
</file>