
<file path=[Content_Types].xml><?xml version="1.0" encoding="utf-8"?>
<Types xmlns="http://schemas.openxmlformats.org/package/2006/content-types">
  <Default Extension="fntdata" ContentType="application/x-fontdat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embeddedFontLst>
    <p:embeddedFont>
      <p:font typeface="Calibri" panose="020F0502020204030204" pitchFamily="34" charset="0"/>
      <p:regular r:id="rId14"/>
      <p:bold r:id="rId15"/>
      <p:italic r:id="rId16"/>
      <p:boldItalic r:id="rId17"/>
    </p:embeddedFont>
    <p:embeddedFont>
      <p:font typeface="Nunito" panose="020B060402020202020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62" d="100"/>
          <a:sy n="162" d="100"/>
        </p:scale>
        <p:origin x="96"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707170c8c2_1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707170c8c2_1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707170c8c2_1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707170c8c2_1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6447411466_0_42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6447411466_0_42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t>بالاتجاه الاول نطرة قانونة البسيطة عن الشركة يكون فيها شخص معنوي خارج عن المكونين له في الشراكة عشان ضمان حقوق الاطراف</a:t>
            </a:r>
            <a:endParaRPr sz="1200"/>
          </a:p>
          <a:p>
            <a:pPr marL="0" lvl="0" indent="0" algn="l" rtl="0">
              <a:lnSpc>
                <a:spcPct val="115000"/>
              </a:lnSpc>
              <a:spcBef>
                <a:spcPts val="0"/>
              </a:spcBef>
              <a:spcAft>
                <a:spcPts val="0"/>
              </a:spcAft>
              <a:buNone/>
            </a:pPr>
            <a:r>
              <a:rPr lang="en" sz="1200"/>
              <a:t>بالاتجاه الثاني معنى النظرية النظامية ان الشركات تكون في حالة كيان مستقل ولها حرية الفعل الفردية ولكن تكون مسؤولة عن تعاملاتها من التزامات </a:t>
            </a:r>
            <a:endParaRPr sz="1200"/>
          </a:p>
          <a:p>
            <a:pPr marL="0" lvl="0" indent="0" algn="r" rtl="1">
              <a:lnSpc>
                <a:spcPct val="115000"/>
              </a:lnSpc>
              <a:spcBef>
                <a:spcPts val="0"/>
              </a:spcBef>
              <a:spcAft>
                <a:spcPts val="0"/>
              </a:spcAft>
              <a:buNone/>
            </a:pPr>
            <a:r>
              <a:rPr lang="en" sz="1200"/>
              <a:t>المقصد هنا بتوجة الثالث اني ما اطبق العقدية او النظامية بحذافيرها ولكن اخلط ما بينهم لأن الهدف الرئيسي هو نجاح الشركة</a:t>
            </a:r>
            <a:endParaRPr/>
          </a:p>
          <a:p>
            <a:pPr marL="0" lvl="0" indent="0" algn="l" rtl="0">
              <a:lnSpc>
                <a:spcPct val="115000"/>
              </a:lnSpc>
              <a:spcBef>
                <a:spcPts val="0"/>
              </a:spcBef>
              <a:spcAft>
                <a:spcPts val="0"/>
              </a:spcAft>
              <a:buNone/>
            </a:pPr>
            <a:endParaRPr sz="1200"/>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6447411466_0_43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6447411466_0_43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t>المدنية &lt; شركات الطب</a:t>
            </a:r>
            <a:endParaRPr sz="1200"/>
          </a:p>
          <a:p>
            <a:pPr marL="0" lvl="0" indent="0" algn="l" rtl="0">
              <a:lnSpc>
                <a:spcPct val="115000"/>
              </a:lnSpc>
              <a:spcBef>
                <a:spcPts val="0"/>
              </a:spcBef>
              <a:spcAft>
                <a:spcPts val="0"/>
              </a:spcAft>
              <a:buNone/>
            </a:pPr>
            <a:r>
              <a:rPr lang="en" sz="1200"/>
              <a:t>التجارية &lt; الاحتراف مثال اوبر</a:t>
            </a:r>
            <a:endParaRPr sz="1200"/>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6447411466_0_43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6447411466_0_43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707170c8c2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707170c8c2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707170c8c2_1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707170c8c2_1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707170c8c2_1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707170c8c2_1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707170c8c2_1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707170c8c2_1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707170c8c2_1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707170c8c2_1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Autofit/>
          </a:bodyPr>
          <a:lstStyle>
            <a:lvl1pPr marL="457200" lvl="0" indent="-311150" algn="ctr">
              <a:spcBef>
                <a:spcPts val="0"/>
              </a:spcBef>
              <a:spcAft>
                <a:spcPts val="0"/>
              </a:spcAft>
              <a:buSzPts val="1300"/>
              <a:buChar char="●"/>
              <a:defRPr/>
            </a:lvl1pPr>
            <a:lvl2pPr marL="914400" lvl="1" indent="-298450" algn="ctr">
              <a:spcBef>
                <a:spcPts val="1600"/>
              </a:spcBef>
              <a:spcAft>
                <a:spcPts val="0"/>
              </a:spcAft>
              <a:buSzPts val="1100"/>
              <a:buChar char="○"/>
              <a:defRPr/>
            </a:lvl2pPr>
            <a:lvl3pPr marL="1371600" lvl="2" indent="-298450" algn="ctr">
              <a:spcBef>
                <a:spcPts val="1600"/>
              </a:spcBef>
              <a:spcAft>
                <a:spcPts val="0"/>
              </a:spcAft>
              <a:buSzPts val="1100"/>
              <a:buChar char="■"/>
              <a:defRPr/>
            </a:lvl3pPr>
            <a:lvl4pPr marL="1828800" lvl="3" indent="-298450" algn="ctr">
              <a:spcBef>
                <a:spcPts val="1600"/>
              </a:spcBef>
              <a:spcAft>
                <a:spcPts val="0"/>
              </a:spcAft>
              <a:buSzPts val="1100"/>
              <a:buChar char="●"/>
              <a:defRPr/>
            </a:lvl4pPr>
            <a:lvl5pPr marL="2286000" lvl="4" indent="-298450" algn="ctr">
              <a:spcBef>
                <a:spcPts val="1600"/>
              </a:spcBef>
              <a:spcAft>
                <a:spcPts val="0"/>
              </a:spcAft>
              <a:buSzPts val="1100"/>
              <a:buChar char="○"/>
              <a:defRPr/>
            </a:lvl5pPr>
            <a:lvl6pPr marL="2743200" lvl="5" indent="-298450" algn="ctr">
              <a:spcBef>
                <a:spcPts val="1600"/>
              </a:spcBef>
              <a:spcAft>
                <a:spcPts val="0"/>
              </a:spcAft>
              <a:buSzPts val="1100"/>
              <a:buChar char="■"/>
              <a:defRPr/>
            </a:lvl6pPr>
            <a:lvl7pPr marL="3200400" lvl="6" indent="-298450" algn="ctr">
              <a:spcBef>
                <a:spcPts val="1600"/>
              </a:spcBef>
              <a:spcAft>
                <a:spcPts val="0"/>
              </a:spcAft>
              <a:buSzPts val="1100"/>
              <a:buChar char="●"/>
              <a:defRPr/>
            </a:lvl7pPr>
            <a:lvl8pPr marL="3657600" lvl="7" indent="-298450" algn="ctr">
              <a:spcBef>
                <a:spcPts val="1600"/>
              </a:spcBef>
              <a:spcAft>
                <a:spcPts val="0"/>
              </a:spcAft>
              <a:buSzPts val="1100"/>
              <a:buChar char="○"/>
              <a:defRPr/>
            </a:lvl8pPr>
            <a:lvl9pPr marL="4114800" lvl="8" indent="-298450" algn="ctr">
              <a:spcBef>
                <a:spcPts val="1600"/>
              </a:spcBef>
              <a:spcAft>
                <a:spcPts val="160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Autofit/>
          </a:bodyPr>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3"/>
          <p:cNvSpPr txBox="1">
            <a:spLocks noGrp="1"/>
          </p:cNvSpPr>
          <p:nvPr>
            <p:ph type="ctrTitle"/>
          </p:nvPr>
        </p:nvSpPr>
        <p:spPr>
          <a:xfrm>
            <a:off x="244625" y="436075"/>
            <a:ext cx="8520600" cy="414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a:latin typeface="Times New Roman"/>
                <a:ea typeface="Times New Roman"/>
                <a:cs typeface="Times New Roman"/>
                <a:sym typeface="Times New Roman"/>
              </a:rPr>
              <a:t>ماهية الشركات في النظام السعودي</a:t>
            </a:r>
            <a:endParaRPr sz="4800">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2"/>
          <p:cNvSpPr txBox="1">
            <a:spLocks noGrp="1"/>
          </p:cNvSpPr>
          <p:nvPr>
            <p:ph type="title"/>
          </p:nvPr>
        </p:nvSpPr>
        <p:spPr>
          <a:xfrm>
            <a:off x="819150" y="266200"/>
            <a:ext cx="7505700" cy="654900"/>
          </a:xfrm>
          <a:prstGeom prst="rect">
            <a:avLst/>
          </a:prstGeom>
        </p:spPr>
        <p:txBody>
          <a:bodyPr spcFirstLastPara="1" wrap="square" lIns="91425" tIns="91425" rIns="91425" bIns="91425" anchor="t" anchorCtr="0">
            <a:noAutofit/>
          </a:bodyPr>
          <a:lstStyle/>
          <a:p>
            <a:pPr marL="0" lvl="0" indent="0" algn="ctr" rtl="1">
              <a:spcBef>
                <a:spcPts val="0"/>
              </a:spcBef>
              <a:spcAft>
                <a:spcPts val="0"/>
              </a:spcAft>
              <a:buNone/>
            </a:pPr>
            <a:r>
              <a:rPr lang="en" sz="3600" dirty="0">
                <a:solidFill>
                  <a:srgbClr val="000000"/>
                </a:solidFill>
                <a:latin typeface="Times New Roman" panose="02020603050405020304" pitchFamily="18" charset="0"/>
                <a:cs typeface="Times New Roman" panose="02020603050405020304" pitchFamily="18" charset="0"/>
              </a:rPr>
              <a:t>الشخصية المعنوية للشركة ونتائجها</a:t>
            </a:r>
            <a:endParaRPr sz="3600" dirty="0">
              <a:solidFill>
                <a:srgbClr val="000000"/>
              </a:solidFill>
              <a:latin typeface="Times New Roman" panose="02020603050405020304" pitchFamily="18" charset="0"/>
              <a:cs typeface="Times New Roman" panose="02020603050405020304" pitchFamily="18" charset="0"/>
            </a:endParaRPr>
          </a:p>
        </p:txBody>
      </p:sp>
      <p:sp>
        <p:nvSpPr>
          <p:cNvPr id="178" name="Google Shape;178;p22"/>
          <p:cNvSpPr txBox="1">
            <a:spLocks noGrp="1"/>
          </p:cNvSpPr>
          <p:nvPr>
            <p:ph type="body" idx="1"/>
          </p:nvPr>
        </p:nvSpPr>
        <p:spPr>
          <a:xfrm>
            <a:off x="819150" y="855625"/>
            <a:ext cx="7505700" cy="41409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en" b="1" dirty="0">
                <a:solidFill>
                  <a:schemeClr val="tx2">
                    <a:lumMod val="10000"/>
                  </a:schemeClr>
                </a:solidFill>
                <a:latin typeface="Times New Roman" panose="02020603050405020304" pitchFamily="18" charset="0"/>
                <a:cs typeface="Times New Roman" panose="02020603050405020304" pitchFamily="18" charset="0"/>
              </a:rPr>
              <a:t>بدء الشخصية الاعتبارية للشركة وانقضاؤها</a:t>
            </a:r>
            <a:r>
              <a:rPr lang="en" dirty="0">
                <a:solidFill>
                  <a:schemeClr val="tx2">
                    <a:lumMod val="10000"/>
                  </a:schemeClr>
                </a:solidFill>
                <a:latin typeface="Times New Roman" panose="02020603050405020304" pitchFamily="18" charset="0"/>
                <a:cs typeface="Times New Roman" panose="02020603050405020304" pitchFamily="18" charset="0"/>
              </a:rPr>
              <a:t>: </a:t>
            </a:r>
            <a:r>
              <a:rPr lang="en" dirty="0">
                <a:solidFill>
                  <a:schemeClr val="tx2">
                    <a:lumMod val="10000"/>
                  </a:schemeClr>
                </a:solidFill>
                <a:highlight>
                  <a:srgbClr val="FFFFFF"/>
                </a:highlight>
                <a:latin typeface="Times New Roman" panose="02020603050405020304" pitchFamily="18" charset="0"/>
                <a:cs typeface="Times New Roman" panose="02020603050405020304" pitchFamily="18" charset="0"/>
              </a:rPr>
              <a:t>الشخصية الاعتبارية للشركة تعني أن يكون لها شخصية مستقلة عن شخصية الشركاء المؤسسين لها                                                                                                                                                                                           </a:t>
            </a:r>
            <a:r>
              <a:rPr lang="en" b="1" dirty="0">
                <a:solidFill>
                  <a:schemeClr val="tx2">
                    <a:lumMod val="10000"/>
                  </a:schemeClr>
                </a:solidFill>
                <a:highlight>
                  <a:srgbClr val="FFFFFF"/>
                </a:highlight>
                <a:latin typeface="Times New Roman" panose="02020603050405020304" pitchFamily="18" charset="0"/>
                <a:cs typeface="Times New Roman" panose="02020603050405020304" pitchFamily="18" charset="0"/>
              </a:rPr>
              <a:t>الآثار المترتبة على اكتساب الشركة الشخصية المعنوية</a:t>
            </a:r>
            <a:r>
              <a:rPr lang="ar-SA" b="1" dirty="0">
                <a:solidFill>
                  <a:schemeClr val="tx2">
                    <a:lumMod val="10000"/>
                  </a:schemeClr>
                </a:solidFill>
                <a:highlight>
                  <a:srgbClr val="FFFFFF"/>
                </a:highlight>
                <a:latin typeface="Times New Roman" panose="02020603050405020304" pitchFamily="18" charset="0"/>
                <a:cs typeface="Times New Roman" panose="02020603050405020304" pitchFamily="18" charset="0"/>
              </a:rPr>
              <a:t>:</a:t>
            </a:r>
            <a:r>
              <a:rPr lang="en" dirty="0">
                <a:solidFill>
                  <a:schemeClr val="tx2">
                    <a:lumMod val="10000"/>
                  </a:schemeClr>
                </a:solidFill>
                <a:highlight>
                  <a:srgbClr val="FFFFFF"/>
                </a:highlight>
                <a:latin typeface="Times New Roman" panose="02020603050405020304" pitchFamily="18" charset="0"/>
                <a:cs typeface="Times New Roman" panose="02020603050405020304" pitchFamily="18" charset="0"/>
              </a:rPr>
              <a:t>                                                                                                             </a:t>
            </a:r>
            <a:r>
              <a:rPr lang="en" b="1" dirty="0">
                <a:solidFill>
                  <a:schemeClr val="tx2">
                    <a:lumMod val="10000"/>
                  </a:schemeClr>
                </a:solidFill>
                <a:highlight>
                  <a:srgbClr val="FFFFFF"/>
                </a:highlight>
                <a:latin typeface="Times New Roman" panose="02020603050405020304" pitchFamily="18" charset="0"/>
                <a:cs typeface="Times New Roman" panose="02020603050405020304" pitchFamily="18" charset="0"/>
              </a:rPr>
              <a:t>الاسم</a:t>
            </a:r>
            <a:r>
              <a:rPr lang="en" dirty="0">
                <a:solidFill>
                  <a:schemeClr val="tx2">
                    <a:lumMod val="10000"/>
                  </a:schemeClr>
                </a:solidFill>
                <a:highlight>
                  <a:srgbClr val="FFFFFF"/>
                </a:highlight>
                <a:latin typeface="Times New Roman" panose="02020603050405020304" pitchFamily="18" charset="0"/>
                <a:cs typeface="Times New Roman" panose="02020603050405020304" pitchFamily="18" charset="0"/>
              </a:rPr>
              <a:t>:  تكتسب الشخصية المعنوية اسما خاصا بها كالشخص الطبيعي ويعتبر ذلك من ضمن النتائج التي تترتب عنها فتصبح الشخصية المعنوية معروفة لدى الجميع بهذا الاسم الخاص                                                                                                                                           </a:t>
            </a:r>
            <a:r>
              <a:rPr lang="en" b="1" dirty="0">
                <a:solidFill>
                  <a:schemeClr val="tx2">
                    <a:lumMod val="10000"/>
                  </a:schemeClr>
                </a:solidFill>
                <a:highlight>
                  <a:srgbClr val="FFFFFF"/>
                </a:highlight>
                <a:latin typeface="Times New Roman" panose="02020603050405020304" pitchFamily="18" charset="0"/>
                <a:cs typeface="Times New Roman" panose="02020603050405020304" pitchFamily="18" charset="0"/>
              </a:rPr>
              <a:t>الموطن</a:t>
            </a:r>
            <a:r>
              <a:rPr lang="en" dirty="0">
                <a:solidFill>
                  <a:schemeClr val="tx2">
                    <a:lumMod val="10000"/>
                  </a:schemeClr>
                </a:solidFill>
                <a:highlight>
                  <a:srgbClr val="FFFFFF"/>
                </a:highlight>
                <a:latin typeface="Times New Roman" panose="02020603050405020304" pitchFamily="18" charset="0"/>
                <a:cs typeface="Times New Roman" panose="02020603050405020304" pitchFamily="18" charset="0"/>
              </a:rPr>
              <a:t>:يمكن تعريف موطن الشخص الاعتباري بمركزه الرئيسي وفي حالة وجود عدة فروع فإن موطن كل فرع هو المكان الذي يمارس فيه نشاطه، فالشخصية المعنوية للشركة مثلها مثل الشخص الطبيعي لا بد من موطن خاص ومستقل                                                                            </a:t>
            </a:r>
            <a:r>
              <a:rPr lang="en" b="1" dirty="0">
                <a:solidFill>
                  <a:schemeClr val="tx2">
                    <a:lumMod val="10000"/>
                  </a:schemeClr>
                </a:solidFill>
                <a:highlight>
                  <a:srgbClr val="FFFFFF"/>
                </a:highlight>
                <a:latin typeface="Times New Roman" panose="02020603050405020304" pitchFamily="18" charset="0"/>
                <a:cs typeface="Times New Roman" panose="02020603050405020304" pitchFamily="18" charset="0"/>
              </a:rPr>
              <a:t>الجنسية</a:t>
            </a:r>
            <a:r>
              <a:rPr lang="en" dirty="0">
                <a:solidFill>
                  <a:schemeClr val="tx2">
                    <a:lumMod val="10000"/>
                  </a:schemeClr>
                </a:solidFill>
                <a:highlight>
                  <a:srgbClr val="FFFFFF"/>
                </a:highlight>
                <a:latin typeface="Times New Roman" panose="02020603050405020304" pitchFamily="18" charset="0"/>
                <a:cs typeface="Times New Roman" panose="02020603050405020304" pitchFamily="18" charset="0"/>
              </a:rPr>
              <a:t>:هي رابطة قانونية وسياسية تجمع الفرد بالدولة كما تعني الولاء الدائم لهذه الدولة مقابل الحماية القانونية والاقتصادية والسياسية، كما تفيد انتماء الشخص لدولة معينة                                                                                                                                                          </a:t>
            </a:r>
            <a:r>
              <a:rPr lang="en" b="1" dirty="0">
                <a:solidFill>
                  <a:schemeClr val="tx2">
                    <a:lumMod val="10000"/>
                  </a:schemeClr>
                </a:solidFill>
                <a:highlight>
                  <a:srgbClr val="FFFFFF"/>
                </a:highlight>
                <a:latin typeface="Times New Roman" panose="02020603050405020304" pitchFamily="18" charset="0"/>
                <a:cs typeface="Times New Roman" panose="02020603050405020304" pitchFamily="18" charset="0"/>
              </a:rPr>
              <a:t>الذمة المالية المستقلة</a:t>
            </a:r>
            <a:r>
              <a:rPr lang="en" dirty="0">
                <a:solidFill>
                  <a:schemeClr val="tx2">
                    <a:lumMod val="10000"/>
                  </a:schemeClr>
                </a:solidFill>
                <a:highlight>
                  <a:srgbClr val="FFFFFF"/>
                </a:highlight>
                <a:latin typeface="Times New Roman" panose="02020603050405020304" pitchFamily="18" charset="0"/>
                <a:cs typeface="Times New Roman" panose="02020603050405020304" pitchFamily="18" charset="0"/>
              </a:rPr>
              <a:t>:وصف شرعي اعتباري يصير به الإنسان آهلا للوجوب له والوجوب عليه وبناء عليه تكون الأهلية أثر من أثر الذمة اعتبار ذمة الشركة ضمان مباشرا لدائنيها فقط حيث يكون لدائني الشركة حق الأولوية في أعمالها، ثم عدم إجراء المقاصة بين الشركة وديون الشركاء لأن المقاصة لا تقع إلا بين شخصين كل منهما دائن ومدين  للآخر                                                                                                                              </a:t>
            </a:r>
            <a:r>
              <a:rPr lang="en" b="1" dirty="0">
                <a:solidFill>
                  <a:schemeClr val="tx2">
                    <a:lumMod val="10000"/>
                  </a:schemeClr>
                </a:solidFill>
                <a:highlight>
                  <a:srgbClr val="FFFFFF"/>
                </a:highlight>
                <a:latin typeface="Times New Roman" panose="02020603050405020304" pitchFamily="18" charset="0"/>
                <a:cs typeface="Times New Roman" panose="02020603050405020304" pitchFamily="18" charset="0"/>
              </a:rPr>
              <a:t>الاهلية</a:t>
            </a:r>
            <a:r>
              <a:rPr lang="en" dirty="0">
                <a:solidFill>
                  <a:schemeClr val="tx2">
                    <a:lumMod val="10000"/>
                  </a:schemeClr>
                </a:solidFill>
                <a:highlight>
                  <a:srgbClr val="FFFFFF"/>
                </a:highlight>
                <a:latin typeface="Times New Roman" panose="02020603050405020304" pitchFamily="18" charset="0"/>
                <a:cs typeface="Times New Roman" panose="02020603050405020304" pitchFamily="18" charset="0"/>
              </a:rPr>
              <a:t>:للشخص الطبيعي أهلية قانونية لابد منها فيما يتعلق بشخص التاجر وهذه الأهلية التي تنقسم إلى أهلية وجود وتثبت للشخص منذ ولادته. وأهلية أداء التي يحصل عليها عندما يصبح قادرا على تحمل كل الالتزامات القانونية.                                                     </a:t>
            </a:r>
            <a:r>
              <a:rPr lang="en" b="1" dirty="0">
                <a:solidFill>
                  <a:schemeClr val="tx2">
                    <a:lumMod val="10000"/>
                  </a:schemeClr>
                </a:solidFill>
                <a:highlight>
                  <a:srgbClr val="FFFFFF"/>
                </a:highlight>
                <a:latin typeface="Times New Roman" panose="02020603050405020304" pitchFamily="18" charset="0"/>
                <a:cs typeface="Times New Roman" panose="02020603050405020304" pitchFamily="18" charset="0"/>
              </a:rPr>
              <a:t>المسؤولية</a:t>
            </a:r>
            <a:r>
              <a:rPr lang="en" dirty="0">
                <a:solidFill>
                  <a:schemeClr val="tx2">
                    <a:lumMod val="10000"/>
                  </a:schemeClr>
                </a:solidFill>
                <a:highlight>
                  <a:srgbClr val="FFFFFF"/>
                </a:highlight>
                <a:latin typeface="Times New Roman" panose="02020603050405020304" pitchFamily="18" charset="0"/>
                <a:cs typeface="Times New Roman" panose="02020603050405020304" pitchFamily="18" charset="0"/>
              </a:rPr>
              <a:t>:يعتبر الشخص المعنوي مسؤولا مدنيا عن الأعمال التي تصدر من ممثليه أو أجهزته، مادامت هذه الأعمال ارتكبت بسبب ممارسة النشاط لحساب وفي حدود اختصاص أعضائه، فالشخص المعنوي يسأل عن هذه الأعمال مسؤولية أصلية ومباشرة ولا يسأل عما يقوم به.</a:t>
            </a:r>
            <a:endParaRPr dirty="0">
              <a:solidFill>
                <a:schemeClr val="tx2">
                  <a:lumMod val="10000"/>
                </a:schemeClr>
              </a:solidFill>
              <a:highlight>
                <a:srgbClr val="FFFFFF"/>
              </a:highlight>
              <a:latin typeface="Times New Roman" panose="02020603050405020304" pitchFamily="18" charset="0"/>
              <a:cs typeface="Times New Roman" panose="02020603050405020304" pitchFamily="18" charset="0"/>
            </a:endParaRPr>
          </a:p>
          <a:p>
            <a:pPr marL="0" lvl="0" indent="0" algn="r" rtl="1">
              <a:spcBef>
                <a:spcPts val="1600"/>
              </a:spcBef>
              <a:spcAft>
                <a:spcPts val="1600"/>
              </a:spcAft>
              <a:buNone/>
            </a:pPr>
            <a:endParaRPr dirty="0">
              <a:solidFill>
                <a:schemeClr val="tx2">
                  <a:lumMod val="10000"/>
                </a:schemeClr>
              </a:solidFill>
              <a:highlight>
                <a:srgbClr val="FFFFFF"/>
              </a:highlight>
              <a:latin typeface="Times New Roman" panose="02020603050405020304" pitchFamily="18"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3"/>
          <p:cNvSpPr txBox="1">
            <a:spLocks noGrp="1"/>
          </p:cNvSpPr>
          <p:nvPr>
            <p:ph type="title"/>
          </p:nvPr>
        </p:nvSpPr>
        <p:spPr>
          <a:xfrm>
            <a:off x="819150" y="348975"/>
            <a:ext cx="7505700" cy="954600"/>
          </a:xfrm>
          <a:prstGeom prst="rect">
            <a:avLst/>
          </a:prstGeom>
        </p:spPr>
        <p:txBody>
          <a:bodyPr spcFirstLastPara="1" wrap="square" lIns="91425" tIns="91425" rIns="91425" bIns="91425" anchor="t" anchorCtr="0">
            <a:noAutofit/>
          </a:bodyPr>
          <a:lstStyle/>
          <a:p>
            <a:pPr marL="0" lvl="0" indent="0" algn="ctr" rtl="1">
              <a:spcBef>
                <a:spcPts val="0"/>
              </a:spcBef>
              <a:spcAft>
                <a:spcPts val="0"/>
              </a:spcAft>
              <a:buNone/>
            </a:pPr>
            <a:r>
              <a:rPr lang="en" sz="3600" dirty="0">
                <a:solidFill>
                  <a:srgbClr val="000000"/>
                </a:solidFill>
                <a:latin typeface="Times New Roman" panose="02020603050405020304" pitchFamily="18" charset="0"/>
                <a:cs typeface="Times New Roman" panose="02020603050405020304" pitchFamily="18" charset="0"/>
              </a:rPr>
              <a:t>انقضاء الشركة </a:t>
            </a:r>
            <a:endParaRPr sz="3600" dirty="0">
              <a:solidFill>
                <a:srgbClr val="000000"/>
              </a:solidFill>
              <a:latin typeface="Times New Roman" panose="02020603050405020304" pitchFamily="18" charset="0"/>
              <a:cs typeface="Times New Roman" panose="02020603050405020304" pitchFamily="18" charset="0"/>
            </a:endParaRPr>
          </a:p>
        </p:txBody>
      </p:sp>
      <p:sp>
        <p:nvSpPr>
          <p:cNvPr id="184" name="Google Shape;184;p23"/>
          <p:cNvSpPr txBox="1">
            <a:spLocks noGrp="1"/>
          </p:cNvSpPr>
          <p:nvPr>
            <p:ph type="body" idx="1"/>
          </p:nvPr>
        </p:nvSpPr>
        <p:spPr>
          <a:xfrm>
            <a:off x="819150" y="1233975"/>
            <a:ext cx="7505700" cy="36138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en" b="1" dirty="0">
                <a:solidFill>
                  <a:schemeClr val="tx2">
                    <a:lumMod val="10000"/>
                  </a:schemeClr>
                </a:solidFill>
                <a:highlight>
                  <a:srgbClr val="FFFFFF"/>
                </a:highlight>
                <a:latin typeface="Times New Roman" panose="02020603050405020304" pitchFamily="18" charset="0"/>
                <a:cs typeface="Times New Roman" panose="02020603050405020304" pitchFamily="18" charset="0"/>
              </a:rPr>
              <a:t>انقضاء الشركة</a:t>
            </a:r>
            <a:r>
              <a:rPr lang="en" dirty="0">
                <a:solidFill>
                  <a:schemeClr val="tx2">
                    <a:lumMod val="10000"/>
                  </a:schemeClr>
                </a:solidFill>
                <a:highlight>
                  <a:srgbClr val="FFFFFF"/>
                </a:highlight>
                <a:latin typeface="Times New Roman" panose="02020603050405020304" pitchFamily="18" charset="0"/>
                <a:cs typeface="Times New Roman" panose="02020603050405020304" pitchFamily="18" charset="0"/>
              </a:rPr>
              <a:t>:إن الشركة وباعتبارها الشخصية المعنوية تنقضي لعدة أسباب إما أن تكون أسباب عامة </a:t>
            </a:r>
            <a:r>
              <a:rPr lang="ar-SA" dirty="0">
                <a:solidFill>
                  <a:schemeClr val="tx2">
                    <a:lumMod val="10000"/>
                  </a:schemeClr>
                </a:solidFill>
                <a:highlight>
                  <a:srgbClr val="FFFFFF"/>
                </a:highlight>
                <a:latin typeface="Times New Roman" panose="02020603050405020304" pitchFamily="18" charset="0"/>
                <a:cs typeface="Times New Roman" panose="02020603050405020304" pitchFamily="18" charset="0"/>
              </a:rPr>
              <a:t>(</a:t>
            </a:r>
            <a:r>
              <a:rPr lang="en" dirty="0">
                <a:solidFill>
                  <a:schemeClr val="tx2">
                    <a:lumMod val="10000"/>
                  </a:schemeClr>
                </a:solidFill>
                <a:highlight>
                  <a:srgbClr val="FFFFFF"/>
                </a:highlight>
                <a:latin typeface="Times New Roman" panose="02020603050405020304" pitchFamily="18" charset="0"/>
                <a:cs typeface="Times New Roman" panose="02020603050405020304" pitchFamily="18" charset="0"/>
              </a:rPr>
              <a:t>أولا</a:t>
            </a:r>
            <a:r>
              <a:rPr lang="ar-SA" dirty="0">
                <a:solidFill>
                  <a:schemeClr val="tx2">
                    <a:lumMod val="10000"/>
                  </a:schemeClr>
                </a:solidFill>
                <a:highlight>
                  <a:srgbClr val="FFFFFF"/>
                </a:highlight>
                <a:latin typeface="Times New Roman" panose="02020603050405020304" pitchFamily="18" charset="0"/>
                <a:cs typeface="Times New Roman" panose="02020603050405020304" pitchFamily="18" charset="0"/>
              </a:rPr>
              <a:t>)</a:t>
            </a:r>
            <a:r>
              <a:rPr lang="en" dirty="0">
                <a:solidFill>
                  <a:schemeClr val="tx2">
                    <a:lumMod val="10000"/>
                  </a:schemeClr>
                </a:solidFill>
                <a:highlight>
                  <a:srgbClr val="FFFFFF"/>
                </a:highlight>
                <a:latin typeface="Times New Roman" panose="02020603050405020304" pitchFamily="18" charset="0"/>
                <a:cs typeface="Times New Roman" panose="02020603050405020304" pitchFamily="18" charset="0"/>
              </a:rPr>
              <a:t>وإما أن تكون خاصة </a:t>
            </a:r>
            <a:r>
              <a:rPr lang="ar-SA" dirty="0">
                <a:solidFill>
                  <a:schemeClr val="tx2">
                    <a:lumMod val="10000"/>
                  </a:schemeClr>
                </a:solidFill>
                <a:highlight>
                  <a:srgbClr val="FFFFFF"/>
                </a:highlight>
                <a:latin typeface="Times New Roman" panose="02020603050405020304" pitchFamily="18" charset="0"/>
                <a:cs typeface="Times New Roman" panose="02020603050405020304" pitchFamily="18" charset="0"/>
              </a:rPr>
              <a:t>(</a:t>
            </a:r>
            <a:r>
              <a:rPr lang="en" dirty="0">
                <a:solidFill>
                  <a:schemeClr val="tx2">
                    <a:lumMod val="10000"/>
                  </a:schemeClr>
                </a:solidFill>
                <a:highlight>
                  <a:srgbClr val="FFFFFF"/>
                </a:highlight>
                <a:latin typeface="Times New Roman" panose="02020603050405020304" pitchFamily="18" charset="0"/>
                <a:cs typeface="Times New Roman" panose="02020603050405020304" pitchFamily="18" charset="0"/>
              </a:rPr>
              <a:t>ثاني</a:t>
            </a:r>
            <a:r>
              <a:rPr lang="ar-SA" dirty="0">
                <a:solidFill>
                  <a:schemeClr val="tx2">
                    <a:lumMod val="10000"/>
                  </a:schemeClr>
                </a:solidFill>
                <a:highlight>
                  <a:srgbClr val="FFFFFF"/>
                </a:highlight>
                <a:latin typeface="Times New Roman" panose="02020603050405020304" pitchFamily="18" charset="0"/>
                <a:cs typeface="Times New Roman" panose="02020603050405020304" pitchFamily="18" charset="0"/>
              </a:rPr>
              <a:t>ا)</a:t>
            </a:r>
            <a:r>
              <a:rPr lang="en" dirty="0">
                <a:solidFill>
                  <a:schemeClr val="tx2">
                    <a:lumMod val="10000"/>
                  </a:schemeClr>
                </a:solidFill>
                <a:highlight>
                  <a:srgbClr val="FFFFFF"/>
                </a:highlight>
                <a:latin typeface="Times New Roman" panose="02020603050405020304" pitchFamily="18" charset="0"/>
                <a:cs typeface="Times New Roman" panose="02020603050405020304" pitchFamily="18" charset="0"/>
              </a:rPr>
              <a:t> </a:t>
            </a:r>
            <a:endParaRPr dirty="0">
              <a:solidFill>
                <a:schemeClr val="tx2">
                  <a:lumMod val="10000"/>
                </a:schemeClr>
              </a:solidFill>
              <a:highlight>
                <a:srgbClr val="FFFFFF"/>
              </a:highlight>
              <a:latin typeface="Times New Roman" panose="02020603050405020304" pitchFamily="18" charset="0"/>
              <a:cs typeface="Times New Roman" panose="02020603050405020304" pitchFamily="18" charset="0"/>
            </a:endParaRPr>
          </a:p>
          <a:p>
            <a:pPr marL="0" lvl="0" indent="0" algn="r" rtl="1">
              <a:spcBef>
                <a:spcPts val="1600"/>
              </a:spcBef>
              <a:spcAft>
                <a:spcPts val="0"/>
              </a:spcAft>
              <a:buNone/>
            </a:pPr>
            <a:r>
              <a:rPr lang="en" dirty="0">
                <a:solidFill>
                  <a:srgbClr val="FF0000"/>
                </a:solidFill>
                <a:highlight>
                  <a:srgbClr val="FFFFFF"/>
                </a:highlight>
                <a:latin typeface="Times New Roman" panose="02020603050405020304" pitchFamily="18" charset="0"/>
                <a:cs typeface="Times New Roman" panose="02020603050405020304" pitchFamily="18" charset="0"/>
              </a:rPr>
              <a:t>اولاً الأسباب العامة: 1-الانحلال بقوة القانون 2-الانحلال الواجب اثارته                                                                                               </a:t>
            </a:r>
            <a:endParaRPr dirty="0">
              <a:solidFill>
                <a:srgbClr val="FF0000"/>
              </a:solidFill>
              <a:highlight>
                <a:srgbClr val="FFFFFF"/>
              </a:highlight>
              <a:latin typeface="Times New Roman" panose="02020603050405020304" pitchFamily="18" charset="0"/>
              <a:cs typeface="Times New Roman" panose="02020603050405020304" pitchFamily="18" charset="0"/>
            </a:endParaRPr>
          </a:p>
          <a:p>
            <a:pPr marL="0" lvl="0" indent="0" algn="r" rtl="1">
              <a:spcBef>
                <a:spcPts val="1600"/>
              </a:spcBef>
              <a:spcAft>
                <a:spcPts val="0"/>
              </a:spcAft>
              <a:buNone/>
            </a:pPr>
            <a:r>
              <a:rPr lang="en" dirty="0">
                <a:solidFill>
                  <a:srgbClr val="FF0000"/>
                </a:solidFill>
                <a:highlight>
                  <a:srgbClr val="FFFFFF"/>
                </a:highlight>
                <a:latin typeface="Times New Roman" panose="02020603050405020304" pitchFamily="18" charset="0"/>
                <a:cs typeface="Times New Roman" panose="02020603050405020304" pitchFamily="18" charset="0"/>
              </a:rPr>
              <a:t>ثانيا الأسباب الخاصة: 1-انسحاب أحد الشركاء 2-وفاة الشريك أو الحجز عليه أو إفلاسه أو انسحابه                                                                </a:t>
            </a:r>
            <a:endParaRPr dirty="0">
              <a:solidFill>
                <a:srgbClr val="FF0000"/>
              </a:solidFill>
              <a:highlight>
                <a:srgbClr val="FFFFFF"/>
              </a:highlight>
              <a:latin typeface="Times New Roman" panose="02020603050405020304" pitchFamily="18" charset="0"/>
              <a:cs typeface="Times New Roman" panose="02020603050405020304" pitchFamily="18" charset="0"/>
            </a:endParaRPr>
          </a:p>
          <a:p>
            <a:pPr marL="0" lvl="0" indent="0" algn="r" rtl="1">
              <a:spcBef>
                <a:spcPts val="1600"/>
              </a:spcBef>
              <a:spcAft>
                <a:spcPts val="0"/>
              </a:spcAft>
              <a:buNone/>
            </a:pPr>
            <a:r>
              <a:rPr lang="en" b="1" dirty="0">
                <a:solidFill>
                  <a:schemeClr val="tx2">
                    <a:lumMod val="10000"/>
                  </a:schemeClr>
                </a:solidFill>
                <a:highlight>
                  <a:srgbClr val="FFFFFF"/>
                </a:highlight>
                <a:latin typeface="Times New Roman" panose="02020603050405020304" pitchFamily="18" charset="0"/>
                <a:cs typeface="Times New Roman" panose="02020603050405020304" pitchFamily="18" charset="0"/>
              </a:rPr>
              <a:t>التصفية</a:t>
            </a:r>
            <a:r>
              <a:rPr lang="en" dirty="0">
                <a:solidFill>
                  <a:schemeClr val="tx2">
                    <a:lumMod val="10000"/>
                  </a:schemeClr>
                </a:solidFill>
                <a:highlight>
                  <a:srgbClr val="FFFFFF"/>
                </a:highlight>
                <a:latin typeface="Times New Roman" panose="02020603050405020304" pitchFamily="18" charset="0"/>
                <a:cs typeface="Times New Roman" panose="02020603050405020304" pitchFamily="18" charset="0"/>
              </a:rPr>
              <a:t>:التصفية تعني استيفاء حقوق الشركة وحصر موجوداتها وسند ديونها تمهيدا لوضع الأموال الصافية بين يدي الشركاء لاقتسامها وتوزيعها إذا أرادوا، أو استمرار احتفاظهم بملكيتها على الشيوع بعد أن انتهت شخصية الشركة تماما بانتهاء التصفية أما من حيث نسبية الشخصية المعنوية للشركة في فترة التصفية فإن الأصل هو أن تنتهي الشركة بمجرد حلها، ولكن هذه القاعدة قد تضر بها أو بمن يتعاملون معها، ومنه استقرت التشريعات الحديثة على احتفاظها بهذه الشخصية لممارسة أعمالها وإتمام إجراءاتها نتيجة توفرها على ذمة مالية مستقلة عن ذمم شركائها. </a:t>
            </a:r>
            <a:endParaRPr lang="ar-SA" dirty="0">
              <a:solidFill>
                <a:schemeClr val="tx2">
                  <a:lumMod val="10000"/>
                </a:schemeClr>
              </a:solidFill>
              <a:highlight>
                <a:srgbClr val="FFFFFF"/>
              </a:highlight>
              <a:latin typeface="Times New Roman" panose="02020603050405020304" pitchFamily="18" charset="0"/>
              <a:cs typeface="Times New Roman" panose="02020603050405020304" pitchFamily="18" charset="0"/>
            </a:endParaRPr>
          </a:p>
          <a:p>
            <a:pPr marL="0" lvl="0" indent="0" algn="r" rtl="1">
              <a:spcBef>
                <a:spcPts val="1600"/>
              </a:spcBef>
              <a:spcAft>
                <a:spcPts val="0"/>
              </a:spcAft>
              <a:buNone/>
            </a:pPr>
            <a:r>
              <a:rPr lang="en" b="1" dirty="0">
                <a:solidFill>
                  <a:schemeClr val="tx2">
                    <a:lumMod val="10000"/>
                  </a:schemeClr>
                </a:solidFill>
                <a:highlight>
                  <a:srgbClr val="FFFFFF"/>
                </a:highlight>
                <a:latin typeface="Times New Roman" panose="02020603050405020304" pitchFamily="18" charset="0"/>
                <a:cs typeface="Times New Roman" panose="02020603050405020304" pitchFamily="18" charset="0"/>
              </a:rPr>
              <a:t>القسمة</a:t>
            </a:r>
            <a:r>
              <a:rPr lang="en" dirty="0">
                <a:solidFill>
                  <a:schemeClr val="tx2">
                    <a:lumMod val="10000"/>
                  </a:schemeClr>
                </a:solidFill>
                <a:highlight>
                  <a:srgbClr val="FFFFFF"/>
                </a:highlight>
                <a:latin typeface="Times New Roman" panose="02020603050405020304" pitchFamily="18" charset="0"/>
                <a:cs typeface="Times New Roman" panose="02020603050405020304" pitchFamily="18" charset="0"/>
              </a:rPr>
              <a:t>:أخيرا بعد الانتهاء من التصفية تأتي مرحلة القسمة باعتبارها أثر من أثار انقضاء الشخصية المعنوية للشركة وتأتي بعد التصفية وتأخذ عدة أشكال. إذ يحصل كل شريك على مبلغ يعادل الحصة التي قدمها عند تأسيسها سواء كانت نقدية أو عينية، أما الشريك بالعمل أي الذي قدم حصة صناعية فلا يسترد شيئا من رأس المال لأن حصته لا تدخل في تركيب رأس المال وإنما كان يسترد حريته في توصية نشاطه لأعمال أخرى</a:t>
            </a:r>
            <a:endParaRPr dirty="0">
              <a:solidFill>
                <a:schemeClr val="tx2">
                  <a:lumMod val="10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4"/>
          <p:cNvSpPr txBox="1">
            <a:spLocks noGrp="1"/>
          </p:cNvSpPr>
          <p:nvPr>
            <p:ph type="title"/>
          </p:nvPr>
        </p:nvSpPr>
        <p:spPr>
          <a:xfrm>
            <a:off x="819150" y="811850"/>
            <a:ext cx="7505700" cy="954600"/>
          </a:xfrm>
          <a:prstGeom prst="rect">
            <a:avLst/>
          </a:prstGeom>
        </p:spPr>
        <p:txBody>
          <a:bodyPr spcFirstLastPara="1" wrap="square" lIns="91425" tIns="91425" rIns="91425" bIns="91425" anchor="t" anchorCtr="0">
            <a:noAutofit/>
          </a:bodyPr>
          <a:lstStyle/>
          <a:p>
            <a:pPr marL="0" lvl="0" indent="0" algn="ctr" rtl="1">
              <a:spcBef>
                <a:spcPts val="0"/>
              </a:spcBef>
              <a:spcAft>
                <a:spcPts val="0"/>
              </a:spcAft>
              <a:buNone/>
            </a:pPr>
            <a:r>
              <a:rPr lang="en" sz="5400">
                <a:solidFill>
                  <a:srgbClr val="000000"/>
                </a:solidFill>
                <a:latin typeface="Times New Roman"/>
                <a:ea typeface="Times New Roman"/>
                <a:cs typeface="Times New Roman"/>
                <a:sym typeface="Times New Roman"/>
              </a:rPr>
              <a:t>الطبيعة القانونية للشركات</a:t>
            </a:r>
            <a:endParaRPr/>
          </a:p>
        </p:txBody>
      </p:sp>
      <p:sp>
        <p:nvSpPr>
          <p:cNvPr id="134" name="Google Shape;134;p14"/>
          <p:cNvSpPr txBox="1">
            <a:spLocks noGrp="1"/>
          </p:cNvSpPr>
          <p:nvPr>
            <p:ph type="body" idx="1"/>
          </p:nvPr>
        </p:nvSpPr>
        <p:spPr>
          <a:xfrm>
            <a:off x="819150" y="1990724"/>
            <a:ext cx="7505700" cy="2870343"/>
          </a:xfrm>
          <a:prstGeom prst="rect">
            <a:avLst/>
          </a:prstGeom>
        </p:spPr>
        <p:txBody>
          <a:bodyPr spcFirstLastPara="1" wrap="square" lIns="91425" tIns="91425" rIns="91425" bIns="91425" anchor="t" anchorCtr="0">
            <a:noAutofit/>
          </a:bodyPr>
          <a:lstStyle/>
          <a:p>
            <a:pPr marL="0" lvl="0" indent="0" algn="r">
              <a:lnSpc>
                <a:spcPct val="90000"/>
              </a:lnSpc>
              <a:spcBef>
                <a:spcPts val="1000"/>
              </a:spcBef>
              <a:buNone/>
            </a:pPr>
            <a:r>
              <a:rPr lang="ar-SA" sz="2200" b="1" dirty="0">
                <a:solidFill>
                  <a:srgbClr val="000000"/>
                </a:solidFill>
                <a:latin typeface="Times New Roman" panose="02020603050405020304" pitchFamily="18" charset="0"/>
                <a:ea typeface="Arial"/>
                <a:cs typeface="Times New Roman" panose="02020603050405020304" pitchFamily="18" charset="0"/>
                <a:sym typeface="Arial"/>
              </a:rPr>
              <a:t>الاتجاه الأول(العقدية</a:t>
            </a:r>
            <a:r>
              <a:rPr lang="ar-SA" sz="2200" dirty="0">
                <a:solidFill>
                  <a:srgbClr val="000000"/>
                </a:solidFill>
                <a:latin typeface="Times New Roman" panose="02020603050405020304" pitchFamily="18" charset="0"/>
                <a:ea typeface="Arial"/>
                <a:cs typeface="Times New Roman" panose="02020603050405020304" pitchFamily="18" charset="0"/>
                <a:sym typeface="Arial"/>
              </a:rPr>
              <a:t>):  وينظر إلى الشركة نظرة تقليدية أساسها أن الشركة وليدة التقاء إرادة الشركاء</a:t>
            </a:r>
            <a:endParaRPr lang="ar-SA" sz="2200" b="1" dirty="0">
              <a:solidFill>
                <a:srgbClr val="000000"/>
              </a:solidFill>
              <a:latin typeface="Times New Roman" panose="02020603050405020304" pitchFamily="18" charset="0"/>
              <a:ea typeface="Arial"/>
              <a:cs typeface="Times New Roman" panose="02020603050405020304" pitchFamily="18" charset="0"/>
              <a:sym typeface="Arial"/>
            </a:endParaRPr>
          </a:p>
          <a:p>
            <a:pPr marL="0" lvl="0" indent="0" algn="r">
              <a:lnSpc>
                <a:spcPct val="90000"/>
              </a:lnSpc>
              <a:spcBef>
                <a:spcPts val="1000"/>
              </a:spcBef>
              <a:buNone/>
            </a:pPr>
            <a:r>
              <a:rPr lang="ar-SA" sz="2200" b="1" dirty="0">
                <a:solidFill>
                  <a:srgbClr val="000000"/>
                </a:solidFill>
                <a:latin typeface="Times New Roman" panose="02020603050405020304" pitchFamily="18" charset="0"/>
                <a:ea typeface="Arial"/>
                <a:cs typeface="Times New Roman" panose="02020603050405020304" pitchFamily="18" charset="0"/>
                <a:sym typeface="Arial"/>
              </a:rPr>
              <a:t>الاتجاه الثاني(النظامية): </a:t>
            </a:r>
            <a:r>
              <a:rPr lang="ar-SA" sz="2200" dirty="0">
                <a:solidFill>
                  <a:srgbClr val="000000"/>
                </a:solidFill>
                <a:latin typeface="Times New Roman" panose="02020603050405020304" pitchFamily="18" charset="0"/>
                <a:ea typeface="Arial"/>
                <a:cs typeface="Times New Roman" panose="02020603050405020304" pitchFamily="18" charset="0"/>
                <a:sym typeface="Arial"/>
              </a:rPr>
              <a:t>يأخذ وصف النظرية الحديثة ، وتنظر للشركة على أنها نتاج التنظيم القانوني لا العقد المتولد من إرادات الشركاء </a:t>
            </a:r>
            <a:endParaRPr sz="2200" dirty="0">
              <a:solidFill>
                <a:srgbClr val="000000"/>
              </a:solidFill>
              <a:latin typeface="Times New Roman" panose="02020603050405020304" pitchFamily="18" charset="0"/>
              <a:cs typeface="Times New Roman" panose="02020603050405020304" pitchFamily="18" charset="0"/>
            </a:endParaRPr>
          </a:p>
          <a:p>
            <a:pPr marL="0" lvl="0" indent="0" algn="ctr" rtl="1">
              <a:lnSpc>
                <a:spcPct val="90000"/>
              </a:lnSpc>
              <a:spcBef>
                <a:spcPts val="1000"/>
              </a:spcBef>
              <a:spcAft>
                <a:spcPts val="0"/>
              </a:spcAft>
              <a:buNone/>
            </a:pPr>
            <a:r>
              <a:rPr lang="en" sz="2200" b="1" dirty="0">
                <a:solidFill>
                  <a:srgbClr val="000000"/>
                </a:solidFill>
                <a:latin typeface="Times New Roman" panose="02020603050405020304" pitchFamily="18" charset="0"/>
                <a:ea typeface="Arial"/>
                <a:cs typeface="Times New Roman" panose="02020603050405020304" pitchFamily="18" charset="0"/>
                <a:sym typeface="Arial"/>
              </a:rPr>
              <a:t>الاتجاه الثالث</a:t>
            </a:r>
            <a:r>
              <a:rPr lang="ar-SA" sz="2200" b="1" dirty="0">
                <a:solidFill>
                  <a:srgbClr val="000000"/>
                </a:solidFill>
                <a:latin typeface="Times New Roman" panose="02020603050405020304" pitchFamily="18" charset="0"/>
                <a:ea typeface="Arial"/>
                <a:cs typeface="Times New Roman" panose="02020603050405020304" pitchFamily="18" charset="0"/>
                <a:sym typeface="Arial"/>
              </a:rPr>
              <a:t>:</a:t>
            </a:r>
            <a:r>
              <a:rPr lang="en" sz="2200" dirty="0">
                <a:solidFill>
                  <a:srgbClr val="000000"/>
                </a:solidFill>
                <a:latin typeface="Times New Roman" panose="02020603050405020304" pitchFamily="18" charset="0"/>
                <a:ea typeface="Arial"/>
                <a:cs typeface="Times New Roman" panose="02020603050405020304" pitchFamily="18" charset="0"/>
                <a:sym typeface="Arial"/>
              </a:rPr>
              <a:t> </a:t>
            </a:r>
            <a:r>
              <a:rPr lang="ar-SA" sz="2200" dirty="0">
                <a:solidFill>
                  <a:srgbClr val="000000"/>
                </a:solidFill>
                <a:latin typeface="Times New Roman" panose="02020603050405020304" pitchFamily="18" charset="0"/>
                <a:ea typeface="Arial"/>
                <a:cs typeface="Times New Roman" panose="02020603050405020304" pitchFamily="18" charset="0"/>
                <a:sym typeface="Arial"/>
              </a:rPr>
              <a:t> </a:t>
            </a:r>
            <a:r>
              <a:rPr lang="en" sz="2200" dirty="0">
                <a:solidFill>
                  <a:srgbClr val="000000"/>
                </a:solidFill>
                <a:latin typeface="Times New Roman" panose="02020603050405020304" pitchFamily="18" charset="0"/>
                <a:ea typeface="Arial"/>
                <a:cs typeface="Times New Roman" panose="02020603050405020304" pitchFamily="18" charset="0"/>
                <a:sym typeface="Arial"/>
              </a:rPr>
              <a:t>ويرى أنه يتعذر الأخذ المطلق بإحدى النظريتين السابقتين لتحديد الطبيعة القانونية للشركة بوجه عام</a:t>
            </a:r>
            <a:endParaRPr sz="2200" dirty="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5"/>
          <p:cNvSpPr txBox="1">
            <a:spLocks noGrp="1"/>
          </p:cNvSpPr>
          <p:nvPr>
            <p:ph type="title"/>
          </p:nvPr>
        </p:nvSpPr>
        <p:spPr>
          <a:xfrm>
            <a:off x="571800" y="363400"/>
            <a:ext cx="8000400" cy="1463700"/>
          </a:xfrm>
          <a:prstGeom prst="rect">
            <a:avLst/>
          </a:prstGeom>
        </p:spPr>
        <p:txBody>
          <a:bodyPr spcFirstLastPara="1" wrap="square" lIns="91425" tIns="91425" rIns="91425" bIns="91425" anchor="t" anchorCtr="0">
            <a:noAutofit/>
          </a:bodyPr>
          <a:lstStyle/>
          <a:p>
            <a:pPr marL="0" lvl="0" indent="0" algn="ctr" rtl="1">
              <a:spcBef>
                <a:spcPts val="0"/>
              </a:spcBef>
              <a:spcAft>
                <a:spcPts val="0"/>
              </a:spcAft>
              <a:buNone/>
            </a:pPr>
            <a:r>
              <a:rPr lang="en" sz="4800">
                <a:solidFill>
                  <a:srgbClr val="000000"/>
                </a:solidFill>
                <a:latin typeface="Times New Roman"/>
                <a:ea typeface="Times New Roman"/>
                <a:cs typeface="Times New Roman"/>
                <a:sym typeface="Times New Roman"/>
              </a:rPr>
              <a:t>انواع الشركات و معايير التمييز بينهم </a:t>
            </a:r>
            <a:endParaRPr sz="4800"/>
          </a:p>
        </p:txBody>
      </p:sp>
      <p:sp>
        <p:nvSpPr>
          <p:cNvPr id="140" name="Google Shape;140;p15"/>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lgn="ctr" rtl="0">
              <a:lnSpc>
                <a:spcPct val="90000"/>
              </a:lnSpc>
              <a:spcBef>
                <a:spcPts val="1000"/>
              </a:spcBef>
              <a:spcAft>
                <a:spcPts val="0"/>
              </a:spcAft>
              <a:buNone/>
            </a:pPr>
            <a:r>
              <a:rPr lang="en" sz="2400" b="1" dirty="0">
                <a:solidFill>
                  <a:srgbClr val="000000"/>
                </a:solidFill>
                <a:latin typeface="Times New Roman" panose="02020603050405020304" pitchFamily="18" charset="0"/>
                <a:ea typeface="Arial"/>
                <a:cs typeface="Times New Roman" panose="02020603050405020304" pitchFamily="18" charset="0"/>
                <a:sym typeface="Arial"/>
              </a:rPr>
              <a:t>أنواع الشركات</a:t>
            </a:r>
            <a:endParaRPr sz="2400" b="1" dirty="0">
              <a:solidFill>
                <a:srgbClr val="000000"/>
              </a:solidFill>
              <a:latin typeface="Times New Roman" panose="02020603050405020304" pitchFamily="18" charset="0"/>
              <a:ea typeface="Arial"/>
              <a:cs typeface="Times New Roman" panose="02020603050405020304" pitchFamily="18" charset="0"/>
              <a:sym typeface="Arial"/>
            </a:endParaRPr>
          </a:p>
          <a:p>
            <a:pPr marL="0" lvl="0" indent="0" algn="ctr" rtl="0">
              <a:lnSpc>
                <a:spcPct val="90000"/>
              </a:lnSpc>
              <a:spcBef>
                <a:spcPts val="1000"/>
              </a:spcBef>
              <a:spcAft>
                <a:spcPts val="0"/>
              </a:spcAft>
              <a:buNone/>
            </a:pPr>
            <a:r>
              <a:rPr lang="en" sz="2400" b="1" dirty="0">
                <a:solidFill>
                  <a:srgbClr val="000000"/>
                </a:solidFill>
                <a:latin typeface="Times New Roman" panose="02020603050405020304" pitchFamily="18" charset="0"/>
                <a:cs typeface="Times New Roman" panose="02020603050405020304" pitchFamily="18" charset="0"/>
              </a:rPr>
              <a:t>شركات المدنية</a:t>
            </a:r>
            <a:r>
              <a:rPr lang="en" sz="2400" dirty="0">
                <a:solidFill>
                  <a:srgbClr val="000000"/>
                </a:solidFill>
                <a:latin typeface="Times New Roman" panose="02020603050405020304" pitchFamily="18" charset="0"/>
                <a:cs typeface="Times New Roman" panose="02020603050405020304" pitchFamily="18" charset="0"/>
              </a:rPr>
              <a:t> التي تكون عنصر المهنة جزء منها </a:t>
            </a:r>
            <a:endParaRPr sz="2400" dirty="0">
              <a:solidFill>
                <a:srgbClr val="000000"/>
              </a:solidFill>
              <a:latin typeface="Times New Roman" panose="02020603050405020304" pitchFamily="18" charset="0"/>
              <a:cs typeface="Times New Roman" panose="02020603050405020304" pitchFamily="18" charset="0"/>
            </a:endParaRPr>
          </a:p>
          <a:p>
            <a:pPr marL="0" lvl="0" indent="0" algn="ctr" rtl="0">
              <a:lnSpc>
                <a:spcPct val="90000"/>
              </a:lnSpc>
              <a:spcBef>
                <a:spcPts val="1000"/>
              </a:spcBef>
              <a:spcAft>
                <a:spcPts val="0"/>
              </a:spcAft>
              <a:buNone/>
            </a:pPr>
            <a:r>
              <a:rPr lang="en" sz="2400" b="1" dirty="0">
                <a:solidFill>
                  <a:srgbClr val="000000"/>
                </a:solidFill>
                <a:latin typeface="Times New Roman" panose="02020603050405020304" pitchFamily="18" charset="0"/>
                <a:cs typeface="Times New Roman" panose="02020603050405020304" pitchFamily="18" charset="0"/>
              </a:rPr>
              <a:t>شركات التجارية الشركات</a:t>
            </a:r>
            <a:r>
              <a:rPr lang="en" sz="2400" dirty="0">
                <a:solidFill>
                  <a:srgbClr val="000000"/>
                </a:solidFill>
                <a:latin typeface="Times New Roman" panose="02020603050405020304" pitchFamily="18" charset="0"/>
                <a:cs typeface="Times New Roman" panose="02020603050405020304" pitchFamily="18" charset="0"/>
              </a:rPr>
              <a:t> يكون غرضها الرئيسي الاحترافية في الأعمال التجارية </a:t>
            </a:r>
            <a:endParaRPr sz="2400" dirty="0">
              <a:solidFill>
                <a:srgbClr val="000000"/>
              </a:solidFill>
              <a:latin typeface="Times New Roman" panose="02020603050405020304" pitchFamily="18" charset="0"/>
              <a:cs typeface="Times New Roman" panose="02020603050405020304" pitchFamily="18" charset="0"/>
            </a:endParaRPr>
          </a:p>
          <a:p>
            <a:pPr marL="0" lvl="0" indent="0" algn="r" rtl="1">
              <a:spcBef>
                <a:spcPts val="0"/>
              </a:spcBef>
              <a:spcAft>
                <a:spcPts val="1600"/>
              </a:spcAft>
              <a:buNone/>
            </a:pPr>
            <a:endParaRPr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6"/>
          <p:cNvSpPr txBox="1">
            <a:spLocks noGrp="1"/>
          </p:cNvSpPr>
          <p:nvPr>
            <p:ph type="title"/>
          </p:nvPr>
        </p:nvSpPr>
        <p:spPr>
          <a:xfrm>
            <a:off x="819150" y="273800"/>
            <a:ext cx="7505700" cy="954600"/>
          </a:xfrm>
          <a:prstGeom prst="rect">
            <a:avLst/>
          </a:prstGeom>
        </p:spPr>
        <p:txBody>
          <a:bodyPr spcFirstLastPara="1" wrap="square" lIns="91425" tIns="91425" rIns="91425" bIns="91425" anchor="t" anchorCtr="0">
            <a:noAutofit/>
          </a:bodyPr>
          <a:lstStyle/>
          <a:p>
            <a:pPr marL="0" lvl="0" indent="0" algn="ctr" rtl="1">
              <a:spcBef>
                <a:spcPts val="0"/>
              </a:spcBef>
              <a:spcAft>
                <a:spcPts val="0"/>
              </a:spcAft>
              <a:buNone/>
            </a:pPr>
            <a:r>
              <a:rPr lang="en" sz="6000">
                <a:solidFill>
                  <a:srgbClr val="000000"/>
                </a:solidFill>
                <a:latin typeface="Times New Roman"/>
                <a:ea typeface="Times New Roman"/>
                <a:cs typeface="Times New Roman"/>
                <a:sym typeface="Times New Roman"/>
              </a:rPr>
              <a:t>معايير التمييز بينهم </a:t>
            </a:r>
            <a:endParaRPr/>
          </a:p>
        </p:txBody>
      </p:sp>
      <p:sp>
        <p:nvSpPr>
          <p:cNvPr id="146" name="Google Shape;146;p16"/>
          <p:cNvSpPr txBox="1">
            <a:spLocks noGrp="1"/>
          </p:cNvSpPr>
          <p:nvPr>
            <p:ph type="body" idx="1"/>
          </p:nvPr>
        </p:nvSpPr>
        <p:spPr>
          <a:xfrm>
            <a:off x="819150" y="1347750"/>
            <a:ext cx="7505700" cy="3183000"/>
          </a:xfrm>
          <a:prstGeom prst="rect">
            <a:avLst/>
          </a:prstGeom>
        </p:spPr>
        <p:txBody>
          <a:bodyPr spcFirstLastPara="1" wrap="square" lIns="91425" tIns="91425" rIns="91425" bIns="91425" anchor="t" anchorCtr="0">
            <a:noAutofit/>
          </a:bodyPr>
          <a:lstStyle/>
          <a:p>
            <a:pPr marL="0" lvl="0" indent="0" algn="ctr" rtl="0">
              <a:lnSpc>
                <a:spcPct val="90000"/>
              </a:lnSpc>
              <a:spcBef>
                <a:spcPts val="1000"/>
              </a:spcBef>
              <a:spcAft>
                <a:spcPts val="0"/>
              </a:spcAft>
              <a:buNone/>
            </a:pPr>
            <a:r>
              <a:rPr lang="en" sz="2400" dirty="0">
                <a:solidFill>
                  <a:srgbClr val="000000"/>
                </a:solidFill>
                <a:latin typeface="Times New Roman" panose="02020603050405020304" pitchFamily="18" charset="0"/>
                <a:ea typeface="Arial"/>
                <a:cs typeface="Times New Roman" panose="02020603050405020304" pitchFamily="18" charset="0"/>
                <a:sym typeface="Arial"/>
              </a:rPr>
              <a:t>من أبرز المعايير</a:t>
            </a:r>
            <a:endParaRPr sz="2400" dirty="0">
              <a:solidFill>
                <a:srgbClr val="000000"/>
              </a:solidFill>
              <a:latin typeface="Times New Roman" panose="02020603050405020304" pitchFamily="18" charset="0"/>
              <a:ea typeface="Arial"/>
              <a:cs typeface="Times New Roman" panose="02020603050405020304" pitchFamily="18" charset="0"/>
              <a:sym typeface="Arial"/>
            </a:endParaRPr>
          </a:p>
          <a:p>
            <a:pPr marL="0" lvl="0" indent="0" algn="ctr" rtl="0">
              <a:lnSpc>
                <a:spcPct val="90000"/>
              </a:lnSpc>
              <a:spcBef>
                <a:spcPts val="1000"/>
              </a:spcBef>
              <a:spcAft>
                <a:spcPts val="0"/>
              </a:spcAft>
              <a:buNone/>
            </a:pPr>
            <a:r>
              <a:rPr lang="en" sz="2400" b="1" dirty="0">
                <a:solidFill>
                  <a:srgbClr val="000000"/>
                </a:solidFill>
                <a:latin typeface="Times New Roman" panose="02020603050405020304" pitchFamily="18" charset="0"/>
                <a:cs typeface="Times New Roman" panose="02020603050405020304" pitchFamily="18" charset="0"/>
              </a:rPr>
              <a:t>من حيث النظام القانوني الذي تخضع له الشركات</a:t>
            </a:r>
            <a:r>
              <a:rPr lang="en" sz="2400" dirty="0">
                <a:solidFill>
                  <a:srgbClr val="000000"/>
                </a:solidFill>
                <a:latin typeface="Times New Roman" panose="02020603050405020304" pitchFamily="18" charset="0"/>
                <a:cs typeface="Times New Roman" panose="02020603050405020304" pitchFamily="18" charset="0"/>
              </a:rPr>
              <a:t> ، فإن الشركات المدنية تخضع للأحكام الشركات المقررة في الشريعة العامة أما الشركات التّجاريّة فتخضع التشريعات النّجاريّة ، وأهمها نظام الشركات .</a:t>
            </a:r>
            <a:endParaRPr sz="2400" dirty="0">
              <a:solidFill>
                <a:srgbClr val="000000"/>
              </a:solidFill>
              <a:latin typeface="Times New Roman" panose="02020603050405020304" pitchFamily="18" charset="0"/>
              <a:cs typeface="Times New Roman" panose="02020603050405020304" pitchFamily="18" charset="0"/>
            </a:endParaRPr>
          </a:p>
          <a:p>
            <a:pPr marL="0" lvl="0" indent="0" algn="ctr" rtl="1">
              <a:lnSpc>
                <a:spcPct val="90000"/>
              </a:lnSpc>
              <a:spcBef>
                <a:spcPts val="1000"/>
              </a:spcBef>
              <a:spcAft>
                <a:spcPts val="0"/>
              </a:spcAft>
              <a:buNone/>
            </a:pPr>
            <a:r>
              <a:rPr lang="en" sz="2400" b="1" dirty="0">
                <a:solidFill>
                  <a:srgbClr val="000000"/>
                </a:solidFill>
                <a:latin typeface="Times New Roman" panose="02020603050405020304" pitchFamily="18" charset="0"/>
                <a:ea typeface="Arial"/>
                <a:cs typeface="Times New Roman" panose="02020603050405020304" pitchFamily="18" charset="0"/>
                <a:sym typeface="Arial"/>
              </a:rPr>
              <a:t>ومن حيث مسؤولية الشركاء في الشركة</a:t>
            </a:r>
            <a:r>
              <a:rPr lang="en" sz="2400" dirty="0">
                <a:solidFill>
                  <a:srgbClr val="000000"/>
                </a:solidFill>
                <a:latin typeface="Times New Roman" panose="02020603050405020304" pitchFamily="18" charset="0"/>
                <a:ea typeface="Arial"/>
                <a:cs typeface="Times New Roman" panose="02020603050405020304" pitchFamily="18" charset="0"/>
                <a:sym typeface="Arial"/>
              </a:rPr>
              <a:t> ، فإن الشريك في الشركة المدنية يسأل عن دينه أو نسبة تحمل الخسارة </a:t>
            </a:r>
            <a:endParaRPr sz="2400" dirty="0">
              <a:solidFill>
                <a:srgbClr val="000000"/>
              </a:solidFill>
              <a:latin typeface="Times New Roman" panose="02020603050405020304" pitchFamily="18" charset="0"/>
              <a:ea typeface="Arial"/>
              <a:cs typeface="Times New Roman" panose="02020603050405020304" pitchFamily="18" charset="0"/>
              <a:sym typeface="Arial"/>
            </a:endParaRPr>
          </a:p>
          <a:p>
            <a:pPr marL="0" lvl="0" indent="0" algn="ctr" rtl="1">
              <a:lnSpc>
                <a:spcPct val="90000"/>
              </a:lnSpc>
              <a:spcBef>
                <a:spcPts val="1000"/>
              </a:spcBef>
              <a:spcAft>
                <a:spcPts val="0"/>
              </a:spcAft>
              <a:buNone/>
            </a:pPr>
            <a:r>
              <a:rPr lang="en" sz="2400" b="1" dirty="0">
                <a:solidFill>
                  <a:srgbClr val="000000"/>
                </a:solidFill>
                <a:latin typeface="Times New Roman" panose="02020603050405020304" pitchFamily="18" charset="0"/>
                <a:ea typeface="Arial"/>
                <a:cs typeface="Times New Roman" panose="02020603050405020304" pitchFamily="18" charset="0"/>
                <a:sym typeface="Arial"/>
              </a:rPr>
              <a:t>ومن حيث وقت نشوء الشخصية المعنوية للشركة</a:t>
            </a:r>
            <a:r>
              <a:rPr lang="en" sz="2400" dirty="0">
                <a:solidFill>
                  <a:srgbClr val="000000"/>
                </a:solidFill>
                <a:latin typeface="Times New Roman" panose="02020603050405020304" pitchFamily="18" charset="0"/>
                <a:ea typeface="Arial"/>
                <a:cs typeface="Times New Roman" panose="02020603050405020304" pitchFamily="18" charset="0"/>
                <a:sym typeface="Arial"/>
              </a:rPr>
              <a:t> </a:t>
            </a:r>
            <a:endParaRPr sz="2400" dirty="0">
              <a:solidFill>
                <a:srgbClr val="000000"/>
              </a:solidFill>
              <a:latin typeface="Times New Roman" panose="02020603050405020304" pitchFamily="18" charset="0"/>
              <a:ea typeface="Arial"/>
              <a:cs typeface="Times New Roman" panose="02020603050405020304" pitchFamily="18" charset="0"/>
              <a:sym typeface="Arial"/>
            </a:endParaRPr>
          </a:p>
          <a:p>
            <a:pPr marL="0" lvl="0" indent="0" algn="r" rtl="1">
              <a:spcBef>
                <a:spcPts val="0"/>
              </a:spcBef>
              <a:spcAft>
                <a:spcPts val="1600"/>
              </a:spcAft>
              <a:buNone/>
            </a:pPr>
            <a:endParaRPr dirty="0">
              <a:latin typeface="Calibri" panose="020F0502020204030204" pitchFamily="34" charset="0"/>
              <a:cs typeface="Calibri" panose="020F050202020403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7"/>
          <p:cNvSpPr txBox="1">
            <a:spLocks noGrp="1"/>
          </p:cNvSpPr>
          <p:nvPr>
            <p:ph type="body" idx="1"/>
          </p:nvPr>
        </p:nvSpPr>
        <p:spPr>
          <a:xfrm>
            <a:off x="819150" y="459825"/>
            <a:ext cx="7505700" cy="3465900"/>
          </a:xfrm>
          <a:prstGeom prst="rect">
            <a:avLst/>
          </a:prstGeom>
        </p:spPr>
        <p:txBody>
          <a:bodyPr spcFirstLastPara="1" wrap="square" lIns="91425" tIns="91425" rIns="91425" bIns="91425" anchor="t" anchorCtr="0">
            <a:noAutofit/>
          </a:bodyPr>
          <a:lstStyle/>
          <a:p>
            <a:pPr marL="0" lvl="0" indent="0" algn="ctr" rtl="0">
              <a:lnSpc>
                <a:spcPct val="90000"/>
              </a:lnSpc>
              <a:spcBef>
                <a:spcPts val="1000"/>
              </a:spcBef>
              <a:spcAft>
                <a:spcPts val="0"/>
              </a:spcAft>
              <a:buNone/>
            </a:pPr>
            <a:r>
              <a:rPr lang="en" sz="1400" dirty="0">
                <a:solidFill>
                  <a:srgbClr val="000000"/>
                </a:solidFill>
                <a:latin typeface="Times New Roman" panose="02020603050405020304" pitchFamily="18" charset="0"/>
                <a:cs typeface="Times New Roman" panose="02020603050405020304" pitchFamily="18" charset="0"/>
              </a:rPr>
              <a:t>لم يحصر الشركات المدنية في أشكال محددة ؛ لأن الصفة الجارية للشركة تتحدّد بطبيعة نشاطها ، وهو احتراف الأعمال الجارية وليس بشكلها .</a:t>
            </a:r>
            <a:endParaRPr sz="1400" dirty="0">
              <a:solidFill>
                <a:srgbClr val="000000"/>
              </a:solidFill>
              <a:latin typeface="Times New Roman" panose="02020603050405020304" pitchFamily="18" charset="0"/>
              <a:cs typeface="Times New Roman" panose="02020603050405020304" pitchFamily="18" charset="0"/>
            </a:endParaRPr>
          </a:p>
          <a:p>
            <a:pPr marL="0" lvl="0" indent="0" algn="ctr" rtl="0">
              <a:lnSpc>
                <a:spcPct val="90000"/>
              </a:lnSpc>
              <a:spcBef>
                <a:spcPts val="1000"/>
              </a:spcBef>
              <a:spcAft>
                <a:spcPts val="0"/>
              </a:spcAft>
              <a:buNone/>
            </a:pPr>
            <a:r>
              <a:rPr lang="en" sz="1400" dirty="0">
                <a:solidFill>
                  <a:srgbClr val="000000"/>
                </a:solidFill>
                <a:latin typeface="Times New Roman" panose="02020603050405020304" pitchFamily="18" charset="0"/>
                <a:ea typeface="Arial"/>
                <a:cs typeface="Times New Roman" panose="02020603050405020304" pitchFamily="18" charset="0"/>
                <a:sym typeface="Arial"/>
              </a:rPr>
              <a:t>ما الشركات التجارية تكون في محدودية الصور ومنها</a:t>
            </a:r>
            <a:endParaRPr sz="1400" dirty="0">
              <a:solidFill>
                <a:srgbClr val="000000"/>
              </a:solidFill>
              <a:latin typeface="Times New Roman" panose="02020603050405020304" pitchFamily="18" charset="0"/>
              <a:ea typeface="Arial"/>
              <a:cs typeface="Times New Roman" panose="02020603050405020304" pitchFamily="18" charset="0"/>
              <a:sym typeface="Arial"/>
            </a:endParaRPr>
          </a:p>
          <a:p>
            <a:pPr marL="0" lvl="0" indent="0" algn="ctr" rtl="0">
              <a:lnSpc>
                <a:spcPct val="90000"/>
              </a:lnSpc>
              <a:spcBef>
                <a:spcPts val="1000"/>
              </a:spcBef>
              <a:spcAft>
                <a:spcPts val="0"/>
              </a:spcAft>
              <a:buNone/>
            </a:pPr>
            <a:r>
              <a:rPr lang="en" sz="1400" dirty="0">
                <a:solidFill>
                  <a:srgbClr val="000000"/>
                </a:solidFill>
                <a:latin typeface="Times New Roman" panose="02020603050405020304" pitchFamily="18" charset="0"/>
                <a:cs typeface="Times New Roman" panose="02020603050405020304" pitchFamily="18" charset="0"/>
              </a:rPr>
              <a:t>1- شركة التضامن</a:t>
            </a:r>
            <a:endParaRPr sz="1400" dirty="0">
              <a:solidFill>
                <a:srgbClr val="000000"/>
              </a:solidFill>
              <a:latin typeface="Times New Roman" panose="02020603050405020304" pitchFamily="18" charset="0"/>
              <a:cs typeface="Times New Roman" panose="02020603050405020304" pitchFamily="18" charset="0"/>
            </a:endParaRPr>
          </a:p>
          <a:p>
            <a:pPr marL="0" lvl="0" indent="0" algn="ctr" rtl="0">
              <a:lnSpc>
                <a:spcPct val="90000"/>
              </a:lnSpc>
              <a:spcBef>
                <a:spcPts val="1000"/>
              </a:spcBef>
              <a:spcAft>
                <a:spcPts val="0"/>
              </a:spcAft>
              <a:buNone/>
            </a:pPr>
            <a:r>
              <a:rPr lang="en" sz="1400" dirty="0">
                <a:solidFill>
                  <a:srgbClr val="000000"/>
                </a:solidFill>
                <a:latin typeface="Times New Roman" panose="02020603050405020304" pitchFamily="18" charset="0"/>
                <a:cs typeface="Times New Roman" panose="02020603050405020304" pitchFamily="18" charset="0"/>
              </a:rPr>
              <a:t>2-شركة </a:t>
            </a:r>
            <a:r>
              <a:rPr lang="en" sz="1400" dirty="0">
                <a:solidFill>
                  <a:srgbClr val="000000"/>
                </a:solidFill>
                <a:latin typeface="Times New Roman" panose="02020603050405020304" pitchFamily="18" charset="0"/>
                <a:ea typeface="Arial"/>
                <a:cs typeface="Times New Roman" panose="02020603050405020304" pitchFamily="18" charset="0"/>
                <a:sym typeface="Arial"/>
              </a:rPr>
              <a:t>توصية بسيطة</a:t>
            </a:r>
            <a:endParaRPr sz="1400" dirty="0">
              <a:solidFill>
                <a:srgbClr val="000000"/>
              </a:solidFill>
              <a:latin typeface="Times New Roman" panose="02020603050405020304" pitchFamily="18" charset="0"/>
              <a:ea typeface="Arial"/>
              <a:cs typeface="Times New Roman" panose="02020603050405020304" pitchFamily="18" charset="0"/>
              <a:sym typeface="Arial"/>
            </a:endParaRPr>
          </a:p>
          <a:p>
            <a:pPr marL="0" lvl="0" indent="0" algn="ctr" rtl="0">
              <a:lnSpc>
                <a:spcPct val="90000"/>
              </a:lnSpc>
              <a:spcBef>
                <a:spcPts val="1000"/>
              </a:spcBef>
              <a:spcAft>
                <a:spcPts val="0"/>
              </a:spcAft>
              <a:buNone/>
            </a:pPr>
            <a:r>
              <a:rPr lang="en" sz="1400" dirty="0">
                <a:solidFill>
                  <a:srgbClr val="000000"/>
                </a:solidFill>
                <a:latin typeface="Times New Roman" panose="02020603050405020304" pitchFamily="18" charset="0"/>
                <a:cs typeface="Times New Roman" panose="02020603050405020304" pitchFamily="18" charset="0"/>
              </a:rPr>
              <a:t>3-شركة المحاصة</a:t>
            </a:r>
            <a:endParaRPr sz="1400" dirty="0">
              <a:solidFill>
                <a:srgbClr val="000000"/>
              </a:solidFill>
              <a:latin typeface="Times New Roman" panose="02020603050405020304" pitchFamily="18" charset="0"/>
              <a:cs typeface="Times New Roman" panose="02020603050405020304" pitchFamily="18" charset="0"/>
            </a:endParaRPr>
          </a:p>
          <a:p>
            <a:pPr marL="0" lvl="0" indent="0" algn="ctr" rtl="0">
              <a:lnSpc>
                <a:spcPct val="90000"/>
              </a:lnSpc>
              <a:spcBef>
                <a:spcPts val="1000"/>
              </a:spcBef>
              <a:spcAft>
                <a:spcPts val="0"/>
              </a:spcAft>
              <a:buNone/>
            </a:pPr>
            <a:r>
              <a:rPr lang="en" sz="1400" dirty="0">
                <a:solidFill>
                  <a:srgbClr val="000000"/>
                </a:solidFill>
                <a:latin typeface="Times New Roman" panose="02020603050405020304" pitchFamily="18" charset="0"/>
                <a:cs typeface="Times New Roman" panose="02020603050405020304" pitchFamily="18" charset="0"/>
              </a:rPr>
              <a:t>4-شركة المساهمة</a:t>
            </a:r>
            <a:endParaRPr sz="1400" dirty="0">
              <a:solidFill>
                <a:srgbClr val="000000"/>
              </a:solidFill>
              <a:latin typeface="Times New Roman" panose="02020603050405020304" pitchFamily="18" charset="0"/>
              <a:cs typeface="Times New Roman" panose="02020603050405020304" pitchFamily="18" charset="0"/>
            </a:endParaRPr>
          </a:p>
          <a:p>
            <a:pPr marL="0" lvl="0" indent="0" algn="ctr" rtl="0">
              <a:lnSpc>
                <a:spcPct val="90000"/>
              </a:lnSpc>
              <a:spcBef>
                <a:spcPts val="1000"/>
              </a:spcBef>
              <a:spcAft>
                <a:spcPts val="0"/>
              </a:spcAft>
              <a:buNone/>
            </a:pPr>
            <a:r>
              <a:rPr lang="en" sz="1400" dirty="0">
                <a:solidFill>
                  <a:srgbClr val="000000"/>
                </a:solidFill>
                <a:latin typeface="Times New Roman" panose="02020603050405020304" pitchFamily="18" charset="0"/>
                <a:cs typeface="Times New Roman" panose="02020603050405020304" pitchFamily="18" charset="0"/>
              </a:rPr>
              <a:t>5-شركة ذات محدودية تجارية</a:t>
            </a:r>
            <a:endParaRPr sz="1400" dirty="0">
              <a:solidFill>
                <a:srgbClr val="000000"/>
              </a:solidFill>
              <a:latin typeface="Times New Roman" panose="02020603050405020304" pitchFamily="18" charset="0"/>
              <a:cs typeface="Times New Roman" panose="02020603050405020304" pitchFamily="18" charset="0"/>
            </a:endParaRPr>
          </a:p>
          <a:p>
            <a:pPr marL="0" lvl="0" indent="0" algn="ctr" rtl="0">
              <a:lnSpc>
                <a:spcPct val="90000"/>
              </a:lnSpc>
              <a:spcBef>
                <a:spcPts val="1000"/>
              </a:spcBef>
              <a:spcAft>
                <a:spcPts val="0"/>
              </a:spcAft>
              <a:buNone/>
            </a:pPr>
            <a:r>
              <a:rPr lang="en" sz="1400" b="1" dirty="0">
                <a:solidFill>
                  <a:srgbClr val="000000"/>
                </a:solidFill>
                <a:latin typeface="Times New Roman" panose="02020603050405020304" pitchFamily="18" charset="0"/>
                <a:ea typeface="Arial"/>
                <a:cs typeface="Times New Roman" panose="02020603050405020304" pitchFamily="18" charset="0"/>
                <a:sym typeface="Arial"/>
              </a:rPr>
              <a:t>ويمكن هذه الأشكال ردها الا ثلاث انواع أوسع</a:t>
            </a:r>
            <a:endParaRPr sz="1400" b="1" dirty="0">
              <a:solidFill>
                <a:srgbClr val="000000"/>
              </a:solidFill>
              <a:latin typeface="Times New Roman" panose="02020603050405020304" pitchFamily="18" charset="0"/>
              <a:ea typeface="Arial"/>
              <a:cs typeface="Times New Roman" panose="02020603050405020304" pitchFamily="18" charset="0"/>
              <a:sym typeface="Arial"/>
            </a:endParaRPr>
          </a:p>
          <a:p>
            <a:pPr marL="0" lvl="0" indent="0" algn="ctr" rtl="0">
              <a:lnSpc>
                <a:spcPct val="90000"/>
              </a:lnSpc>
              <a:spcBef>
                <a:spcPts val="1000"/>
              </a:spcBef>
              <a:spcAft>
                <a:spcPts val="0"/>
              </a:spcAft>
              <a:buNone/>
            </a:pPr>
            <a:r>
              <a:rPr lang="en" sz="1400" b="1" dirty="0">
                <a:solidFill>
                  <a:srgbClr val="000000"/>
                </a:solidFill>
                <a:latin typeface="Times New Roman" panose="02020603050405020304" pitchFamily="18" charset="0"/>
                <a:ea typeface="Arial"/>
                <a:cs typeface="Times New Roman" panose="02020603050405020304" pitchFamily="18" charset="0"/>
                <a:sym typeface="Arial"/>
              </a:rPr>
              <a:t>شركة أشخاص أو شركة شركة اموال أو شركة مختلطة</a:t>
            </a:r>
            <a:endParaRPr sz="1400" dirty="0">
              <a:solidFill>
                <a:srgbClr val="000000"/>
              </a:solidFill>
              <a:latin typeface="Times New Roman" panose="02020603050405020304" pitchFamily="18" charset="0"/>
              <a:cs typeface="Times New Roman" panose="02020603050405020304" pitchFamily="18" charset="0"/>
            </a:endParaRPr>
          </a:p>
          <a:p>
            <a:pPr marL="0" lvl="0" indent="0" algn="ctr" rtl="0">
              <a:lnSpc>
                <a:spcPct val="90000"/>
              </a:lnSpc>
              <a:spcBef>
                <a:spcPts val="1000"/>
              </a:spcBef>
              <a:spcAft>
                <a:spcPts val="0"/>
              </a:spcAft>
              <a:buNone/>
            </a:pPr>
            <a:endParaRPr sz="2900" b="1" dirty="0">
              <a:solidFill>
                <a:srgbClr val="000000"/>
              </a:solidFill>
              <a:latin typeface="Times New Roman" panose="02020603050405020304" pitchFamily="18" charset="0"/>
              <a:ea typeface="Arial"/>
              <a:cs typeface="Times New Roman" panose="02020603050405020304" pitchFamily="18" charset="0"/>
              <a:sym typeface="Arial"/>
            </a:endParaRPr>
          </a:p>
          <a:p>
            <a:pPr marL="0" lvl="0" indent="0" algn="l" rtl="0">
              <a:spcBef>
                <a:spcPts val="0"/>
              </a:spcBef>
              <a:spcAft>
                <a:spcPts val="1600"/>
              </a:spcAft>
              <a:buNone/>
            </a:pPr>
            <a:endParaRPr sz="29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8"/>
          <p:cNvSpPr txBox="1">
            <a:spLocks noGrp="1"/>
          </p:cNvSpPr>
          <p:nvPr>
            <p:ph type="title"/>
          </p:nvPr>
        </p:nvSpPr>
        <p:spPr>
          <a:xfrm>
            <a:off x="872925" y="205500"/>
            <a:ext cx="7505700" cy="67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a:solidFill>
                  <a:srgbClr val="000000"/>
                </a:solidFill>
                <a:latin typeface="Times New Roman"/>
                <a:ea typeface="Times New Roman"/>
                <a:cs typeface="Times New Roman"/>
                <a:sym typeface="Times New Roman"/>
              </a:rPr>
              <a:t>أركان  الشركة وشروطها</a:t>
            </a:r>
            <a:endParaRPr sz="3600">
              <a:solidFill>
                <a:srgbClr val="000000"/>
              </a:solidFill>
              <a:latin typeface="Times New Roman"/>
              <a:ea typeface="Times New Roman"/>
              <a:cs typeface="Times New Roman"/>
              <a:sym typeface="Times New Roman"/>
            </a:endParaRPr>
          </a:p>
        </p:txBody>
      </p:sp>
      <p:sp>
        <p:nvSpPr>
          <p:cNvPr id="157" name="Google Shape;157;p18"/>
          <p:cNvSpPr txBox="1">
            <a:spLocks noGrp="1"/>
          </p:cNvSpPr>
          <p:nvPr>
            <p:ph type="body" idx="1"/>
          </p:nvPr>
        </p:nvSpPr>
        <p:spPr>
          <a:xfrm>
            <a:off x="819150" y="877800"/>
            <a:ext cx="7505700" cy="4074600"/>
          </a:xfrm>
          <a:prstGeom prst="rect">
            <a:avLst/>
          </a:prstGeom>
        </p:spPr>
        <p:txBody>
          <a:bodyPr spcFirstLastPara="1" wrap="square" lIns="91425" tIns="91425" rIns="91425" bIns="91425" anchor="t" anchorCtr="0">
            <a:noAutofit/>
          </a:bodyPr>
          <a:lstStyle/>
          <a:p>
            <a:pPr marL="0" lvl="0" indent="0" algn="ctr" rtl="1">
              <a:lnSpc>
                <a:spcPct val="80000"/>
              </a:lnSpc>
              <a:spcBef>
                <a:spcPts val="0"/>
              </a:spcBef>
              <a:spcAft>
                <a:spcPts val="0"/>
              </a:spcAft>
              <a:buNone/>
            </a:pPr>
            <a:r>
              <a:rPr lang="en" b="1" dirty="0">
                <a:solidFill>
                  <a:schemeClr val="tx2">
                    <a:lumMod val="10000"/>
                  </a:schemeClr>
                </a:solidFill>
                <a:latin typeface="Times New Roman" panose="02020603050405020304" pitchFamily="18" charset="0"/>
                <a:cs typeface="Times New Roman" panose="02020603050405020304" pitchFamily="18" charset="0"/>
              </a:rPr>
              <a:t>الفقرة الأولى: الأركان الموضوعية العامة :</a:t>
            </a:r>
            <a:endParaRPr b="1" dirty="0">
              <a:solidFill>
                <a:schemeClr val="tx2">
                  <a:lumMod val="10000"/>
                </a:schemeClr>
              </a:solidFill>
              <a:latin typeface="Times New Roman" panose="02020603050405020304" pitchFamily="18" charset="0"/>
              <a:cs typeface="Times New Roman" panose="02020603050405020304" pitchFamily="18" charset="0"/>
            </a:endParaRPr>
          </a:p>
          <a:p>
            <a:pPr marL="0" lvl="0" indent="0" algn="r" rtl="1">
              <a:lnSpc>
                <a:spcPct val="80000"/>
              </a:lnSpc>
              <a:spcBef>
                <a:spcPts val="1600"/>
              </a:spcBef>
              <a:spcAft>
                <a:spcPts val="0"/>
              </a:spcAft>
              <a:buNone/>
            </a:pPr>
            <a:r>
              <a:rPr lang="en" dirty="0">
                <a:solidFill>
                  <a:schemeClr val="tx2">
                    <a:lumMod val="10000"/>
                  </a:schemeClr>
                </a:solidFill>
                <a:latin typeface="Times New Roman" panose="02020603050405020304" pitchFamily="18" charset="0"/>
                <a:cs typeface="Times New Roman" panose="02020603050405020304" pitchFamily="18" charset="0"/>
              </a:rPr>
              <a:t>إن الأركان الموضوعية العامة الواجب توافرها في عقد الشركة هي نفس الأركان التي تقوم عليها كافة العقود الأخرى وتتمثل هذه في الرضا ، الأهلية، المحل والسبب.</a:t>
            </a:r>
            <a:endParaRPr dirty="0">
              <a:solidFill>
                <a:schemeClr val="tx2">
                  <a:lumMod val="10000"/>
                </a:schemeClr>
              </a:solidFill>
              <a:latin typeface="Times New Roman" panose="02020603050405020304" pitchFamily="18" charset="0"/>
              <a:cs typeface="Times New Roman" panose="02020603050405020304" pitchFamily="18" charset="0"/>
            </a:endParaRPr>
          </a:p>
          <a:p>
            <a:pPr marL="0" lvl="0" indent="0" algn="r" rtl="1">
              <a:lnSpc>
                <a:spcPct val="80000"/>
              </a:lnSpc>
              <a:spcBef>
                <a:spcPts val="1600"/>
              </a:spcBef>
              <a:spcAft>
                <a:spcPts val="0"/>
              </a:spcAft>
              <a:buNone/>
            </a:pPr>
            <a:r>
              <a:rPr lang="en" dirty="0">
                <a:solidFill>
                  <a:schemeClr val="tx2">
                    <a:lumMod val="10000"/>
                  </a:schemeClr>
                </a:solidFill>
                <a:latin typeface="Times New Roman" panose="02020603050405020304" pitchFamily="18" charset="0"/>
                <a:cs typeface="Times New Roman" panose="02020603050405020304" pitchFamily="18" charset="0"/>
              </a:rPr>
              <a:t>الفرع الأول : الرضا</a:t>
            </a:r>
            <a:endParaRPr dirty="0">
              <a:solidFill>
                <a:schemeClr val="tx2">
                  <a:lumMod val="10000"/>
                </a:schemeClr>
              </a:solidFill>
              <a:latin typeface="Times New Roman" panose="02020603050405020304" pitchFamily="18" charset="0"/>
              <a:cs typeface="Times New Roman" panose="02020603050405020304" pitchFamily="18" charset="0"/>
            </a:endParaRPr>
          </a:p>
          <a:p>
            <a:pPr marL="0" lvl="0" indent="0" algn="r" rtl="1">
              <a:lnSpc>
                <a:spcPct val="80000"/>
              </a:lnSpc>
              <a:spcBef>
                <a:spcPts val="1600"/>
              </a:spcBef>
              <a:spcAft>
                <a:spcPts val="0"/>
              </a:spcAft>
              <a:buNone/>
            </a:pPr>
            <a:r>
              <a:rPr lang="en" dirty="0">
                <a:solidFill>
                  <a:schemeClr val="tx2">
                    <a:lumMod val="10000"/>
                  </a:schemeClr>
                </a:solidFill>
                <a:latin typeface="Times New Roman" panose="02020603050405020304" pitchFamily="18" charset="0"/>
                <a:cs typeface="Times New Roman" panose="02020603050405020304" pitchFamily="18" charset="0"/>
              </a:rPr>
              <a:t>أن يكون صحيحا خاليا من العيوب كالفظ والإكراه والتدليس. وكما هو معروف الرضا هو التعبير عن إرادة المتعاقدين المتمثلة في الإيجاب والقبول.</a:t>
            </a:r>
            <a:endParaRPr dirty="0">
              <a:solidFill>
                <a:schemeClr val="tx2">
                  <a:lumMod val="10000"/>
                </a:schemeClr>
              </a:solidFill>
              <a:latin typeface="Times New Roman" panose="02020603050405020304" pitchFamily="18" charset="0"/>
              <a:cs typeface="Times New Roman" panose="02020603050405020304" pitchFamily="18" charset="0"/>
            </a:endParaRPr>
          </a:p>
          <a:p>
            <a:pPr marL="0" lvl="0" indent="0" algn="r" rtl="1">
              <a:lnSpc>
                <a:spcPct val="80000"/>
              </a:lnSpc>
              <a:spcBef>
                <a:spcPts val="1600"/>
              </a:spcBef>
              <a:spcAft>
                <a:spcPts val="0"/>
              </a:spcAft>
              <a:buNone/>
            </a:pPr>
            <a:r>
              <a:rPr lang="en" dirty="0">
                <a:solidFill>
                  <a:schemeClr val="tx2">
                    <a:lumMod val="10000"/>
                  </a:schemeClr>
                </a:solidFill>
                <a:latin typeface="Times New Roman" panose="02020603050405020304" pitchFamily="18" charset="0"/>
                <a:cs typeface="Times New Roman" panose="02020603050405020304" pitchFamily="18" charset="0"/>
              </a:rPr>
              <a:t>الفرع الثاني:الأهلية</a:t>
            </a:r>
            <a:endParaRPr dirty="0">
              <a:solidFill>
                <a:schemeClr val="tx2">
                  <a:lumMod val="10000"/>
                </a:schemeClr>
              </a:solidFill>
              <a:latin typeface="Times New Roman" panose="02020603050405020304" pitchFamily="18" charset="0"/>
              <a:cs typeface="Times New Roman" panose="02020603050405020304" pitchFamily="18" charset="0"/>
            </a:endParaRPr>
          </a:p>
          <a:p>
            <a:pPr marL="0" lvl="0" indent="0" algn="r" rtl="1">
              <a:lnSpc>
                <a:spcPct val="80000"/>
              </a:lnSpc>
              <a:spcBef>
                <a:spcPts val="1600"/>
              </a:spcBef>
              <a:spcAft>
                <a:spcPts val="0"/>
              </a:spcAft>
              <a:buNone/>
            </a:pPr>
            <a:r>
              <a:rPr lang="en" dirty="0">
                <a:solidFill>
                  <a:schemeClr val="tx2">
                    <a:lumMod val="10000"/>
                  </a:schemeClr>
                </a:solidFill>
                <a:latin typeface="Times New Roman" panose="02020603050405020304" pitchFamily="18" charset="0"/>
                <a:cs typeface="Times New Roman" panose="02020603050405020304" pitchFamily="18" charset="0"/>
              </a:rPr>
              <a:t>لابد أن يكون هذا الرضا صادرا من ذي الأهلية أي أن الشريك يجب أن يكون أهلا للتصرف،لأن عقد الشركة يعتبر من التصرفات الدائرة بين النفع والضرر.</a:t>
            </a:r>
            <a:endParaRPr dirty="0">
              <a:solidFill>
                <a:schemeClr val="tx2">
                  <a:lumMod val="10000"/>
                </a:schemeClr>
              </a:solidFill>
              <a:latin typeface="Times New Roman" panose="02020603050405020304" pitchFamily="18" charset="0"/>
              <a:cs typeface="Times New Roman" panose="02020603050405020304" pitchFamily="18" charset="0"/>
            </a:endParaRPr>
          </a:p>
          <a:p>
            <a:pPr marL="0" lvl="0" indent="0" algn="r" rtl="1">
              <a:lnSpc>
                <a:spcPct val="80000"/>
              </a:lnSpc>
              <a:spcBef>
                <a:spcPts val="1600"/>
              </a:spcBef>
              <a:spcAft>
                <a:spcPts val="0"/>
              </a:spcAft>
              <a:buNone/>
            </a:pPr>
            <a:r>
              <a:rPr lang="en" dirty="0">
                <a:solidFill>
                  <a:schemeClr val="tx2">
                    <a:lumMod val="10000"/>
                  </a:schemeClr>
                </a:solidFill>
                <a:latin typeface="Times New Roman" panose="02020603050405020304" pitchFamily="18" charset="0"/>
                <a:cs typeface="Times New Roman" panose="02020603050405020304" pitchFamily="18" charset="0"/>
              </a:rPr>
              <a:t>الفرع الثالث:المحل</a:t>
            </a:r>
            <a:endParaRPr dirty="0">
              <a:solidFill>
                <a:schemeClr val="tx2">
                  <a:lumMod val="10000"/>
                </a:schemeClr>
              </a:solidFill>
              <a:latin typeface="Times New Roman" panose="02020603050405020304" pitchFamily="18" charset="0"/>
              <a:cs typeface="Times New Roman" panose="02020603050405020304" pitchFamily="18" charset="0"/>
            </a:endParaRPr>
          </a:p>
          <a:p>
            <a:pPr marL="0" lvl="0" indent="0" algn="r" rtl="1">
              <a:lnSpc>
                <a:spcPct val="80000"/>
              </a:lnSpc>
              <a:spcBef>
                <a:spcPts val="1600"/>
              </a:spcBef>
              <a:spcAft>
                <a:spcPts val="0"/>
              </a:spcAft>
              <a:buNone/>
            </a:pPr>
            <a:r>
              <a:rPr lang="en" dirty="0">
                <a:solidFill>
                  <a:schemeClr val="tx2">
                    <a:lumMod val="10000"/>
                  </a:schemeClr>
                </a:solidFill>
                <a:latin typeface="Times New Roman" panose="02020603050405020304" pitchFamily="18" charset="0"/>
                <a:cs typeface="Times New Roman" panose="02020603050405020304" pitchFamily="18" charset="0"/>
              </a:rPr>
              <a:t>هو موضوع الشركة الذي يتمثل في المشروع المالي الذي يسعى الشركاء إلى تحقيقه، ويجب أن يكون هذا المحل ممكنا ومشروعا، وغير مخالف للنظام العام والآداب العامة .</a:t>
            </a:r>
            <a:endParaRPr dirty="0">
              <a:solidFill>
                <a:schemeClr val="tx2">
                  <a:lumMod val="10000"/>
                </a:schemeClr>
              </a:solidFill>
              <a:latin typeface="Times New Roman" panose="02020603050405020304" pitchFamily="18" charset="0"/>
              <a:cs typeface="Times New Roman" panose="02020603050405020304" pitchFamily="18" charset="0"/>
            </a:endParaRPr>
          </a:p>
          <a:p>
            <a:pPr marL="0" lvl="0" indent="0" algn="r" rtl="1">
              <a:lnSpc>
                <a:spcPct val="80000"/>
              </a:lnSpc>
              <a:spcBef>
                <a:spcPts val="1600"/>
              </a:spcBef>
              <a:spcAft>
                <a:spcPts val="0"/>
              </a:spcAft>
              <a:buNone/>
            </a:pPr>
            <a:endParaRPr dirty="0">
              <a:solidFill>
                <a:schemeClr val="tx2">
                  <a:lumMod val="10000"/>
                </a:schemeClr>
              </a:solidFill>
              <a:latin typeface="Times New Roman" panose="02020603050405020304" pitchFamily="18" charset="0"/>
              <a:cs typeface="Times New Roman" panose="02020603050405020304" pitchFamily="18" charset="0"/>
            </a:endParaRPr>
          </a:p>
          <a:p>
            <a:pPr marL="0" lvl="0" indent="0" algn="r" rtl="1">
              <a:lnSpc>
                <a:spcPct val="80000"/>
              </a:lnSpc>
              <a:spcBef>
                <a:spcPts val="1600"/>
              </a:spcBef>
              <a:spcAft>
                <a:spcPts val="0"/>
              </a:spcAft>
              <a:buNone/>
            </a:pPr>
            <a:endParaRPr dirty="0">
              <a:solidFill>
                <a:schemeClr val="tx2">
                  <a:lumMod val="10000"/>
                </a:schemeClr>
              </a:solidFill>
              <a:latin typeface="Times New Roman" panose="02020603050405020304" pitchFamily="18" charset="0"/>
              <a:cs typeface="Times New Roman" panose="02020603050405020304" pitchFamily="18" charset="0"/>
            </a:endParaRPr>
          </a:p>
          <a:p>
            <a:pPr marL="0" lvl="0" indent="0" algn="r" rtl="1">
              <a:lnSpc>
                <a:spcPct val="80000"/>
              </a:lnSpc>
              <a:spcBef>
                <a:spcPts val="1600"/>
              </a:spcBef>
              <a:spcAft>
                <a:spcPts val="0"/>
              </a:spcAft>
              <a:buNone/>
            </a:pPr>
            <a:endParaRPr dirty="0">
              <a:solidFill>
                <a:schemeClr val="tx2">
                  <a:lumMod val="10000"/>
                </a:schemeClr>
              </a:solidFill>
              <a:latin typeface="Times New Roman" panose="02020603050405020304" pitchFamily="18" charset="0"/>
              <a:cs typeface="Times New Roman" panose="02020603050405020304" pitchFamily="18" charset="0"/>
            </a:endParaRPr>
          </a:p>
          <a:p>
            <a:pPr marL="0" lvl="0" indent="0" algn="r" rtl="1">
              <a:lnSpc>
                <a:spcPct val="80000"/>
              </a:lnSpc>
              <a:spcBef>
                <a:spcPts val="1600"/>
              </a:spcBef>
              <a:spcAft>
                <a:spcPts val="0"/>
              </a:spcAft>
              <a:buNone/>
            </a:pPr>
            <a:endParaRPr dirty="0">
              <a:solidFill>
                <a:schemeClr val="tx2">
                  <a:lumMod val="10000"/>
                </a:schemeClr>
              </a:solidFill>
              <a:latin typeface="Times New Roman" panose="02020603050405020304" pitchFamily="18" charset="0"/>
              <a:cs typeface="Times New Roman" panose="02020603050405020304" pitchFamily="18" charset="0"/>
            </a:endParaRPr>
          </a:p>
          <a:p>
            <a:pPr marL="0" lvl="0" indent="0" algn="r" rtl="1">
              <a:lnSpc>
                <a:spcPct val="80000"/>
              </a:lnSpc>
              <a:spcBef>
                <a:spcPts val="1600"/>
              </a:spcBef>
              <a:spcAft>
                <a:spcPts val="0"/>
              </a:spcAft>
              <a:buNone/>
            </a:pPr>
            <a:endParaRPr dirty="0">
              <a:solidFill>
                <a:schemeClr val="tx2">
                  <a:lumMod val="10000"/>
                </a:schemeClr>
              </a:solidFill>
              <a:latin typeface="Times New Roman" panose="02020603050405020304" pitchFamily="18" charset="0"/>
              <a:cs typeface="Times New Roman" panose="02020603050405020304" pitchFamily="18" charset="0"/>
            </a:endParaRPr>
          </a:p>
          <a:p>
            <a:pPr marL="0" lvl="0" indent="0" algn="r" rtl="1">
              <a:lnSpc>
                <a:spcPct val="80000"/>
              </a:lnSpc>
              <a:spcBef>
                <a:spcPts val="1600"/>
              </a:spcBef>
              <a:spcAft>
                <a:spcPts val="0"/>
              </a:spcAft>
              <a:buNone/>
            </a:pPr>
            <a:endParaRPr dirty="0">
              <a:solidFill>
                <a:schemeClr val="tx2">
                  <a:lumMod val="10000"/>
                </a:schemeClr>
              </a:solidFill>
              <a:latin typeface="Times New Roman" panose="02020603050405020304" pitchFamily="18" charset="0"/>
              <a:cs typeface="Times New Roman" panose="02020603050405020304" pitchFamily="18" charset="0"/>
            </a:endParaRPr>
          </a:p>
          <a:p>
            <a:pPr marL="0" lvl="0" indent="0" algn="r" rtl="1">
              <a:lnSpc>
                <a:spcPct val="80000"/>
              </a:lnSpc>
              <a:spcBef>
                <a:spcPts val="1600"/>
              </a:spcBef>
              <a:spcAft>
                <a:spcPts val="0"/>
              </a:spcAft>
              <a:buNone/>
            </a:pPr>
            <a:endParaRPr dirty="0">
              <a:solidFill>
                <a:schemeClr val="tx2">
                  <a:lumMod val="10000"/>
                </a:schemeClr>
              </a:solidFill>
              <a:latin typeface="Times New Roman" panose="02020603050405020304" pitchFamily="18" charset="0"/>
              <a:cs typeface="Times New Roman" panose="02020603050405020304" pitchFamily="18" charset="0"/>
            </a:endParaRPr>
          </a:p>
          <a:p>
            <a:pPr marL="0" lvl="0" indent="0" algn="r" rtl="1">
              <a:lnSpc>
                <a:spcPct val="80000"/>
              </a:lnSpc>
              <a:spcBef>
                <a:spcPts val="1600"/>
              </a:spcBef>
              <a:spcAft>
                <a:spcPts val="0"/>
              </a:spcAft>
              <a:buNone/>
            </a:pPr>
            <a:endParaRPr dirty="0">
              <a:solidFill>
                <a:schemeClr val="tx2">
                  <a:lumMod val="10000"/>
                </a:schemeClr>
              </a:solidFill>
              <a:latin typeface="Times New Roman" panose="02020603050405020304" pitchFamily="18" charset="0"/>
              <a:cs typeface="Times New Roman" panose="02020603050405020304" pitchFamily="18" charset="0"/>
            </a:endParaRPr>
          </a:p>
          <a:p>
            <a:pPr marL="0" lvl="0" indent="0" algn="r" rtl="1">
              <a:lnSpc>
                <a:spcPct val="80000"/>
              </a:lnSpc>
              <a:spcBef>
                <a:spcPts val="1600"/>
              </a:spcBef>
              <a:spcAft>
                <a:spcPts val="0"/>
              </a:spcAft>
              <a:buNone/>
            </a:pPr>
            <a:endParaRPr dirty="0">
              <a:solidFill>
                <a:schemeClr val="tx2">
                  <a:lumMod val="10000"/>
                </a:schemeClr>
              </a:solidFill>
              <a:latin typeface="Times New Roman" panose="02020603050405020304" pitchFamily="18" charset="0"/>
              <a:cs typeface="Times New Roman" panose="02020603050405020304" pitchFamily="18" charset="0"/>
            </a:endParaRPr>
          </a:p>
          <a:p>
            <a:pPr marL="0" lvl="0" indent="0" algn="r" rtl="1">
              <a:lnSpc>
                <a:spcPct val="80000"/>
              </a:lnSpc>
              <a:spcBef>
                <a:spcPts val="1600"/>
              </a:spcBef>
              <a:spcAft>
                <a:spcPts val="1600"/>
              </a:spcAft>
              <a:buNone/>
            </a:pPr>
            <a:endParaRPr dirty="0">
              <a:solidFill>
                <a:schemeClr val="tx2">
                  <a:lumMod val="10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9"/>
          <p:cNvSpPr txBox="1">
            <a:spLocks noGrp="1"/>
          </p:cNvSpPr>
          <p:nvPr>
            <p:ph type="body" idx="1"/>
          </p:nvPr>
        </p:nvSpPr>
        <p:spPr>
          <a:xfrm>
            <a:off x="211800" y="201700"/>
            <a:ext cx="8720400" cy="5009100"/>
          </a:xfrm>
          <a:prstGeom prst="rect">
            <a:avLst/>
          </a:prstGeom>
        </p:spPr>
        <p:txBody>
          <a:bodyPr spcFirstLastPara="1" wrap="square" lIns="91425" tIns="91425" rIns="91425" bIns="91425" anchor="t" anchorCtr="0">
            <a:noAutofit/>
          </a:bodyPr>
          <a:lstStyle/>
          <a:p>
            <a:pPr marL="0" lvl="0" indent="0" algn="ctr" rtl="1">
              <a:lnSpc>
                <a:spcPct val="70000"/>
              </a:lnSpc>
              <a:spcBef>
                <a:spcPts val="0"/>
              </a:spcBef>
              <a:spcAft>
                <a:spcPts val="0"/>
              </a:spcAft>
              <a:buNone/>
            </a:pPr>
            <a:r>
              <a:rPr lang="en" b="1" dirty="0">
                <a:solidFill>
                  <a:schemeClr val="tx2">
                    <a:lumMod val="10000"/>
                  </a:schemeClr>
                </a:solidFill>
                <a:latin typeface="Times New Roman" panose="02020603050405020304" pitchFamily="18" charset="0"/>
                <a:cs typeface="Times New Roman" panose="02020603050405020304" pitchFamily="18" charset="0"/>
              </a:rPr>
              <a:t>الفقرة الثانية : الأركان الموضوعية الخاصة</a:t>
            </a:r>
            <a:endParaRPr b="1" dirty="0">
              <a:solidFill>
                <a:schemeClr val="tx2">
                  <a:lumMod val="10000"/>
                </a:schemeClr>
              </a:solidFill>
              <a:latin typeface="Times New Roman" panose="02020603050405020304" pitchFamily="18" charset="0"/>
              <a:cs typeface="Times New Roman" panose="02020603050405020304" pitchFamily="18" charset="0"/>
            </a:endParaRPr>
          </a:p>
          <a:p>
            <a:pPr marL="0" lvl="0" indent="0" algn="r" rtl="1">
              <a:lnSpc>
                <a:spcPct val="40000"/>
              </a:lnSpc>
              <a:spcBef>
                <a:spcPts val="1600"/>
              </a:spcBef>
              <a:spcAft>
                <a:spcPts val="0"/>
              </a:spcAft>
              <a:buNone/>
            </a:pPr>
            <a:r>
              <a:rPr lang="en" b="1" dirty="0">
                <a:solidFill>
                  <a:schemeClr val="tx2">
                    <a:lumMod val="10000"/>
                  </a:schemeClr>
                </a:solidFill>
                <a:latin typeface="Times New Roman" panose="02020603050405020304" pitchFamily="18" charset="0"/>
                <a:cs typeface="Times New Roman" panose="02020603050405020304" pitchFamily="18" charset="0"/>
              </a:rPr>
              <a:t>الفرع الأول : تعدد الشركاء</a:t>
            </a:r>
            <a:endParaRPr b="1" dirty="0">
              <a:solidFill>
                <a:schemeClr val="tx2">
                  <a:lumMod val="10000"/>
                </a:schemeClr>
              </a:solidFill>
              <a:latin typeface="Times New Roman" panose="02020603050405020304" pitchFamily="18" charset="0"/>
              <a:cs typeface="Times New Roman" panose="02020603050405020304" pitchFamily="18" charset="0"/>
            </a:endParaRPr>
          </a:p>
          <a:p>
            <a:pPr marL="0" lvl="0" indent="0" algn="r" rtl="1">
              <a:lnSpc>
                <a:spcPct val="73000"/>
              </a:lnSpc>
              <a:spcBef>
                <a:spcPts val="1600"/>
              </a:spcBef>
              <a:spcAft>
                <a:spcPts val="0"/>
              </a:spcAft>
              <a:buNone/>
            </a:pPr>
            <a:r>
              <a:rPr lang="en" dirty="0">
                <a:solidFill>
                  <a:schemeClr val="tx2">
                    <a:lumMod val="10000"/>
                  </a:schemeClr>
                </a:solidFill>
                <a:latin typeface="Times New Roman" panose="02020603050405020304" pitchFamily="18" charset="0"/>
                <a:cs typeface="Times New Roman" panose="02020603050405020304" pitchFamily="18" charset="0"/>
              </a:rPr>
              <a:t>" الشركة عقد بمقتضاه يلتزم شخصان أو أكثر …" لذا فإن الشركة هي توافق إدارتين فأكثر، وقد يكون الأشخاص المكونين للشركة طبيعيين او معنويين.</a:t>
            </a:r>
            <a:endParaRPr dirty="0">
              <a:solidFill>
                <a:schemeClr val="tx2">
                  <a:lumMod val="10000"/>
                </a:schemeClr>
              </a:solidFill>
              <a:latin typeface="Times New Roman" panose="02020603050405020304" pitchFamily="18" charset="0"/>
              <a:cs typeface="Times New Roman" panose="02020603050405020304" pitchFamily="18" charset="0"/>
            </a:endParaRPr>
          </a:p>
          <a:p>
            <a:pPr marL="0" lvl="0" indent="0" algn="r" rtl="1">
              <a:lnSpc>
                <a:spcPct val="73000"/>
              </a:lnSpc>
              <a:spcBef>
                <a:spcPts val="1600"/>
              </a:spcBef>
              <a:spcAft>
                <a:spcPts val="0"/>
              </a:spcAft>
              <a:buNone/>
            </a:pPr>
            <a:r>
              <a:rPr lang="en" dirty="0">
                <a:solidFill>
                  <a:schemeClr val="tx2">
                    <a:lumMod val="10000"/>
                  </a:schemeClr>
                </a:solidFill>
                <a:latin typeface="Times New Roman" panose="02020603050405020304" pitchFamily="18" charset="0"/>
                <a:cs typeface="Times New Roman" panose="02020603050405020304" pitchFamily="18" charset="0"/>
              </a:rPr>
              <a:t>وركن تعدد الشركاء ليس قاعدة مطلقة بل يرد عليها استثناء إذ نجد في مجال الشركات ذات المسؤولية المحدودة، ويكون الشخص المالك مسؤولا في أمواله الخاصة عن التزامات الشركة في مواجهة الغير.</a:t>
            </a:r>
            <a:endParaRPr dirty="0">
              <a:solidFill>
                <a:schemeClr val="tx2">
                  <a:lumMod val="10000"/>
                </a:schemeClr>
              </a:solidFill>
              <a:latin typeface="Times New Roman" panose="02020603050405020304" pitchFamily="18" charset="0"/>
              <a:cs typeface="Times New Roman" panose="02020603050405020304" pitchFamily="18" charset="0"/>
            </a:endParaRPr>
          </a:p>
          <a:p>
            <a:pPr marL="0" lvl="0" indent="0" algn="r" rtl="1">
              <a:lnSpc>
                <a:spcPct val="40000"/>
              </a:lnSpc>
              <a:spcBef>
                <a:spcPts val="1600"/>
              </a:spcBef>
              <a:spcAft>
                <a:spcPts val="0"/>
              </a:spcAft>
              <a:buNone/>
            </a:pPr>
            <a:r>
              <a:rPr lang="en" b="1" dirty="0">
                <a:solidFill>
                  <a:schemeClr val="tx2">
                    <a:lumMod val="10000"/>
                  </a:schemeClr>
                </a:solidFill>
                <a:latin typeface="Times New Roman" panose="02020603050405020304" pitchFamily="18" charset="0"/>
                <a:cs typeface="Times New Roman" panose="02020603050405020304" pitchFamily="18" charset="0"/>
              </a:rPr>
              <a:t>الفرع الثاني : نية المشاركة</a:t>
            </a:r>
            <a:endParaRPr b="1" dirty="0">
              <a:solidFill>
                <a:schemeClr val="tx2">
                  <a:lumMod val="10000"/>
                </a:schemeClr>
              </a:solidFill>
              <a:latin typeface="Times New Roman" panose="02020603050405020304" pitchFamily="18" charset="0"/>
              <a:cs typeface="Times New Roman" panose="02020603050405020304" pitchFamily="18" charset="0"/>
            </a:endParaRPr>
          </a:p>
          <a:p>
            <a:pPr marL="0" lvl="0" indent="0" algn="r" rtl="1">
              <a:lnSpc>
                <a:spcPct val="80000"/>
              </a:lnSpc>
              <a:spcBef>
                <a:spcPts val="1600"/>
              </a:spcBef>
              <a:spcAft>
                <a:spcPts val="0"/>
              </a:spcAft>
              <a:buNone/>
            </a:pPr>
            <a:r>
              <a:rPr lang="en" dirty="0">
                <a:solidFill>
                  <a:schemeClr val="tx2">
                    <a:lumMod val="10000"/>
                  </a:schemeClr>
                </a:solidFill>
                <a:latin typeface="Times New Roman" panose="02020603050405020304" pitchFamily="18" charset="0"/>
                <a:cs typeface="Times New Roman" panose="02020603050405020304" pitchFamily="18" charset="0"/>
              </a:rPr>
              <a:t>ومقتضاه بذل الجهود والتعاون بين الشركاء على تحقيق غرض مشترك يتمثل في تحقيق الربح واقتسامه بين الشركاء، وقوام هذه النية يتمثل في:</a:t>
            </a:r>
            <a:endParaRPr dirty="0">
              <a:solidFill>
                <a:schemeClr val="tx2">
                  <a:lumMod val="10000"/>
                </a:schemeClr>
              </a:solidFill>
              <a:latin typeface="Times New Roman" panose="02020603050405020304" pitchFamily="18" charset="0"/>
              <a:cs typeface="Times New Roman" panose="02020603050405020304" pitchFamily="18" charset="0"/>
            </a:endParaRPr>
          </a:p>
          <a:p>
            <a:pPr marL="0" lvl="0" indent="0" algn="r" rtl="1">
              <a:lnSpc>
                <a:spcPct val="73000"/>
              </a:lnSpc>
              <a:spcBef>
                <a:spcPts val="1600"/>
              </a:spcBef>
              <a:spcAft>
                <a:spcPts val="0"/>
              </a:spcAft>
              <a:buNone/>
            </a:pPr>
            <a:r>
              <a:rPr lang="en" dirty="0">
                <a:solidFill>
                  <a:schemeClr val="tx2">
                    <a:lumMod val="10000"/>
                  </a:schemeClr>
                </a:solidFill>
                <a:latin typeface="Times New Roman" panose="02020603050405020304" pitchFamily="18" charset="0"/>
                <a:cs typeface="Times New Roman" panose="02020603050405020304" pitchFamily="18" charset="0"/>
              </a:rPr>
              <a:t>المساواة بين الشركاء في المراكز القانونية، فلا تكون بينهم علاقة تبعية بحيث يعمل أحدهم لحساب الآخر كما هو الحال في علاقات العمل إذ نجد تابع ومتبوع، ومقتضى توافر نية المشاركة هو تحمل المخاطر.</a:t>
            </a:r>
            <a:endParaRPr dirty="0">
              <a:solidFill>
                <a:schemeClr val="tx2">
                  <a:lumMod val="10000"/>
                </a:schemeClr>
              </a:solidFill>
              <a:latin typeface="Times New Roman" panose="02020603050405020304" pitchFamily="18" charset="0"/>
              <a:cs typeface="Times New Roman" panose="02020603050405020304" pitchFamily="18" charset="0"/>
            </a:endParaRPr>
          </a:p>
          <a:p>
            <a:pPr marL="0" lvl="0" indent="0" algn="r" rtl="1">
              <a:lnSpc>
                <a:spcPct val="30000"/>
              </a:lnSpc>
              <a:spcBef>
                <a:spcPts val="1600"/>
              </a:spcBef>
              <a:spcAft>
                <a:spcPts val="0"/>
              </a:spcAft>
              <a:buNone/>
            </a:pPr>
            <a:r>
              <a:rPr lang="en" b="1" dirty="0">
                <a:solidFill>
                  <a:schemeClr val="tx2">
                    <a:lumMod val="10000"/>
                  </a:schemeClr>
                </a:solidFill>
                <a:latin typeface="Times New Roman" panose="02020603050405020304" pitchFamily="18" charset="0"/>
                <a:cs typeface="Times New Roman" panose="02020603050405020304" pitchFamily="18" charset="0"/>
              </a:rPr>
              <a:t>الفرع الثالث : تقديم الحصص</a:t>
            </a:r>
            <a:endParaRPr b="1" dirty="0">
              <a:solidFill>
                <a:schemeClr val="tx2">
                  <a:lumMod val="10000"/>
                </a:schemeClr>
              </a:solidFill>
              <a:latin typeface="Times New Roman" panose="02020603050405020304" pitchFamily="18" charset="0"/>
              <a:cs typeface="Times New Roman" panose="02020603050405020304" pitchFamily="18" charset="0"/>
            </a:endParaRPr>
          </a:p>
          <a:p>
            <a:pPr marL="0" lvl="0" indent="0" algn="r" rtl="1">
              <a:lnSpc>
                <a:spcPct val="73000"/>
              </a:lnSpc>
              <a:spcBef>
                <a:spcPts val="1600"/>
              </a:spcBef>
              <a:spcAft>
                <a:spcPts val="0"/>
              </a:spcAft>
              <a:buNone/>
            </a:pPr>
            <a:r>
              <a:rPr lang="en" dirty="0">
                <a:solidFill>
                  <a:schemeClr val="tx2">
                    <a:lumMod val="10000"/>
                  </a:schemeClr>
                </a:solidFill>
                <a:latin typeface="Times New Roman" panose="02020603050405020304" pitchFamily="18" charset="0"/>
                <a:cs typeface="Times New Roman" panose="02020603050405020304" pitchFamily="18" charset="0"/>
              </a:rPr>
              <a:t>يكمن جوهر الشركة في النصيب الذي يقدمه كل واحد من الشركاء إسهاما منه في هذا المشروع المشترك، ومجموع هذه الأنصبة يطلق عليها حصص، كذلك لا يشترط في هذه الحصص أن تحدد في النوع فقد تكون:</a:t>
            </a:r>
            <a:endParaRPr dirty="0">
              <a:solidFill>
                <a:schemeClr val="tx2">
                  <a:lumMod val="10000"/>
                </a:schemeClr>
              </a:solidFill>
              <a:latin typeface="Times New Roman" panose="02020603050405020304" pitchFamily="18" charset="0"/>
              <a:cs typeface="Times New Roman" panose="02020603050405020304" pitchFamily="18" charset="0"/>
            </a:endParaRPr>
          </a:p>
          <a:p>
            <a:pPr marL="0" lvl="0" indent="0" algn="r" rtl="1">
              <a:lnSpc>
                <a:spcPct val="73000"/>
              </a:lnSpc>
              <a:spcBef>
                <a:spcPts val="1600"/>
              </a:spcBef>
              <a:spcAft>
                <a:spcPts val="0"/>
              </a:spcAft>
              <a:buNone/>
            </a:pPr>
            <a:r>
              <a:rPr lang="en" b="1" dirty="0">
                <a:solidFill>
                  <a:schemeClr val="tx2">
                    <a:lumMod val="10000"/>
                  </a:schemeClr>
                </a:solidFill>
                <a:latin typeface="Times New Roman" panose="02020603050405020304" pitchFamily="18" charset="0"/>
                <a:cs typeface="Times New Roman" panose="02020603050405020304" pitchFamily="18" charset="0"/>
              </a:rPr>
              <a:t>حصص نقدية: </a:t>
            </a:r>
            <a:r>
              <a:rPr lang="en" dirty="0">
                <a:solidFill>
                  <a:schemeClr val="tx2">
                    <a:lumMod val="10000"/>
                  </a:schemeClr>
                </a:solidFill>
                <a:latin typeface="Times New Roman" panose="02020603050405020304" pitchFamily="18" charset="0"/>
                <a:cs typeface="Times New Roman" panose="02020603050405020304" pitchFamily="18" charset="0"/>
              </a:rPr>
              <a:t>لكون الشركة دائما في حاجة إلى مال لمواصلة نشاطها لذا غالبا ما تتمثل حصة الشريك في تقديم مبلغ من المال، في بالتزامه وجب عليه تقديم الحصة النقدية في الميعاد المحدد لها.</a:t>
            </a:r>
            <a:endParaRPr dirty="0">
              <a:solidFill>
                <a:schemeClr val="tx2">
                  <a:lumMod val="10000"/>
                </a:schemeClr>
              </a:solidFill>
              <a:latin typeface="Times New Roman" panose="02020603050405020304" pitchFamily="18" charset="0"/>
              <a:cs typeface="Times New Roman" panose="02020603050405020304" pitchFamily="18" charset="0"/>
            </a:endParaRPr>
          </a:p>
          <a:p>
            <a:pPr marL="0" lvl="0" indent="0" algn="r" rtl="1">
              <a:lnSpc>
                <a:spcPct val="73000"/>
              </a:lnSpc>
              <a:spcBef>
                <a:spcPts val="1600"/>
              </a:spcBef>
              <a:spcAft>
                <a:spcPts val="0"/>
              </a:spcAft>
              <a:buNone/>
            </a:pPr>
            <a:r>
              <a:rPr lang="en" b="1" dirty="0">
                <a:solidFill>
                  <a:schemeClr val="tx2">
                    <a:lumMod val="10000"/>
                  </a:schemeClr>
                </a:solidFill>
                <a:latin typeface="Times New Roman" panose="02020603050405020304" pitchFamily="18" charset="0"/>
                <a:cs typeface="Times New Roman" panose="02020603050405020304" pitchFamily="18" charset="0"/>
              </a:rPr>
              <a:t>حصص عينية: </a:t>
            </a:r>
            <a:r>
              <a:rPr lang="en" dirty="0">
                <a:solidFill>
                  <a:schemeClr val="tx2">
                    <a:lumMod val="10000"/>
                  </a:schemeClr>
                </a:solidFill>
                <a:latin typeface="Times New Roman" panose="02020603050405020304" pitchFamily="18" charset="0"/>
                <a:cs typeface="Times New Roman" panose="02020603050405020304" pitchFamily="18" charset="0"/>
              </a:rPr>
              <a:t>قد تكون حصة الشريك متمثلة في مال معين غير النقود كان يقدم الشريك عقارا أو منقولا ماديا كآلة مثلا أو منقول معنوي كبراءة إختراع أو علامة تجارية أو محل تجاري أو دين له في ذمة الغير</a:t>
            </a:r>
            <a:endParaRPr dirty="0">
              <a:solidFill>
                <a:schemeClr val="tx2">
                  <a:lumMod val="10000"/>
                </a:schemeClr>
              </a:solidFill>
              <a:latin typeface="Times New Roman" panose="02020603050405020304" pitchFamily="18" charset="0"/>
              <a:cs typeface="Times New Roman" panose="02020603050405020304" pitchFamily="18" charset="0"/>
            </a:endParaRPr>
          </a:p>
          <a:p>
            <a:pPr marL="0" lvl="0" indent="0" algn="r" rtl="1">
              <a:lnSpc>
                <a:spcPct val="73000"/>
              </a:lnSpc>
              <a:spcBef>
                <a:spcPts val="1600"/>
              </a:spcBef>
              <a:spcAft>
                <a:spcPts val="0"/>
              </a:spcAft>
              <a:buNone/>
            </a:pPr>
            <a:r>
              <a:rPr lang="en" b="1" dirty="0">
                <a:solidFill>
                  <a:schemeClr val="tx2">
                    <a:lumMod val="10000"/>
                  </a:schemeClr>
                </a:solidFill>
                <a:latin typeface="Times New Roman" panose="02020603050405020304" pitchFamily="18" charset="0"/>
                <a:cs typeface="Times New Roman" panose="02020603050405020304" pitchFamily="18" charset="0"/>
              </a:rPr>
              <a:t>حصص من العمل: </a:t>
            </a:r>
            <a:r>
              <a:rPr lang="en" dirty="0">
                <a:solidFill>
                  <a:schemeClr val="tx2">
                    <a:lumMod val="10000"/>
                  </a:schemeClr>
                </a:solidFill>
                <a:latin typeface="Times New Roman" panose="02020603050405020304" pitchFamily="18" charset="0"/>
                <a:cs typeface="Times New Roman" panose="02020603050405020304" pitchFamily="18" charset="0"/>
              </a:rPr>
              <a:t>كما قد تكون حصة الشريك في الانضمام إلى الشركة متمثلة في عمل يؤديه لها، ويقصد بالعمل في هذا المجال هو العمل الفني، كالخبرة في مجال ما.</a:t>
            </a:r>
            <a:endParaRPr dirty="0">
              <a:solidFill>
                <a:schemeClr val="tx2">
                  <a:lumMod val="10000"/>
                </a:schemeClr>
              </a:solidFill>
              <a:latin typeface="Times New Roman" panose="02020603050405020304" pitchFamily="18" charset="0"/>
              <a:cs typeface="Times New Roman" panose="02020603050405020304" pitchFamily="18" charset="0"/>
            </a:endParaRPr>
          </a:p>
          <a:p>
            <a:pPr marL="0" lvl="0" indent="0" algn="r" rtl="1">
              <a:lnSpc>
                <a:spcPct val="73000"/>
              </a:lnSpc>
              <a:spcBef>
                <a:spcPts val="1600"/>
              </a:spcBef>
              <a:spcAft>
                <a:spcPts val="0"/>
              </a:spcAft>
              <a:buNone/>
            </a:pPr>
            <a:endParaRPr dirty="0">
              <a:solidFill>
                <a:schemeClr val="tx2">
                  <a:lumMod val="10000"/>
                </a:schemeClr>
              </a:solidFill>
              <a:latin typeface="Times New Roman" panose="02020603050405020304" pitchFamily="18" charset="0"/>
              <a:cs typeface="Times New Roman" panose="02020603050405020304" pitchFamily="18" charset="0"/>
            </a:endParaRPr>
          </a:p>
          <a:p>
            <a:pPr marL="0" lvl="0" indent="0" algn="r" rtl="1">
              <a:lnSpc>
                <a:spcPct val="73000"/>
              </a:lnSpc>
              <a:spcBef>
                <a:spcPts val="1600"/>
              </a:spcBef>
              <a:spcAft>
                <a:spcPts val="0"/>
              </a:spcAft>
              <a:buNone/>
            </a:pPr>
            <a:endParaRPr dirty="0">
              <a:solidFill>
                <a:schemeClr val="tx2">
                  <a:lumMod val="10000"/>
                </a:schemeClr>
              </a:solidFill>
              <a:latin typeface="Times New Roman" panose="02020603050405020304" pitchFamily="18" charset="0"/>
              <a:cs typeface="Times New Roman" panose="02020603050405020304" pitchFamily="18" charset="0"/>
            </a:endParaRPr>
          </a:p>
          <a:p>
            <a:pPr marL="0" lvl="0" indent="0" algn="r" rtl="1">
              <a:lnSpc>
                <a:spcPct val="75000"/>
              </a:lnSpc>
              <a:spcBef>
                <a:spcPts val="1600"/>
              </a:spcBef>
              <a:spcAft>
                <a:spcPts val="0"/>
              </a:spcAft>
              <a:buNone/>
            </a:pPr>
            <a:endParaRPr dirty="0">
              <a:solidFill>
                <a:schemeClr val="tx2">
                  <a:lumMod val="10000"/>
                </a:schemeClr>
              </a:solidFill>
              <a:latin typeface="Times New Roman" panose="02020603050405020304" pitchFamily="18" charset="0"/>
              <a:cs typeface="Times New Roman" panose="02020603050405020304" pitchFamily="18" charset="0"/>
            </a:endParaRPr>
          </a:p>
          <a:p>
            <a:pPr marL="0" lvl="0" indent="0" algn="r" rtl="1">
              <a:lnSpc>
                <a:spcPct val="75000"/>
              </a:lnSpc>
              <a:spcBef>
                <a:spcPts val="1600"/>
              </a:spcBef>
              <a:spcAft>
                <a:spcPts val="0"/>
              </a:spcAft>
              <a:buNone/>
            </a:pPr>
            <a:endParaRPr dirty="0">
              <a:solidFill>
                <a:schemeClr val="tx2">
                  <a:lumMod val="10000"/>
                </a:schemeClr>
              </a:solidFill>
              <a:latin typeface="Times New Roman" panose="02020603050405020304" pitchFamily="18" charset="0"/>
              <a:cs typeface="Times New Roman" panose="02020603050405020304" pitchFamily="18" charset="0"/>
            </a:endParaRPr>
          </a:p>
          <a:p>
            <a:pPr marL="0" lvl="0" indent="0" algn="r" rtl="1">
              <a:lnSpc>
                <a:spcPct val="75000"/>
              </a:lnSpc>
              <a:spcBef>
                <a:spcPts val="1600"/>
              </a:spcBef>
              <a:spcAft>
                <a:spcPts val="0"/>
              </a:spcAft>
              <a:buNone/>
            </a:pPr>
            <a:endParaRPr dirty="0">
              <a:solidFill>
                <a:schemeClr val="tx2">
                  <a:lumMod val="10000"/>
                </a:schemeClr>
              </a:solidFill>
              <a:latin typeface="Times New Roman" panose="02020603050405020304" pitchFamily="18" charset="0"/>
              <a:cs typeface="Times New Roman" panose="02020603050405020304" pitchFamily="18" charset="0"/>
            </a:endParaRPr>
          </a:p>
          <a:p>
            <a:pPr marL="0" lvl="0" indent="0" algn="r" rtl="1">
              <a:lnSpc>
                <a:spcPct val="75000"/>
              </a:lnSpc>
              <a:spcBef>
                <a:spcPts val="1600"/>
              </a:spcBef>
              <a:spcAft>
                <a:spcPts val="0"/>
              </a:spcAft>
              <a:buNone/>
            </a:pPr>
            <a:endParaRPr dirty="0">
              <a:solidFill>
                <a:schemeClr val="tx2">
                  <a:lumMod val="10000"/>
                </a:schemeClr>
              </a:solidFill>
              <a:latin typeface="Times New Roman" panose="02020603050405020304" pitchFamily="18" charset="0"/>
              <a:cs typeface="Times New Roman" panose="02020603050405020304" pitchFamily="18" charset="0"/>
            </a:endParaRPr>
          </a:p>
          <a:p>
            <a:pPr marL="0" lvl="0" indent="0" algn="r" rtl="1">
              <a:lnSpc>
                <a:spcPct val="75000"/>
              </a:lnSpc>
              <a:spcBef>
                <a:spcPts val="1600"/>
              </a:spcBef>
              <a:spcAft>
                <a:spcPts val="0"/>
              </a:spcAft>
              <a:buNone/>
            </a:pPr>
            <a:endParaRPr dirty="0">
              <a:solidFill>
                <a:schemeClr val="tx2">
                  <a:lumMod val="10000"/>
                </a:schemeClr>
              </a:solidFill>
              <a:latin typeface="Times New Roman" panose="02020603050405020304" pitchFamily="18" charset="0"/>
              <a:cs typeface="Times New Roman" panose="02020603050405020304" pitchFamily="18" charset="0"/>
            </a:endParaRPr>
          </a:p>
          <a:p>
            <a:pPr marL="0" lvl="0" indent="0" algn="r" rtl="1">
              <a:lnSpc>
                <a:spcPct val="75000"/>
              </a:lnSpc>
              <a:spcBef>
                <a:spcPts val="1600"/>
              </a:spcBef>
              <a:spcAft>
                <a:spcPts val="0"/>
              </a:spcAft>
              <a:buNone/>
            </a:pPr>
            <a:endParaRPr dirty="0">
              <a:solidFill>
                <a:schemeClr val="tx2">
                  <a:lumMod val="10000"/>
                </a:schemeClr>
              </a:solidFill>
              <a:latin typeface="Times New Roman" panose="02020603050405020304" pitchFamily="18" charset="0"/>
              <a:cs typeface="Times New Roman" panose="02020603050405020304" pitchFamily="18" charset="0"/>
            </a:endParaRPr>
          </a:p>
          <a:p>
            <a:pPr marL="0" lvl="0" indent="0" algn="r" rtl="1">
              <a:lnSpc>
                <a:spcPct val="75000"/>
              </a:lnSpc>
              <a:spcBef>
                <a:spcPts val="1600"/>
              </a:spcBef>
              <a:spcAft>
                <a:spcPts val="0"/>
              </a:spcAft>
              <a:buNone/>
            </a:pPr>
            <a:endParaRPr dirty="0">
              <a:solidFill>
                <a:schemeClr val="tx2">
                  <a:lumMod val="10000"/>
                </a:schemeClr>
              </a:solidFill>
              <a:latin typeface="Times New Roman" panose="02020603050405020304" pitchFamily="18" charset="0"/>
              <a:cs typeface="Times New Roman" panose="02020603050405020304" pitchFamily="18" charset="0"/>
            </a:endParaRPr>
          </a:p>
          <a:p>
            <a:pPr marL="0" lvl="0" indent="0" algn="r" rtl="1">
              <a:lnSpc>
                <a:spcPct val="75000"/>
              </a:lnSpc>
              <a:spcBef>
                <a:spcPts val="1600"/>
              </a:spcBef>
              <a:spcAft>
                <a:spcPts val="0"/>
              </a:spcAft>
              <a:buNone/>
            </a:pPr>
            <a:endParaRPr dirty="0">
              <a:solidFill>
                <a:schemeClr val="tx2">
                  <a:lumMod val="10000"/>
                </a:schemeClr>
              </a:solidFill>
              <a:latin typeface="Times New Roman" panose="02020603050405020304" pitchFamily="18" charset="0"/>
              <a:cs typeface="Times New Roman" panose="02020603050405020304" pitchFamily="18" charset="0"/>
            </a:endParaRPr>
          </a:p>
          <a:p>
            <a:pPr marL="0" lvl="0" indent="0" algn="r" rtl="1">
              <a:lnSpc>
                <a:spcPct val="75000"/>
              </a:lnSpc>
              <a:spcBef>
                <a:spcPts val="1600"/>
              </a:spcBef>
              <a:spcAft>
                <a:spcPts val="0"/>
              </a:spcAft>
              <a:buNone/>
            </a:pPr>
            <a:endParaRPr dirty="0">
              <a:solidFill>
                <a:schemeClr val="tx2">
                  <a:lumMod val="10000"/>
                </a:schemeClr>
              </a:solidFill>
              <a:latin typeface="Times New Roman" panose="02020603050405020304" pitchFamily="18" charset="0"/>
              <a:cs typeface="Times New Roman" panose="02020603050405020304" pitchFamily="18" charset="0"/>
            </a:endParaRPr>
          </a:p>
          <a:p>
            <a:pPr marL="0" lvl="0" indent="0" algn="r" rtl="1">
              <a:lnSpc>
                <a:spcPct val="75000"/>
              </a:lnSpc>
              <a:spcBef>
                <a:spcPts val="1600"/>
              </a:spcBef>
              <a:spcAft>
                <a:spcPts val="1600"/>
              </a:spcAft>
              <a:buNone/>
            </a:pPr>
            <a:endParaRPr dirty="0">
              <a:solidFill>
                <a:schemeClr val="tx2">
                  <a:lumMod val="10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0"/>
          <p:cNvSpPr txBox="1">
            <a:spLocks noGrp="1"/>
          </p:cNvSpPr>
          <p:nvPr>
            <p:ph type="body" idx="1"/>
          </p:nvPr>
        </p:nvSpPr>
        <p:spPr>
          <a:xfrm>
            <a:off x="268950" y="215150"/>
            <a:ext cx="8619600" cy="4713300"/>
          </a:xfrm>
          <a:prstGeom prst="rect">
            <a:avLst/>
          </a:prstGeom>
        </p:spPr>
        <p:txBody>
          <a:bodyPr spcFirstLastPara="1" wrap="square" lIns="91425" tIns="91425" rIns="91425" bIns="91425" anchor="t" anchorCtr="0">
            <a:noAutofit/>
          </a:bodyPr>
          <a:lstStyle/>
          <a:p>
            <a:pPr marL="0" lvl="0" indent="0" algn="ctr" rtl="1">
              <a:spcBef>
                <a:spcPts val="0"/>
              </a:spcBef>
              <a:spcAft>
                <a:spcPts val="0"/>
              </a:spcAft>
              <a:buNone/>
            </a:pPr>
            <a:r>
              <a:rPr lang="en" b="1" dirty="0">
                <a:solidFill>
                  <a:schemeClr val="tx2">
                    <a:lumMod val="10000"/>
                  </a:schemeClr>
                </a:solidFill>
                <a:latin typeface="Times New Roman" panose="02020603050405020304" pitchFamily="18" charset="0"/>
                <a:cs typeface="Times New Roman" panose="02020603050405020304" pitchFamily="18" charset="0"/>
              </a:rPr>
              <a:t>الفقرة الثالثة: الركن الشكلي لعقد الشركة</a:t>
            </a:r>
            <a:endParaRPr b="1" dirty="0">
              <a:solidFill>
                <a:schemeClr val="tx2">
                  <a:lumMod val="10000"/>
                </a:schemeClr>
              </a:solidFill>
              <a:latin typeface="Times New Roman" panose="02020603050405020304" pitchFamily="18" charset="0"/>
              <a:cs typeface="Times New Roman" panose="02020603050405020304" pitchFamily="18" charset="0"/>
            </a:endParaRPr>
          </a:p>
          <a:p>
            <a:pPr marL="0" lvl="0" indent="0" algn="r" rtl="1">
              <a:spcBef>
                <a:spcPts val="1600"/>
              </a:spcBef>
              <a:spcAft>
                <a:spcPts val="0"/>
              </a:spcAft>
              <a:buNone/>
            </a:pPr>
            <a:r>
              <a:rPr lang="en" b="1" dirty="0">
                <a:solidFill>
                  <a:srgbClr val="000000"/>
                </a:solidFill>
                <a:latin typeface="Times New Roman" panose="02020603050405020304" pitchFamily="18" charset="0"/>
                <a:cs typeface="Times New Roman" panose="02020603050405020304" pitchFamily="18" charset="0"/>
              </a:rPr>
              <a:t>المطلب الأول : الكتـابة</a:t>
            </a:r>
            <a:endParaRPr b="1" dirty="0">
              <a:solidFill>
                <a:srgbClr val="000000"/>
              </a:solidFill>
              <a:latin typeface="Times New Roman" panose="02020603050405020304" pitchFamily="18" charset="0"/>
              <a:cs typeface="Times New Roman" panose="02020603050405020304" pitchFamily="18" charset="0"/>
            </a:endParaRPr>
          </a:p>
          <a:p>
            <a:pPr marL="0" lvl="0" indent="0" algn="r" rtl="1">
              <a:spcBef>
                <a:spcPts val="1600"/>
              </a:spcBef>
              <a:spcAft>
                <a:spcPts val="0"/>
              </a:spcAft>
              <a:buNone/>
            </a:pPr>
            <a:r>
              <a:rPr lang="en" dirty="0">
                <a:solidFill>
                  <a:srgbClr val="000000"/>
                </a:solidFill>
                <a:latin typeface="Times New Roman" panose="02020603050405020304" pitchFamily="18" charset="0"/>
                <a:cs typeface="Times New Roman" panose="02020603050405020304" pitchFamily="18" charset="0"/>
              </a:rPr>
              <a:t>إن عقد الشركة من العقود المستمرة لفترات طويلة لذلك اشتراط الكتابة لصحة عقد الشركة لإثبات ما تضمنه من بيانات تهم الغير الذي يتعامل مع الشركة كما يهم الشركاء أنفسهم </a:t>
            </a:r>
            <a:r>
              <a:rPr lang="en" dirty="0">
                <a:solidFill>
                  <a:srgbClr val="000000"/>
                </a:solidFill>
                <a:highlight>
                  <a:srgbClr val="FFFFFF"/>
                </a:highlight>
                <a:latin typeface="Times New Roman" panose="02020603050405020304" pitchFamily="18" charset="0"/>
                <a:cs typeface="Times New Roman" panose="02020603050405020304" pitchFamily="18" charset="0"/>
              </a:rPr>
              <a:t>فنص المادة (1/10) ينص على وجوب كتابة عقد الشركة وإلا كان باطلا حتى وإن عدل العقد لابد من كتابة التعديلات.</a:t>
            </a:r>
            <a:endParaRPr dirty="0">
              <a:solidFill>
                <a:srgbClr val="000000"/>
              </a:solidFill>
              <a:highlight>
                <a:srgbClr val="FFFFFF"/>
              </a:highlight>
              <a:latin typeface="Times New Roman" panose="02020603050405020304" pitchFamily="18" charset="0"/>
              <a:cs typeface="Times New Roman" panose="02020603050405020304" pitchFamily="18" charset="0"/>
            </a:endParaRPr>
          </a:p>
          <a:p>
            <a:pPr marL="0" lvl="0" indent="0" algn="r" rtl="1">
              <a:spcBef>
                <a:spcPts val="1600"/>
              </a:spcBef>
              <a:spcAft>
                <a:spcPts val="0"/>
              </a:spcAft>
              <a:buNone/>
            </a:pPr>
            <a:r>
              <a:rPr lang="en" dirty="0">
                <a:solidFill>
                  <a:srgbClr val="000000"/>
                </a:solidFill>
                <a:highlight>
                  <a:srgbClr val="FFFFFF"/>
                </a:highlight>
                <a:latin typeface="Times New Roman" panose="02020603050405020304" pitchFamily="18" charset="0"/>
                <a:cs typeface="Times New Roman" panose="02020603050405020304" pitchFamily="18" charset="0"/>
              </a:rPr>
              <a:t>ولا يستثنى من ذلك إلا شركة المحاصة، لكونها شركة مستترة لا تتمتع بالشخصية المعنوية.</a:t>
            </a:r>
            <a:endParaRPr dirty="0">
              <a:solidFill>
                <a:srgbClr val="000000"/>
              </a:solidFill>
              <a:highlight>
                <a:srgbClr val="FFFFFF"/>
              </a:highlight>
              <a:latin typeface="Times New Roman" panose="02020603050405020304" pitchFamily="18" charset="0"/>
              <a:cs typeface="Times New Roman" panose="02020603050405020304" pitchFamily="18" charset="0"/>
            </a:endParaRPr>
          </a:p>
          <a:p>
            <a:pPr marL="0" lvl="0" indent="0" algn="r" rtl="1">
              <a:spcBef>
                <a:spcPts val="1600"/>
              </a:spcBef>
              <a:spcAft>
                <a:spcPts val="0"/>
              </a:spcAft>
              <a:buNone/>
            </a:pPr>
            <a:r>
              <a:rPr lang="en" b="1" dirty="0">
                <a:solidFill>
                  <a:srgbClr val="000000"/>
                </a:solidFill>
                <a:highlight>
                  <a:srgbClr val="FFFFFF"/>
                </a:highlight>
                <a:latin typeface="Times New Roman" panose="02020603050405020304" pitchFamily="18" charset="0"/>
                <a:cs typeface="Times New Roman" panose="02020603050405020304" pitchFamily="18" charset="0"/>
              </a:rPr>
              <a:t>المطلب الثاني : الشهــر</a:t>
            </a:r>
            <a:endParaRPr b="1" dirty="0">
              <a:solidFill>
                <a:srgbClr val="000000"/>
              </a:solidFill>
              <a:highlight>
                <a:srgbClr val="FFFFFF"/>
              </a:highlight>
              <a:latin typeface="Times New Roman" panose="02020603050405020304" pitchFamily="18" charset="0"/>
              <a:cs typeface="Times New Roman" panose="02020603050405020304" pitchFamily="18" charset="0"/>
            </a:endParaRPr>
          </a:p>
          <a:p>
            <a:pPr marL="0" lvl="0" indent="0" algn="r" rtl="1">
              <a:spcBef>
                <a:spcPts val="1600"/>
              </a:spcBef>
              <a:spcAft>
                <a:spcPts val="0"/>
              </a:spcAft>
              <a:buNone/>
            </a:pPr>
            <a:r>
              <a:rPr lang="en" dirty="0">
                <a:solidFill>
                  <a:srgbClr val="000000"/>
                </a:solidFill>
                <a:highlight>
                  <a:srgbClr val="FFFFFF"/>
                </a:highlight>
                <a:latin typeface="Times New Roman" panose="02020603050405020304" pitchFamily="18" charset="0"/>
                <a:cs typeface="Times New Roman" panose="02020603050405020304" pitchFamily="18" charset="0"/>
              </a:rPr>
              <a:t>الشهر حيث أوجب أن تودع العقود التأسيسية والعقود المعدلة للشركات التجارية لدى موقع الوزارة الإلكتروني، وتنشر حسب الأوضاع الخاصة بكل شكل من أشكال الشركات.</a:t>
            </a:r>
            <a:endParaRPr dirty="0">
              <a:solidFill>
                <a:srgbClr val="000000"/>
              </a:solidFill>
              <a:highlight>
                <a:srgbClr val="FFFFFF"/>
              </a:highlight>
              <a:latin typeface="Times New Roman" panose="02020603050405020304" pitchFamily="18" charset="0"/>
              <a:cs typeface="Times New Roman" panose="02020603050405020304" pitchFamily="18" charset="0"/>
            </a:endParaRPr>
          </a:p>
          <a:p>
            <a:pPr marL="0" lvl="0" indent="0" algn="r" rtl="1">
              <a:spcBef>
                <a:spcPts val="1600"/>
              </a:spcBef>
              <a:spcAft>
                <a:spcPts val="1600"/>
              </a:spcAft>
              <a:buNone/>
            </a:pPr>
            <a:r>
              <a:rPr lang="en" dirty="0">
                <a:solidFill>
                  <a:srgbClr val="000000"/>
                </a:solidFill>
                <a:highlight>
                  <a:srgbClr val="FFFFFF"/>
                </a:highlight>
                <a:latin typeface="Times New Roman" panose="02020603050405020304" pitchFamily="18" charset="0"/>
                <a:cs typeface="Times New Roman" panose="02020603050405020304" pitchFamily="18" charset="0"/>
              </a:rPr>
              <a:t>والشهر في الشركات التجارية من الأهمية بمكان حيث يهم أمر المتعاملين مع الشركة وتختلف وسائل الشهر، فالشركة غير المشهرة لا تعد قائمة ولا تكتسب الشخصية المعنوية وعدم مراعاة الشهر لا يفضي إلى بطلان الشركة.</a:t>
            </a:r>
            <a:endParaRPr dirty="0">
              <a:solidFill>
                <a:srgbClr val="000000"/>
              </a:solidFill>
              <a:highlight>
                <a:srgbClr val="FFFFFF"/>
              </a:highlight>
              <a:latin typeface="Times New Roman" panose="02020603050405020304" pitchFamily="18"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1"/>
          <p:cNvSpPr txBox="1">
            <a:spLocks noGrp="1"/>
          </p:cNvSpPr>
          <p:nvPr>
            <p:ph type="body" idx="1"/>
          </p:nvPr>
        </p:nvSpPr>
        <p:spPr>
          <a:xfrm>
            <a:off x="819150" y="215150"/>
            <a:ext cx="7505700" cy="4223700"/>
          </a:xfrm>
          <a:prstGeom prst="rect">
            <a:avLst/>
          </a:prstGeom>
        </p:spPr>
        <p:txBody>
          <a:bodyPr spcFirstLastPara="1" wrap="square" lIns="91425" tIns="91425" rIns="91425" bIns="91425" anchor="t" anchorCtr="0">
            <a:noAutofit/>
          </a:bodyPr>
          <a:lstStyle/>
          <a:p>
            <a:pPr marL="0" lvl="0" indent="0" algn="ctr" rtl="1">
              <a:spcBef>
                <a:spcPts val="0"/>
              </a:spcBef>
              <a:spcAft>
                <a:spcPts val="0"/>
              </a:spcAft>
              <a:buNone/>
            </a:pPr>
            <a:r>
              <a:rPr lang="en" b="1" dirty="0">
                <a:solidFill>
                  <a:schemeClr val="tx2">
                    <a:lumMod val="10000"/>
                  </a:schemeClr>
                </a:solidFill>
                <a:latin typeface="Times New Roman" panose="02020603050405020304" pitchFamily="18" charset="0"/>
                <a:cs typeface="Times New Roman" panose="02020603050405020304" pitchFamily="18" charset="0"/>
              </a:rPr>
              <a:t>الفقرة الرابعة: الأثر المترتب على عدم توافر أركان الشركة </a:t>
            </a:r>
            <a:r>
              <a:rPr lang="ar-SA" b="1" dirty="0">
                <a:solidFill>
                  <a:schemeClr val="tx2">
                    <a:lumMod val="10000"/>
                  </a:schemeClr>
                </a:solidFill>
                <a:latin typeface="Times New Roman" panose="02020603050405020304" pitchFamily="18" charset="0"/>
                <a:cs typeface="Times New Roman" panose="02020603050405020304" pitchFamily="18" charset="0"/>
              </a:rPr>
              <a:t>(</a:t>
            </a:r>
            <a:r>
              <a:rPr lang="en" b="1" dirty="0">
                <a:solidFill>
                  <a:schemeClr val="tx2">
                    <a:lumMod val="10000"/>
                  </a:schemeClr>
                </a:solidFill>
                <a:latin typeface="Times New Roman" panose="02020603050405020304" pitchFamily="18" charset="0"/>
                <a:cs typeface="Times New Roman" panose="02020603050405020304" pitchFamily="18" charset="0"/>
              </a:rPr>
              <a:t>الشركة الفعلية</a:t>
            </a:r>
            <a:r>
              <a:rPr lang="ar-SA" b="1" dirty="0">
                <a:solidFill>
                  <a:schemeClr val="tx2">
                    <a:lumMod val="10000"/>
                  </a:schemeClr>
                </a:solidFill>
                <a:latin typeface="Times New Roman" panose="02020603050405020304" pitchFamily="18" charset="0"/>
                <a:cs typeface="Times New Roman" panose="02020603050405020304" pitchFamily="18" charset="0"/>
              </a:rPr>
              <a:t>)</a:t>
            </a:r>
            <a:endParaRPr b="1" dirty="0">
              <a:solidFill>
                <a:schemeClr val="tx2">
                  <a:lumMod val="10000"/>
                </a:schemeClr>
              </a:solidFill>
              <a:latin typeface="Times New Roman" panose="02020603050405020304" pitchFamily="18" charset="0"/>
              <a:cs typeface="Times New Roman" panose="02020603050405020304" pitchFamily="18" charset="0"/>
            </a:endParaRPr>
          </a:p>
          <a:p>
            <a:pPr marL="0" lvl="0" indent="0" algn="r" rtl="1">
              <a:spcBef>
                <a:spcPts val="1600"/>
              </a:spcBef>
              <a:spcAft>
                <a:spcPts val="0"/>
              </a:spcAft>
              <a:buNone/>
            </a:pPr>
            <a:endParaRPr dirty="0">
              <a:solidFill>
                <a:schemeClr val="tx2">
                  <a:lumMod val="10000"/>
                </a:schemeClr>
              </a:solidFill>
              <a:latin typeface="Times New Roman" panose="02020603050405020304" pitchFamily="18" charset="0"/>
              <a:cs typeface="Times New Roman" panose="02020603050405020304" pitchFamily="18" charset="0"/>
            </a:endParaRPr>
          </a:p>
          <a:p>
            <a:pPr marL="0" lvl="0" indent="0" algn="r" rtl="1">
              <a:spcBef>
                <a:spcPts val="1600"/>
              </a:spcBef>
              <a:spcAft>
                <a:spcPts val="0"/>
              </a:spcAft>
              <a:buNone/>
            </a:pPr>
            <a:r>
              <a:rPr lang="en" dirty="0">
                <a:solidFill>
                  <a:schemeClr val="tx2">
                    <a:lumMod val="10000"/>
                  </a:schemeClr>
                </a:solidFill>
                <a:latin typeface="Times New Roman" panose="02020603050405020304" pitchFamily="18" charset="0"/>
                <a:cs typeface="Times New Roman" panose="02020603050405020304" pitchFamily="18" charset="0"/>
              </a:rPr>
              <a:t>عدم توافر الأركان الموضوعية العامة والخاصة و الشكلية لصحة عقد الشركة بطلانه والأصل أن البطلان يعني إنعدام أثر العقد بالنسبة إلى المتعاقدين وما ترتب عليه من آثار، ليس بالنسبة للمستقبل فقط بل ينسحب أثره الى الماضي كذلك.</a:t>
            </a:r>
            <a:endParaRPr dirty="0">
              <a:solidFill>
                <a:schemeClr val="tx2">
                  <a:lumMod val="10000"/>
                </a:schemeClr>
              </a:solidFill>
              <a:latin typeface="Times New Roman" panose="02020603050405020304" pitchFamily="18" charset="0"/>
              <a:cs typeface="Times New Roman" panose="02020603050405020304" pitchFamily="18" charset="0"/>
            </a:endParaRPr>
          </a:p>
          <a:p>
            <a:pPr marL="0" lvl="0" indent="0" algn="r" rtl="1">
              <a:spcBef>
                <a:spcPts val="1600"/>
              </a:spcBef>
              <a:spcAft>
                <a:spcPts val="0"/>
              </a:spcAft>
              <a:buNone/>
            </a:pPr>
            <a:endParaRPr dirty="0">
              <a:solidFill>
                <a:schemeClr val="tx2">
                  <a:lumMod val="10000"/>
                </a:schemeClr>
              </a:solidFill>
              <a:latin typeface="Times New Roman" panose="02020603050405020304" pitchFamily="18" charset="0"/>
              <a:cs typeface="Times New Roman" panose="02020603050405020304" pitchFamily="18" charset="0"/>
            </a:endParaRPr>
          </a:p>
          <a:p>
            <a:pPr marL="0" lvl="0" indent="0" algn="r" rtl="1">
              <a:spcBef>
                <a:spcPts val="1600"/>
              </a:spcBef>
              <a:spcAft>
                <a:spcPts val="0"/>
              </a:spcAft>
              <a:buNone/>
            </a:pPr>
            <a:r>
              <a:rPr lang="en" dirty="0">
                <a:solidFill>
                  <a:schemeClr val="tx2">
                    <a:lumMod val="10000"/>
                  </a:schemeClr>
                </a:solidFill>
                <a:latin typeface="Times New Roman" panose="02020603050405020304" pitchFamily="18" charset="0"/>
                <a:cs typeface="Times New Roman" panose="02020603050405020304" pitchFamily="18" charset="0"/>
              </a:rPr>
              <a:t>وإذ أنساب رضا أحد الشركاء كغلط أو إكراه او تدليس أو كان ناقص الأهلية في وقت تكوين الشركة وقع العقد باطلا والبطلان هذا بطلان نسبي فلا يجوز التمسك به إلا لمن تقرر لمصلحته ولا يجوز للمحكمة تقضي به من تلقاء نفسها و يزول حق إبطال العقد بالاجازة الصريحة او الضمنية وفي حالتها حكم ببطلان العقد أو إبطاله في القواعد العامة توجب أن يعاد المتعاقدان إلى الحالة التي كان عليها قبل التعاقد فإن كان مستحيلا جاز الحكم بتعويض عادل.</a:t>
            </a:r>
            <a:endParaRPr dirty="0">
              <a:solidFill>
                <a:schemeClr val="tx2">
                  <a:lumMod val="10000"/>
                </a:schemeClr>
              </a:solidFill>
              <a:latin typeface="Times New Roman" panose="02020603050405020304" pitchFamily="18" charset="0"/>
              <a:cs typeface="Times New Roman" panose="02020603050405020304" pitchFamily="18" charset="0"/>
            </a:endParaRPr>
          </a:p>
          <a:p>
            <a:pPr marL="0" lvl="0" indent="0" algn="r" rtl="1">
              <a:spcBef>
                <a:spcPts val="1600"/>
              </a:spcBef>
              <a:spcAft>
                <a:spcPts val="0"/>
              </a:spcAft>
              <a:buNone/>
            </a:pPr>
            <a:r>
              <a:rPr lang="en" dirty="0">
                <a:solidFill>
                  <a:schemeClr val="tx2">
                    <a:lumMod val="10000"/>
                  </a:schemeClr>
                </a:solidFill>
                <a:latin typeface="Times New Roman" panose="02020603050405020304" pitchFamily="18" charset="0"/>
                <a:cs typeface="Times New Roman" panose="02020603050405020304" pitchFamily="18" charset="0"/>
              </a:rPr>
              <a:t>فهذا الأمر يتوقف على نوع الشركة فإذا كانت شركة تضامن ترتب على الحكم بالبطلان إنهيار العقد، إلا بالنسبة إلى الشريك الذي كان رضاؤه معيبا، وإنما بالنظر إلى الشركاء جميعا ان الشركة تقوم على الاعتبار الشخصي ويعتمد كل شريك على وجود الشركاء الآخرين بسبب التضامن الذي يسودهم. </a:t>
            </a:r>
            <a:endParaRPr dirty="0">
              <a:solidFill>
                <a:schemeClr val="tx2">
                  <a:lumMod val="10000"/>
                </a:schemeClr>
              </a:solidFill>
              <a:latin typeface="Times New Roman" panose="02020603050405020304" pitchFamily="18" charset="0"/>
              <a:cs typeface="Times New Roman" panose="02020603050405020304" pitchFamily="18" charset="0"/>
            </a:endParaRPr>
          </a:p>
          <a:p>
            <a:pPr marL="0" lvl="0" indent="0" algn="r" rtl="1">
              <a:spcBef>
                <a:spcPts val="1600"/>
              </a:spcBef>
              <a:spcAft>
                <a:spcPts val="0"/>
              </a:spcAft>
              <a:buNone/>
            </a:pPr>
            <a:endParaRPr dirty="0">
              <a:solidFill>
                <a:schemeClr val="tx2">
                  <a:lumMod val="10000"/>
                </a:schemeClr>
              </a:solidFill>
              <a:latin typeface="Times New Roman" panose="02020603050405020304" pitchFamily="18" charset="0"/>
              <a:cs typeface="Times New Roman" panose="02020603050405020304" pitchFamily="18" charset="0"/>
            </a:endParaRPr>
          </a:p>
          <a:p>
            <a:pPr marL="0" lvl="0" indent="0" algn="r" rtl="1">
              <a:spcBef>
                <a:spcPts val="1600"/>
              </a:spcBef>
              <a:spcAft>
                <a:spcPts val="0"/>
              </a:spcAft>
              <a:buNone/>
            </a:pPr>
            <a:endParaRPr dirty="0">
              <a:solidFill>
                <a:schemeClr val="tx2">
                  <a:lumMod val="10000"/>
                </a:schemeClr>
              </a:solidFill>
              <a:latin typeface="Times New Roman" panose="02020603050405020304" pitchFamily="18" charset="0"/>
              <a:cs typeface="Times New Roman" panose="02020603050405020304" pitchFamily="18" charset="0"/>
            </a:endParaRPr>
          </a:p>
          <a:p>
            <a:pPr marL="0" lvl="0" indent="0" algn="r" rtl="1">
              <a:spcBef>
                <a:spcPts val="1600"/>
              </a:spcBef>
              <a:spcAft>
                <a:spcPts val="0"/>
              </a:spcAft>
              <a:buNone/>
            </a:pPr>
            <a:r>
              <a:rPr lang="en" dirty="0">
                <a:solidFill>
                  <a:schemeClr val="tx2">
                    <a:lumMod val="10000"/>
                  </a:schemeClr>
                </a:solidFill>
                <a:latin typeface="Times New Roman" panose="02020603050405020304" pitchFamily="18" charset="0"/>
                <a:cs typeface="Times New Roman" panose="02020603050405020304" pitchFamily="18" charset="0"/>
              </a:rPr>
              <a:t> </a:t>
            </a:r>
            <a:endParaRPr dirty="0">
              <a:solidFill>
                <a:schemeClr val="tx2">
                  <a:lumMod val="10000"/>
                </a:schemeClr>
              </a:solidFill>
              <a:latin typeface="Times New Roman" panose="02020603050405020304" pitchFamily="18" charset="0"/>
              <a:cs typeface="Times New Roman" panose="02020603050405020304" pitchFamily="18" charset="0"/>
            </a:endParaRPr>
          </a:p>
          <a:p>
            <a:pPr marL="0" lvl="0" indent="0" algn="r" rtl="1">
              <a:spcBef>
                <a:spcPts val="1600"/>
              </a:spcBef>
              <a:spcAft>
                <a:spcPts val="0"/>
              </a:spcAft>
              <a:buNone/>
            </a:pPr>
            <a:endParaRPr dirty="0">
              <a:solidFill>
                <a:schemeClr val="tx2">
                  <a:lumMod val="10000"/>
                </a:schemeClr>
              </a:solidFill>
              <a:latin typeface="Times New Roman" panose="02020603050405020304" pitchFamily="18" charset="0"/>
              <a:cs typeface="Times New Roman" panose="02020603050405020304" pitchFamily="18" charset="0"/>
            </a:endParaRPr>
          </a:p>
          <a:p>
            <a:pPr marL="0" lvl="0" indent="0" algn="r" rtl="1">
              <a:spcBef>
                <a:spcPts val="1600"/>
              </a:spcBef>
              <a:spcAft>
                <a:spcPts val="0"/>
              </a:spcAft>
              <a:buNone/>
            </a:pPr>
            <a:endParaRPr dirty="0">
              <a:solidFill>
                <a:schemeClr val="tx2">
                  <a:lumMod val="10000"/>
                </a:schemeClr>
              </a:solidFill>
              <a:latin typeface="Times New Roman" panose="02020603050405020304" pitchFamily="18" charset="0"/>
              <a:cs typeface="Times New Roman" panose="02020603050405020304" pitchFamily="18" charset="0"/>
            </a:endParaRPr>
          </a:p>
          <a:p>
            <a:pPr marL="0" lvl="0" indent="0" algn="r" rtl="1">
              <a:spcBef>
                <a:spcPts val="1600"/>
              </a:spcBef>
              <a:spcAft>
                <a:spcPts val="1600"/>
              </a:spcAft>
              <a:buNone/>
            </a:pPr>
            <a:r>
              <a:rPr lang="en" dirty="0">
                <a:solidFill>
                  <a:schemeClr val="tx2">
                    <a:lumMod val="10000"/>
                  </a:schemeClr>
                </a:solidFill>
                <a:latin typeface="Times New Roman" panose="02020603050405020304" pitchFamily="18" charset="0"/>
                <a:cs typeface="Times New Roman" panose="02020603050405020304" pitchFamily="18" charset="0"/>
              </a:rPr>
              <a:t> </a:t>
            </a:r>
            <a:endParaRPr dirty="0">
              <a:solidFill>
                <a:schemeClr val="tx2">
                  <a:lumMod val="10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TotalTime>
  <Words>1518</Words>
  <Application>Microsoft Office PowerPoint</Application>
  <PresentationFormat>عرض على الشاشة (16:9)</PresentationFormat>
  <Paragraphs>94</Paragraphs>
  <Slides>11</Slides>
  <Notes>11</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11</vt:i4>
      </vt:variant>
    </vt:vector>
  </HeadingPairs>
  <TitlesOfParts>
    <vt:vector size="16" baseType="lpstr">
      <vt:lpstr>Nunito</vt:lpstr>
      <vt:lpstr>Times New Roman</vt:lpstr>
      <vt:lpstr>Calibri</vt:lpstr>
      <vt:lpstr>Arial</vt:lpstr>
      <vt:lpstr>Shift</vt:lpstr>
      <vt:lpstr>ماهية الشركات في النظام السعودي</vt:lpstr>
      <vt:lpstr>الطبيعة القانونية للشركات</vt:lpstr>
      <vt:lpstr>انواع الشركات و معايير التمييز بينهم </vt:lpstr>
      <vt:lpstr>معايير التمييز بينهم </vt:lpstr>
      <vt:lpstr>عرض تقديمي في PowerPoint</vt:lpstr>
      <vt:lpstr>أركان  الشركة وشروطها</vt:lpstr>
      <vt:lpstr>عرض تقديمي في PowerPoint</vt:lpstr>
      <vt:lpstr>عرض تقديمي في PowerPoint</vt:lpstr>
      <vt:lpstr>عرض تقديمي في PowerPoint</vt:lpstr>
      <vt:lpstr>الشخصية المعنوية للشركة ونتائجها</vt:lpstr>
      <vt:lpstr>انقضاء الشركة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ماهية الشركات في النظام السعودي</dc:title>
  <cp:lastModifiedBy>khalid aldakhil</cp:lastModifiedBy>
  <cp:revision>6</cp:revision>
  <dcterms:modified xsi:type="dcterms:W3CDTF">2019-10-26T19:31:14Z</dcterms:modified>
</cp:coreProperties>
</file>