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68" r:id="rId4"/>
    <p:sldId id="259" r:id="rId5"/>
    <p:sldId id="260" r:id="rId6"/>
    <p:sldId id="269" r:id="rId7"/>
    <p:sldId id="270" r:id="rId8"/>
    <p:sldId id="271"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531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00331-FA3D-4E83-A6BB-35658E43782C}" type="datetimeFigureOut">
              <a:rPr lang="en-US" smtClean="0"/>
              <a:pPr/>
              <a:t>10/24/2015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DBBCD6-FECC-430D-8760-B8515E7B99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10/24/2015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33BC1C-92C9-4BAD-817F-258875BCDE92}" type="datetimeFigureOut">
              <a:rPr lang="en-US" smtClean="0"/>
              <a:pPr/>
              <a:t>10/24/2015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36E86-0A63-4693-98C8-3C663C62B3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1600" y="2391023"/>
            <a:ext cx="7772400" cy="1470025"/>
          </a:xfrm>
        </p:spPr>
        <p:txBody>
          <a:bodyPr>
            <a:noAutofit/>
          </a:bodyPr>
          <a:lstStyle/>
          <a:p>
            <a:pPr rtl="1"/>
            <a:r>
              <a:rPr lang="ar-SA" sz="4800" b="1" dirty="0" smtClean="0">
                <a:solidFill>
                  <a:srgbClr val="002060"/>
                </a:solidFill>
                <a:latin typeface="Traditional Arabic" pitchFamily="2" charset="-78"/>
                <a:cs typeface="Traditional Arabic" pitchFamily="2" charset="-78"/>
              </a:rPr>
              <a:t>التعلم ماهيته وشروطه</a:t>
            </a:r>
            <a:r>
              <a:rPr lang="ar-SA" sz="4800" b="1" dirty="0" smtClean="0">
                <a:solidFill>
                  <a:srgbClr val="002060"/>
                </a:solidFill>
                <a:latin typeface="Traditional Arabic" pitchFamily="2" charset="-78"/>
                <a:cs typeface="Traditional Arabic" pitchFamily="2" charset="-78"/>
              </a:rPr>
              <a:t/>
            </a:r>
            <a:br>
              <a:rPr lang="ar-SA" sz="4800" b="1" dirty="0" smtClean="0">
                <a:solidFill>
                  <a:srgbClr val="002060"/>
                </a:solidFill>
                <a:latin typeface="Traditional Arabic" pitchFamily="2" charset="-78"/>
                <a:cs typeface="Traditional Arabic" pitchFamily="2" charset="-78"/>
              </a:rPr>
            </a:br>
            <a:r>
              <a:rPr lang="ar-SA" sz="4800" b="1" dirty="0" smtClean="0">
                <a:solidFill>
                  <a:srgbClr val="002060"/>
                </a:solidFill>
                <a:latin typeface="Traditional Arabic" pitchFamily="2" charset="-78"/>
                <a:cs typeface="Traditional Arabic" pitchFamily="2" charset="-78"/>
              </a:rPr>
              <a:t/>
            </a:r>
            <a:br>
              <a:rPr lang="ar-SA" sz="4800" b="1" dirty="0" smtClean="0">
                <a:solidFill>
                  <a:srgbClr val="002060"/>
                </a:solidFill>
                <a:latin typeface="Traditional Arabic" pitchFamily="2" charset="-78"/>
                <a:cs typeface="Traditional Arabic" pitchFamily="2" charset="-78"/>
              </a:rPr>
            </a:br>
            <a:endParaRPr lang="en-US" sz="4800" dirty="0">
              <a:solidFill>
                <a:srgbClr val="002060"/>
              </a:solidFill>
              <a:latin typeface="Traditional Arabic" pitchFamily="2" charset="-78"/>
              <a:cs typeface="Traditional Arabic" pitchFamily="2" charset="-78"/>
            </a:endParaRPr>
          </a:p>
        </p:txBody>
      </p:sp>
      <p:sp>
        <p:nvSpPr>
          <p:cNvPr id="4" name="مربع نص 3"/>
          <p:cNvSpPr txBox="1"/>
          <p:nvPr/>
        </p:nvSpPr>
        <p:spPr>
          <a:xfrm>
            <a:off x="2627784" y="3573016"/>
            <a:ext cx="5048177" cy="523220"/>
          </a:xfrm>
          <a:prstGeom prst="rect">
            <a:avLst/>
          </a:prstGeom>
          <a:noFill/>
        </p:spPr>
        <p:txBody>
          <a:bodyPr wrap="none" rtlCol="0">
            <a:spAutoFit/>
          </a:bodyPr>
          <a:lstStyle/>
          <a:p>
            <a:r>
              <a:rPr lang="ar-SA" sz="2800" b="1" dirty="0" smtClean="0">
                <a:latin typeface="Traditional Arabic" pitchFamily="2" charset="-78"/>
                <a:cs typeface="Traditional Arabic" pitchFamily="2" charset="-78"/>
              </a:rPr>
              <a:t>المحاضرة </a:t>
            </a:r>
            <a:r>
              <a:rPr lang="ar-SA" sz="2800" b="1" dirty="0" smtClean="0">
                <a:latin typeface="Traditional Arabic" pitchFamily="2" charset="-78"/>
                <a:cs typeface="Traditional Arabic" pitchFamily="2" charset="-78"/>
              </a:rPr>
              <a:t>السادسة/ </a:t>
            </a:r>
            <a:r>
              <a:rPr lang="ar-SA" sz="2800" b="1" dirty="0" smtClean="0">
                <a:latin typeface="Traditional Arabic" pitchFamily="2" charset="-78"/>
                <a:cs typeface="Traditional Arabic" pitchFamily="2" charset="-78"/>
              </a:rPr>
              <a:t>334 </a:t>
            </a:r>
            <a:r>
              <a:rPr lang="ar-SA" sz="2800" b="1" dirty="0" err="1" smtClean="0">
                <a:latin typeface="Traditional Arabic" pitchFamily="2" charset="-78"/>
                <a:cs typeface="Traditional Arabic" pitchFamily="2" charset="-78"/>
              </a:rPr>
              <a:t>نهج </a:t>
            </a:r>
            <a:r>
              <a:rPr lang="ar-SA" sz="2800" b="1" dirty="0" smtClean="0">
                <a:latin typeface="Traditional Arabic" pitchFamily="2" charset="-78"/>
                <a:cs typeface="Traditional Arabic" pitchFamily="2" charset="-78"/>
              </a:rPr>
              <a:t>– أ.الجوهرة آل </a:t>
            </a:r>
            <a:r>
              <a:rPr lang="ar-SA" sz="2800" b="1" dirty="0" err="1" smtClean="0">
                <a:latin typeface="Traditional Arabic" pitchFamily="2" charset="-78"/>
                <a:cs typeface="Traditional Arabic" pitchFamily="2" charset="-78"/>
              </a:rPr>
              <a:t>تويم</a:t>
            </a:r>
            <a:endParaRPr lang="en-US" sz="2800" b="1" dirty="0">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451113"/>
            <a:ext cx="8208912" cy="5786199"/>
          </a:xfrm>
          <a:prstGeom prst="rect">
            <a:avLst/>
          </a:prstGeom>
          <a:noFill/>
        </p:spPr>
        <p:txBody>
          <a:bodyPr wrap="square" rtlCol="0">
            <a:spAutoFit/>
          </a:bodyPr>
          <a:lstStyle/>
          <a:p>
            <a:pPr algn="r" rtl="1">
              <a:buFont typeface="Arial" pitchFamily="34" charset="0"/>
              <a:buChar char="•"/>
            </a:pPr>
            <a:r>
              <a:rPr lang="ar-SA" sz="3600" b="1" dirty="0" smtClean="0">
                <a:solidFill>
                  <a:srgbClr val="002060"/>
                </a:solidFill>
                <a:latin typeface="Traditional Arabic" pitchFamily="2" charset="-78"/>
                <a:cs typeface="Traditional Arabic" pitchFamily="2" charset="-78"/>
              </a:rPr>
              <a:t>ماهية التعلم</a:t>
            </a:r>
          </a:p>
          <a:p>
            <a:pPr algn="r" rtl="1"/>
            <a:endParaRPr lang="ar-SA" sz="3600" b="1" dirty="0" smtClean="0">
              <a:solidFill>
                <a:srgbClr val="002060"/>
              </a:solidFill>
              <a:latin typeface="Traditional Arabic" pitchFamily="2" charset="-78"/>
              <a:cs typeface="Traditional Arabic" pitchFamily="2" charset="-78"/>
            </a:endParaRPr>
          </a:p>
          <a:p>
            <a:pPr algn="r" rtl="1">
              <a:buFontTx/>
              <a:buChar char="-"/>
            </a:pPr>
            <a:r>
              <a:rPr lang="ar-SA" sz="2800" b="1" dirty="0" smtClean="0">
                <a:solidFill>
                  <a:srgbClr val="C00000"/>
                </a:solidFill>
                <a:latin typeface="Traditional Arabic" pitchFamily="2" charset="-78"/>
                <a:cs typeface="Traditional Arabic" pitchFamily="2" charset="-78"/>
              </a:rPr>
              <a:t>التعلم مفهوم لا يمكن مشاهدته أو الإحساس </a:t>
            </a:r>
            <a:r>
              <a:rPr lang="ar-SA" sz="2800" b="1" dirty="0" err="1" smtClean="0">
                <a:solidFill>
                  <a:srgbClr val="C00000"/>
                </a:solidFill>
                <a:latin typeface="Traditional Arabic" pitchFamily="2" charset="-78"/>
                <a:cs typeface="Traditional Arabic" pitchFamily="2" charset="-78"/>
              </a:rPr>
              <a:t>به</a:t>
            </a:r>
            <a:r>
              <a:rPr lang="ar-SA" sz="2800" b="1" dirty="0" smtClean="0">
                <a:solidFill>
                  <a:srgbClr val="C00000"/>
                </a:solidFill>
                <a:latin typeface="Traditional Arabic" pitchFamily="2" charset="-78"/>
                <a:cs typeface="Traditional Arabic" pitchFamily="2" charset="-78"/>
              </a:rPr>
              <a:t> بصورة مباشرة، ونستدل عليه من خلال التغيرات التي تطرأ على سلوك الأفراد، نتيجة مرورهم بخبرات معينة.</a:t>
            </a:r>
          </a:p>
          <a:p>
            <a:pPr algn="r" rtl="1"/>
            <a:endParaRPr lang="ar-SA" sz="2800" b="1" dirty="0" smtClean="0">
              <a:solidFill>
                <a:srgbClr val="C00000"/>
              </a:solidFill>
              <a:latin typeface="Traditional Arabic" pitchFamily="2" charset="-78"/>
              <a:cs typeface="Traditional Arabic" pitchFamily="2" charset="-78"/>
            </a:endParaRPr>
          </a:p>
          <a:p>
            <a:pPr algn="r" rtl="1">
              <a:buFontTx/>
              <a:buChar char="-"/>
            </a:pPr>
            <a:r>
              <a:rPr lang="ar-SA" sz="2800" b="1" dirty="0" smtClean="0">
                <a:solidFill>
                  <a:srgbClr val="C00000"/>
                </a:solidFill>
                <a:latin typeface="Traditional Arabic" pitchFamily="2" charset="-78"/>
                <a:cs typeface="Traditional Arabic" pitchFamily="2" charset="-78"/>
              </a:rPr>
              <a:t>التعلم عملية غير مرئية في حد ذاتها، ويدل على وجودها التغيرات الحادثة في سلوك المتعلمين، نتيجة مرورهم أو تفاعلهم مع أحداث وخبرات يومية في حياتهم.</a:t>
            </a:r>
          </a:p>
          <a:p>
            <a:pPr algn="r" rtl="1"/>
            <a:endParaRPr lang="ar-SA" sz="2800" b="1" dirty="0" smtClean="0">
              <a:solidFill>
                <a:srgbClr val="C00000"/>
              </a:solidFill>
              <a:latin typeface="Traditional Arabic" pitchFamily="2" charset="-78"/>
              <a:cs typeface="Traditional Arabic" pitchFamily="2" charset="-78"/>
            </a:endParaRPr>
          </a:p>
          <a:p>
            <a:pPr algn="r" rtl="1">
              <a:buFontTx/>
              <a:buChar char="-"/>
            </a:pPr>
            <a:r>
              <a:rPr lang="ar-SA" sz="2800" b="1" dirty="0" smtClean="0">
                <a:solidFill>
                  <a:srgbClr val="C00000"/>
                </a:solidFill>
                <a:latin typeface="Traditional Arabic" pitchFamily="2" charset="-78"/>
                <a:cs typeface="Traditional Arabic" pitchFamily="2" charset="-78"/>
              </a:rPr>
              <a:t>التعلم تغير في السلوك.</a:t>
            </a:r>
          </a:p>
          <a:p>
            <a:pPr algn="r" rtl="1"/>
            <a:endParaRPr lang="ar-SA" sz="2800" b="1" dirty="0" smtClean="0">
              <a:solidFill>
                <a:srgbClr val="C00000"/>
              </a:solidFill>
              <a:latin typeface="Traditional Arabic" pitchFamily="2" charset="-78"/>
              <a:cs typeface="Traditional Arabic" pitchFamily="2" charset="-78"/>
            </a:endParaRPr>
          </a:p>
          <a:p>
            <a:pPr algn="r" rtl="1">
              <a:buFontTx/>
              <a:buChar char="-"/>
            </a:pPr>
            <a:r>
              <a:rPr lang="ar-SA" sz="2800" b="1" dirty="0" smtClean="0">
                <a:solidFill>
                  <a:srgbClr val="C00000"/>
                </a:solidFill>
                <a:latin typeface="Traditional Arabic" pitchFamily="2" charset="-78"/>
                <a:cs typeface="Traditional Arabic" pitchFamily="2" charset="-78"/>
              </a:rPr>
              <a:t>ما يقوم </a:t>
            </a:r>
            <a:r>
              <a:rPr lang="ar-SA" sz="2800" b="1" dirty="0" err="1" smtClean="0">
                <a:solidFill>
                  <a:srgbClr val="C00000"/>
                </a:solidFill>
                <a:latin typeface="Traditional Arabic" pitchFamily="2" charset="-78"/>
                <a:cs typeface="Traditional Arabic" pitchFamily="2" charset="-78"/>
              </a:rPr>
              <a:t>به</a:t>
            </a:r>
            <a:r>
              <a:rPr lang="ar-SA" sz="2800" b="1" dirty="0" smtClean="0">
                <a:solidFill>
                  <a:srgbClr val="C00000"/>
                </a:solidFill>
                <a:latin typeface="Traditional Arabic" pitchFamily="2" charset="-78"/>
                <a:cs typeface="Traditional Arabic" pitchFamily="2" charset="-78"/>
              </a:rPr>
              <a:t> المعلم من تدريس لا بد وأن يؤدي إلى تعلم أي إلى حدوث تعلم.</a:t>
            </a:r>
          </a:p>
          <a:p>
            <a:pPr algn="r" rtl="1"/>
            <a:endParaRPr lang="ar-SA" sz="2800" b="1" dirty="0" smtClean="0">
              <a:solidFill>
                <a:srgbClr val="C00000"/>
              </a:solidFill>
              <a:latin typeface="Traditional Arabic" pitchFamily="2" charset="-78"/>
              <a:cs typeface="Traditional Arabic" pitchFamily="2" charset="-78"/>
            </a:endParaRPr>
          </a:p>
          <a:p>
            <a:pPr algn="r" rtl="1"/>
            <a:endParaRPr lang="ar-SA"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420921"/>
            <a:ext cx="8208912" cy="4493538"/>
          </a:xfrm>
          <a:prstGeom prst="rect">
            <a:avLst/>
          </a:prstGeom>
          <a:noFill/>
        </p:spPr>
        <p:txBody>
          <a:bodyPr wrap="square" rtlCol="0">
            <a:spAutoFit/>
          </a:bodyPr>
          <a:lstStyle/>
          <a:p>
            <a:pPr algn="r" rtl="1">
              <a:buFont typeface="Arial" pitchFamily="34" charset="0"/>
              <a:buChar char="•"/>
            </a:pPr>
            <a:r>
              <a:rPr lang="ar-SA" sz="3600" b="1" dirty="0" smtClean="0">
                <a:solidFill>
                  <a:srgbClr val="002060"/>
                </a:solidFill>
                <a:latin typeface="Traditional Arabic" pitchFamily="2" charset="-78"/>
                <a:cs typeface="Traditional Arabic" pitchFamily="2" charset="-78"/>
              </a:rPr>
              <a:t>ماهية التعلم</a:t>
            </a:r>
          </a:p>
          <a:p>
            <a:pPr algn="r" rtl="1"/>
            <a:endParaRPr lang="ar-SA" sz="2800" b="1" dirty="0" smtClean="0">
              <a:solidFill>
                <a:srgbClr val="C00000"/>
              </a:solidFill>
              <a:latin typeface="Traditional Arabic" pitchFamily="2" charset="-78"/>
              <a:cs typeface="Traditional Arabic" pitchFamily="2" charset="-78"/>
            </a:endParaRPr>
          </a:p>
          <a:p>
            <a:pPr algn="r" rtl="1"/>
            <a:r>
              <a:rPr lang="ar-SA" sz="2800" b="1" dirty="0" smtClean="0">
                <a:solidFill>
                  <a:srgbClr val="C00000"/>
                </a:solidFill>
                <a:latin typeface="Traditional Arabic" pitchFamily="2" charset="-78"/>
                <a:cs typeface="Traditional Arabic" pitchFamily="2" charset="-78"/>
              </a:rPr>
              <a:t>- التعلم </a:t>
            </a:r>
            <a:r>
              <a:rPr lang="ar-SA" sz="2800" b="1" dirty="0" smtClean="0">
                <a:solidFill>
                  <a:srgbClr val="C00000"/>
                </a:solidFill>
                <a:latin typeface="Traditional Arabic" pitchFamily="2" charset="-78"/>
                <a:cs typeface="Traditional Arabic" pitchFamily="2" charset="-78"/>
              </a:rPr>
              <a:t>ناتج من عمل المعلم أي ناتج عن عملية التدريس ولكنه لا ينتج عن التدريس وحده.</a:t>
            </a:r>
            <a:endParaRPr lang="ar-SA" sz="2800" b="1" dirty="0" smtClean="0">
              <a:solidFill>
                <a:srgbClr val="C00000"/>
              </a:solidFill>
              <a:latin typeface="Traditional Arabic" pitchFamily="2" charset="-78"/>
              <a:cs typeface="Traditional Arabic" pitchFamily="2" charset="-78"/>
            </a:endParaRPr>
          </a:p>
          <a:p>
            <a:pPr algn="r" rtl="1"/>
            <a:endParaRPr lang="ar-SA" sz="2800" b="1" dirty="0" smtClean="0">
              <a:solidFill>
                <a:srgbClr val="C00000"/>
              </a:solidFill>
              <a:latin typeface="Traditional Arabic" pitchFamily="2" charset="-78"/>
              <a:cs typeface="Traditional Arabic" pitchFamily="2" charset="-78"/>
            </a:endParaRPr>
          </a:p>
          <a:p>
            <a:pPr algn="r" rtl="1"/>
            <a:r>
              <a:rPr lang="ar-SA" sz="2800" b="1" dirty="0" smtClean="0">
                <a:solidFill>
                  <a:srgbClr val="C00000"/>
                </a:solidFill>
                <a:latin typeface="Traditional Arabic" pitchFamily="2" charset="-78"/>
                <a:cs typeface="Traditional Arabic" pitchFamily="2" charset="-78"/>
              </a:rPr>
              <a:t>- التعلم </a:t>
            </a:r>
            <a:r>
              <a:rPr lang="ar-SA" sz="2800" b="1" dirty="0" smtClean="0">
                <a:solidFill>
                  <a:srgbClr val="C00000"/>
                </a:solidFill>
                <a:latin typeface="Traditional Arabic" pitchFamily="2" charset="-78"/>
                <a:cs typeface="Traditional Arabic" pitchFamily="2" charset="-78"/>
              </a:rPr>
              <a:t>ينتج من الخبرة، والخبرات متاحة للإنسان منذ الولادة حتى الممات.</a:t>
            </a:r>
            <a:endParaRPr lang="ar-SA" sz="2800" b="1" dirty="0" smtClean="0">
              <a:solidFill>
                <a:srgbClr val="C00000"/>
              </a:solidFill>
              <a:latin typeface="Traditional Arabic" pitchFamily="2" charset="-78"/>
              <a:cs typeface="Traditional Arabic" pitchFamily="2" charset="-78"/>
            </a:endParaRPr>
          </a:p>
          <a:p>
            <a:pPr algn="r" rtl="1">
              <a:buFontTx/>
              <a:buChar char="-"/>
            </a:pPr>
            <a:endParaRPr lang="ar-SA" sz="2800" b="1" dirty="0" smtClean="0">
              <a:solidFill>
                <a:srgbClr val="C00000"/>
              </a:solidFill>
              <a:latin typeface="Traditional Arabic" pitchFamily="2" charset="-78"/>
              <a:cs typeface="Traditional Arabic" pitchFamily="2" charset="-78"/>
            </a:endParaRPr>
          </a:p>
          <a:p>
            <a:pPr algn="r" rtl="1">
              <a:buFontTx/>
              <a:buChar char="-"/>
            </a:pPr>
            <a:r>
              <a:rPr lang="ar-SA" sz="2800" b="1" dirty="0" smtClean="0">
                <a:solidFill>
                  <a:srgbClr val="C00000"/>
                </a:solidFill>
                <a:latin typeface="Traditional Arabic" pitchFamily="2" charset="-78"/>
                <a:cs typeface="Traditional Arabic" pitchFamily="2" charset="-78"/>
              </a:rPr>
              <a:t>التعلم ليس مشروطًا بزمان أو مكان.</a:t>
            </a:r>
          </a:p>
          <a:p>
            <a:pPr algn="r" rtl="1">
              <a:buFontTx/>
              <a:buChar char="-"/>
            </a:pPr>
            <a:endParaRPr lang="ar-SA" sz="2800" b="1" dirty="0" smtClean="0">
              <a:solidFill>
                <a:srgbClr val="C00000"/>
              </a:solidFill>
              <a:latin typeface="Traditional Arabic" pitchFamily="2" charset="-78"/>
              <a:cs typeface="Traditional Arabic" pitchFamily="2" charset="-78"/>
            </a:endParaRPr>
          </a:p>
          <a:p>
            <a:pPr algn="r" rtl="1"/>
            <a:endParaRPr lang="ar-SA"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420921"/>
            <a:ext cx="8208912" cy="5663089"/>
          </a:xfrm>
          <a:prstGeom prst="rect">
            <a:avLst/>
          </a:prstGeom>
          <a:noFill/>
        </p:spPr>
        <p:txBody>
          <a:bodyPr wrap="square" rtlCol="0">
            <a:spAutoFit/>
          </a:bodyPr>
          <a:lstStyle/>
          <a:p>
            <a:pPr algn="r" rtl="1">
              <a:buFont typeface="Arial" pitchFamily="34" charset="0"/>
              <a:buChar char="•"/>
            </a:pPr>
            <a:r>
              <a:rPr lang="ar-SA" sz="3600" b="1" dirty="0" smtClean="0">
                <a:solidFill>
                  <a:srgbClr val="002060"/>
                </a:solidFill>
                <a:latin typeface="Traditional Arabic" pitchFamily="2" charset="-78"/>
                <a:cs typeface="Traditional Arabic" pitchFamily="2" charset="-78"/>
              </a:rPr>
              <a:t>شروط التعلم </a:t>
            </a:r>
            <a:r>
              <a:rPr lang="ar-SA" sz="3600" b="1" dirty="0" err="1" smtClean="0">
                <a:solidFill>
                  <a:srgbClr val="002060"/>
                </a:solidFill>
                <a:latin typeface="Traditional Arabic" pitchFamily="2" charset="-78"/>
                <a:cs typeface="Traditional Arabic" pitchFamily="2" charset="-78"/>
              </a:rPr>
              <a:t>الجيد:</a:t>
            </a:r>
            <a:endParaRPr lang="ar-SA" sz="3600" b="1" dirty="0" smtClean="0">
              <a:solidFill>
                <a:srgbClr val="002060"/>
              </a:solidFill>
              <a:latin typeface="Traditional Arabic" pitchFamily="2" charset="-78"/>
              <a:cs typeface="Traditional Arabic" pitchFamily="2" charset="-78"/>
            </a:endParaRPr>
          </a:p>
          <a:p>
            <a:pPr algn="r" rtl="1"/>
            <a:endParaRPr lang="ar-SA" sz="2800" b="1" dirty="0" smtClean="0">
              <a:solidFill>
                <a:srgbClr val="00B050"/>
              </a:solidFill>
              <a:latin typeface="Traditional Arabic" pitchFamily="2" charset="-78"/>
              <a:cs typeface="Traditional Arabic" pitchFamily="2" charset="-78"/>
            </a:endParaRPr>
          </a:p>
          <a:p>
            <a:pPr algn="r" rtl="1">
              <a:buFontTx/>
              <a:buChar char="-"/>
            </a:pPr>
            <a:r>
              <a:rPr lang="ar-SA" sz="2800" b="1" dirty="0" smtClean="0">
                <a:solidFill>
                  <a:srgbClr val="00B050"/>
                </a:solidFill>
                <a:latin typeface="Traditional Arabic" pitchFamily="2" charset="-78"/>
                <a:cs typeface="Traditional Arabic" pitchFamily="2" charset="-78"/>
              </a:rPr>
              <a:t>إن من أهم وظائف المدرسة الحديثة ومن ثم المناهج والمعلمين التحكم في سرعة التعلم واتجاهه، ويمكن تحقيق ذلك من خلال التعرف على شروط التعلم الجيد حتى يمكن للمعلمين العمل في ضوء تلك الشروط.</a:t>
            </a:r>
          </a:p>
          <a:p>
            <a:pPr algn="r" rtl="1"/>
            <a:r>
              <a:rPr lang="ar-SA" sz="2800" b="1" dirty="0" smtClean="0">
                <a:solidFill>
                  <a:srgbClr val="C00000"/>
                </a:solidFill>
                <a:latin typeface="Traditional Arabic" pitchFamily="2" charset="-78"/>
                <a:cs typeface="Traditional Arabic" pitchFamily="2" charset="-78"/>
              </a:rPr>
              <a:t> </a:t>
            </a:r>
            <a:endParaRPr lang="ar-SA" sz="2800" b="1" dirty="0" smtClean="0">
              <a:solidFill>
                <a:srgbClr val="C00000"/>
              </a:solidFill>
              <a:latin typeface="Traditional Arabic" pitchFamily="2" charset="-78"/>
              <a:cs typeface="Traditional Arabic" pitchFamily="2" charset="-78"/>
            </a:endParaRPr>
          </a:p>
          <a:p>
            <a:pPr algn="r" rtl="1"/>
            <a:r>
              <a:rPr lang="ar-SA" sz="2800" b="1" dirty="0" smtClean="0">
                <a:solidFill>
                  <a:srgbClr val="C00000"/>
                </a:solidFill>
                <a:latin typeface="Traditional Arabic" pitchFamily="2" charset="-78"/>
                <a:cs typeface="Traditional Arabic" pitchFamily="2" charset="-78"/>
              </a:rPr>
              <a:t>وهذه الشروط </a:t>
            </a:r>
            <a:r>
              <a:rPr lang="ar-SA" sz="2800" b="1" dirty="0" err="1" smtClean="0">
                <a:solidFill>
                  <a:srgbClr val="C00000"/>
                </a:solidFill>
                <a:latin typeface="Traditional Arabic" pitchFamily="2" charset="-78"/>
                <a:cs typeface="Traditional Arabic" pitchFamily="2" charset="-78"/>
              </a:rPr>
              <a:t>هي:</a:t>
            </a:r>
            <a:endParaRPr lang="ar-SA" sz="2800" b="1" dirty="0" smtClean="0">
              <a:solidFill>
                <a:srgbClr val="C00000"/>
              </a:solidFill>
              <a:latin typeface="Traditional Arabic" pitchFamily="2" charset="-78"/>
              <a:cs typeface="Traditional Arabic" pitchFamily="2" charset="-78"/>
            </a:endParaRPr>
          </a:p>
          <a:p>
            <a:pPr marL="514350" indent="-514350" algn="r" rtl="1">
              <a:buFont typeface="+mj-lt"/>
              <a:buAutoNum type="arabicPeriod"/>
            </a:pPr>
            <a:r>
              <a:rPr lang="ar-SA" sz="2800" b="1" dirty="0" smtClean="0">
                <a:solidFill>
                  <a:srgbClr val="C00000"/>
                </a:solidFill>
                <a:latin typeface="Traditional Arabic" pitchFamily="2" charset="-78"/>
                <a:cs typeface="Traditional Arabic" pitchFamily="2" charset="-78"/>
              </a:rPr>
              <a:t> </a:t>
            </a:r>
            <a:r>
              <a:rPr lang="ar-SA" sz="2800" b="1" dirty="0" smtClean="0">
                <a:solidFill>
                  <a:srgbClr val="C00000"/>
                </a:solidFill>
                <a:latin typeface="Traditional Arabic" pitchFamily="2" charset="-78"/>
                <a:cs typeface="Traditional Arabic" pitchFamily="2" charset="-78"/>
              </a:rPr>
              <a:t>النضج</a:t>
            </a:r>
          </a:p>
          <a:p>
            <a:pPr marL="514350" indent="-514350" algn="r" rtl="1">
              <a:buFont typeface="+mj-lt"/>
              <a:buAutoNum type="arabicPeriod"/>
            </a:pPr>
            <a:r>
              <a:rPr lang="ar-SA" sz="2800" b="1" dirty="0" smtClean="0">
                <a:solidFill>
                  <a:srgbClr val="C00000"/>
                </a:solidFill>
                <a:latin typeface="Traditional Arabic" pitchFamily="2" charset="-78"/>
                <a:cs typeface="Traditional Arabic" pitchFamily="2" charset="-78"/>
              </a:rPr>
              <a:t>الدافعية</a:t>
            </a:r>
          </a:p>
          <a:p>
            <a:pPr marL="514350" indent="-514350" algn="r" rtl="1">
              <a:buFont typeface="+mj-lt"/>
              <a:buAutoNum type="arabicPeriod"/>
            </a:pPr>
            <a:r>
              <a:rPr lang="ar-SA" sz="2800" b="1" dirty="0" smtClean="0">
                <a:solidFill>
                  <a:srgbClr val="C00000"/>
                </a:solidFill>
                <a:latin typeface="Traditional Arabic" pitchFamily="2" charset="-78"/>
                <a:cs typeface="Traditional Arabic" pitchFamily="2" charset="-78"/>
              </a:rPr>
              <a:t>الممارسة</a:t>
            </a:r>
          </a:p>
          <a:p>
            <a:pPr algn="r" rtl="1"/>
            <a:r>
              <a:rPr lang="ar-SA" sz="2800" b="1" dirty="0" smtClean="0">
                <a:solidFill>
                  <a:srgbClr val="C00000"/>
                </a:solidFill>
                <a:latin typeface="Traditional Arabic" pitchFamily="2" charset="-78"/>
                <a:cs typeface="Traditional Arabic" pitchFamily="2" charset="-78"/>
              </a:rPr>
              <a:t> </a:t>
            </a:r>
            <a:endParaRPr lang="ar-SA" sz="2800" b="1" dirty="0" smtClean="0">
              <a:solidFill>
                <a:srgbClr val="C00000"/>
              </a:solidFill>
              <a:latin typeface="Traditional Arabic" pitchFamily="2" charset="-78"/>
              <a:cs typeface="Traditional Arabic" pitchFamily="2" charset="-78"/>
            </a:endParaRPr>
          </a:p>
          <a:p>
            <a:pPr algn="r" rtl="1">
              <a:buFontTx/>
              <a:buChar char="-"/>
            </a:pPr>
            <a:endParaRPr lang="ar-SA" sz="2800" b="1" dirty="0" smtClean="0">
              <a:solidFill>
                <a:srgbClr val="C00000"/>
              </a:solidFill>
              <a:latin typeface="Traditional Arabic" pitchFamily="2" charset="-78"/>
              <a:cs typeface="Traditional Arabic" pitchFamily="2" charset="-78"/>
            </a:endParaRPr>
          </a:p>
          <a:p>
            <a:pPr algn="r" rtl="1"/>
            <a:endParaRPr lang="ar-SA"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603260"/>
            <a:ext cx="7848872" cy="6155531"/>
          </a:xfrm>
          <a:prstGeom prst="rect">
            <a:avLst/>
          </a:prstGeom>
          <a:noFill/>
        </p:spPr>
        <p:txBody>
          <a:bodyPr wrap="square" rtlCol="0">
            <a:spAutoFit/>
          </a:bodyPr>
          <a:lstStyle/>
          <a:p>
            <a:pPr algn="r" rtl="1"/>
            <a:r>
              <a:rPr lang="ar-SA" sz="2600" b="1" dirty="0" smtClean="0">
                <a:solidFill>
                  <a:srgbClr val="C00000"/>
                </a:solidFill>
                <a:latin typeface="Traditional Arabic" pitchFamily="2" charset="-78"/>
                <a:cs typeface="Traditional Arabic" pitchFamily="2" charset="-78"/>
              </a:rPr>
              <a:t> </a:t>
            </a:r>
            <a:r>
              <a:rPr lang="ar-SA" sz="3200" b="1" dirty="0" smtClean="0">
                <a:solidFill>
                  <a:srgbClr val="0D531A"/>
                </a:solidFill>
                <a:latin typeface="Traditional Arabic" pitchFamily="2" charset="-78"/>
                <a:cs typeface="Traditional Arabic" pitchFamily="2" charset="-78"/>
              </a:rPr>
              <a:t>أولاً: النضج  </a:t>
            </a:r>
            <a:endParaRPr lang="ar-SA" sz="3200" b="1" dirty="0" smtClean="0">
              <a:solidFill>
                <a:srgbClr val="0D531A"/>
              </a:solidFill>
              <a:latin typeface="Traditional Arabic" pitchFamily="2" charset="-78"/>
              <a:cs typeface="Traditional Arabic" pitchFamily="2" charset="-78"/>
            </a:endParaRPr>
          </a:p>
          <a:p>
            <a:pPr algn="r" rtl="1"/>
            <a:endParaRPr lang="ar-SA" sz="3200" b="1" dirty="0" smtClean="0">
              <a:solidFill>
                <a:srgbClr val="0D531A"/>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المقصود بالنضج هو توفر القدرات الطبيعية: العقلية أو الجسمية أو الانفعالية اللازمة لحدوث التعلم.</a:t>
            </a:r>
          </a:p>
          <a:p>
            <a:pPr algn="r" rtl="1"/>
            <a:r>
              <a:rPr lang="ar-SA" sz="2800" b="1" dirty="0" smtClean="0">
                <a:solidFill>
                  <a:srgbClr val="7030A0"/>
                </a:solidFill>
                <a:latin typeface="Traditional Arabic" pitchFamily="2" charset="-78"/>
                <a:cs typeface="Traditional Arabic" pitchFamily="2" charset="-78"/>
              </a:rPr>
              <a:t>صعوبة حدوث التعلم بدون توفر الحد الأدنى من النضج اللازم لبدئه.</a:t>
            </a:r>
            <a:endParaRPr lang="ar-SA" sz="2800" b="1" dirty="0" smtClean="0">
              <a:solidFill>
                <a:srgbClr val="7030A0"/>
              </a:solidFill>
              <a:latin typeface="Traditional Arabic" pitchFamily="2" charset="-78"/>
              <a:cs typeface="Traditional Arabic" pitchFamily="2" charset="-78"/>
            </a:endParaRP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يختص النمو العقلي بفكرة أن الأطفال يمكنهم تعلم موضوعات محددة في أعمار محددة، أما النمو الجسمي فهو قدرة التلميذ على ممارسة التعلم جسديًا وحركيًا.</a:t>
            </a: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يجب على المعلم وأولياء الأمور معرفة أن إجباره التلميذ على التعلم قبل وصوله لمرحلة النضج اللازمة قد يؤدي إلى مشكلات نفسية أو جسمية، كما يؤدي إلى نفور التلميذ من المدرسة</a:t>
            </a:r>
            <a:endParaRPr lang="ar-SA" sz="2400" b="1" dirty="0" smtClean="0">
              <a:solidFill>
                <a:srgbClr val="7030A0"/>
              </a:solidFill>
              <a:latin typeface="Traditional Arabic" pitchFamily="2" charset="-78"/>
              <a:cs typeface="Traditional Arabic" pitchFamily="2" charset="-78"/>
            </a:endParaRPr>
          </a:p>
          <a:p>
            <a:pPr algn="r" rtl="1"/>
            <a:endParaRPr lang="ar-SA" sz="2400" b="1" dirty="0" smtClean="0">
              <a:solidFill>
                <a:srgbClr val="002060"/>
              </a:solidFill>
              <a:latin typeface="Traditional Arabic" pitchFamily="2" charset="-78"/>
              <a:cs typeface="Traditional Arabic" pitchFamily="2" charset="-78"/>
            </a:endParaRPr>
          </a:p>
          <a:p>
            <a:pPr algn="r" rtl="1"/>
            <a:endParaRPr lang="ar-SA" sz="2600" b="1" dirty="0" smtClean="0">
              <a:solidFill>
                <a:srgbClr val="C0000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404664"/>
            <a:ext cx="7848872" cy="5755422"/>
          </a:xfrm>
          <a:prstGeom prst="rect">
            <a:avLst/>
          </a:prstGeom>
          <a:noFill/>
        </p:spPr>
        <p:txBody>
          <a:bodyPr wrap="square" rtlCol="0">
            <a:spAutoFit/>
          </a:bodyPr>
          <a:lstStyle/>
          <a:p>
            <a:pPr algn="r" rtl="1"/>
            <a:r>
              <a:rPr lang="ar-SA" sz="2600" b="1" dirty="0" smtClean="0">
                <a:solidFill>
                  <a:srgbClr val="C00000"/>
                </a:solidFill>
                <a:latin typeface="Traditional Arabic" pitchFamily="2" charset="-78"/>
                <a:cs typeface="Traditional Arabic" pitchFamily="2" charset="-78"/>
              </a:rPr>
              <a:t> </a:t>
            </a:r>
            <a:r>
              <a:rPr lang="ar-SA" sz="3200" b="1" dirty="0" smtClean="0">
                <a:solidFill>
                  <a:srgbClr val="0D531A"/>
                </a:solidFill>
                <a:latin typeface="Traditional Arabic" pitchFamily="2" charset="-78"/>
                <a:cs typeface="Traditional Arabic" pitchFamily="2" charset="-78"/>
              </a:rPr>
              <a:t>ثانيًا: الدافعية </a:t>
            </a:r>
            <a:endParaRPr lang="ar-SA" sz="3200" b="1" dirty="0" smtClean="0">
              <a:solidFill>
                <a:srgbClr val="0D531A"/>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المقصود بالدافعية وجود مثير أو دافع أو حافز أو غرض للتعلم لدى المتعلم.</a:t>
            </a: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الشكل البدائي للتعلم يكون إشباع حاجات أساسية كالأكل والشرب ودافع هذه التعلم هو الاستمرار في الحياة.</a:t>
            </a: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يجب على المدرسة أن تبحث عن دوافع جديدة لحث التلاميذ على التعلم.</a:t>
            </a:r>
          </a:p>
          <a:p>
            <a:pPr algn="r" rtl="1"/>
            <a:r>
              <a:rPr lang="ar-SA" sz="2800" b="1" dirty="0" smtClean="0">
                <a:solidFill>
                  <a:srgbClr val="7030A0"/>
                </a:solidFill>
                <a:latin typeface="Traditional Arabic" pitchFamily="2" charset="-78"/>
                <a:cs typeface="Traditional Arabic" pitchFamily="2" charset="-78"/>
              </a:rPr>
              <a:t>الدافعية للتعلم والتحصيل مسؤولية مشتركة بين المدرسة المنزل.</a:t>
            </a:r>
          </a:p>
          <a:p>
            <a:pPr algn="r" rtl="1"/>
            <a:endParaRPr lang="ar-SA" sz="2800" b="1" dirty="0" smtClean="0">
              <a:solidFill>
                <a:srgbClr val="00B0F0"/>
              </a:solidFill>
              <a:latin typeface="Traditional Arabic" pitchFamily="2" charset="-78"/>
              <a:cs typeface="Traditional Arabic" pitchFamily="2" charset="-78"/>
            </a:endParaRPr>
          </a:p>
          <a:p>
            <a:pPr algn="r" rtl="1"/>
            <a:r>
              <a:rPr lang="ar-SA" sz="2800" b="1" dirty="0" smtClean="0">
                <a:solidFill>
                  <a:srgbClr val="00B0F0"/>
                </a:solidFill>
                <a:latin typeface="Traditional Arabic" pitchFamily="2" charset="-78"/>
                <a:cs typeface="Traditional Arabic" pitchFamily="2" charset="-78"/>
              </a:rPr>
              <a:t>أسباب قلة الدافعية عند الطلاب في الوقت الحالي يكمن في </a:t>
            </a:r>
            <a:r>
              <a:rPr lang="ar-SA" sz="2800" b="1" dirty="0" err="1" smtClean="0">
                <a:solidFill>
                  <a:srgbClr val="00B0F0"/>
                </a:solidFill>
                <a:latin typeface="Traditional Arabic" pitchFamily="2" charset="-78"/>
                <a:cs typeface="Traditional Arabic" pitchFamily="2" charset="-78"/>
              </a:rPr>
              <a:t>محورين:</a:t>
            </a:r>
            <a:endParaRPr lang="ar-SA" sz="2800" b="1" dirty="0" smtClean="0">
              <a:solidFill>
                <a:srgbClr val="00B0F0"/>
              </a:solidFill>
              <a:latin typeface="Traditional Arabic" pitchFamily="2" charset="-78"/>
              <a:cs typeface="Traditional Arabic" pitchFamily="2" charset="-78"/>
            </a:endParaRPr>
          </a:p>
          <a:p>
            <a:pPr algn="r" rtl="1"/>
            <a:r>
              <a:rPr lang="ar-SA" sz="2800" b="1" dirty="0" smtClean="0">
                <a:solidFill>
                  <a:srgbClr val="00B0F0"/>
                </a:solidFill>
                <a:latin typeface="Traditional Arabic" pitchFamily="2" charset="-78"/>
                <a:cs typeface="Traditional Arabic" pitchFamily="2" charset="-78"/>
              </a:rPr>
              <a:t>1- أن حاجاتهم الأساسية مشبعة تماما </a:t>
            </a:r>
          </a:p>
          <a:p>
            <a:pPr algn="r" rtl="1"/>
            <a:r>
              <a:rPr lang="ar-SA" sz="2800" b="1" dirty="0" smtClean="0">
                <a:solidFill>
                  <a:srgbClr val="00B0F0"/>
                </a:solidFill>
                <a:latin typeface="Traditional Arabic" pitchFamily="2" charset="-78"/>
                <a:cs typeface="Traditional Arabic" pitchFamily="2" charset="-78"/>
              </a:rPr>
              <a:t>2- أن المعلمين في المدرسة يؤدون عملهم بشكل روتيني باعث للملل.</a:t>
            </a:r>
          </a:p>
          <a:p>
            <a:pPr algn="r" rtl="1"/>
            <a:r>
              <a:rPr lang="ar-SA" sz="2800" b="1" dirty="0" smtClean="0">
                <a:solidFill>
                  <a:srgbClr val="7030A0"/>
                </a:solidFill>
                <a:latin typeface="Traditional Arabic" pitchFamily="2" charset="-78"/>
                <a:cs typeface="Traditional Arabic" pitchFamily="2" charset="-78"/>
              </a:rPr>
              <a:t> </a:t>
            </a:r>
            <a:endParaRPr lang="ar-SA" sz="2400" b="1" dirty="0" smtClean="0">
              <a:solidFill>
                <a:srgbClr val="7030A0"/>
              </a:solidFill>
              <a:latin typeface="Traditional Arabic" pitchFamily="2" charset="-78"/>
              <a:cs typeface="Traditional Arabic"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404664"/>
            <a:ext cx="7848872" cy="6124754"/>
          </a:xfrm>
          <a:prstGeom prst="rect">
            <a:avLst/>
          </a:prstGeom>
          <a:noFill/>
        </p:spPr>
        <p:txBody>
          <a:bodyPr wrap="square" rtlCol="0">
            <a:spAutoFit/>
          </a:bodyPr>
          <a:lstStyle/>
          <a:p>
            <a:pPr algn="r" rtl="1"/>
            <a:r>
              <a:rPr lang="ar-SA" sz="2600" b="1" dirty="0" smtClean="0">
                <a:solidFill>
                  <a:srgbClr val="C00000"/>
                </a:solidFill>
                <a:latin typeface="Traditional Arabic" pitchFamily="2" charset="-78"/>
                <a:cs typeface="Traditional Arabic" pitchFamily="2" charset="-78"/>
              </a:rPr>
              <a:t> </a:t>
            </a:r>
            <a:r>
              <a:rPr lang="ar-SA" sz="3200" b="1" dirty="0" smtClean="0">
                <a:solidFill>
                  <a:srgbClr val="0D531A"/>
                </a:solidFill>
                <a:latin typeface="Traditional Arabic" pitchFamily="2" charset="-78"/>
                <a:cs typeface="Traditional Arabic" pitchFamily="2" charset="-78"/>
              </a:rPr>
              <a:t>أشكال الدافعية </a:t>
            </a:r>
            <a:endParaRPr lang="ar-SA" sz="3200" b="1" dirty="0" smtClean="0">
              <a:solidFill>
                <a:srgbClr val="0D531A"/>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1- الثواب </a:t>
            </a:r>
            <a:r>
              <a:rPr lang="ar-SA" sz="2800" b="1" dirty="0" err="1" smtClean="0">
                <a:solidFill>
                  <a:srgbClr val="7030A0"/>
                </a:solidFill>
                <a:latin typeface="Traditional Arabic" pitchFamily="2" charset="-78"/>
                <a:cs typeface="Traditional Arabic" pitchFamily="2" charset="-78"/>
              </a:rPr>
              <a:t>والعقاب:</a:t>
            </a:r>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00B0F0"/>
                </a:solidFill>
                <a:latin typeface="Traditional Arabic" pitchFamily="2" charset="-78"/>
                <a:cs typeface="Traditional Arabic" pitchFamily="2" charset="-78"/>
              </a:rPr>
              <a:t>يكون الثواب في صورة مادية أو معنوية.</a:t>
            </a:r>
          </a:p>
          <a:p>
            <a:pPr algn="r" rtl="1"/>
            <a:r>
              <a:rPr lang="ar-SA" sz="2800" b="1" dirty="0" smtClean="0">
                <a:solidFill>
                  <a:srgbClr val="00B0F0"/>
                </a:solidFill>
                <a:latin typeface="Traditional Arabic" pitchFamily="2" charset="-78"/>
                <a:cs typeface="Traditional Arabic" pitchFamily="2" charset="-78"/>
              </a:rPr>
              <a:t>يختلف أثر العقاب في دافعية التعلم باختلاف الأفراد.</a:t>
            </a:r>
          </a:p>
          <a:p>
            <a:pPr algn="r" rtl="1"/>
            <a:r>
              <a:rPr lang="ar-SA" sz="2800" b="1" dirty="0" smtClean="0">
                <a:solidFill>
                  <a:srgbClr val="00B0F0"/>
                </a:solidFill>
                <a:latin typeface="Traditional Arabic" pitchFamily="2" charset="-78"/>
                <a:cs typeface="Traditional Arabic" pitchFamily="2" charset="-78"/>
              </a:rPr>
              <a:t>الإسراف في العقاب يؤدي إلى الشعور بالنقص وكراهية الذات والمعلم</a:t>
            </a:r>
          </a:p>
          <a:p>
            <a:pPr algn="r" rtl="1"/>
            <a:r>
              <a:rPr lang="ar-SA" sz="2800" b="1" dirty="0" smtClean="0">
                <a:solidFill>
                  <a:srgbClr val="00B0F0"/>
                </a:solidFill>
                <a:latin typeface="Traditional Arabic" pitchFamily="2" charset="-78"/>
                <a:cs typeface="Traditional Arabic" pitchFamily="2" charset="-78"/>
              </a:rPr>
              <a:t>قبل تحديد العقاب يجب على المعلم معرفة شخصية التلميذ </a:t>
            </a:r>
            <a:r>
              <a:rPr lang="ar-SA" sz="2800" b="1" dirty="0" err="1" smtClean="0">
                <a:solidFill>
                  <a:srgbClr val="00B0F0"/>
                </a:solidFill>
                <a:latin typeface="Traditional Arabic" pitchFamily="2" charset="-78"/>
                <a:cs typeface="Traditional Arabic" pitchFamily="2" charset="-78"/>
              </a:rPr>
              <a:t>المعقاب.</a:t>
            </a:r>
            <a:endParaRPr lang="ar-SA" sz="2800" b="1" dirty="0" smtClean="0">
              <a:solidFill>
                <a:srgbClr val="00B0F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2- النجاح </a:t>
            </a:r>
            <a:r>
              <a:rPr lang="ar-SA" sz="2800" b="1" dirty="0" err="1" smtClean="0">
                <a:solidFill>
                  <a:srgbClr val="7030A0"/>
                </a:solidFill>
                <a:latin typeface="Traditional Arabic" pitchFamily="2" charset="-78"/>
                <a:cs typeface="Traditional Arabic" pitchFamily="2" charset="-78"/>
              </a:rPr>
              <a:t>والفشل</a:t>
            </a:r>
            <a:r>
              <a:rPr lang="ar-SA" sz="2800" b="1" dirty="0" err="1" smtClean="0">
                <a:solidFill>
                  <a:srgbClr val="7030A0"/>
                </a:solidFill>
                <a:latin typeface="Traditional Arabic" pitchFamily="2" charset="-78"/>
                <a:cs typeface="Traditional Arabic" pitchFamily="2" charset="-78"/>
              </a:rPr>
              <a:t>:</a:t>
            </a:r>
            <a:r>
              <a:rPr lang="ar-SA" sz="2800" b="1" dirty="0" smtClean="0">
                <a:solidFill>
                  <a:srgbClr val="7030A0"/>
                </a:solidFill>
                <a:latin typeface="Traditional Arabic" pitchFamily="2" charset="-78"/>
                <a:cs typeface="Traditional Arabic" pitchFamily="2" charset="-78"/>
              </a:rPr>
              <a:t> </a:t>
            </a:r>
          </a:p>
          <a:p>
            <a:pPr algn="r" rtl="1"/>
            <a:r>
              <a:rPr lang="ar-SA" sz="2800" b="1" dirty="0" smtClean="0">
                <a:solidFill>
                  <a:srgbClr val="00B0F0"/>
                </a:solidFill>
                <a:latin typeface="Traditional Arabic" pitchFamily="2" charset="-78"/>
                <a:cs typeface="Traditional Arabic" pitchFamily="2" charset="-78"/>
              </a:rPr>
              <a:t>يمكن الاستفادة من الفشل في شحذ الهمم والتشجيع على تكرار المحاولة.</a:t>
            </a:r>
          </a:p>
          <a:p>
            <a:pPr algn="r" rtl="1"/>
            <a:r>
              <a:rPr lang="ar-SA" sz="2800" b="1" dirty="0" smtClean="0">
                <a:solidFill>
                  <a:srgbClr val="00B0F0"/>
                </a:solidFill>
                <a:latin typeface="Traditional Arabic" pitchFamily="2" charset="-78"/>
                <a:cs typeface="Traditional Arabic" pitchFamily="2" charset="-78"/>
              </a:rPr>
              <a:t>يجب على المعلم معرفة أن عليه مراعاة التلميذ الفاشل أكثر من التلميذ الناجح.</a:t>
            </a:r>
          </a:p>
          <a:p>
            <a:pPr algn="r" rtl="1"/>
            <a:r>
              <a:rPr lang="ar-SA" sz="2800" b="1" dirty="0" smtClean="0">
                <a:solidFill>
                  <a:srgbClr val="7030A0"/>
                </a:solidFill>
                <a:latin typeface="Traditional Arabic" pitchFamily="2" charset="-78"/>
                <a:cs typeface="Traditional Arabic" pitchFamily="2" charset="-78"/>
              </a:rPr>
              <a:t>3- الأهداف </a:t>
            </a:r>
            <a:r>
              <a:rPr lang="ar-SA" sz="2800" b="1" dirty="0" err="1" smtClean="0">
                <a:solidFill>
                  <a:srgbClr val="7030A0"/>
                </a:solidFill>
                <a:latin typeface="Traditional Arabic" pitchFamily="2" charset="-78"/>
                <a:cs typeface="Traditional Arabic" pitchFamily="2" charset="-78"/>
              </a:rPr>
              <a:t>التعليمية:</a:t>
            </a:r>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00B0F0"/>
                </a:solidFill>
                <a:latin typeface="Traditional Arabic" pitchFamily="2" charset="-78"/>
                <a:cs typeface="Traditional Arabic" pitchFamily="2" charset="-78"/>
              </a:rPr>
              <a:t>تعريف المتعلمين وإطلاعهم على أهداف الدروس حافزًا قويًا لهم لمواصلة </a:t>
            </a:r>
            <a:r>
              <a:rPr lang="ar-SA" sz="2800" b="1" dirty="0" err="1" smtClean="0">
                <a:solidFill>
                  <a:srgbClr val="00B0F0"/>
                </a:solidFill>
                <a:latin typeface="Traditional Arabic" pitchFamily="2" charset="-78"/>
                <a:cs typeface="Traditional Arabic" pitchFamily="2" charset="-78"/>
              </a:rPr>
              <a:t>لاتعلم</a:t>
            </a:r>
            <a:r>
              <a:rPr lang="ar-SA" sz="2800" b="1" dirty="0" smtClean="0">
                <a:solidFill>
                  <a:srgbClr val="00B0F0"/>
                </a:solidFill>
                <a:latin typeface="Traditional Arabic" pitchFamily="2" charset="-78"/>
                <a:cs typeface="Traditional Arabic" pitchFamily="2" charset="-78"/>
              </a:rPr>
              <a:t> من أجل تحقيق الأهداف المعلنة.</a:t>
            </a:r>
          </a:p>
          <a:p>
            <a:pPr algn="r" rtl="1"/>
            <a:endParaRPr lang="ar-SA" sz="2800" b="1" dirty="0" smtClean="0">
              <a:solidFill>
                <a:srgbClr val="00B0F0"/>
              </a:solidFill>
              <a:latin typeface="Traditional Arabic" pitchFamily="2" charset="-78"/>
              <a:cs typeface="Traditional Arabic" pitchFamily="2" charset="-78"/>
            </a:endParaRPr>
          </a:p>
          <a:p>
            <a:pPr algn="r" rtl="1"/>
            <a:endParaRPr lang="ar-SA" sz="2400" b="1" dirty="0" smtClean="0">
              <a:solidFill>
                <a:srgbClr val="00B0F0"/>
              </a:solidFill>
              <a:latin typeface="Traditional Arabic" pitchFamily="2" charset="-78"/>
              <a:cs typeface="Traditional Arabic"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404664"/>
            <a:ext cx="7848872" cy="3662541"/>
          </a:xfrm>
          <a:prstGeom prst="rect">
            <a:avLst/>
          </a:prstGeom>
          <a:noFill/>
        </p:spPr>
        <p:txBody>
          <a:bodyPr wrap="square" rtlCol="0">
            <a:spAutoFit/>
          </a:bodyPr>
          <a:lstStyle/>
          <a:p>
            <a:pPr algn="r" rtl="1"/>
            <a:r>
              <a:rPr lang="ar-SA" sz="2600" b="1" dirty="0" smtClean="0">
                <a:solidFill>
                  <a:srgbClr val="C00000"/>
                </a:solidFill>
                <a:latin typeface="Traditional Arabic" pitchFamily="2" charset="-78"/>
                <a:cs typeface="Traditional Arabic" pitchFamily="2" charset="-78"/>
              </a:rPr>
              <a:t> </a:t>
            </a:r>
            <a:r>
              <a:rPr lang="ar-SA" sz="3200" b="1" dirty="0" smtClean="0">
                <a:solidFill>
                  <a:srgbClr val="0D531A"/>
                </a:solidFill>
                <a:latin typeface="Traditional Arabic" pitchFamily="2" charset="-78"/>
                <a:cs typeface="Traditional Arabic" pitchFamily="2" charset="-78"/>
              </a:rPr>
              <a:t>ثالثًا: الممارسة</a:t>
            </a:r>
          </a:p>
          <a:p>
            <a:pPr algn="r" rtl="1"/>
            <a:endParaRPr lang="ar-SA" sz="3200" b="1" dirty="0" smtClean="0">
              <a:solidFill>
                <a:srgbClr val="0D531A"/>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المقصود بالممارسة النشاط الذي يقوم </a:t>
            </a:r>
            <a:r>
              <a:rPr lang="ar-SA" sz="2800" b="1" dirty="0" err="1" smtClean="0">
                <a:solidFill>
                  <a:srgbClr val="7030A0"/>
                </a:solidFill>
                <a:latin typeface="Traditional Arabic" pitchFamily="2" charset="-78"/>
                <a:cs typeface="Traditional Arabic" pitchFamily="2" charset="-78"/>
              </a:rPr>
              <a:t>به</a:t>
            </a:r>
            <a:r>
              <a:rPr lang="ar-SA" sz="2800" b="1" dirty="0" smtClean="0">
                <a:solidFill>
                  <a:srgbClr val="7030A0"/>
                </a:solidFill>
                <a:latin typeface="Traditional Arabic" pitchFamily="2" charset="-78"/>
                <a:cs typeface="Traditional Arabic" pitchFamily="2" charset="-78"/>
              </a:rPr>
              <a:t> المتعلم لتحقيق التعلم أو لظهور المخرجات السلوكية المعبرة عن حدوث التعلم</a:t>
            </a: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بقدر تكرار الممارسة يزداد التعلم</a:t>
            </a:r>
          </a:p>
          <a:p>
            <a:pPr algn="r" rtl="1"/>
            <a:endParaRPr lang="ar-SA" sz="2800" b="1" dirty="0" smtClean="0">
              <a:solidFill>
                <a:srgbClr val="7030A0"/>
              </a:solidFill>
              <a:latin typeface="Traditional Arabic" pitchFamily="2" charset="-78"/>
              <a:cs typeface="Traditional Arabic" pitchFamily="2" charset="-78"/>
            </a:endParaRPr>
          </a:p>
          <a:p>
            <a:pPr algn="r" rtl="1"/>
            <a:r>
              <a:rPr lang="ar-SA" sz="2800" b="1" dirty="0" smtClean="0">
                <a:solidFill>
                  <a:srgbClr val="7030A0"/>
                </a:solidFill>
                <a:latin typeface="Traditional Arabic" pitchFamily="2" charset="-78"/>
                <a:cs typeface="Traditional Arabic" pitchFamily="2" charset="-78"/>
              </a:rPr>
              <a:t> </a:t>
            </a:r>
            <a:endParaRPr lang="ar-SA" sz="2400" b="1" dirty="0" smtClean="0">
              <a:solidFill>
                <a:srgbClr val="7030A0"/>
              </a:solidFill>
              <a:latin typeface="Traditional Arabic" pitchFamily="2" charset="-78"/>
              <a:cs typeface="Traditional Arabic"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483768" y="1916832"/>
            <a:ext cx="4572000" cy="646331"/>
          </a:xfrm>
          <a:prstGeom prst="rect">
            <a:avLst/>
          </a:prstGeom>
        </p:spPr>
        <p:txBody>
          <a:bodyPr>
            <a:spAutoFit/>
          </a:bodyPr>
          <a:lstStyle/>
          <a:p>
            <a:r>
              <a:rPr lang="en-US" dirty="0" smtClean="0"/>
              <a:t>https://www.youtube.com/watch?v=b9ljFNzPJDM</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TotalTime>
  <Words>493</Words>
  <Application>Microsoft Office PowerPoint</Application>
  <PresentationFormat>عرض على الشاشة (3:4)‏</PresentationFormat>
  <Paragraphs>75</Paragraphs>
  <Slides>9</Slides>
  <Notes>9</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سمة Office</vt:lpstr>
      <vt:lpstr>التعلم ماهيته وشروطه  </vt:lpstr>
      <vt:lpstr>الشريحة 2</vt:lpstr>
      <vt:lpstr>الشريحة 3</vt:lpstr>
      <vt:lpstr>الشريحة 4</vt:lpstr>
      <vt:lpstr>الشريحة 5</vt:lpstr>
      <vt:lpstr>الشريحة 6</vt:lpstr>
      <vt:lpstr>الشريحة 7</vt:lpstr>
      <vt:lpstr>الشريحة 8</vt:lpstr>
      <vt:lpstr>الشريحة 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المعلم الناجح والتدريس الفعّال</dc:title>
  <dc:creator>USER</dc:creator>
  <cp:lastModifiedBy>USER</cp:lastModifiedBy>
  <cp:revision>73</cp:revision>
  <dcterms:created xsi:type="dcterms:W3CDTF">2015-10-03T14:36:14Z</dcterms:created>
  <dcterms:modified xsi:type="dcterms:W3CDTF">2015-10-24T19:18:58Z</dcterms:modified>
</cp:coreProperties>
</file>