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3"/>
  </p:notesMasterIdLst>
  <p:sldIdLst>
    <p:sldId id="256" r:id="rId2"/>
    <p:sldId id="280" r:id="rId3"/>
    <p:sldId id="279" r:id="rId4"/>
    <p:sldId id="257" r:id="rId5"/>
    <p:sldId id="276" r:id="rId6"/>
    <p:sldId id="259" r:id="rId7"/>
    <p:sldId id="277" r:id="rId8"/>
    <p:sldId id="261" r:id="rId9"/>
    <p:sldId id="263" r:id="rId10"/>
    <p:sldId id="258" r:id="rId11"/>
    <p:sldId id="265" r:id="rId12"/>
    <p:sldId id="266" r:id="rId13"/>
    <p:sldId id="267" r:id="rId14"/>
    <p:sldId id="268" r:id="rId15"/>
    <p:sldId id="278" r:id="rId16"/>
    <p:sldId id="270" r:id="rId17"/>
    <p:sldId id="272" r:id="rId18"/>
    <p:sldId id="273" r:id="rId19"/>
    <p:sldId id="274" r:id="rId20"/>
    <p:sldId id="275" r:id="rId21"/>
    <p:sldId id="264" r:id="rId2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FF99FF"/>
    <a:srgbClr val="CC99FF"/>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C61896-25FA-4848-A450-2D077C43924D}" type="doc">
      <dgm:prSet loTypeId="urn:microsoft.com/office/officeart/2005/8/layout/hList6" loCatId="list" qsTypeId="urn:microsoft.com/office/officeart/2005/8/quickstyle/simple3" qsCatId="simple" csTypeId="urn:microsoft.com/office/officeart/2005/8/colors/colorful2" csCatId="colorful" phldr="1"/>
      <dgm:spPr/>
      <dgm:t>
        <a:bodyPr/>
        <a:lstStyle/>
        <a:p>
          <a:pPr rtl="1"/>
          <a:endParaRPr lang="ar-SA"/>
        </a:p>
      </dgm:t>
    </dgm:pt>
    <dgm:pt modelId="{58206670-2F80-4DB6-8BAF-FF1776FFBECF}">
      <dgm:prSet phldrT="[نص]" custT="1"/>
      <dgm:spPr/>
      <dgm:t>
        <a:bodyPr/>
        <a:lstStyle/>
        <a:p>
          <a:pPr algn="ctr" rtl="1"/>
          <a:r>
            <a:rPr lang="ar-SA" sz="2400" b="1" dirty="0" smtClean="0">
              <a:latin typeface="Arial" panose="020B0604020202020204" pitchFamily="34" charset="0"/>
              <a:cs typeface="Arial" panose="020B0604020202020204" pitchFamily="34" charset="0"/>
            </a:rPr>
            <a:t>1- التربية الاجتماعية لا تتم بطريقة عشوائية</a:t>
          </a:r>
        </a:p>
        <a:p>
          <a:pPr algn="ctr" rtl="1"/>
          <a:r>
            <a:rPr lang="ar-SA" sz="1800" b="1" dirty="0" smtClean="0">
              <a:latin typeface="Arial" panose="020B0604020202020204" pitchFamily="34" charset="0"/>
              <a:cs typeface="Arial" panose="020B0604020202020204" pitchFamily="34" charset="0"/>
            </a:rPr>
            <a:t>( تسير على هدي معايير من قيم المجتمع وأنماطه الثقافية ) </a:t>
          </a:r>
          <a:endParaRPr lang="ar-SA" sz="1800" b="1" dirty="0">
            <a:latin typeface="Arial" panose="020B0604020202020204" pitchFamily="34" charset="0"/>
            <a:cs typeface="Arial" panose="020B0604020202020204" pitchFamily="34" charset="0"/>
          </a:endParaRPr>
        </a:p>
      </dgm:t>
    </dgm:pt>
    <dgm:pt modelId="{C6A04302-F127-40A8-9991-18BA5905DCCC}" type="parTrans" cxnId="{FB0B05C8-F266-4C5A-B3D2-45104E1C98F0}">
      <dgm:prSet/>
      <dgm:spPr/>
      <dgm:t>
        <a:bodyPr/>
        <a:lstStyle/>
        <a:p>
          <a:pPr algn="ctr" rtl="1"/>
          <a:endParaRPr lang="ar-SA" sz="2400" b="1">
            <a:latin typeface="Arial" panose="020B0604020202020204" pitchFamily="34" charset="0"/>
            <a:cs typeface="Arial" panose="020B0604020202020204" pitchFamily="34" charset="0"/>
          </a:endParaRPr>
        </a:p>
      </dgm:t>
    </dgm:pt>
    <dgm:pt modelId="{49EF9A27-ED52-4C6A-BFD5-2E46A7CC7900}" type="sibTrans" cxnId="{FB0B05C8-F266-4C5A-B3D2-45104E1C98F0}">
      <dgm:prSet/>
      <dgm:spPr/>
      <dgm:t>
        <a:bodyPr/>
        <a:lstStyle/>
        <a:p>
          <a:pPr algn="ctr" rtl="1"/>
          <a:endParaRPr lang="ar-SA" sz="2400" b="1">
            <a:latin typeface="Arial" panose="020B0604020202020204" pitchFamily="34" charset="0"/>
            <a:cs typeface="Arial" panose="020B0604020202020204" pitchFamily="34" charset="0"/>
          </a:endParaRPr>
        </a:p>
      </dgm:t>
    </dgm:pt>
    <dgm:pt modelId="{32C89E8D-B4B8-4199-A8FA-2E2D6342CB95}">
      <dgm:prSet phldrT="[نص]" custT="1"/>
      <dgm:spPr/>
      <dgm:t>
        <a:bodyPr/>
        <a:lstStyle/>
        <a:p>
          <a:pPr algn="ctr" rtl="1"/>
          <a:r>
            <a:rPr lang="ar-SA" sz="2400" b="1" smtClean="0">
              <a:latin typeface="Arial" panose="020B0604020202020204" pitchFamily="34" charset="0"/>
              <a:cs typeface="Arial" panose="020B0604020202020204" pitchFamily="34" charset="0"/>
            </a:rPr>
            <a:t>3- التربية الاجتماعية ذات جانبين: </a:t>
          </a:r>
        </a:p>
        <a:p>
          <a:pPr algn="ctr" rtl="1"/>
          <a:r>
            <a:rPr lang="ar-SA" sz="2400" b="1" smtClean="0">
              <a:latin typeface="Arial" panose="020B0604020202020204" pitchFamily="34" charset="0"/>
              <a:cs typeface="Arial" panose="020B0604020202020204" pitchFamily="34" charset="0"/>
            </a:rPr>
            <a:t>جانب « كفي»</a:t>
          </a:r>
        </a:p>
        <a:p>
          <a:pPr algn="ctr" rtl="1"/>
          <a:r>
            <a:rPr lang="ar-SA" sz="2400" b="1" smtClean="0">
              <a:latin typeface="Arial" panose="020B0604020202020204" pitchFamily="34" charset="0"/>
              <a:cs typeface="Arial" panose="020B0604020202020204" pitchFamily="34" charset="0"/>
            </a:rPr>
            <a:t>وجانب «تشجيعي»  </a:t>
          </a:r>
        </a:p>
        <a:p>
          <a:pPr algn="ctr" rtl="1"/>
          <a:r>
            <a:rPr lang="ar-SA" sz="2400" b="1" u="sng" smtClean="0">
              <a:latin typeface="Arial" panose="020B0604020202020204" pitchFamily="34" charset="0"/>
              <a:cs typeface="Arial" panose="020B0604020202020204" pitchFamily="34" charset="0"/>
            </a:rPr>
            <a:t>ما الفرق بينهما؟؟</a:t>
          </a:r>
          <a:endParaRPr lang="ar-SA" sz="2400" b="1" u="sng" dirty="0">
            <a:latin typeface="Arial" panose="020B0604020202020204" pitchFamily="34" charset="0"/>
            <a:cs typeface="Arial" panose="020B0604020202020204" pitchFamily="34" charset="0"/>
          </a:endParaRPr>
        </a:p>
      </dgm:t>
    </dgm:pt>
    <dgm:pt modelId="{7C414741-4CC1-4A83-80CB-1547E72D3BB5}" type="parTrans" cxnId="{E7ED7A94-A1D1-42A7-9FCB-C64DE0E21AD4}">
      <dgm:prSet/>
      <dgm:spPr/>
      <dgm:t>
        <a:bodyPr/>
        <a:lstStyle/>
        <a:p>
          <a:pPr algn="ctr" rtl="1"/>
          <a:endParaRPr lang="ar-SA" sz="2400" b="1">
            <a:latin typeface="Arial" panose="020B0604020202020204" pitchFamily="34" charset="0"/>
            <a:cs typeface="Arial" panose="020B0604020202020204" pitchFamily="34" charset="0"/>
          </a:endParaRPr>
        </a:p>
      </dgm:t>
    </dgm:pt>
    <dgm:pt modelId="{CC7C570A-6A32-444F-9115-6157769D23CD}" type="sibTrans" cxnId="{E7ED7A94-A1D1-42A7-9FCB-C64DE0E21AD4}">
      <dgm:prSet/>
      <dgm:spPr/>
      <dgm:t>
        <a:bodyPr/>
        <a:lstStyle/>
        <a:p>
          <a:pPr algn="ctr" rtl="1"/>
          <a:endParaRPr lang="ar-SA" sz="2400" b="1">
            <a:latin typeface="Arial" panose="020B0604020202020204" pitchFamily="34" charset="0"/>
            <a:cs typeface="Arial" panose="020B0604020202020204" pitchFamily="34" charset="0"/>
          </a:endParaRPr>
        </a:p>
      </dgm:t>
    </dgm:pt>
    <dgm:pt modelId="{1CB9198F-B197-4341-8EB8-7524ED95037B}">
      <dgm:prSet phldrT="[نص]" custT="1"/>
      <dgm:spPr/>
      <dgm:t>
        <a:bodyPr/>
        <a:lstStyle/>
        <a:p>
          <a:pPr algn="ctr" rtl="1"/>
          <a:r>
            <a:rPr lang="ar-SA" sz="2400" b="1" dirty="0" smtClean="0">
              <a:latin typeface="Arial" panose="020B0604020202020204" pitchFamily="34" charset="0"/>
              <a:cs typeface="Arial" panose="020B0604020202020204" pitchFamily="34" charset="0"/>
            </a:rPr>
            <a:t>2- التربية الاجتماعية عملية مستمرة طول الحياة </a:t>
          </a:r>
          <a:endParaRPr lang="ar-SA" sz="2400" b="1" dirty="0">
            <a:latin typeface="Arial" panose="020B0604020202020204" pitchFamily="34" charset="0"/>
            <a:cs typeface="Arial" panose="020B0604020202020204" pitchFamily="34" charset="0"/>
          </a:endParaRPr>
        </a:p>
      </dgm:t>
    </dgm:pt>
    <dgm:pt modelId="{08BEFA21-95C4-478C-BB5A-940FD638631A}" type="parTrans" cxnId="{4236BC63-0B1A-4AF5-951A-B43DF11FB9CF}">
      <dgm:prSet/>
      <dgm:spPr/>
      <dgm:t>
        <a:bodyPr/>
        <a:lstStyle/>
        <a:p>
          <a:pPr algn="ctr" rtl="1"/>
          <a:endParaRPr lang="ar-SA" sz="2400" b="1">
            <a:latin typeface="Arial" panose="020B0604020202020204" pitchFamily="34" charset="0"/>
            <a:cs typeface="Arial" panose="020B0604020202020204" pitchFamily="34" charset="0"/>
          </a:endParaRPr>
        </a:p>
      </dgm:t>
    </dgm:pt>
    <dgm:pt modelId="{ECD8C54C-5CF4-496D-97FB-439A80F8D313}" type="sibTrans" cxnId="{4236BC63-0B1A-4AF5-951A-B43DF11FB9CF}">
      <dgm:prSet/>
      <dgm:spPr/>
      <dgm:t>
        <a:bodyPr/>
        <a:lstStyle/>
        <a:p>
          <a:pPr algn="ctr" rtl="1"/>
          <a:endParaRPr lang="ar-SA" sz="2400" b="1">
            <a:latin typeface="Arial" panose="020B0604020202020204" pitchFamily="34" charset="0"/>
            <a:cs typeface="Arial" panose="020B0604020202020204" pitchFamily="34" charset="0"/>
          </a:endParaRPr>
        </a:p>
      </dgm:t>
    </dgm:pt>
    <dgm:pt modelId="{202B8DE1-907C-4026-A05C-E47B30011199}">
      <dgm:prSet custT="1"/>
      <dgm:spPr/>
      <dgm:t>
        <a:bodyPr/>
        <a:lstStyle/>
        <a:p>
          <a:pPr rtl="1"/>
          <a:r>
            <a:rPr lang="ar-SA" sz="2400" b="1" smtClean="0">
              <a:latin typeface="Arial" panose="020B0604020202020204" pitchFamily="34" charset="0"/>
              <a:cs typeface="Arial" panose="020B0604020202020204" pitchFamily="34" charset="0"/>
            </a:rPr>
            <a:t>4- تستند التربية الاجتماعية إلى مجموعة من القابليات الاجتماعية</a:t>
          </a:r>
        </a:p>
        <a:p>
          <a:pPr rtl="1"/>
          <a:r>
            <a:rPr lang="ar-SA" sz="2400" b="1" smtClean="0">
              <a:latin typeface="Arial" panose="020B0604020202020204" pitchFamily="34" charset="0"/>
              <a:cs typeface="Arial" panose="020B0604020202020204" pitchFamily="34" charset="0"/>
            </a:rPr>
            <a:t> من أهمها:</a:t>
          </a:r>
        </a:p>
        <a:p>
          <a:pPr rtl="1"/>
          <a:r>
            <a:rPr lang="ar-SA" sz="2400" b="1" smtClean="0">
              <a:latin typeface="Arial" panose="020B0604020202020204" pitchFamily="34" charset="0"/>
              <a:cs typeface="Arial" panose="020B0604020202020204" pitchFamily="34" charset="0"/>
            </a:rPr>
            <a:t>* قابليات الطفل للتطبع الاجتماعي، * وقابلياته للتعلم، * وقابلياته للتعاطف</a:t>
          </a:r>
          <a:endParaRPr lang="ar-SA" sz="2400" b="1" dirty="0">
            <a:latin typeface="Arial" panose="020B0604020202020204" pitchFamily="34" charset="0"/>
            <a:cs typeface="Arial" panose="020B0604020202020204" pitchFamily="34" charset="0"/>
          </a:endParaRPr>
        </a:p>
      </dgm:t>
    </dgm:pt>
    <dgm:pt modelId="{5A4CAE16-1EA3-401E-8895-4A57F07B46AA}" type="parTrans" cxnId="{C21AF881-3A88-462A-89FE-891165A2FE39}">
      <dgm:prSet/>
      <dgm:spPr/>
      <dgm:t>
        <a:bodyPr/>
        <a:lstStyle/>
        <a:p>
          <a:pPr rtl="1"/>
          <a:endParaRPr lang="ar-SA"/>
        </a:p>
      </dgm:t>
    </dgm:pt>
    <dgm:pt modelId="{8A7852EA-6BE1-4649-871B-0A8AA6CE3C08}" type="sibTrans" cxnId="{C21AF881-3A88-462A-89FE-891165A2FE39}">
      <dgm:prSet/>
      <dgm:spPr/>
      <dgm:t>
        <a:bodyPr/>
        <a:lstStyle/>
        <a:p>
          <a:pPr rtl="1"/>
          <a:endParaRPr lang="ar-SA"/>
        </a:p>
      </dgm:t>
    </dgm:pt>
    <dgm:pt modelId="{D61A0316-053C-48EA-B5F7-3F3EF8C2D2BD}" type="pres">
      <dgm:prSet presAssocID="{CBC61896-25FA-4848-A450-2D077C43924D}" presName="Name0" presStyleCnt="0">
        <dgm:presLayoutVars>
          <dgm:dir/>
          <dgm:resizeHandles val="exact"/>
        </dgm:presLayoutVars>
      </dgm:prSet>
      <dgm:spPr/>
      <dgm:t>
        <a:bodyPr/>
        <a:lstStyle/>
        <a:p>
          <a:pPr rtl="1"/>
          <a:endParaRPr lang="ar-SA"/>
        </a:p>
      </dgm:t>
    </dgm:pt>
    <dgm:pt modelId="{96F9D9D7-D44D-4AD6-BB7C-96B7ADF13FB0}" type="pres">
      <dgm:prSet presAssocID="{58206670-2F80-4DB6-8BAF-FF1776FFBECF}" presName="node" presStyleLbl="node1" presStyleIdx="0" presStyleCnt="4" custScaleX="78566" custLinFactX="268697" custLinFactNeighborX="300000">
        <dgm:presLayoutVars>
          <dgm:bulletEnabled val="1"/>
        </dgm:presLayoutVars>
      </dgm:prSet>
      <dgm:spPr/>
      <dgm:t>
        <a:bodyPr/>
        <a:lstStyle/>
        <a:p>
          <a:pPr rtl="1"/>
          <a:endParaRPr lang="ar-SA"/>
        </a:p>
      </dgm:t>
    </dgm:pt>
    <dgm:pt modelId="{B8B2CD42-5AD8-45D5-ABF6-5A4DAA465649}" type="pres">
      <dgm:prSet presAssocID="{49EF9A27-ED52-4C6A-BFD5-2E46A7CC7900}" presName="sibTrans" presStyleCnt="0"/>
      <dgm:spPr/>
      <dgm:t>
        <a:bodyPr/>
        <a:lstStyle/>
        <a:p>
          <a:pPr rtl="1"/>
          <a:endParaRPr lang="ar-SA"/>
        </a:p>
      </dgm:t>
    </dgm:pt>
    <dgm:pt modelId="{1DB28EA9-8E58-48A1-9441-C267B49D06E1}" type="pres">
      <dgm:prSet presAssocID="{32C89E8D-B4B8-4199-A8FA-2E2D6342CB95}" presName="node" presStyleLbl="node1" presStyleIdx="1" presStyleCnt="4" custLinFactX="14656" custLinFactNeighborX="100000">
        <dgm:presLayoutVars>
          <dgm:bulletEnabled val="1"/>
        </dgm:presLayoutVars>
      </dgm:prSet>
      <dgm:spPr/>
      <dgm:t>
        <a:bodyPr/>
        <a:lstStyle/>
        <a:p>
          <a:pPr rtl="1"/>
          <a:endParaRPr lang="ar-SA"/>
        </a:p>
      </dgm:t>
    </dgm:pt>
    <dgm:pt modelId="{F8931264-9710-4A48-A33C-DA8F69C8D3E4}" type="pres">
      <dgm:prSet presAssocID="{CC7C570A-6A32-444F-9115-6157769D23CD}" presName="sibTrans" presStyleCnt="0"/>
      <dgm:spPr/>
      <dgm:t>
        <a:bodyPr/>
        <a:lstStyle/>
        <a:p>
          <a:pPr rtl="1"/>
          <a:endParaRPr lang="ar-SA"/>
        </a:p>
      </dgm:t>
    </dgm:pt>
    <dgm:pt modelId="{4414888A-426E-4ABA-88FF-5888F89670C9}" type="pres">
      <dgm:prSet presAssocID="{1CB9198F-B197-4341-8EB8-7524ED95037B}" presName="node" presStyleLbl="node1" presStyleIdx="2" presStyleCnt="4" custScaleX="73006" custLinFactX="12124" custLinFactNeighborX="100000">
        <dgm:presLayoutVars>
          <dgm:bulletEnabled val="1"/>
        </dgm:presLayoutVars>
      </dgm:prSet>
      <dgm:spPr/>
      <dgm:t>
        <a:bodyPr/>
        <a:lstStyle/>
        <a:p>
          <a:pPr rtl="1"/>
          <a:endParaRPr lang="ar-SA"/>
        </a:p>
      </dgm:t>
    </dgm:pt>
    <dgm:pt modelId="{D742A282-FC6A-4CDC-A449-BE75F389A861}" type="pres">
      <dgm:prSet presAssocID="{ECD8C54C-5CF4-496D-97FB-439A80F8D313}" presName="sibTrans" presStyleCnt="0"/>
      <dgm:spPr/>
      <dgm:t>
        <a:bodyPr/>
        <a:lstStyle/>
        <a:p>
          <a:pPr rtl="1"/>
          <a:endParaRPr lang="ar-SA"/>
        </a:p>
      </dgm:t>
    </dgm:pt>
    <dgm:pt modelId="{12B773E9-CB53-4C67-AE00-80FA7E3C06F1}" type="pres">
      <dgm:prSet presAssocID="{202B8DE1-907C-4026-A05C-E47B30011199}" presName="node" presStyleLbl="node1" presStyleIdx="3" presStyleCnt="4" custLinFactX="-247174" custLinFactNeighborX="-300000" custLinFactNeighborY="-1906">
        <dgm:presLayoutVars>
          <dgm:bulletEnabled val="1"/>
        </dgm:presLayoutVars>
      </dgm:prSet>
      <dgm:spPr/>
      <dgm:t>
        <a:bodyPr/>
        <a:lstStyle/>
        <a:p>
          <a:pPr rtl="1"/>
          <a:endParaRPr lang="ar-SA"/>
        </a:p>
      </dgm:t>
    </dgm:pt>
  </dgm:ptLst>
  <dgm:cxnLst>
    <dgm:cxn modelId="{4236BC63-0B1A-4AF5-951A-B43DF11FB9CF}" srcId="{CBC61896-25FA-4848-A450-2D077C43924D}" destId="{1CB9198F-B197-4341-8EB8-7524ED95037B}" srcOrd="2" destOrd="0" parTransId="{08BEFA21-95C4-478C-BB5A-940FD638631A}" sibTransId="{ECD8C54C-5CF4-496D-97FB-439A80F8D313}"/>
    <dgm:cxn modelId="{5F05DB5E-32D8-4417-B3AC-7BB8A5219F21}" type="presOf" srcId="{1CB9198F-B197-4341-8EB8-7524ED95037B}" destId="{4414888A-426E-4ABA-88FF-5888F89670C9}" srcOrd="0" destOrd="0" presId="urn:microsoft.com/office/officeart/2005/8/layout/hList6"/>
    <dgm:cxn modelId="{FB0B05C8-F266-4C5A-B3D2-45104E1C98F0}" srcId="{CBC61896-25FA-4848-A450-2D077C43924D}" destId="{58206670-2F80-4DB6-8BAF-FF1776FFBECF}" srcOrd="0" destOrd="0" parTransId="{C6A04302-F127-40A8-9991-18BA5905DCCC}" sibTransId="{49EF9A27-ED52-4C6A-BFD5-2E46A7CC7900}"/>
    <dgm:cxn modelId="{F8862566-06B4-4654-825B-E761C79D26B4}" type="presOf" srcId="{58206670-2F80-4DB6-8BAF-FF1776FFBECF}" destId="{96F9D9D7-D44D-4AD6-BB7C-96B7ADF13FB0}" srcOrd="0" destOrd="0" presId="urn:microsoft.com/office/officeart/2005/8/layout/hList6"/>
    <dgm:cxn modelId="{E7ED7A94-A1D1-42A7-9FCB-C64DE0E21AD4}" srcId="{CBC61896-25FA-4848-A450-2D077C43924D}" destId="{32C89E8D-B4B8-4199-A8FA-2E2D6342CB95}" srcOrd="1" destOrd="0" parTransId="{7C414741-4CC1-4A83-80CB-1547E72D3BB5}" sibTransId="{CC7C570A-6A32-444F-9115-6157769D23CD}"/>
    <dgm:cxn modelId="{C21AF881-3A88-462A-89FE-891165A2FE39}" srcId="{CBC61896-25FA-4848-A450-2D077C43924D}" destId="{202B8DE1-907C-4026-A05C-E47B30011199}" srcOrd="3" destOrd="0" parTransId="{5A4CAE16-1EA3-401E-8895-4A57F07B46AA}" sibTransId="{8A7852EA-6BE1-4649-871B-0A8AA6CE3C08}"/>
    <dgm:cxn modelId="{434FEA38-A67D-482F-8432-5E57F4DE46A7}" type="presOf" srcId="{32C89E8D-B4B8-4199-A8FA-2E2D6342CB95}" destId="{1DB28EA9-8E58-48A1-9441-C267B49D06E1}" srcOrd="0" destOrd="0" presId="urn:microsoft.com/office/officeart/2005/8/layout/hList6"/>
    <dgm:cxn modelId="{B2FFFECF-215D-4572-BB53-53EF2C687D0C}" type="presOf" srcId="{CBC61896-25FA-4848-A450-2D077C43924D}" destId="{D61A0316-053C-48EA-B5F7-3F3EF8C2D2BD}" srcOrd="0" destOrd="0" presId="urn:microsoft.com/office/officeart/2005/8/layout/hList6"/>
    <dgm:cxn modelId="{BFC989BE-E8B7-4F81-A3BF-1BE96425FC15}" type="presOf" srcId="{202B8DE1-907C-4026-A05C-E47B30011199}" destId="{12B773E9-CB53-4C67-AE00-80FA7E3C06F1}" srcOrd="0" destOrd="0" presId="urn:microsoft.com/office/officeart/2005/8/layout/hList6"/>
    <dgm:cxn modelId="{60B4522E-F045-4E58-9D90-E906F4ABC636}" type="presParOf" srcId="{D61A0316-053C-48EA-B5F7-3F3EF8C2D2BD}" destId="{96F9D9D7-D44D-4AD6-BB7C-96B7ADF13FB0}" srcOrd="0" destOrd="0" presId="urn:microsoft.com/office/officeart/2005/8/layout/hList6"/>
    <dgm:cxn modelId="{4319BFD0-E3A4-4128-B36E-63E0907001F8}" type="presParOf" srcId="{D61A0316-053C-48EA-B5F7-3F3EF8C2D2BD}" destId="{B8B2CD42-5AD8-45D5-ABF6-5A4DAA465649}" srcOrd="1" destOrd="0" presId="urn:microsoft.com/office/officeart/2005/8/layout/hList6"/>
    <dgm:cxn modelId="{50BC97EF-1065-4463-8125-A2757874C02E}" type="presParOf" srcId="{D61A0316-053C-48EA-B5F7-3F3EF8C2D2BD}" destId="{1DB28EA9-8E58-48A1-9441-C267B49D06E1}" srcOrd="2" destOrd="0" presId="urn:microsoft.com/office/officeart/2005/8/layout/hList6"/>
    <dgm:cxn modelId="{8BFDC8B9-CED2-42F8-8A7B-8163387E4365}" type="presParOf" srcId="{D61A0316-053C-48EA-B5F7-3F3EF8C2D2BD}" destId="{F8931264-9710-4A48-A33C-DA8F69C8D3E4}" srcOrd="3" destOrd="0" presId="urn:microsoft.com/office/officeart/2005/8/layout/hList6"/>
    <dgm:cxn modelId="{73F6A292-4874-4F43-91C2-2C3ED3ED7FC5}" type="presParOf" srcId="{D61A0316-053C-48EA-B5F7-3F3EF8C2D2BD}" destId="{4414888A-426E-4ABA-88FF-5888F89670C9}" srcOrd="4" destOrd="0" presId="urn:microsoft.com/office/officeart/2005/8/layout/hList6"/>
    <dgm:cxn modelId="{C0E071AE-DB35-4150-8CE6-99C9495222DD}" type="presParOf" srcId="{D61A0316-053C-48EA-B5F7-3F3EF8C2D2BD}" destId="{D742A282-FC6A-4CDC-A449-BE75F389A861}" srcOrd="5" destOrd="0" presId="urn:microsoft.com/office/officeart/2005/8/layout/hList6"/>
    <dgm:cxn modelId="{16B7CDEF-D9F0-445B-BB61-E0DD87C01402}" type="presParOf" srcId="{D61A0316-053C-48EA-B5F7-3F3EF8C2D2BD}" destId="{12B773E9-CB53-4C67-AE00-80FA7E3C06F1}"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9C2D91-8139-4242-A998-DC4F315C1574}" type="doc">
      <dgm:prSet loTypeId="urn:microsoft.com/office/officeart/2005/8/layout/hList3" loCatId="list" qsTypeId="urn:microsoft.com/office/officeart/2005/8/quickstyle/3d7" qsCatId="3D" csTypeId="urn:microsoft.com/office/officeart/2005/8/colors/colorful2" csCatId="colorful" phldr="1"/>
      <dgm:spPr/>
      <dgm:t>
        <a:bodyPr/>
        <a:lstStyle/>
        <a:p>
          <a:pPr rtl="1"/>
          <a:endParaRPr lang="ar-SA"/>
        </a:p>
      </dgm:t>
    </dgm:pt>
    <dgm:pt modelId="{4398FC42-72EC-4989-9A24-72825FEBB02D}">
      <dgm:prSet phldrT="[نص]" custT="1"/>
      <dgm:spPr/>
      <dgm:t>
        <a:bodyPr/>
        <a:lstStyle/>
        <a:p>
          <a:pPr rtl="1"/>
          <a:r>
            <a:rPr lang="ar-SA" sz="3200" b="1" dirty="0" smtClean="0">
              <a:solidFill>
                <a:srgbClr val="FF0000"/>
              </a:solidFill>
              <a:latin typeface="Arial" panose="020B0604020202020204" pitchFamily="34" charset="0"/>
              <a:cs typeface="Arial" panose="020B0604020202020204" pitchFamily="34" charset="0"/>
            </a:rPr>
            <a:t>تتضح أهمية التربية الاجتماعية ودورها في تكوين شخصية الفرد من خلال ثلاثة محاور هي:</a:t>
          </a:r>
          <a:endParaRPr lang="ar-SA" sz="3200" b="1" dirty="0">
            <a:solidFill>
              <a:srgbClr val="FF0000"/>
            </a:solidFill>
            <a:latin typeface="Arial" panose="020B0604020202020204" pitchFamily="34" charset="0"/>
            <a:cs typeface="Arial" panose="020B0604020202020204" pitchFamily="34" charset="0"/>
          </a:endParaRPr>
        </a:p>
      </dgm:t>
    </dgm:pt>
    <dgm:pt modelId="{219BEB68-833A-4D1F-A2C9-3331A8827D3C}" type="parTrans" cxnId="{57515D87-CE99-4D51-9755-BAFB9C576CE4}">
      <dgm:prSet/>
      <dgm:spPr/>
      <dgm:t>
        <a:bodyPr/>
        <a:lstStyle/>
        <a:p>
          <a:pPr rtl="1"/>
          <a:endParaRPr lang="ar-SA" sz="2800" b="1">
            <a:latin typeface="Arial" panose="020B0604020202020204" pitchFamily="34" charset="0"/>
            <a:cs typeface="Arial" panose="020B0604020202020204" pitchFamily="34" charset="0"/>
          </a:endParaRPr>
        </a:p>
      </dgm:t>
    </dgm:pt>
    <dgm:pt modelId="{C825C939-C7C6-44C2-9CC9-63D239F3F257}" type="sibTrans" cxnId="{57515D87-CE99-4D51-9755-BAFB9C576CE4}">
      <dgm:prSet/>
      <dgm:spPr/>
      <dgm:t>
        <a:bodyPr/>
        <a:lstStyle/>
        <a:p>
          <a:pPr rtl="1"/>
          <a:endParaRPr lang="ar-SA" sz="2800" b="1">
            <a:latin typeface="Arial" panose="020B0604020202020204" pitchFamily="34" charset="0"/>
            <a:cs typeface="Arial" panose="020B0604020202020204" pitchFamily="34" charset="0"/>
          </a:endParaRPr>
        </a:p>
      </dgm:t>
    </dgm:pt>
    <dgm:pt modelId="{AF08FFA0-B758-44F4-AD4A-FA8CA6A88CFE}">
      <dgm:prSet phldrT="[نص]" custT="1"/>
      <dgm:spPr/>
      <dgm:t>
        <a:bodyPr/>
        <a:lstStyle/>
        <a:p>
          <a:pPr rtl="1"/>
          <a:r>
            <a:rPr lang="ar-SA" sz="2800" b="1" dirty="0" smtClean="0">
              <a:latin typeface="Arial" panose="020B0604020202020204" pitchFamily="34" charset="0"/>
              <a:cs typeface="Arial" panose="020B0604020202020204" pitchFamily="34" charset="0"/>
            </a:rPr>
            <a:t>3- السمو بالحاجات الإنسانية</a:t>
          </a:r>
          <a:endParaRPr lang="ar-SA" sz="2800" b="1" dirty="0">
            <a:latin typeface="Arial" panose="020B0604020202020204" pitchFamily="34" charset="0"/>
            <a:cs typeface="Arial" panose="020B0604020202020204" pitchFamily="34" charset="0"/>
          </a:endParaRPr>
        </a:p>
      </dgm:t>
    </dgm:pt>
    <dgm:pt modelId="{A46CB604-CBED-4C4B-B4BE-31DADB73C98A}" type="parTrans" cxnId="{D1B107EB-A2CA-4639-90BD-CF543F48D2E8}">
      <dgm:prSet/>
      <dgm:spPr/>
      <dgm:t>
        <a:bodyPr/>
        <a:lstStyle/>
        <a:p>
          <a:pPr rtl="1"/>
          <a:endParaRPr lang="ar-SA" sz="2800" b="1">
            <a:latin typeface="Arial" panose="020B0604020202020204" pitchFamily="34" charset="0"/>
            <a:cs typeface="Arial" panose="020B0604020202020204" pitchFamily="34" charset="0"/>
          </a:endParaRPr>
        </a:p>
      </dgm:t>
    </dgm:pt>
    <dgm:pt modelId="{2184D5CB-230C-451E-9BB0-35DC440BCCCB}" type="sibTrans" cxnId="{D1B107EB-A2CA-4639-90BD-CF543F48D2E8}">
      <dgm:prSet/>
      <dgm:spPr/>
      <dgm:t>
        <a:bodyPr/>
        <a:lstStyle/>
        <a:p>
          <a:pPr rtl="1"/>
          <a:endParaRPr lang="ar-SA" sz="2800" b="1">
            <a:latin typeface="Arial" panose="020B0604020202020204" pitchFamily="34" charset="0"/>
            <a:cs typeface="Arial" panose="020B0604020202020204" pitchFamily="34" charset="0"/>
          </a:endParaRPr>
        </a:p>
      </dgm:t>
    </dgm:pt>
    <dgm:pt modelId="{33EBD4F1-F307-4B49-9602-E0B6CACB92AD}">
      <dgm:prSet phldrT="[نص]" custT="1"/>
      <dgm:spPr/>
      <dgm:t>
        <a:bodyPr/>
        <a:lstStyle/>
        <a:p>
          <a:pPr rtl="1"/>
          <a:r>
            <a:rPr lang="ar-SA" sz="2800" b="1" dirty="0" smtClean="0">
              <a:latin typeface="Arial" panose="020B0604020202020204" pitchFamily="34" charset="0"/>
              <a:cs typeface="Arial" panose="020B0604020202020204" pitchFamily="34" charset="0"/>
            </a:rPr>
            <a:t>2- إكساب الطفل السلوك الاجتماعي</a:t>
          </a:r>
          <a:endParaRPr lang="ar-SA" sz="2800" b="1" dirty="0">
            <a:latin typeface="Arial" panose="020B0604020202020204" pitchFamily="34" charset="0"/>
            <a:cs typeface="Arial" panose="020B0604020202020204" pitchFamily="34" charset="0"/>
          </a:endParaRPr>
        </a:p>
      </dgm:t>
    </dgm:pt>
    <dgm:pt modelId="{165ED07A-DD01-4AFB-8E0B-B26A4F270618}" type="parTrans" cxnId="{F536AA44-C175-443B-A257-D94CB1B3D530}">
      <dgm:prSet/>
      <dgm:spPr/>
      <dgm:t>
        <a:bodyPr/>
        <a:lstStyle/>
        <a:p>
          <a:pPr rtl="1"/>
          <a:endParaRPr lang="ar-SA" sz="2800" b="1">
            <a:latin typeface="Arial" panose="020B0604020202020204" pitchFamily="34" charset="0"/>
            <a:cs typeface="Arial" panose="020B0604020202020204" pitchFamily="34" charset="0"/>
          </a:endParaRPr>
        </a:p>
      </dgm:t>
    </dgm:pt>
    <dgm:pt modelId="{898D0E53-EE95-41FC-8BF9-2313D6B7B373}" type="sibTrans" cxnId="{F536AA44-C175-443B-A257-D94CB1B3D530}">
      <dgm:prSet/>
      <dgm:spPr/>
      <dgm:t>
        <a:bodyPr/>
        <a:lstStyle/>
        <a:p>
          <a:pPr rtl="1"/>
          <a:endParaRPr lang="ar-SA" sz="2800" b="1">
            <a:latin typeface="Arial" panose="020B0604020202020204" pitchFamily="34" charset="0"/>
            <a:cs typeface="Arial" panose="020B0604020202020204" pitchFamily="34" charset="0"/>
          </a:endParaRPr>
        </a:p>
      </dgm:t>
    </dgm:pt>
    <dgm:pt modelId="{F4378CDE-79D6-442E-B697-0F7C6CA59590}">
      <dgm:prSet phldrT="[نص]" custT="1"/>
      <dgm:spPr/>
      <dgm:t>
        <a:bodyPr/>
        <a:lstStyle/>
        <a:p>
          <a:pPr rtl="1"/>
          <a:r>
            <a:rPr lang="ar-SA" sz="2800" b="1" dirty="0" smtClean="0">
              <a:latin typeface="Arial" panose="020B0604020202020204" pitchFamily="34" charset="0"/>
              <a:cs typeface="Arial" panose="020B0604020202020204" pitchFamily="34" charset="0"/>
            </a:rPr>
            <a:t>1- اكساب الطفل الصفات الانسانية</a:t>
          </a:r>
          <a:endParaRPr lang="ar-SA" sz="2800" b="1" dirty="0">
            <a:latin typeface="Arial" panose="020B0604020202020204" pitchFamily="34" charset="0"/>
            <a:cs typeface="Arial" panose="020B0604020202020204" pitchFamily="34" charset="0"/>
          </a:endParaRPr>
        </a:p>
      </dgm:t>
    </dgm:pt>
    <dgm:pt modelId="{40119489-0330-4036-AD01-D1092E1C4F27}" type="parTrans" cxnId="{873CBE54-9485-43A9-8A05-4B19BD3F06FE}">
      <dgm:prSet/>
      <dgm:spPr/>
      <dgm:t>
        <a:bodyPr/>
        <a:lstStyle/>
        <a:p>
          <a:pPr rtl="1"/>
          <a:endParaRPr lang="ar-SA" sz="2800" b="1">
            <a:latin typeface="Arial" panose="020B0604020202020204" pitchFamily="34" charset="0"/>
            <a:cs typeface="Arial" panose="020B0604020202020204" pitchFamily="34" charset="0"/>
          </a:endParaRPr>
        </a:p>
      </dgm:t>
    </dgm:pt>
    <dgm:pt modelId="{83CAA327-5617-42DA-8E2D-334A6DDF3593}" type="sibTrans" cxnId="{873CBE54-9485-43A9-8A05-4B19BD3F06FE}">
      <dgm:prSet/>
      <dgm:spPr/>
      <dgm:t>
        <a:bodyPr/>
        <a:lstStyle/>
        <a:p>
          <a:pPr rtl="1"/>
          <a:endParaRPr lang="ar-SA" sz="2800" b="1">
            <a:latin typeface="Arial" panose="020B0604020202020204" pitchFamily="34" charset="0"/>
            <a:cs typeface="Arial" panose="020B0604020202020204" pitchFamily="34" charset="0"/>
          </a:endParaRPr>
        </a:p>
      </dgm:t>
    </dgm:pt>
    <dgm:pt modelId="{EB95A3F3-1DB8-4464-8B09-F19BCCCB5656}" type="pres">
      <dgm:prSet presAssocID="{039C2D91-8139-4242-A998-DC4F315C1574}" presName="composite" presStyleCnt="0">
        <dgm:presLayoutVars>
          <dgm:chMax val="1"/>
          <dgm:dir/>
          <dgm:resizeHandles val="exact"/>
        </dgm:presLayoutVars>
      </dgm:prSet>
      <dgm:spPr/>
      <dgm:t>
        <a:bodyPr/>
        <a:lstStyle/>
        <a:p>
          <a:pPr rtl="1"/>
          <a:endParaRPr lang="ar-SA"/>
        </a:p>
      </dgm:t>
    </dgm:pt>
    <dgm:pt modelId="{AF024ADF-6A86-4980-9DFF-54497C3DC860}" type="pres">
      <dgm:prSet presAssocID="{4398FC42-72EC-4989-9A24-72825FEBB02D}" presName="roof" presStyleLbl="dkBgShp" presStyleIdx="0" presStyleCnt="2" custLinFactNeighborX="4533" custLinFactNeighborY="1813"/>
      <dgm:spPr/>
      <dgm:t>
        <a:bodyPr/>
        <a:lstStyle/>
        <a:p>
          <a:pPr rtl="1"/>
          <a:endParaRPr lang="ar-SA"/>
        </a:p>
      </dgm:t>
    </dgm:pt>
    <dgm:pt modelId="{26A88E74-C6F8-4A20-8C1D-481935D70123}" type="pres">
      <dgm:prSet presAssocID="{4398FC42-72EC-4989-9A24-72825FEBB02D}" presName="pillars" presStyleCnt="0"/>
      <dgm:spPr/>
    </dgm:pt>
    <dgm:pt modelId="{B19737CB-CEEC-4B32-963C-281D56B36502}" type="pres">
      <dgm:prSet presAssocID="{4398FC42-72EC-4989-9A24-72825FEBB02D}" presName="pillar1" presStyleLbl="node1" presStyleIdx="0" presStyleCnt="3">
        <dgm:presLayoutVars>
          <dgm:bulletEnabled val="1"/>
        </dgm:presLayoutVars>
      </dgm:prSet>
      <dgm:spPr/>
      <dgm:t>
        <a:bodyPr/>
        <a:lstStyle/>
        <a:p>
          <a:pPr rtl="1"/>
          <a:endParaRPr lang="ar-SA"/>
        </a:p>
      </dgm:t>
    </dgm:pt>
    <dgm:pt modelId="{6D5E44C9-849E-4867-9FAB-19137C67E53D}" type="pres">
      <dgm:prSet presAssocID="{33EBD4F1-F307-4B49-9602-E0B6CACB92AD}" presName="pillarX" presStyleLbl="node1" presStyleIdx="1" presStyleCnt="3">
        <dgm:presLayoutVars>
          <dgm:bulletEnabled val="1"/>
        </dgm:presLayoutVars>
      </dgm:prSet>
      <dgm:spPr/>
      <dgm:t>
        <a:bodyPr/>
        <a:lstStyle/>
        <a:p>
          <a:pPr rtl="1"/>
          <a:endParaRPr lang="ar-SA"/>
        </a:p>
      </dgm:t>
    </dgm:pt>
    <dgm:pt modelId="{320B426D-6C92-41BC-8D93-98F8DC6594E3}" type="pres">
      <dgm:prSet presAssocID="{F4378CDE-79D6-442E-B697-0F7C6CA59590}" presName="pillarX" presStyleLbl="node1" presStyleIdx="2" presStyleCnt="3">
        <dgm:presLayoutVars>
          <dgm:bulletEnabled val="1"/>
        </dgm:presLayoutVars>
      </dgm:prSet>
      <dgm:spPr/>
      <dgm:t>
        <a:bodyPr/>
        <a:lstStyle/>
        <a:p>
          <a:pPr rtl="1"/>
          <a:endParaRPr lang="ar-SA"/>
        </a:p>
      </dgm:t>
    </dgm:pt>
    <dgm:pt modelId="{DC7C4380-5499-48B9-8BCE-E4604B381A53}" type="pres">
      <dgm:prSet presAssocID="{4398FC42-72EC-4989-9A24-72825FEBB02D}" presName="base" presStyleLbl="dkBgShp" presStyleIdx="1" presStyleCnt="2"/>
      <dgm:spPr/>
      <dgm:t>
        <a:bodyPr/>
        <a:lstStyle/>
        <a:p>
          <a:pPr rtl="1"/>
          <a:endParaRPr lang="ar-SA"/>
        </a:p>
      </dgm:t>
    </dgm:pt>
  </dgm:ptLst>
  <dgm:cxnLst>
    <dgm:cxn modelId="{AB8C7179-3D7D-4761-9B01-3D7537D5CB7A}" type="presOf" srcId="{039C2D91-8139-4242-A998-DC4F315C1574}" destId="{EB95A3F3-1DB8-4464-8B09-F19BCCCB5656}" srcOrd="0" destOrd="0" presId="urn:microsoft.com/office/officeart/2005/8/layout/hList3"/>
    <dgm:cxn modelId="{57515D87-CE99-4D51-9755-BAFB9C576CE4}" srcId="{039C2D91-8139-4242-A998-DC4F315C1574}" destId="{4398FC42-72EC-4989-9A24-72825FEBB02D}" srcOrd="0" destOrd="0" parTransId="{219BEB68-833A-4D1F-A2C9-3331A8827D3C}" sibTransId="{C825C939-C7C6-44C2-9CC9-63D239F3F257}"/>
    <dgm:cxn modelId="{F536AA44-C175-443B-A257-D94CB1B3D530}" srcId="{4398FC42-72EC-4989-9A24-72825FEBB02D}" destId="{33EBD4F1-F307-4B49-9602-E0B6CACB92AD}" srcOrd="1" destOrd="0" parTransId="{165ED07A-DD01-4AFB-8E0B-B26A4F270618}" sibTransId="{898D0E53-EE95-41FC-8BF9-2313D6B7B373}"/>
    <dgm:cxn modelId="{D1B107EB-A2CA-4639-90BD-CF543F48D2E8}" srcId="{4398FC42-72EC-4989-9A24-72825FEBB02D}" destId="{AF08FFA0-B758-44F4-AD4A-FA8CA6A88CFE}" srcOrd="0" destOrd="0" parTransId="{A46CB604-CBED-4C4B-B4BE-31DADB73C98A}" sibTransId="{2184D5CB-230C-451E-9BB0-35DC440BCCCB}"/>
    <dgm:cxn modelId="{69551C35-4708-4945-B3A9-D04E910E16C7}" type="presOf" srcId="{AF08FFA0-B758-44F4-AD4A-FA8CA6A88CFE}" destId="{B19737CB-CEEC-4B32-963C-281D56B36502}" srcOrd="0" destOrd="0" presId="urn:microsoft.com/office/officeart/2005/8/layout/hList3"/>
    <dgm:cxn modelId="{DB86345B-F969-4EF7-AE92-0CB2B8DB1A1B}" type="presOf" srcId="{F4378CDE-79D6-442E-B697-0F7C6CA59590}" destId="{320B426D-6C92-41BC-8D93-98F8DC6594E3}" srcOrd="0" destOrd="0" presId="urn:microsoft.com/office/officeart/2005/8/layout/hList3"/>
    <dgm:cxn modelId="{0DA54BA2-9AC7-4187-A0D2-4F2C84C329FE}" type="presOf" srcId="{33EBD4F1-F307-4B49-9602-E0B6CACB92AD}" destId="{6D5E44C9-849E-4867-9FAB-19137C67E53D}" srcOrd="0" destOrd="0" presId="urn:microsoft.com/office/officeart/2005/8/layout/hList3"/>
    <dgm:cxn modelId="{70D874D9-357B-4829-BD7F-8C20F1F576E0}" type="presOf" srcId="{4398FC42-72EC-4989-9A24-72825FEBB02D}" destId="{AF024ADF-6A86-4980-9DFF-54497C3DC860}" srcOrd="0" destOrd="0" presId="urn:microsoft.com/office/officeart/2005/8/layout/hList3"/>
    <dgm:cxn modelId="{873CBE54-9485-43A9-8A05-4B19BD3F06FE}" srcId="{4398FC42-72EC-4989-9A24-72825FEBB02D}" destId="{F4378CDE-79D6-442E-B697-0F7C6CA59590}" srcOrd="2" destOrd="0" parTransId="{40119489-0330-4036-AD01-D1092E1C4F27}" sibTransId="{83CAA327-5617-42DA-8E2D-334A6DDF3593}"/>
    <dgm:cxn modelId="{1D8D4B85-7D75-4151-9E33-544CD3323173}" type="presParOf" srcId="{EB95A3F3-1DB8-4464-8B09-F19BCCCB5656}" destId="{AF024ADF-6A86-4980-9DFF-54497C3DC860}" srcOrd="0" destOrd="0" presId="urn:microsoft.com/office/officeart/2005/8/layout/hList3"/>
    <dgm:cxn modelId="{151C39AB-2E10-4301-8ACE-C34F7EA525D7}" type="presParOf" srcId="{EB95A3F3-1DB8-4464-8B09-F19BCCCB5656}" destId="{26A88E74-C6F8-4A20-8C1D-481935D70123}" srcOrd="1" destOrd="0" presId="urn:microsoft.com/office/officeart/2005/8/layout/hList3"/>
    <dgm:cxn modelId="{92490B57-569E-4DE8-9AC8-E9D05239A0CD}" type="presParOf" srcId="{26A88E74-C6F8-4A20-8C1D-481935D70123}" destId="{B19737CB-CEEC-4B32-963C-281D56B36502}" srcOrd="0" destOrd="0" presId="urn:microsoft.com/office/officeart/2005/8/layout/hList3"/>
    <dgm:cxn modelId="{3D41A307-4412-47D7-9CD1-B12506D88E12}" type="presParOf" srcId="{26A88E74-C6F8-4A20-8C1D-481935D70123}" destId="{6D5E44C9-849E-4867-9FAB-19137C67E53D}" srcOrd="1" destOrd="0" presId="urn:microsoft.com/office/officeart/2005/8/layout/hList3"/>
    <dgm:cxn modelId="{8A4E5A5A-C4E1-48F4-8E3D-0B9E2DAFC1CE}" type="presParOf" srcId="{26A88E74-C6F8-4A20-8C1D-481935D70123}" destId="{320B426D-6C92-41BC-8D93-98F8DC6594E3}" srcOrd="2" destOrd="0" presId="urn:microsoft.com/office/officeart/2005/8/layout/hList3"/>
    <dgm:cxn modelId="{D17DAF9E-B707-4203-80C7-FB51E487DA72}" type="presParOf" srcId="{EB95A3F3-1DB8-4464-8B09-F19BCCCB5656}" destId="{DC7C4380-5499-48B9-8BCE-E4604B381A53}"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9C2D91-8139-4242-A998-DC4F315C1574}" type="doc">
      <dgm:prSet loTypeId="urn:microsoft.com/office/officeart/2005/8/layout/hList3" loCatId="list" qsTypeId="urn:microsoft.com/office/officeart/2005/8/quickstyle/3d7" qsCatId="3D" csTypeId="urn:microsoft.com/office/officeart/2005/8/colors/colorful2" csCatId="colorful" phldr="1"/>
      <dgm:spPr/>
      <dgm:t>
        <a:bodyPr/>
        <a:lstStyle/>
        <a:p>
          <a:pPr rtl="1"/>
          <a:endParaRPr lang="ar-SA"/>
        </a:p>
      </dgm:t>
    </dgm:pt>
    <dgm:pt modelId="{4398FC42-72EC-4989-9A24-72825FEBB02D}">
      <dgm:prSet phldrT="[نص]" custT="1"/>
      <dgm:spPr/>
      <dgm:t>
        <a:bodyPr/>
        <a:lstStyle/>
        <a:p>
          <a:pPr rtl="1"/>
          <a:r>
            <a:rPr lang="ar-SA" sz="3200" b="1" dirty="0" smtClean="0">
              <a:solidFill>
                <a:srgbClr val="FF0000"/>
              </a:solidFill>
              <a:latin typeface="Arial" panose="020B0604020202020204" pitchFamily="34" charset="0"/>
              <a:cs typeface="Arial" panose="020B0604020202020204" pitchFamily="34" charset="0"/>
            </a:rPr>
            <a:t>تستهدف التربية الاجتماعية تحقيق مجموعة من الأهداف منها :</a:t>
          </a:r>
          <a:endParaRPr lang="ar-SA" sz="3200" b="1" dirty="0">
            <a:solidFill>
              <a:srgbClr val="FF0000"/>
            </a:solidFill>
            <a:latin typeface="Arial" panose="020B0604020202020204" pitchFamily="34" charset="0"/>
            <a:cs typeface="Arial" panose="020B0604020202020204" pitchFamily="34" charset="0"/>
          </a:endParaRPr>
        </a:p>
      </dgm:t>
    </dgm:pt>
    <dgm:pt modelId="{219BEB68-833A-4D1F-A2C9-3331A8827D3C}" type="parTrans" cxnId="{57515D87-CE99-4D51-9755-BAFB9C576CE4}">
      <dgm:prSet/>
      <dgm:spPr/>
      <dgm:t>
        <a:bodyPr/>
        <a:lstStyle/>
        <a:p>
          <a:pPr rtl="1"/>
          <a:endParaRPr lang="ar-SA" sz="2800" b="1">
            <a:latin typeface="Arial" panose="020B0604020202020204" pitchFamily="34" charset="0"/>
            <a:cs typeface="Arial" panose="020B0604020202020204" pitchFamily="34" charset="0"/>
          </a:endParaRPr>
        </a:p>
      </dgm:t>
    </dgm:pt>
    <dgm:pt modelId="{C825C939-C7C6-44C2-9CC9-63D239F3F257}" type="sibTrans" cxnId="{57515D87-CE99-4D51-9755-BAFB9C576CE4}">
      <dgm:prSet/>
      <dgm:spPr/>
      <dgm:t>
        <a:bodyPr/>
        <a:lstStyle/>
        <a:p>
          <a:pPr rtl="1"/>
          <a:endParaRPr lang="ar-SA" sz="2800" b="1">
            <a:latin typeface="Arial" panose="020B0604020202020204" pitchFamily="34" charset="0"/>
            <a:cs typeface="Arial" panose="020B0604020202020204" pitchFamily="34" charset="0"/>
          </a:endParaRPr>
        </a:p>
      </dgm:t>
    </dgm:pt>
    <dgm:pt modelId="{AF08FFA0-B758-44F4-AD4A-FA8CA6A88CFE}">
      <dgm:prSet phldrT="[نص]" custT="1"/>
      <dgm:spPr/>
      <dgm:t>
        <a:bodyPr/>
        <a:lstStyle/>
        <a:p>
          <a:pPr rtl="1"/>
          <a:r>
            <a:rPr lang="ar-SA" sz="2800" b="1" dirty="0" smtClean="0">
              <a:latin typeface="Arial" panose="020B0604020202020204" pitchFamily="34" charset="0"/>
              <a:cs typeface="Arial" panose="020B0604020202020204" pitchFamily="34" charset="0"/>
            </a:rPr>
            <a:t>4- تحقيق التكيف الاجتماعي</a:t>
          </a:r>
          <a:endParaRPr lang="ar-SA" sz="2800" b="1" dirty="0">
            <a:latin typeface="Arial" panose="020B0604020202020204" pitchFamily="34" charset="0"/>
            <a:cs typeface="Arial" panose="020B0604020202020204" pitchFamily="34" charset="0"/>
          </a:endParaRPr>
        </a:p>
      </dgm:t>
    </dgm:pt>
    <dgm:pt modelId="{A46CB604-CBED-4C4B-B4BE-31DADB73C98A}" type="parTrans" cxnId="{D1B107EB-A2CA-4639-90BD-CF543F48D2E8}">
      <dgm:prSet/>
      <dgm:spPr/>
      <dgm:t>
        <a:bodyPr/>
        <a:lstStyle/>
        <a:p>
          <a:pPr rtl="1"/>
          <a:endParaRPr lang="ar-SA" sz="2800" b="1">
            <a:latin typeface="Arial" panose="020B0604020202020204" pitchFamily="34" charset="0"/>
            <a:cs typeface="Arial" panose="020B0604020202020204" pitchFamily="34" charset="0"/>
          </a:endParaRPr>
        </a:p>
      </dgm:t>
    </dgm:pt>
    <dgm:pt modelId="{2184D5CB-230C-451E-9BB0-35DC440BCCCB}" type="sibTrans" cxnId="{D1B107EB-A2CA-4639-90BD-CF543F48D2E8}">
      <dgm:prSet/>
      <dgm:spPr/>
      <dgm:t>
        <a:bodyPr/>
        <a:lstStyle/>
        <a:p>
          <a:pPr rtl="1"/>
          <a:endParaRPr lang="ar-SA" sz="2800" b="1">
            <a:latin typeface="Arial" panose="020B0604020202020204" pitchFamily="34" charset="0"/>
            <a:cs typeface="Arial" panose="020B0604020202020204" pitchFamily="34" charset="0"/>
          </a:endParaRPr>
        </a:p>
      </dgm:t>
    </dgm:pt>
    <dgm:pt modelId="{33EBD4F1-F307-4B49-9602-E0B6CACB92AD}">
      <dgm:prSet phldrT="[نص]" custT="1"/>
      <dgm:spPr/>
      <dgm:t>
        <a:bodyPr/>
        <a:lstStyle/>
        <a:p>
          <a:pPr rtl="1"/>
          <a:r>
            <a:rPr lang="ar-SA" sz="2800" b="1" dirty="0" smtClean="0">
              <a:latin typeface="Arial" panose="020B0604020202020204" pitchFamily="34" charset="0"/>
              <a:cs typeface="Arial" panose="020B0604020202020204" pitchFamily="34" charset="0"/>
            </a:rPr>
            <a:t>3- تعلم الأدوار الاجتماعية</a:t>
          </a:r>
          <a:endParaRPr lang="ar-SA" sz="2800" b="1" dirty="0">
            <a:latin typeface="Arial" panose="020B0604020202020204" pitchFamily="34" charset="0"/>
            <a:cs typeface="Arial" panose="020B0604020202020204" pitchFamily="34" charset="0"/>
          </a:endParaRPr>
        </a:p>
      </dgm:t>
    </dgm:pt>
    <dgm:pt modelId="{165ED07A-DD01-4AFB-8E0B-B26A4F270618}" type="parTrans" cxnId="{F536AA44-C175-443B-A257-D94CB1B3D530}">
      <dgm:prSet/>
      <dgm:spPr/>
      <dgm:t>
        <a:bodyPr/>
        <a:lstStyle/>
        <a:p>
          <a:pPr rtl="1"/>
          <a:endParaRPr lang="ar-SA" sz="2800" b="1">
            <a:latin typeface="Arial" panose="020B0604020202020204" pitchFamily="34" charset="0"/>
            <a:cs typeface="Arial" panose="020B0604020202020204" pitchFamily="34" charset="0"/>
          </a:endParaRPr>
        </a:p>
      </dgm:t>
    </dgm:pt>
    <dgm:pt modelId="{898D0E53-EE95-41FC-8BF9-2313D6B7B373}" type="sibTrans" cxnId="{F536AA44-C175-443B-A257-D94CB1B3D530}">
      <dgm:prSet/>
      <dgm:spPr/>
      <dgm:t>
        <a:bodyPr/>
        <a:lstStyle/>
        <a:p>
          <a:pPr rtl="1"/>
          <a:endParaRPr lang="ar-SA" sz="2800" b="1">
            <a:latin typeface="Arial" panose="020B0604020202020204" pitchFamily="34" charset="0"/>
            <a:cs typeface="Arial" panose="020B0604020202020204" pitchFamily="34" charset="0"/>
          </a:endParaRPr>
        </a:p>
      </dgm:t>
    </dgm:pt>
    <dgm:pt modelId="{F4378CDE-79D6-442E-B697-0F7C6CA59590}">
      <dgm:prSet phldrT="[نص]" custT="1"/>
      <dgm:spPr/>
      <dgm:t>
        <a:bodyPr/>
        <a:lstStyle/>
        <a:p>
          <a:pPr rtl="1"/>
          <a:r>
            <a:rPr lang="ar-SA" sz="2800" b="1" dirty="0" smtClean="0">
              <a:latin typeface="Arial" panose="020B0604020202020204" pitchFamily="34" charset="0"/>
              <a:cs typeface="Arial" panose="020B0604020202020204" pitchFamily="34" charset="0"/>
            </a:rPr>
            <a:t>2- تحقيق الضبط الاجتماعي</a:t>
          </a:r>
          <a:endParaRPr lang="ar-SA" sz="2800" b="1" dirty="0">
            <a:latin typeface="Arial" panose="020B0604020202020204" pitchFamily="34" charset="0"/>
            <a:cs typeface="Arial" panose="020B0604020202020204" pitchFamily="34" charset="0"/>
          </a:endParaRPr>
        </a:p>
      </dgm:t>
    </dgm:pt>
    <dgm:pt modelId="{40119489-0330-4036-AD01-D1092E1C4F27}" type="parTrans" cxnId="{873CBE54-9485-43A9-8A05-4B19BD3F06FE}">
      <dgm:prSet/>
      <dgm:spPr/>
      <dgm:t>
        <a:bodyPr/>
        <a:lstStyle/>
        <a:p>
          <a:pPr rtl="1"/>
          <a:endParaRPr lang="ar-SA" sz="2800" b="1">
            <a:latin typeface="Arial" panose="020B0604020202020204" pitchFamily="34" charset="0"/>
            <a:cs typeface="Arial" panose="020B0604020202020204" pitchFamily="34" charset="0"/>
          </a:endParaRPr>
        </a:p>
      </dgm:t>
    </dgm:pt>
    <dgm:pt modelId="{83CAA327-5617-42DA-8E2D-334A6DDF3593}" type="sibTrans" cxnId="{873CBE54-9485-43A9-8A05-4B19BD3F06FE}">
      <dgm:prSet/>
      <dgm:spPr/>
      <dgm:t>
        <a:bodyPr/>
        <a:lstStyle/>
        <a:p>
          <a:pPr rtl="1"/>
          <a:endParaRPr lang="ar-SA" sz="2800" b="1">
            <a:latin typeface="Arial" panose="020B0604020202020204" pitchFamily="34" charset="0"/>
            <a:cs typeface="Arial" panose="020B0604020202020204" pitchFamily="34" charset="0"/>
          </a:endParaRPr>
        </a:p>
      </dgm:t>
    </dgm:pt>
    <dgm:pt modelId="{B3ABBBE3-D821-4545-9179-E3EDFB973780}">
      <dgm:prSet custT="1"/>
      <dgm:spPr/>
      <dgm:t>
        <a:bodyPr/>
        <a:lstStyle/>
        <a:p>
          <a:pPr rtl="1"/>
          <a:r>
            <a:rPr lang="ar-SA" sz="2800" b="1" dirty="0" smtClean="0">
              <a:latin typeface="Arial" panose="020B0604020202020204" pitchFamily="34" charset="0"/>
              <a:cs typeface="Arial" panose="020B0604020202020204" pitchFamily="34" charset="0"/>
            </a:rPr>
            <a:t>1- نقل التراث الثقافي</a:t>
          </a:r>
          <a:endParaRPr lang="ar-SA" sz="2800" dirty="0"/>
        </a:p>
      </dgm:t>
    </dgm:pt>
    <dgm:pt modelId="{AD9EDB2C-8A8C-4969-BA5E-17FBD0D65327}" type="parTrans" cxnId="{EAB0B4E3-6EDD-4331-9986-1F1513E2D355}">
      <dgm:prSet/>
      <dgm:spPr/>
      <dgm:t>
        <a:bodyPr/>
        <a:lstStyle/>
        <a:p>
          <a:pPr rtl="1"/>
          <a:endParaRPr lang="ar-SA"/>
        </a:p>
      </dgm:t>
    </dgm:pt>
    <dgm:pt modelId="{91FFE193-FBD5-4059-BA52-070FA67A7444}" type="sibTrans" cxnId="{EAB0B4E3-6EDD-4331-9986-1F1513E2D355}">
      <dgm:prSet/>
      <dgm:spPr/>
      <dgm:t>
        <a:bodyPr/>
        <a:lstStyle/>
        <a:p>
          <a:pPr rtl="1"/>
          <a:endParaRPr lang="ar-SA"/>
        </a:p>
      </dgm:t>
    </dgm:pt>
    <dgm:pt modelId="{EB95A3F3-1DB8-4464-8B09-F19BCCCB5656}" type="pres">
      <dgm:prSet presAssocID="{039C2D91-8139-4242-A998-DC4F315C1574}" presName="composite" presStyleCnt="0">
        <dgm:presLayoutVars>
          <dgm:chMax val="1"/>
          <dgm:dir/>
          <dgm:resizeHandles val="exact"/>
        </dgm:presLayoutVars>
      </dgm:prSet>
      <dgm:spPr/>
      <dgm:t>
        <a:bodyPr/>
        <a:lstStyle/>
        <a:p>
          <a:pPr rtl="1"/>
          <a:endParaRPr lang="ar-SA"/>
        </a:p>
      </dgm:t>
    </dgm:pt>
    <dgm:pt modelId="{AF024ADF-6A86-4980-9DFF-54497C3DC860}" type="pres">
      <dgm:prSet presAssocID="{4398FC42-72EC-4989-9A24-72825FEBB02D}" presName="roof" presStyleLbl="dkBgShp" presStyleIdx="0" presStyleCnt="2" custLinFactNeighborX="4533" custLinFactNeighborY="1813"/>
      <dgm:spPr/>
      <dgm:t>
        <a:bodyPr/>
        <a:lstStyle/>
        <a:p>
          <a:pPr rtl="1"/>
          <a:endParaRPr lang="ar-SA"/>
        </a:p>
      </dgm:t>
    </dgm:pt>
    <dgm:pt modelId="{26A88E74-C6F8-4A20-8C1D-481935D70123}" type="pres">
      <dgm:prSet presAssocID="{4398FC42-72EC-4989-9A24-72825FEBB02D}" presName="pillars" presStyleCnt="0"/>
      <dgm:spPr/>
    </dgm:pt>
    <dgm:pt modelId="{B19737CB-CEEC-4B32-963C-281D56B36502}" type="pres">
      <dgm:prSet presAssocID="{4398FC42-72EC-4989-9A24-72825FEBB02D}" presName="pillar1" presStyleLbl="node1" presStyleIdx="0" presStyleCnt="4">
        <dgm:presLayoutVars>
          <dgm:bulletEnabled val="1"/>
        </dgm:presLayoutVars>
      </dgm:prSet>
      <dgm:spPr/>
      <dgm:t>
        <a:bodyPr/>
        <a:lstStyle/>
        <a:p>
          <a:pPr rtl="1"/>
          <a:endParaRPr lang="ar-SA"/>
        </a:p>
      </dgm:t>
    </dgm:pt>
    <dgm:pt modelId="{6D5E44C9-849E-4867-9FAB-19137C67E53D}" type="pres">
      <dgm:prSet presAssocID="{33EBD4F1-F307-4B49-9602-E0B6CACB92AD}" presName="pillarX" presStyleLbl="node1" presStyleIdx="1" presStyleCnt="4">
        <dgm:presLayoutVars>
          <dgm:bulletEnabled val="1"/>
        </dgm:presLayoutVars>
      </dgm:prSet>
      <dgm:spPr/>
      <dgm:t>
        <a:bodyPr/>
        <a:lstStyle/>
        <a:p>
          <a:pPr rtl="1"/>
          <a:endParaRPr lang="ar-SA"/>
        </a:p>
      </dgm:t>
    </dgm:pt>
    <dgm:pt modelId="{320B426D-6C92-41BC-8D93-98F8DC6594E3}" type="pres">
      <dgm:prSet presAssocID="{F4378CDE-79D6-442E-B697-0F7C6CA59590}" presName="pillarX" presStyleLbl="node1" presStyleIdx="2" presStyleCnt="4">
        <dgm:presLayoutVars>
          <dgm:bulletEnabled val="1"/>
        </dgm:presLayoutVars>
      </dgm:prSet>
      <dgm:spPr/>
      <dgm:t>
        <a:bodyPr/>
        <a:lstStyle/>
        <a:p>
          <a:pPr rtl="1"/>
          <a:endParaRPr lang="ar-SA"/>
        </a:p>
      </dgm:t>
    </dgm:pt>
    <dgm:pt modelId="{DCAC8409-9CC2-44B6-A9C8-DF99E961D3D1}" type="pres">
      <dgm:prSet presAssocID="{B3ABBBE3-D821-4545-9179-E3EDFB973780}" presName="pillarX" presStyleLbl="node1" presStyleIdx="3" presStyleCnt="4">
        <dgm:presLayoutVars>
          <dgm:bulletEnabled val="1"/>
        </dgm:presLayoutVars>
      </dgm:prSet>
      <dgm:spPr/>
      <dgm:t>
        <a:bodyPr/>
        <a:lstStyle/>
        <a:p>
          <a:pPr rtl="1"/>
          <a:endParaRPr lang="ar-SA"/>
        </a:p>
      </dgm:t>
    </dgm:pt>
    <dgm:pt modelId="{DC7C4380-5499-48B9-8BCE-E4604B381A53}" type="pres">
      <dgm:prSet presAssocID="{4398FC42-72EC-4989-9A24-72825FEBB02D}" presName="base" presStyleLbl="dkBgShp" presStyleIdx="1" presStyleCnt="2"/>
      <dgm:spPr/>
      <dgm:t>
        <a:bodyPr/>
        <a:lstStyle/>
        <a:p>
          <a:pPr rtl="1"/>
          <a:endParaRPr lang="ar-SA"/>
        </a:p>
      </dgm:t>
    </dgm:pt>
  </dgm:ptLst>
  <dgm:cxnLst>
    <dgm:cxn modelId="{F536AA44-C175-443B-A257-D94CB1B3D530}" srcId="{4398FC42-72EC-4989-9A24-72825FEBB02D}" destId="{33EBD4F1-F307-4B49-9602-E0B6CACB92AD}" srcOrd="1" destOrd="0" parTransId="{165ED07A-DD01-4AFB-8E0B-B26A4F270618}" sibTransId="{898D0E53-EE95-41FC-8BF9-2313D6B7B373}"/>
    <dgm:cxn modelId="{F4E61027-8AC4-4DAB-9BAF-12866EBE135B}" type="presOf" srcId="{F4378CDE-79D6-442E-B697-0F7C6CA59590}" destId="{320B426D-6C92-41BC-8D93-98F8DC6594E3}" srcOrd="0" destOrd="0" presId="urn:microsoft.com/office/officeart/2005/8/layout/hList3"/>
    <dgm:cxn modelId="{57515D87-CE99-4D51-9755-BAFB9C576CE4}" srcId="{039C2D91-8139-4242-A998-DC4F315C1574}" destId="{4398FC42-72EC-4989-9A24-72825FEBB02D}" srcOrd="0" destOrd="0" parTransId="{219BEB68-833A-4D1F-A2C9-3331A8827D3C}" sibTransId="{C825C939-C7C6-44C2-9CC9-63D239F3F257}"/>
    <dgm:cxn modelId="{AFD83B3C-FEA6-4D6F-97FB-6CDB85FF5767}" type="presOf" srcId="{4398FC42-72EC-4989-9A24-72825FEBB02D}" destId="{AF024ADF-6A86-4980-9DFF-54497C3DC860}" srcOrd="0" destOrd="0" presId="urn:microsoft.com/office/officeart/2005/8/layout/hList3"/>
    <dgm:cxn modelId="{58DAFA0A-913D-499D-A405-C099C224E708}" type="presOf" srcId="{33EBD4F1-F307-4B49-9602-E0B6CACB92AD}" destId="{6D5E44C9-849E-4867-9FAB-19137C67E53D}" srcOrd="0" destOrd="0" presId="urn:microsoft.com/office/officeart/2005/8/layout/hList3"/>
    <dgm:cxn modelId="{AE8269A1-0585-4EE6-B4AD-9EB5D294F69E}" type="presOf" srcId="{039C2D91-8139-4242-A998-DC4F315C1574}" destId="{EB95A3F3-1DB8-4464-8B09-F19BCCCB5656}" srcOrd="0" destOrd="0" presId="urn:microsoft.com/office/officeart/2005/8/layout/hList3"/>
    <dgm:cxn modelId="{873CBE54-9485-43A9-8A05-4B19BD3F06FE}" srcId="{4398FC42-72EC-4989-9A24-72825FEBB02D}" destId="{F4378CDE-79D6-442E-B697-0F7C6CA59590}" srcOrd="2" destOrd="0" parTransId="{40119489-0330-4036-AD01-D1092E1C4F27}" sibTransId="{83CAA327-5617-42DA-8E2D-334A6DDF3593}"/>
    <dgm:cxn modelId="{E34C383B-F9FE-42EF-870B-1A735C21C782}" type="presOf" srcId="{B3ABBBE3-D821-4545-9179-E3EDFB973780}" destId="{DCAC8409-9CC2-44B6-A9C8-DF99E961D3D1}" srcOrd="0" destOrd="0" presId="urn:microsoft.com/office/officeart/2005/8/layout/hList3"/>
    <dgm:cxn modelId="{25B93A04-3C3C-4755-AAD7-225D8296A7DF}" type="presOf" srcId="{AF08FFA0-B758-44F4-AD4A-FA8CA6A88CFE}" destId="{B19737CB-CEEC-4B32-963C-281D56B36502}" srcOrd="0" destOrd="0" presId="urn:microsoft.com/office/officeart/2005/8/layout/hList3"/>
    <dgm:cxn modelId="{D1B107EB-A2CA-4639-90BD-CF543F48D2E8}" srcId="{4398FC42-72EC-4989-9A24-72825FEBB02D}" destId="{AF08FFA0-B758-44F4-AD4A-FA8CA6A88CFE}" srcOrd="0" destOrd="0" parTransId="{A46CB604-CBED-4C4B-B4BE-31DADB73C98A}" sibTransId="{2184D5CB-230C-451E-9BB0-35DC440BCCCB}"/>
    <dgm:cxn modelId="{EAB0B4E3-6EDD-4331-9986-1F1513E2D355}" srcId="{4398FC42-72EC-4989-9A24-72825FEBB02D}" destId="{B3ABBBE3-D821-4545-9179-E3EDFB973780}" srcOrd="3" destOrd="0" parTransId="{AD9EDB2C-8A8C-4969-BA5E-17FBD0D65327}" sibTransId="{91FFE193-FBD5-4059-BA52-070FA67A7444}"/>
    <dgm:cxn modelId="{3E4BA26A-8415-4EA5-BA0C-6B56131B3DCF}" type="presParOf" srcId="{EB95A3F3-1DB8-4464-8B09-F19BCCCB5656}" destId="{AF024ADF-6A86-4980-9DFF-54497C3DC860}" srcOrd="0" destOrd="0" presId="urn:microsoft.com/office/officeart/2005/8/layout/hList3"/>
    <dgm:cxn modelId="{2F34BEA5-EBBE-457C-B52D-904644ABEE6A}" type="presParOf" srcId="{EB95A3F3-1DB8-4464-8B09-F19BCCCB5656}" destId="{26A88E74-C6F8-4A20-8C1D-481935D70123}" srcOrd="1" destOrd="0" presId="urn:microsoft.com/office/officeart/2005/8/layout/hList3"/>
    <dgm:cxn modelId="{87782F1F-CA92-44BF-BA90-68A97F4EEF52}" type="presParOf" srcId="{26A88E74-C6F8-4A20-8C1D-481935D70123}" destId="{B19737CB-CEEC-4B32-963C-281D56B36502}" srcOrd="0" destOrd="0" presId="urn:microsoft.com/office/officeart/2005/8/layout/hList3"/>
    <dgm:cxn modelId="{6A9258A8-45F2-43F7-867B-B24F1F7B82AF}" type="presParOf" srcId="{26A88E74-C6F8-4A20-8C1D-481935D70123}" destId="{6D5E44C9-849E-4867-9FAB-19137C67E53D}" srcOrd="1" destOrd="0" presId="urn:microsoft.com/office/officeart/2005/8/layout/hList3"/>
    <dgm:cxn modelId="{58C9F29A-447E-402B-B681-6464786BA48E}" type="presParOf" srcId="{26A88E74-C6F8-4A20-8C1D-481935D70123}" destId="{320B426D-6C92-41BC-8D93-98F8DC6594E3}" srcOrd="2" destOrd="0" presId="urn:microsoft.com/office/officeart/2005/8/layout/hList3"/>
    <dgm:cxn modelId="{E4D90D6D-8767-4523-AA1E-97EF3F85CB2B}" type="presParOf" srcId="{26A88E74-C6F8-4A20-8C1D-481935D70123}" destId="{DCAC8409-9CC2-44B6-A9C8-DF99E961D3D1}" srcOrd="3" destOrd="0" presId="urn:microsoft.com/office/officeart/2005/8/layout/hList3"/>
    <dgm:cxn modelId="{D796D352-FA1D-4C5E-8633-AE744079A620}" type="presParOf" srcId="{EB95A3F3-1DB8-4464-8B09-F19BCCCB5656}" destId="{DC7C4380-5499-48B9-8BCE-E4604B381A53}"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44FC09-358D-4355-AD9B-D73E74DED069}" type="doc">
      <dgm:prSet loTypeId="urn:microsoft.com/office/officeart/2005/8/layout/process1" loCatId="process" qsTypeId="urn:microsoft.com/office/officeart/2005/8/quickstyle/3d2" qsCatId="3D" csTypeId="urn:microsoft.com/office/officeart/2005/8/colors/colorful3" csCatId="colorful" phldr="1"/>
      <dgm:spPr/>
    </dgm:pt>
    <dgm:pt modelId="{5478C213-1D30-4880-A83C-95EAE66608D1}">
      <dgm:prSet phldrT="[نص]"/>
      <dgm:spPr/>
      <dgm:t>
        <a:bodyPr/>
        <a:lstStyle/>
        <a:p>
          <a:pPr rtl="1"/>
          <a:r>
            <a:rPr lang="ar-SA" b="1" dirty="0" smtClean="0">
              <a:latin typeface="Arial" panose="020B0604020202020204" pitchFamily="34" charset="0"/>
              <a:cs typeface="Arial" panose="020B0604020202020204" pitchFamily="34" charset="0"/>
            </a:rPr>
            <a:t>3- المستوى الثقافي</a:t>
          </a:r>
          <a:endParaRPr lang="ar-SA" b="1" dirty="0">
            <a:latin typeface="Arial" panose="020B0604020202020204" pitchFamily="34" charset="0"/>
            <a:cs typeface="Arial" panose="020B0604020202020204" pitchFamily="34" charset="0"/>
          </a:endParaRPr>
        </a:p>
      </dgm:t>
    </dgm:pt>
    <dgm:pt modelId="{B71D7077-E042-4410-A59A-BA49571F3BC6}" type="parTrans" cxnId="{F61C7B09-A626-4361-8234-CACC3DDB3B8A}">
      <dgm:prSet/>
      <dgm:spPr/>
      <dgm:t>
        <a:bodyPr/>
        <a:lstStyle/>
        <a:p>
          <a:pPr rtl="1"/>
          <a:endParaRPr lang="ar-SA" b="1">
            <a:latin typeface="Arial" panose="020B0604020202020204" pitchFamily="34" charset="0"/>
            <a:cs typeface="Arial" panose="020B0604020202020204" pitchFamily="34" charset="0"/>
          </a:endParaRPr>
        </a:p>
      </dgm:t>
    </dgm:pt>
    <dgm:pt modelId="{9A2C3032-D2A2-44CF-9A8C-516F08EC3868}" type="sibTrans" cxnId="{F61C7B09-A626-4361-8234-CACC3DDB3B8A}">
      <dgm:prSet/>
      <dgm:spPr/>
      <dgm:t>
        <a:bodyPr/>
        <a:lstStyle/>
        <a:p>
          <a:pPr rtl="1"/>
          <a:endParaRPr lang="ar-SA" b="1">
            <a:latin typeface="Arial" panose="020B0604020202020204" pitchFamily="34" charset="0"/>
            <a:cs typeface="Arial" panose="020B0604020202020204" pitchFamily="34" charset="0"/>
          </a:endParaRPr>
        </a:p>
      </dgm:t>
    </dgm:pt>
    <dgm:pt modelId="{0C0A28F6-7963-48D7-A93D-3EB74FC01AA5}">
      <dgm:prSet phldrT="[نص]"/>
      <dgm:spPr/>
      <dgm:t>
        <a:bodyPr/>
        <a:lstStyle/>
        <a:p>
          <a:pPr rtl="1"/>
          <a:r>
            <a:rPr lang="ar-SA" b="1" dirty="0" smtClean="0">
              <a:latin typeface="Arial" panose="020B0604020202020204" pitchFamily="34" charset="0"/>
              <a:cs typeface="Arial" panose="020B0604020202020204" pitchFamily="34" charset="0"/>
            </a:rPr>
            <a:t>2- المستوى الاجتماعي</a:t>
          </a:r>
          <a:endParaRPr lang="ar-SA" b="1" dirty="0">
            <a:latin typeface="Arial" panose="020B0604020202020204" pitchFamily="34" charset="0"/>
            <a:cs typeface="Arial" panose="020B0604020202020204" pitchFamily="34" charset="0"/>
          </a:endParaRPr>
        </a:p>
      </dgm:t>
    </dgm:pt>
    <dgm:pt modelId="{EF7DA0AC-7E44-47FB-9032-5811C4BEFF3F}" type="parTrans" cxnId="{2B530A40-2F95-4864-9330-B3D0ADB35301}">
      <dgm:prSet/>
      <dgm:spPr/>
      <dgm:t>
        <a:bodyPr/>
        <a:lstStyle/>
        <a:p>
          <a:pPr rtl="1"/>
          <a:endParaRPr lang="ar-SA" b="1">
            <a:latin typeface="Arial" panose="020B0604020202020204" pitchFamily="34" charset="0"/>
            <a:cs typeface="Arial" panose="020B0604020202020204" pitchFamily="34" charset="0"/>
          </a:endParaRPr>
        </a:p>
      </dgm:t>
    </dgm:pt>
    <dgm:pt modelId="{CB138F48-FC52-4EEB-AE2F-E5425C26AB37}" type="sibTrans" cxnId="{2B530A40-2F95-4864-9330-B3D0ADB35301}">
      <dgm:prSet/>
      <dgm:spPr/>
      <dgm:t>
        <a:bodyPr/>
        <a:lstStyle/>
        <a:p>
          <a:pPr rtl="1"/>
          <a:endParaRPr lang="ar-SA" b="1">
            <a:latin typeface="Arial" panose="020B0604020202020204" pitchFamily="34" charset="0"/>
            <a:cs typeface="Arial" panose="020B0604020202020204" pitchFamily="34" charset="0"/>
          </a:endParaRPr>
        </a:p>
      </dgm:t>
    </dgm:pt>
    <dgm:pt modelId="{74FE37A4-3D95-4A74-8F23-CA193E5918F6}">
      <dgm:prSet phldrT="[نص]"/>
      <dgm:spPr/>
      <dgm:t>
        <a:bodyPr/>
        <a:lstStyle/>
        <a:p>
          <a:pPr rtl="1"/>
          <a:r>
            <a:rPr lang="ar-SA" b="1" dirty="0" smtClean="0">
              <a:latin typeface="Arial" panose="020B0604020202020204" pitchFamily="34" charset="0"/>
              <a:cs typeface="Arial" panose="020B0604020202020204" pitchFamily="34" charset="0"/>
            </a:rPr>
            <a:t>1- المستوى العضوي</a:t>
          </a:r>
          <a:endParaRPr lang="ar-SA" b="1" dirty="0">
            <a:latin typeface="Arial" panose="020B0604020202020204" pitchFamily="34" charset="0"/>
            <a:cs typeface="Arial" panose="020B0604020202020204" pitchFamily="34" charset="0"/>
          </a:endParaRPr>
        </a:p>
      </dgm:t>
    </dgm:pt>
    <dgm:pt modelId="{4B0F97DE-7FBD-41B3-8D11-7484F500A45F}" type="parTrans" cxnId="{A343D4E8-2167-4F67-8DAC-D79001A64AD9}">
      <dgm:prSet/>
      <dgm:spPr/>
      <dgm:t>
        <a:bodyPr/>
        <a:lstStyle/>
        <a:p>
          <a:pPr rtl="1"/>
          <a:endParaRPr lang="ar-SA" b="1">
            <a:latin typeface="Arial" panose="020B0604020202020204" pitchFamily="34" charset="0"/>
            <a:cs typeface="Arial" panose="020B0604020202020204" pitchFamily="34" charset="0"/>
          </a:endParaRPr>
        </a:p>
      </dgm:t>
    </dgm:pt>
    <dgm:pt modelId="{0DB86B2B-C15E-4B85-94B5-49381F2C6545}" type="sibTrans" cxnId="{A343D4E8-2167-4F67-8DAC-D79001A64AD9}">
      <dgm:prSet/>
      <dgm:spPr/>
      <dgm:t>
        <a:bodyPr/>
        <a:lstStyle/>
        <a:p>
          <a:pPr rtl="1"/>
          <a:endParaRPr lang="ar-SA" b="1">
            <a:latin typeface="Arial" panose="020B0604020202020204" pitchFamily="34" charset="0"/>
            <a:cs typeface="Arial" panose="020B0604020202020204" pitchFamily="34" charset="0"/>
          </a:endParaRPr>
        </a:p>
      </dgm:t>
    </dgm:pt>
    <dgm:pt modelId="{76783778-3FEF-45F6-80DD-2D8A15C6113C}" type="pres">
      <dgm:prSet presAssocID="{2F44FC09-358D-4355-AD9B-D73E74DED069}" presName="Name0" presStyleCnt="0">
        <dgm:presLayoutVars>
          <dgm:dir/>
          <dgm:resizeHandles val="exact"/>
        </dgm:presLayoutVars>
      </dgm:prSet>
      <dgm:spPr/>
    </dgm:pt>
    <dgm:pt modelId="{D0233764-C677-41A0-8547-8EDB3E7EC99A}" type="pres">
      <dgm:prSet presAssocID="{5478C213-1D30-4880-A83C-95EAE66608D1}" presName="node" presStyleLbl="node1" presStyleIdx="0" presStyleCnt="3">
        <dgm:presLayoutVars>
          <dgm:bulletEnabled val="1"/>
        </dgm:presLayoutVars>
      </dgm:prSet>
      <dgm:spPr/>
      <dgm:t>
        <a:bodyPr/>
        <a:lstStyle/>
        <a:p>
          <a:pPr rtl="1"/>
          <a:endParaRPr lang="ar-SA"/>
        </a:p>
      </dgm:t>
    </dgm:pt>
    <dgm:pt modelId="{9E807450-BF7A-44FD-8B22-386AE2C2F132}" type="pres">
      <dgm:prSet presAssocID="{9A2C3032-D2A2-44CF-9A8C-516F08EC3868}" presName="sibTrans" presStyleLbl="sibTrans2D1" presStyleIdx="0" presStyleCnt="2" custScaleX="285588" custLinFactNeighborX="47531" custLinFactNeighborY="8126"/>
      <dgm:spPr/>
      <dgm:t>
        <a:bodyPr/>
        <a:lstStyle/>
        <a:p>
          <a:pPr rtl="1"/>
          <a:endParaRPr lang="ar-SA"/>
        </a:p>
      </dgm:t>
    </dgm:pt>
    <dgm:pt modelId="{36935D4A-7DCF-45CC-9F55-FBE3D12DC756}" type="pres">
      <dgm:prSet presAssocID="{9A2C3032-D2A2-44CF-9A8C-516F08EC3868}" presName="connectorText" presStyleLbl="sibTrans2D1" presStyleIdx="0" presStyleCnt="2"/>
      <dgm:spPr/>
      <dgm:t>
        <a:bodyPr/>
        <a:lstStyle/>
        <a:p>
          <a:pPr rtl="1"/>
          <a:endParaRPr lang="ar-SA"/>
        </a:p>
      </dgm:t>
    </dgm:pt>
    <dgm:pt modelId="{95F7B402-1DFF-41B2-855E-17FDF2E75D68}" type="pres">
      <dgm:prSet presAssocID="{0C0A28F6-7963-48D7-A93D-3EB74FC01AA5}" presName="node" presStyleLbl="node1" presStyleIdx="1" presStyleCnt="3">
        <dgm:presLayoutVars>
          <dgm:bulletEnabled val="1"/>
        </dgm:presLayoutVars>
      </dgm:prSet>
      <dgm:spPr/>
      <dgm:t>
        <a:bodyPr/>
        <a:lstStyle/>
        <a:p>
          <a:pPr rtl="1"/>
          <a:endParaRPr lang="ar-SA"/>
        </a:p>
      </dgm:t>
    </dgm:pt>
    <dgm:pt modelId="{D64D54FE-259C-4DA3-91DC-F4DA1FB31F7A}" type="pres">
      <dgm:prSet presAssocID="{CB138F48-FC52-4EEB-AE2F-E5425C26AB37}" presName="sibTrans" presStyleLbl="sibTrans2D1" presStyleIdx="1" presStyleCnt="2" custScaleX="318656" custLinFactNeighborX="57037" custLinFactNeighborY="2032"/>
      <dgm:spPr/>
      <dgm:t>
        <a:bodyPr/>
        <a:lstStyle/>
        <a:p>
          <a:pPr rtl="1"/>
          <a:endParaRPr lang="ar-SA"/>
        </a:p>
      </dgm:t>
    </dgm:pt>
    <dgm:pt modelId="{1A9B6F75-092F-4956-A39C-BD5F9957A908}" type="pres">
      <dgm:prSet presAssocID="{CB138F48-FC52-4EEB-AE2F-E5425C26AB37}" presName="connectorText" presStyleLbl="sibTrans2D1" presStyleIdx="1" presStyleCnt="2"/>
      <dgm:spPr/>
      <dgm:t>
        <a:bodyPr/>
        <a:lstStyle/>
        <a:p>
          <a:pPr rtl="1"/>
          <a:endParaRPr lang="ar-SA"/>
        </a:p>
      </dgm:t>
    </dgm:pt>
    <dgm:pt modelId="{5FD5DB24-E128-4F9F-8678-E567B7482B7D}" type="pres">
      <dgm:prSet presAssocID="{74FE37A4-3D95-4A74-8F23-CA193E5918F6}" presName="node" presStyleLbl="node1" presStyleIdx="2" presStyleCnt="3">
        <dgm:presLayoutVars>
          <dgm:bulletEnabled val="1"/>
        </dgm:presLayoutVars>
      </dgm:prSet>
      <dgm:spPr/>
      <dgm:t>
        <a:bodyPr/>
        <a:lstStyle/>
        <a:p>
          <a:pPr rtl="1"/>
          <a:endParaRPr lang="ar-SA"/>
        </a:p>
      </dgm:t>
    </dgm:pt>
  </dgm:ptLst>
  <dgm:cxnLst>
    <dgm:cxn modelId="{49066900-42A8-4392-B586-AD7B85AB6E29}" type="presOf" srcId="{0C0A28F6-7963-48D7-A93D-3EB74FC01AA5}" destId="{95F7B402-1DFF-41B2-855E-17FDF2E75D68}" srcOrd="0" destOrd="0" presId="urn:microsoft.com/office/officeart/2005/8/layout/process1"/>
    <dgm:cxn modelId="{4A0D022A-6B4B-4CE9-B450-B36C9C41EACC}" type="presOf" srcId="{5478C213-1D30-4880-A83C-95EAE66608D1}" destId="{D0233764-C677-41A0-8547-8EDB3E7EC99A}" srcOrd="0" destOrd="0" presId="urn:microsoft.com/office/officeart/2005/8/layout/process1"/>
    <dgm:cxn modelId="{F61C7B09-A626-4361-8234-CACC3DDB3B8A}" srcId="{2F44FC09-358D-4355-AD9B-D73E74DED069}" destId="{5478C213-1D30-4880-A83C-95EAE66608D1}" srcOrd="0" destOrd="0" parTransId="{B71D7077-E042-4410-A59A-BA49571F3BC6}" sibTransId="{9A2C3032-D2A2-44CF-9A8C-516F08EC3868}"/>
    <dgm:cxn modelId="{D4B7C0CD-A76D-42AE-9270-47D5519B133E}" type="presOf" srcId="{CB138F48-FC52-4EEB-AE2F-E5425C26AB37}" destId="{D64D54FE-259C-4DA3-91DC-F4DA1FB31F7A}" srcOrd="0" destOrd="0" presId="urn:microsoft.com/office/officeart/2005/8/layout/process1"/>
    <dgm:cxn modelId="{A343D4E8-2167-4F67-8DAC-D79001A64AD9}" srcId="{2F44FC09-358D-4355-AD9B-D73E74DED069}" destId="{74FE37A4-3D95-4A74-8F23-CA193E5918F6}" srcOrd="2" destOrd="0" parTransId="{4B0F97DE-7FBD-41B3-8D11-7484F500A45F}" sibTransId="{0DB86B2B-C15E-4B85-94B5-49381F2C6545}"/>
    <dgm:cxn modelId="{7FFB9BB1-36D6-4091-81DD-C99E41F4CE33}" type="presOf" srcId="{74FE37A4-3D95-4A74-8F23-CA193E5918F6}" destId="{5FD5DB24-E128-4F9F-8678-E567B7482B7D}" srcOrd="0" destOrd="0" presId="urn:microsoft.com/office/officeart/2005/8/layout/process1"/>
    <dgm:cxn modelId="{3A8D01BD-9636-4F55-9233-665C896E45D9}" type="presOf" srcId="{CB138F48-FC52-4EEB-AE2F-E5425C26AB37}" destId="{1A9B6F75-092F-4956-A39C-BD5F9957A908}" srcOrd="1" destOrd="0" presId="urn:microsoft.com/office/officeart/2005/8/layout/process1"/>
    <dgm:cxn modelId="{82832491-AB77-4DC5-B741-73E71FDCDC3A}" type="presOf" srcId="{2F44FC09-358D-4355-AD9B-D73E74DED069}" destId="{76783778-3FEF-45F6-80DD-2D8A15C6113C}" srcOrd="0" destOrd="0" presId="urn:microsoft.com/office/officeart/2005/8/layout/process1"/>
    <dgm:cxn modelId="{8CA6EEE9-8C29-42EB-9564-C690D5E729CB}" type="presOf" srcId="{9A2C3032-D2A2-44CF-9A8C-516F08EC3868}" destId="{36935D4A-7DCF-45CC-9F55-FBE3D12DC756}" srcOrd="1" destOrd="0" presId="urn:microsoft.com/office/officeart/2005/8/layout/process1"/>
    <dgm:cxn modelId="{2B530A40-2F95-4864-9330-B3D0ADB35301}" srcId="{2F44FC09-358D-4355-AD9B-D73E74DED069}" destId="{0C0A28F6-7963-48D7-A93D-3EB74FC01AA5}" srcOrd="1" destOrd="0" parTransId="{EF7DA0AC-7E44-47FB-9032-5811C4BEFF3F}" sibTransId="{CB138F48-FC52-4EEB-AE2F-E5425C26AB37}"/>
    <dgm:cxn modelId="{D8D57574-1A40-45CC-B443-58C38CC0774F}" type="presOf" srcId="{9A2C3032-D2A2-44CF-9A8C-516F08EC3868}" destId="{9E807450-BF7A-44FD-8B22-386AE2C2F132}" srcOrd="0" destOrd="0" presId="urn:microsoft.com/office/officeart/2005/8/layout/process1"/>
    <dgm:cxn modelId="{6CBF16E9-956E-4F94-A9CC-AC5CB8A8BDDC}" type="presParOf" srcId="{76783778-3FEF-45F6-80DD-2D8A15C6113C}" destId="{D0233764-C677-41A0-8547-8EDB3E7EC99A}" srcOrd="0" destOrd="0" presId="urn:microsoft.com/office/officeart/2005/8/layout/process1"/>
    <dgm:cxn modelId="{DBBB944D-4735-47DF-B192-E9D31B455C65}" type="presParOf" srcId="{76783778-3FEF-45F6-80DD-2D8A15C6113C}" destId="{9E807450-BF7A-44FD-8B22-386AE2C2F132}" srcOrd="1" destOrd="0" presId="urn:microsoft.com/office/officeart/2005/8/layout/process1"/>
    <dgm:cxn modelId="{1787B4FC-C059-43C2-9C97-6C894031E8C8}" type="presParOf" srcId="{9E807450-BF7A-44FD-8B22-386AE2C2F132}" destId="{36935D4A-7DCF-45CC-9F55-FBE3D12DC756}" srcOrd="0" destOrd="0" presId="urn:microsoft.com/office/officeart/2005/8/layout/process1"/>
    <dgm:cxn modelId="{52DEC46A-1F47-470F-9FAC-05D351386660}" type="presParOf" srcId="{76783778-3FEF-45F6-80DD-2D8A15C6113C}" destId="{95F7B402-1DFF-41B2-855E-17FDF2E75D68}" srcOrd="2" destOrd="0" presId="urn:microsoft.com/office/officeart/2005/8/layout/process1"/>
    <dgm:cxn modelId="{2C324762-887E-4792-A17F-866E59B9B7F4}" type="presParOf" srcId="{76783778-3FEF-45F6-80DD-2D8A15C6113C}" destId="{D64D54FE-259C-4DA3-91DC-F4DA1FB31F7A}" srcOrd="3" destOrd="0" presId="urn:microsoft.com/office/officeart/2005/8/layout/process1"/>
    <dgm:cxn modelId="{E02C2B80-861B-4070-B9FA-9A0E9B2E5713}" type="presParOf" srcId="{D64D54FE-259C-4DA3-91DC-F4DA1FB31F7A}" destId="{1A9B6F75-092F-4956-A39C-BD5F9957A908}" srcOrd="0" destOrd="0" presId="urn:microsoft.com/office/officeart/2005/8/layout/process1"/>
    <dgm:cxn modelId="{A71DB8B1-3C22-40D0-BE7F-9CD5785392B0}" type="presParOf" srcId="{76783778-3FEF-45F6-80DD-2D8A15C6113C}" destId="{5FD5DB24-E128-4F9F-8678-E567B7482B7D}"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33764-C677-41A0-8547-8EDB3E7EC99A}">
      <dsp:nvSpPr>
        <dsp:cNvPr id="0" name=""/>
        <dsp:cNvSpPr/>
      </dsp:nvSpPr>
      <dsp:spPr>
        <a:xfrm>
          <a:off x="7143" y="2068777"/>
          <a:ext cx="2135187" cy="1281112"/>
        </a:xfrm>
        <a:prstGeom prst="roundRect">
          <a:avLst>
            <a:gd name="adj" fmla="val 10000"/>
          </a:avLst>
        </a:prstGeom>
        <a:gradFill rotWithShape="0">
          <a:gsLst>
            <a:gs pos="0">
              <a:schemeClr val="accent3">
                <a:hueOff val="0"/>
                <a:satOff val="0"/>
                <a:lumOff val="0"/>
                <a:alphaOff val="0"/>
                <a:satMod val="100000"/>
                <a:lumMod val="100000"/>
              </a:schemeClr>
            </a:gs>
            <a:gs pos="50000">
              <a:schemeClr val="accent3">
                <a:hueOff val="0"/>
                <a:satOff val="0"/>
                <a:lumOff val="0"/>
                <a:alphaOff val="0"/>
                <a:shade val="99000"/>
                <a:satMod val="105000"/>
                <a:lumMod val="100000"/>
              </a:schemeClr>
            </a:gs>
            <a:gs pos="100000">
              <a:schemeClr val="accent3">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b="1" kern="1200" dirty="0" smtClean="0">
              <a:latin typeface="Arial" panose="020B0604020202020204" pitchFamily="34" charset="0"/>
              <a:cs typeface="Arial" panose="020B0604020202020204" pitchFamily="34" charset="0"/>
            </a:rPr>
            <a:t>3- المستوى الثقافي</a:t>
          </a:r>
          <a:endParaRPr lang="ar-SA" sz="3500" b="1" kern="1200" dirty="0">
            <a:latin typeface="Arial" panose="020B0604020202020204" pitchFamily="34" charset="0"/>
            <a:cs typeface="Arial" panose="020B0604020202020204" pitchFamily="34" charset="0"/>
          </a:endParaRPr>
        </a:p>
      </dsp:txBody>
      <dsp:txXfrm>
        <a:off x="44665" y="2106299"/>
        <a:ext cx="2060143" cy="1206068"/>
      </dsp:txXfrm>
    </dsp:sp>
    <dsp:sp modelId="{9E807450-BF7A-44FD-8B22-386AE2C2F132}">
      <dsp:nvSpPr>
        <dsp:cNvPr id="0" name=""/>
        <dsp:cNvSpPr/>
      </dsp:nvSpPr>
      <dsp:spPr>
        <a:xfrm>
          <a:off x="2150962" y="2487599"/>
          <a:ext cx="1292741" cy="529526"/>
        </a:xfrm>
        <a:prstGeom prst="rightArrow">
          <a:avLst>
            <a:gd name="adj1" fmla="val 60000"/>
            <a:gd name="adj2" fmla="val 50000"/>
          </a:avLst>
        </a:prstGeom>
        <a:solidFill>
          <a:schemeClr val="accent3">
            <a:hueOff val="0"/>
            <a:satOff val="0"/>
            <a:lumOff val="0"/>
            <a:alphaOff val="0"/>
          </a:schemeClr>
        </a:solidFill>
        <a:ln>
          <a:noFill/>
        </a:ln>
        <a:effectLst>
          <a:outerShdw blurRad="38100" dist="12700" dir="5400000" algn="ctr" rotWithShape="0">
            <a:srgbClr val="000000">
              <a:alpha val="63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b="1" kern="1200">
            <a:latin typeface="Arial" panose="020B0604020202020204" pitchFamily="34" charset="0"/>
            <a:cs typeface="Arial" panose="020B0604020202020204" pitchFamily="34" charset="0"/>
          </a:endParaRPr>
        </a:p>
      </dsp:txBody>
      <dsp:txXfrm>
        <a:off x="2150962" y="2593504"/>
        <a:ext cx="1133883" cy="317716"/>
      </dsp:txXfrm>
    </dsp:sp>
    <dsp:sp modelId="{95F7B402-1DFF-41B2-855E-17FDF2E75D68}">
      <dsp:nvSpPr>
        <dsp:cNvPr id="0" name=""/>
        <dsp:cNvSpPr/>
      </dsp:nvSpPr>
      <dsp:spPr>
        <a:xfrm>
          <a:off x="2996406" y="2068777"/>
          <a:ext cx="2135187" cy="1281112"/>
        </a:xfrm>
        <a:prstGeom prst="roundRect">
          <a:avLst>
            <a:gd name="adj" fmla="val 10000"/>
          </a:avLst>
        </a:prstGeom>
        <a:gradFill rotWithShape="0">
          <a:gsLst>
            <a:gs pos="0">
              <a:schemeClr val="accent3">
                <a:hueOff val="-617032"/>
                <a:satOff val="-10836"/>
                <a:lumOff val="-196"/>
                <a:alphaOff val="0"/>
                <a:satMod val="100000"/>
                <a:lumMod val="100000"/>
              </a:schemeClr>
            </a:gs>
            <a:gs pos="50000">
              <a:schemeClr val="accent3">
                <a:hueOff val="-617032"/>
                <a:satOff val="-10836"/>
                <a:lumOff val="-196"/>
                <a:alphaOff val="0"/>
                <a:shade val="99000"/>
                <a:satMod val="105000"/>
                <a:lumMod val="100000"/>
              </a:schemeClr>
            </a:gs>
            <a:gs pos="100000">
              <a:schemeClr val="accent3">
                <a:hueOff val="-617032"/>
                <a:satOff val="-10836"/>
                <a:lumOff val="-196"/>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b="1" kern="1200" dirty="0" smtClean="0">
              <a:latin typeface="Arial" panose="020B0604020202020204" pitchFamily="34" charset="0"/>
              <a:cs typeface="Arial" panose="020B0604020202020204" pitchFamily="34" charset="0"/>
            </a:rPr>
            <a:t>2- المستوى الاجتماعي</a:t>
          </a:r>
          <a:endParaRPr lang="ar-SA" sz="3500" b="1" kern="1200" dirty="0">
            <a:latin typeface="Arial" panose="020B0604020202020204" pitchFamily="34" charset="0"/>
            <a:cs typeface="Arial" panose="020B0604020202020204" pitchFamily="34" charset="0"/>
          </a:endParaRPr>
        </a:p>
      </dsp:txBody>
      <dsp:txXfrm>
        <a:off x="3033928" y="2106299"/>
        <a:ext cx="2060143" cy="1206068"/>
      </dsp:txXfrm>
    </dsp:sp>
    <dsp:sp modelId="{D64D54FE-259C-4DA3-91DC-F4DA1FB31F7A}">
      <dsp:nvSpPr>
        <dsp:cNvPr id="0" name=""/>
        <dsp:cNvSpPr/>
      </dsp:nvSpPr>
      <dsp:spPr>
        <a:xfrm>
          <a:off x="5108412" y="2455330"/>
          <a:ext cx="1442427" cy="529526"/>
        </a:xfrm>
        <a:prstGeom prst="rightArrow">
          <a:avLst>
            <a:gd name="adj1" fmla="val 60000"/>
            <a:gd name="adj2" fmla="val 50000"/>
          </a:avLst>
        </a:prstGeom>
        <a:solidFill>
          <a:schemeClr val="accent3">
            <a:hueOff val="-1234063"/>
            <a:satOff val="-21671"/>
            <a:lumOff val="-392"/>
            <a:alphaOff val="0"/>
          </a:schemeClr>
        </a:solidFill>
        <a:ln>
          <a:noFill/>
        </a:ln>
        <a:effectLst>
          <a:outerShdw blurRad="38100" dist="12700" dir="5400000" algn="ctr" rotWithShape="0">
            <a:srgbClr val="000000">
              <a:alpha val="63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b="1" kern="1200">
            <a:latin typeface="Arial" panose="020B0604020202020204" pitchFamily="34" charset="0"/>
            <a:cs typeface="Arial" panose="020B0604020202020204" pitchFamily="34" charset="0"/>
          </a:endParaRPr>
        </a:p>
      </dsp:txBody>
      <dsp:txXfrm>
        <a:off x="5108412" y="2561235"/>
        <a:ext cx="1283569" cy="317716"/>
      </dsp:txXfrm>
    </dsp:sp>
    <dsp:sp modelId="{5FD5DB24-E128-4F9F-8678-E567B7482B7D}">
      <dsp:nvSpPr>
        <dsp:cNvPr id="0" name=""/>
        <dsp:cNvSpPr/>
      </dsp:nvSpPr>
      <dsp:spPr>
        <a:xfrm>
          <a:off x="5985668" y="2068777"/>
          <a:ext cx="2135187" cy="1281112"/>
        </a:xfrm>
        <a:prstGeom prst="roundRect">
          <a:avLst>
            <a:gd name="adj" fmla="val 10000"/>
          </a:avLst>
        </a:prstGeom>
        <a:gradFill rotWithShape="0">
          <a:gsLst>
            <a:gs pos="0">
              <a:schemeClr val="accent3">
                <a:hueOff val="-1234063"/>
                <a:satOff val="-21671"/>
                <a:lumOff val="-392"/>
                <a:alphaOff val="0"/>
                <a:satMod val="100000"/>
                <a:lumMod val="100000"/>
              </a:schemeClr>
            </a:gs>
            <a:gs pos="50000">
              <a:schemeClr val="accent3">
                <a:hueOff val="-1234063"/>
                <a:satOff val="-21671"/>
                <a:lumOff val="-392"/>
                <a:alphaOff val="0"/>
                <a:shade val="99000"/>
                <a:satMod val="105000"/>
                <a:lumMod val="100000"/>
              </a:schemeClr>
            </a:gs>
            <a:gs pos="100000">
              <a:schemeClr val="accent3">
                <a:hueOff val="-1234063"/>
                <a:satOff val="-21671"/>
                <a:lumOff val="-392"/>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b="1" kern="1200" dirty="0" smtClean="0">
              <a:latin typeface="Arial" panose="020B0604020202020204" pitchFamily="34" charset="0"/>
              <a:cs typeface="Arial" panose="020B0604020202020204" pitchFamily="34" charset="0"/>
            </a:rPr>
            <a:t>1- المستوى العضوي</a:t>
          </a:r>
          <a:endParaRPr lang="ar-SA" sz="3500" b="1" kern="1200" dirty="0">
            <a:latin typeface="Arial" panose="020B0604020202020204" pitchFamily="34" charset="0"/>
            <a:cs typeface="Arial" panose="020B0604020202020204" pitchFamily="34" charset="0"/>
          </a:endParaRPr>
        </a:p>
      </dsp:txBody>
      <dsp:txXfrm>
        <a:off x="6023190" y="2106299"/>
        <a:ext cx="2060143" cy="1206068"/>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22BBD68-4582-4B25-AA7C-E599B5EE8623}" type="datetimeFigureOut">
              <a:rPr lang="ar-SA" smtClean="0"/>
              <a:t>04/03/38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9271E38-1CAD-455E-ACF3-73B1BE855B67}" type="slidenum">
              <a:rPr lang="ar-SA" smtClean="0"/>
              <a:t>‹#›</a:t>
            </a:fld>
            <a:endParaRPr lang="ar-SA"/>
          </a:p>
        </p:txBody>
      </p:sp>
    </p:spTree>
    <p:extLst>
      <p:ext uri="{BB962C8B-B14F-4D97-AF65-F5344CB8AC3E}">
        <p14:creationId xmlns:p14="http://schemas.microsoft.com/office/powerpoint/2010/main" val="103407684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B9271E38-1CAD-455E-ACF3-73B1BE855B67}" type="slidenum">
              <a:rPr lang="ar-SA" smtClean="0"/>
              <a:t>1</a:t>
            </a:fld>
            <a:endParaRPr lang="ar-SA"/>
          </a:p>
        </p:txBody>
      </p:sp>
    </p:spTree>
    <p:extLst>
      <p:ext uri="{BB962C8B-B14F-4D97-AF65-F5344CB8AC3E}">
        <p14:creationId xmlns:p14="http://schemas.microsoft.com/office/powerpoint/2010/main" val="8638088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CFA474A9-3093-4D8A-990B-CBD155DB0386}" type="uaqdatetime1">
              <a:rPr lang="ar-SA" smtClean="0"/>
              <a:t>04/03/38</a:t>
            </a:fld>
            <a:endParaRPr lang="ar-SA"/>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r>
              <a:rPr lang="ar-SA" smtClean="0"/>
              <a:t>أ.أماني الحسن</a:t>
            </a:r>
            <a:endParaRPr lang="ar-SA"/>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7DF3F8A4-985B-4C1F-B86F-164C4E292D1A}" type="slidenum">
              <a:rPr lang="ar-SA" smtClean="0"/>
              <a:t>‹#›</a:t>
            </a:fld>
            <a:endParaRPr lang="ar-SA"/>
          </a:p>
        </p:txBody>
      </p:sp>
    </p:spTree>
    <p:extLst>
      <p:ext uri="{BB962C8B-B14F-4D97-AF65-F5344CB8AC3E}">
        <p14:creationId xmlns:p14="http://schemas.microsoft.com/office/powerpoint/2010/main" val="208815507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3680D4-088A-405C-BA76-576D90AFB4CC}" type="uaqdatetime1">
              <a:rPr lang="ar-SA" smtClean="0"/>
              <a:t>04/03/38</a:t>
            </a:fld>
            <a:endParaRPr lang="ar-SA"/>
          </a:p>
        </p:txBody>
      </p:sp>
      <p:sp>
        <p:nvSpPr>
          <p:cNvPr id="5" name="Footer Placeholder 4"/>
          <p:cNvSpPr>
            <a:spLocks noGrp="1"/>
          </p:cNvSpPr>
          <p:nvPr>
            <p:ph type="ftr" sz="quarter" idx="11"/>
          </p:nvPr>
        </p:nvSpPr>
        <p:spPr/>
        <p:txBody>
          <a:bodyPr/>
          <a:lstStyle/>
          <a:p>
            <a:r>
              <a:rPr lang="ar-SA" smtClean="0"/>
              <a:t>أ.أماني الحسن</a:t>
            </a:r>
            <a:endParaRPr lang="ar-SA"/>
          </a:p>
        </p:txBody>
      </p:sp>
      <p:sp>
        <p:nvSpPr>
          <p:cNvPr id="6" name="Slide Number Placeholder 5"/>
          <p:cNvSpPr>
            <a:spLocks noGrp="1"/>
          </p:cNvSpPr>
          <p:nvPr>
            <p:ph type="sldNum" sz="quarter" idx="12"/>
          </p:nvPr>
        </p:nvSpPr>
        <p:spPr/>
        <p:txBody>
          <a:bodyPr/>
          <a:lstStyle/>
          <a:p>
            <a:fld id="{7DF3F8A4-985B-4C1F-B86F-164C4E292D1A}" type="slidenum">
              <a:rPr lang="ar-SA" smtClean="0"/>
              <a:t>‹#›</a:t>
            </a:fld>
            <a:endParaRPr lang="ar-SA"/>
          </a:p>
        </p:txBody>
      </p:sp>
    </p:spTree>
    <p:extLst>
      <p:ext uri="{BB962C8B-B14F-4D97-AF65-F5344CB8AC3E}">
        <p14:creationId xmlns:p14="http://schemas.microsoft.com/office/powerpoint/2010/main" val="1797842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7532C74-00C4-4B4E-8EEF-1C048EFEB6E8}" type="uaqdatetime1">
              <a:rPr lang="ar-SA" smtClean="0"/>
              <a:t>04/03/38</a:t>
            </a:fld>
            <a:endParaRPr lang="ar-SA"/>
          </a:p>
        </p:txBody>
      </p:sp>
      <p:sp>
        <p:nvSpPr>
          <p:cNvPr id="5" name="Footer Placeholder 4"/>
          <p:cNvSpPr>
            <a:spLocks noGrp="1"/>
          </p:cNvSpPr>
          <p:nvPr>
            <p:ph type="ftr" sz="quarter" idx="11"/>
          </p:nvPr>
        </p:nvSpPr>
        <p:spPr/>
        <p:txBody>
          <a:bodyPr/>
          <a:lstStyle/>
          <a:p>
            <a:r>
              <a:rPr lang="ar-SA" smtClean="0"/>
              <a:t>أ.أماني الحسن</a:t>
            </a:r>
            <a:endParaRPr lang="ar-SA"/>
          </a:p>
        </p:txBody>
      </p:sp>
      <p:sp>
        <p:nvSpPr>
          <p:cNvPr id="6" name="Slide Number Placeholder 5"/>
          <p:cNvSpPr>
            <a:spLocks noGrp="1"/>
          </p:cNvSpPr>
          <p:nvPr>
            <p:ph type="sldNum" sz="quarter" idx="12"/>
          </p:nvPr>
        </p:nvSpPr>
        <p:spPr/>
        <p:txBody>
          <a:bodyPr/>
          <a:lstStyle/>
          <a:p>
            <a:fld id="{7DF3F8A4-985B-4C1F-B86F-164C4E292D1A}" type="slidenum">
              <a:rPr lang="ar-SA" smtClean="0"/>
              <a:t>‹#›</a:t>
            </a:fld>
            <a:endParaRPr lang="ar-SA"/>
          </a:p>
        </p:txBody>
      </p:sp>
    </p:spTree>
    <p:extLst>
      <p:ext uri="{BB962C8B-B14F-4D97-AF65-F5344CB8AC3E}">
        <p14:creationId xmlns:p14="http://schemas.microsoft.com/office/powerpoint/2010/main" val="3252750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C70AB864-7F39-4BD2-988C-311BA8D36EBC}" type="uaqdatetime1">
              <a:rPr lang="ar-SA" smtClean="0"/>
              <a:t>04/03/38</a:t>
            </a:fld>
            <a:endParaRPr lang="ar-SA"/>
          </a:p>
        </p:txBody>
      </p:sp>
      <p:sp>
        <p:nvSpPr>
          <p:cNvPr id="8" name="Footer Placeholder 7"/>
          <p:cNvSpPr>
            <a:spLocks noGrp="1"/>
          </p:cNvSpPr>
          <p:nvPr>
            <p:ph type="ftr" sz="quarter" idx="11"/>
          </p:nvPr>
        </p:nvSpPr>
        <p:spPr/>
        <p:txBody>
          <a:bodyPr/>
          <a:lstStyle/>
          <a:p>
            <a:r>
              <a:rPr lang="ar-SA" smtClean="0"/>
              <a:t>أ.أماني الحسن</a:t>
            </a:r>
            <a:endParaRPr lang="ar-SA"/>
          </a:p>
        </p:txBody>
      </p:sp>
      <p:sp>
        <p:nvSpPr>
          <p:cNvPr id="9" name="Slide Number Placeholder 8"/>
          <p:cNvSpPr>
            <a:spLocks noGrp="1"/>
          </p:cNvSpPr>
          <p:nvPr>
            <p:ph type="sldNum" sz="quarter" idx="12"/>
          </p:nvPr>
        </p:nvSpPr>
        <p:spPr/>
        <p:txBody>
          <a:bodyPr/>
          <a:lstStyle/>
          <a:p>
            <a:fld id="{7DF3F8A4-985B-4C1F-B86F-164C4E292D1A}" type="slidenum">
              <a:rPr lang="ar-SA" smtClean="0"/>
              <a:t>‹#›</a:t>
            </a:fld>
            <a:endParaRPr lang="ar-SA"/>
          </a:p>
        </p:txBody>
      </p:sp>
    </p:spTree>
    <p:extLst>
      <p:ext uri="{BB962C8B-B14F-4D97-AF65-F5344CB8AC3E}">
        <p14:creationId xmlns:p14="http://schemas.microsoft.com/office/powerpoint/2010/main" val="1912948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236371AF-1836-46D4-BA22-297CD2153786}" type="uaqdatetime1">
              <a:rPr lang="ar-SA" smtClean="0"/>
              <a:t>04/03/38</a:t>
            </a:fld>
            <a:endParaRPr lang="ar-SA"/>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r>
              <a:rPr lang="ar-SA" smtClean="0"/>
              <a:t>أ.أماني الحسن</a:t>
            </a:r>
            <a:endParaRPr lang="ar-SA"/>
          </a:p>
        </p:txBody>
      </p:sp>
      <p:sp>
        <p:nvSpPr>
          <p:cNvPr id="6" name="Slide Number Placeholder 5"/>
          <p:cNvSpPr>
            <a:spLocks noGrp="1"/>
          </p:cNvSpPr>
          <p:nvPr>
            <p:ph type="sldNum" sz="quarter" idx="12"/>
          </p:nvPr>
        </p:nvSpPr>
        <p:spPr>
          <a:xfrm>
            <a:off x="8604504" y="5211060"/>
            <a:ext cx="2112264" cy="228600"/>
          </a:xfrm>
        </p:spPr>
        <p:txBody>
          <a:bodyPr/>
          <a:lstStyle/>
          <a:p>
            <a:fld id="{7DF3F8A4-985B-4C1F-B86F-164C4E292D1A}" type="slidenum">
              <a:rPr lang="ar-SA" smtClean="0"/>
              <a:t>‹#›</a:t>
            </a:fld>
            <a:endParaRPr lang="ar-SA"/>
          </a:p>
        </p:txBody>
      </p:sp>
    </p:spTree>
    <p:extLst>
      <p:ext uri="{BB962C8B-B14F-4D97-AF65-F5344CB8AC3E}">
        <p14:creationId xmlns:p14="http://schemas.microsoft.com/office/powerpoint/2010/main" val="249675181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6933B668-2558-4C2C-BC62-42DC2C25A5B7}" type="uaqdatetime1">
              <a:rPr lang="ar-SA" smtClean="0"/>
              <a:t>04/03/38</a:t>
            </a:fld>
            <a:endParaRPr lang="ar-SA"/>
          </a:p>
        </p:txBody>
      </p:sp>
      <p:sp>
        <p:nvSpPr>
          <p:cNvPr id="6" name="Footer Placeholder 5"/>
          <p:cNvSpPr>
            <a:spLocks noGrp="1"/>
          </p:cNvSpPr>
          <p:nvPr>
            <p:ph type="ftr" sz="quarter" idx="11"/>
          </p:nvPr>
        </p:nvSpPr>
        <p:spPr/>
        <p:txBody>
          <a:bodyPr/>
          <a:lstStyle/>
          <a:p>
            <a:r>
              <a:rPr lang="ar-SA" smtClean="0"/>
              <a:t>أ.أماني الحسن</a:t>
            </a:r>
            <a:endParaRPr lang="ar-SA"/>
          </a:p>
        </p:txBody>
      </p:sp>
      <p:sp>
        <p:nvSpPr>
          <p:cNvPr id="7" name="Slide Number Placeholder 6"/>
          <p:cNvSpPr>
            <a:spLocks noGrp="1"/>
          </p:cNvSpPr>
          <p:nvPr>
            <p:ph type="sldNum" sz="quarter" idx="12"/>
          </p:nvPr>
        </p:nvSpPr>
        <p:spPr/>
        <p:txBody>
          <a:bodyPr/>
          <a:lstStyle/>
          <a:p>
            <a:fld id="{7DF3F8A4-985B-4C1F-B86F-164C4E292D1A}" type="slidenum">
              <a:rPr lang="ar-SA" smtClean="0"/>
              <a:t>‹#›</a:t>
            </a:fld>
            <a:endParaRPr lang="ar-SA"/>
          </a:p>
        </p:txBody>
      </p:sp>
    </p:spTree>
    <p:extLst>
      <p:ext uri="{BB962C8B-B14F-4D97-AF65-F5344CB8AC3E}">
        <p14:creationId xmlns:p14="http://schemas.microsoft.com/office/powerpoint/2010/main" val="1881590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A2E7CEE0-2A4F-406C-B6E7-27BCD2186D99}" type="uaqdatetime1">
              <a:rPr lang="ar-SA" smtClean="0"/>
              <a:t>04/03/38</a:t>
            </a:fld>
            <a:endParaRPr lang="ar-SA"/>
          </a:p>
        </p:txBody>
      </p:sp>
      <p:sp>
        <p:nvSpPr>
          <p:cNvPr id="8" name="Footer Placeholder 7"/>
          <p:cNvSpPr>
            <a:spLocks noGrp="1"/>
          </p:cNvSpPr>
          <p:nvPr>
            <p:ph type="ftr" sz="quarter" idx="11"/>
          </p:nvPr>
        </p:nvSpPr>
        <p:spPr/>
        <p:txBody>
          <a:bodyPr/>
          <a:lstStyle/>
          <a:p>
            <a:r>
              <a:rPr lang="ar-SA" smtClean="0"/>
              <a:t>أ.أماني الحسن</a:t>
            </a:r>
            <a:endParaRPr lang="ar-SA"/>
          </a:p>
        </p:txBody>
      </p:sp>
      <p:sp>
        <p:nvSpPr>
          <p:cNvPr id="9" name="Slide Number Placeholder 8"/>
          <p:cNvSpPr>
            <a:spLocks noGrp="1"/>
          </p:cNvSpPr>
          <p:nvPr>
            <p:ph type="sldNum" sz="quarter" idx="12"/>
          </p:nvPr>
        </p:nvSpPr>
        <p:spPr/>
        <p:txBody>
          <a:bodyPr/>
          <a:lstStyle/>
          <a:p>
            <a:fld id="{7DF3F8A4-985B-4C1F-B86F-164C4E292D1A}" type="slidenum">
              <a:rPr lang="ar-SA" smtClean="0"/>
              <a:t>‹#›</a:t>
            </a:fld>
            <a:endParaRPr lang="ar-SA"/>
          </a:p>
        </p:txBody>
      </p:sp>
    </p:spTree>
    <p:extLst>
      <p:ext uri="{BB962C8B-B14F-4D97-AF65-F5344CB8AC3E}">
        <p14:creationId xmlns:p14="http://schemas.microsoft.com/office/powerpoint/2010/main" val="2616415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A5C385C3-3804-4811-A4C4-23D82701FD28}" type="uaqdatetime1">
              <a:rPr lang="ar-SA" smtClean="0"/>
              <a:t>04/03/38</a:t>
            </a:fld>
            <a:endParaRPr lang="ar-SA"/>
          </a:p>
        </p:txBody>
      </p:sp>
      <p:sp>
        <p:nvSpPr>
          <p:cNvPr id="4" name="Footer Placeholder 3"/>
          <p:cNvSpPr>
            <a:spLocks noGrp="1"/>
          </p:cNvSpPr>
          <p:nvPr>
            <p:ph type="ftr" sz="quarter" idx="11"/>
          </p:nvPr>
        </p:nvSpPr>
        <p:spPr/>
        <p:txBody>
          <a:bodyPr/>
          <a:lstStyle/>
          <a:p>
            <a:r>
              <a:rPr lang="ar-SA" smtClean="0"/>
              <a:t>أ.أماني الحسن</a:t>
            </a:r>
            <a:endParaRPr lang="ar-SA"/>
          </a:p>
        </p:txBody>
      </p:sp>
      <p:sp>
        <p:nvSpPr>
          <p:cNvPr id="5" name="Slide Number Placeholder 4"/>
          <p:cNvSpPr>
            <a:spLocks noGrp="1"/>
          </p:cNvSpPr>
          <p:nvPr>
            <p:ph type="sldNum" sz="quarter" idx="12"/>
          </p:nvPr>
        </p:nvSpPr>
        <p:spPr/>
        <p:txBody>
          <a:bodyPr/>
          <a:lstStyle/>
          <a:p>
            <a:fld id="{7DF3F8A4-985B-4C1F-B86F-164C4E292D1A}" type="slidenum">
              <a:rPr lang="ar-SA" smtClean="0"/>
              <a:t>‹#›</a:t>
            </a:fld>
            <a:endParaRPr lang="ar-SA"/>
          </a:p>
        </p:txBody>
      </p:sp>
    </p:spTree>
    <p:extLst>
      <p:ext uri="{BB962C8B-B14F-4D97-AF65-F5344CB8AC3E}">
        <p14:creationId xmlns:p14="http://schemas.microsoft.com/office/powerpoint/2010/main" val="3522857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212F4-C99B-4872-9B7D-9436171AE974}" type="uaqdatetime1">
              <a:rPr lang="ar-SA" smtClean="0"/>
              <a:t>04/03/38</a:t>
            </a:fld>
            <a:endParaRPr lang="ar-SA"/>
          </a:p>
        </p:txBody>
      </p:sp>
      <p:sp>
        <p:nvSpPr>
          <p:cNvPr id="3" name="Footer Placeholder 2"/>
          <p:cNvSpPr>
            <a:spLocks noGrp="1"/>
          </p:cNvSpPr>
          <p:nvPr>
            <p:ph type="ftr" sz="quarter" idx="11"/>
          </p:nvPr>
        </p:nvSpPr>
        <p:spPr/>
        <p:txBody>
          <a:bodyPr/>
          <a:lstStyle/>
          <a:p>
            <a:r>
              <a:rPr lang="ar-SA" smtClean="0"/>
              <a:t>أ.أماني الحسن</a:t>
            </a:r>
            <a:endParaRPr lang="ar-SA"/>
          </a:p>
        </p:txBody>
      </p:sp>
      <p:sp>
        <p:nvSpPr>
          <p:cNvPr id="4" name="Slide Number Placeholder 3"/>
          <p:cNvSpPr>
            <a:spLocks noGrp="1"/>
          </p:cNvSpPr>
          <p:nvPr>
            <p:ph type="sldNum" sz="quarter" idx="12"/>
          </p:nvPr>
        </p:nvSpPr>
        <p:spPr/>
        <p:txBody>
          <a:bodyPr/>
          <a:lstStyle/>
          <a:p>
            <a:fld id="{7DF3F8A4-985B-4C1F-B86F-164C4E292D1A}" type="slidenum">
              <a:rPr lang="ar-SA" smtClean="0"/>
              <a:t>‹#›</a:t>
            </a:fld>
            <a:endParaRPr lang="ar-SA"/>
          </a:p>
        </p:txBody>
      </p:sp>
    </p:spTree>
    <p:extLst>
      <p:ext uri="{BB962C8B-B14F-4D97-AF65-F5344CB8AC3E}">
        <p14:creationId xmlns:p14="http://schemas.microsoft.com/office/powerpoint/2010/main" val="3913062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C36D9B69-E1EF-403D-A229-0D2C81819FDF}" type="uaqdatetime1">
              <a:rPr lang="ar-SA" smtClean="0"/>
              <a:t>04/03/38</a:t>
            </a:fld>
            <a:endParaRPr lang="ar-SA"/>
          </a:p>
        </p:txBody>
      </p:sp>
      <p:sp>
        <p:nvSpPr>
          <p:cNvPr id="9" name="Footer Placeholder 8"/>
          <p:cNvSpPr>
            <a:spLocks noGrp="1"/>
          </p:cNvSpPr>
          <p:nvPr>
            <p:ph type="ftr" sz="quarter" idx="11"/>
          </p:nvPr>
        </p:nvSpPr>
        <p:spPr/>
        <p:txBody>
          <a:bodyPr/>
          <a:lstStyle>
            <a:lvl1pPr algn="r">
              <a:defRPr/>
            </a:lvl1pPr>
          </a:lstStyle>
          <a:p>
            <a:r>
              <a:rPr lang="ar-SA" smtClean="0"/>
              <a:t>أ.أماني الحسن</a:t>
            </a:r>
            <a:endParaRPr lang="ar-SA"/>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7DF3F8A4-985B-4C1F-B86F-164C4E292D1A}" type="slidenum">
              <a:rPr lang="ar-SA" smtClean="0"/>
              <a:t>‹#›</a:t>
            </a:fld>
            <a:endParaRPr lang="ar-SA"/>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24703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FBDC9F0D-4475-4D4A-944D-C4F8A7344E79}" type="uaqdatetime1">
              <a:rPr lang="ar-SA" smtClean="0"/>
              <a:t>04/03/38</a:t>
            </a:fld>
            <a:endParaRPr lang="ar-SA"/>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r>
              <a:rPr lang="ar-SA" smtClean="0"/>
              <a:t>أ.أماني الحسن</a:t>
            </a:r>
            <a:endParaRPr lang="ar-SA"/>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7DF3F8A4-985B-4C1F-B86F-164C4E292D1A}" type="slidenum">
              <a:rPr lang="ar-SA" smtClean="0"/>
              <a:t>‹#›</a:t>
            </a:fld>
            <a:endParaRPr lang="ar-SA"/>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97048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01FBBC8-8BD5-4A50-836B-BE3F7AACF555}" type="uaqdatetime1">
              <a:rPr lang="ar-SA" smtClean="0"/>
              <a:t>04/03/38</a:t>
            </a:fld>
            <a:endParaRPr lang="ar-SA"/>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r>
              <a:rPr lang="ar-SA" smtClean="0"/>
              <a:t>أ.أماني الحسن</a:t>
            </a:r>
            <a:endParaRPr lang="ar-SA"/>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7DF3F8A4-985B-4C1F-B86F-164C4E292D1A}" type="slidenum">
              <a:rPr lang="ar-SA" smtClean="0"/>
              <a:t>‹#›</a:t>
            </a:fld>
            <a:endParaRPr lang="ar-SA"/>
          </a:p>
        </p:txBody>
      </p:sp>
    </p:spTree>
    <p:extLst>
      <p:ext uri="{BB962C8B-B14F-4D97-AF65-F5344CB8AC3E}">
        <p14:creationId xmlns:p14="http://schemas.microsoft.com/office/powerpoint/2010/main" val="22382901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1"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r" defTabSz="914400" rtl="1"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8.jpg"/><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g"/><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jpg"/><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144854" y="2149920"/>
            <a:ext cx="9068586" cy="2590800"/>
          </a:xfrm>
          <a:ln>
            <a:noFill/>
          </a:ln>
          <a:effectLst>
            <a:glow rad="101600">
              <a:schemeClr val="accent2">
                <a:satMod val="175000"/>
                <a:alpha val="40000"/>
              </a:schemeClr>
            </a:glow>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lstStyle/>
          <a:p>
            <a:r>
              <a:rPr lang="ar-SA"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rPr>
              <a:t/>
            </a:r>
            <a:br>
              <a:rPr lang="ar-SA"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rPr>
            </a:br>
            <a:r>
              <a:rPr lang="ar-SA"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rPr>
              <a:t>التربية الاجتماعية </a:t>
            </a:r>
            <a:endParaRPr lang="ar-SA"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endParaRPr>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5069" y="2981289"/>
            <a:ext cx="2452332" cy="2166227"/>
          </a:xfrm>
          <a:prstGeom prst="rect">
            <a:avLst/>
          </a:prstGeom>
        </p:spPr>
      </p:pic>
    </p:spTree>
    <p:extLst>
      <p:ext uri="{BB962C8B-B14F-4D97-AF65-F5344CB8AC3E}">
        <p14:creationId xmlns:p14="http://schemas.microsoft.com/office/powerpoint/2010/main" val="5352329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0"/>
          <p:cNvSpPr>
            <a:spLocks/>
          </p:cNvSpPr>
          <p:nvPr/>
        </p:nvSpPr>
        <p:spPr bwMode="gray">
          <a:xfrm>
            <a:off x="9512488" y="320950"/>
            <a:ext cx="2373399" cy="2490489"/>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endParaRPr lang="ar-SA" sz="1100" b="1" dirty="0" smtClean="0">
              <a:solidFill>
                <a:schemeClr val="accent4">
                  <a:lumMod val="75000"/>
                </a:schemeClr>
              </a:solidFill>
            </a:endParaRPr>
          </a:p>
          <a:p>
            <a:pPr algn="ctr"/>
            <a:r>
              <a:rPr lang="ar-SA" sz="1100" b="1" dirty="0" smtClean="0">
                <a:solidFill>
                  <a:schemeClr val="accent4">
                    <a:lumMod val="75000"/>
                  </a:schemeClr>
                </a:solidFill>
              </a:rPr>
              <a:t>     </a:t>
            </a:r>
          </a:p>
          <a:p>
            <a:pPr algn="ctr"/>
            <a:r>
              <a:rPr lang="ar-SA" sz="3600" b="1" dirty="0" smtClean="0">
                <a:solidFill>
                  <a:schemeClr val="accent4">
                    <a:lumMod val="75000"/>
                  </a:schemeClr>
                </a:solidFill>
                <a:latin typeface="Andalus" pitchFamily="18" charset="-78"/>
                <a:cs typeface="Andalus" pitchFamily="18" charset="-78"/>
              </a:rPr>
              <a:t>1- إكساب الصفات الإنسانية:</a:t>
            </a:r>
            <a:endParaRPr lang="ar-SA" sz="1100" b="1" dirty="0">
              <a:solidFill>
                <a:schemeClr val="accent4">
                  <a:lumMod val="75000"/>
                </a:schemeClr>
              </a:solidFill>
              <a:latin typeface="Andalus" pitchFamily="18" charset="-78"/>
              <a:cs typeface="Andalus" pitchFamily="18" charset="-78"/>
            </a:endParaRPr>
          </a:p>
        </p:txBody>
      </p:sp>
      <p:sp>
        <p:nvSpPr>
          <p:cNvPr id="6" name="مربع نص 5"/>
          <p:cNvSpPr txBox="1"/>
          <p:nvPr/>
        </p:nvSpPr>
        <p:spPr>
          <a:xfrm>
            <a:off x="668737" y="1643258"/>
            <a:ext cx="8843751" cy="3415963"/>
          </a:xfrm>
          <a:prstGeom prst="snip2Diag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lnSpc>
                <a:spcPct val="150000"/>
              </a:lnSpc>
              <a:buFont typeface="Wingdings" panose="05000000000000000000" pitchFamily="2" charset="2"/>
              <a:buChar char="ü"/>
            </a:pPr>
            <a:r>
              <a:rPr lang="ar-SA" sz="2400" dirty="0" smtClean="0">
                <a:solidFill>
                  <a:schemeClr val="tx1"/>
                </a:solidFill>
                <a:cs typeface="PT Bold Heading" pitchFamily="2" charset="-78"/>
              </a:rPr>
              <a:t>يكتسب الطفل الصفات الانسانية من خلال التفاعل الشخصي مع البيئة الاجتماعية التي ينشأ فيها </a:t>
            </a:r>
          </a:p>
          <a:p>
            <a:pPr algn="ctr">
              <a:lnSpc>
                <a:spcPct val="150000"/>
              </a:lnSpc>
            </a:pPr>
            <a:endParaRPr lang="ar-SA" sz="2400" dirty="0" smtClean="0">
              <a:solidFill>
                <a:schemeClr val="tx1"/>
              </a:solidFill>
              <a:cs typeface="PT Bold Heading" pitchFamily="2" charset="-78"/>
            </a:endParaRPr>
          </a:p>
          <a:p>
            <a:pPr marL="342900" indent="-342900" algn="ctr">
              <a:lnSpc>
                <a:spcPct val="150000"/>
              </a:lnSpc>
              <a:buFont typeface="Wingdings" panose="05000000000000000000" pitchFamily="2" charset="2"/>
              <a:buChar char="ü"/>
            </a:pPr>
            <a:r>
              <a:rPr lang="ar-SA" sz="2400" dirty="0" smtClean="0">
                <a:solidFill>
                  <a:schemeClr val="tx1"/>
                </a:solidFill>
                <a:cs typeface="PT Bold Heading" pitchFamily="2" charset="-78"/>
              </a:rPr>
              <a:t>فالأطفال الذين لا يملكون المؤثرات البيئية الإنسانية لن يكتسبوا العواطف والمشاعر الإنسانية،  ولن يكتسبوا الأنماط السلوكية الإنسانية</a:t>
            </a:r>
            <a:endParaRPr lang="ar-SA" sz="2400" dirty="0">
              <a:solidFill>
                <a:schemeClr val="tx1"/>
              </a:solidFill>
              <a:cs typeface="PT Bold Heading" pitchFamily="2" charset="-78"/>
            </a:endParaRPr>
          </a:p>
        </p:txBody>
      </p:sp>
    </p:spTree>
    <p:extLst>
      <p:ext uri="{BB962C8B-B14F-4D97-AF65-F5344CB8AC3E}">
        <p14:creationId xmlns:p14="http://schemas.microsoft.com/office/powerpoint/2010/main" val="2830411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0"/>
          <p:cNvSpPr>
            <a:spLocks/>
          </p:cNvSpPr>
          <p:nvPr/>
        </p:nvSpPr>
        <p:spPr bwMode="gray">
          <a:xfrm>
            <a:off x="9512488" y="320950"/>
            <a:ext cx="2373399" cy="2490489"/>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endParaRPr lang="ar-SA" sz="1100" b="1" dirty="0" smtClean="0">
              <a:solidFill>
                <a:schemeClr val="accent4">
                  <a:lumMod val="75000"/>
                </a:schemeClr>
              </a:solidFill>
            </a:endParaRPr>
          </a:p>
          <a:p>
            <a:pPr algn="ctr"/>
            <a:r>
              <a:rPr lang="ar-SA" sz="1100" b="1" dirty="0" smtClean="0">
                <a:solidFill>
                  <a:schemeClr val="accent4">
                    <a:lumMod val="75000"/>
                  </a:schemeClr>
                </a:solidFill>
              </a:rPr>
              <a:t>     </a:t>
            </a:r>
          </a:p>
          <a:p>
            <a:pPr algn="ctr"/>
            <a:r>
              <a:rPr lang="ar-SA" sz="3600" b="1" dirty="0" smtClean="0">
                <a:solidFill>
                  <a:schemeClr val="accent4">
                    <a:lumMod val="75000"/>
                  </a:schemeClr>
                </a:solidFill>
                <a:latin typeface="Andalus" pitchFamily="18" charset="-78"/>
                <a:cs typeface="Andalus" pitchFamily="18" charset="-78"/>
              </a:rPr>
              <a:t>2- إكساب السلوك الاجتماعي:</a:t>
            </a:r>
            <a:endParaRPr lang="ar-SA" sz="1100" b="1" dirty="0">
              <a:solidFill>
                <a:schemeClr val="accent4">
                  <a:lumMod val="75000"/>
                </a:schemeClr>
              </a:solidFill>
              <a:latin typeface="Andalus" pitchFamily="18" charset="-78"/>
              <a:cs typeface="Andalus" pitchFamily="18" charset="-78"/>
            </a:endParaRPr>
          </a:p>
        </p:txBody>
      </p:sp>
      <p:sp>
        <p:nvSpPr>
          <p:cNvPr id="6" name="مربع نص 5"/>
          <p:cNvSpPr txBox="1"/>
          <p:nvPr/>
        </p:nvSpPr>
        <p:spPr>
          <a:xfrm>
            <a:off x="532257" y="1646932"/>
            <a:ext cx="8843751" cy="3636347"/>
          </a:xfrm>
          <a:prstGeom prst="snip2Diag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algn="ctr"/>
            <a:endParaRPr lang="ar-SA" sz="2400" dirty="0" smtClean="0">
              <a:solidFill>
                <a:schemeClr val="tx1"/>
              </a:solidFill>
              <a:cs typeface="PT Bold Heading" pitchFamily="2" charset="-78"/>
            </a:endParaRPr>
          </a:p>
          <a:p>
            <a:pPr marL="342900" indent="-342900" algn="ctr">
              <a:buFont typeface="Wingdings" panose="05000000000000000000" pitchFamily="2" charset="2"/>
              <a:buChar char="Ø"/>
            </a:pPr>
            <a:r>
              <a:rPr lang="ar-SA" sz="2400" dirty="0" smtClean="0">
                <a:solidFill>
                  <a:schemeClr val="tx1"/>
                </a:solidFill>
                <a:cs typeface="PT Bold Heading" pitchFamily="2" charset="-78"/>
              </a:rPr>
              <a:t>من خلال التعامل والتفاعل مع البيئة الاجتماعية تنمو في الطفل صفاته الإنسانية التي تميزه عن سائر الكائنات الأخرى، ويكتسب الطفل خصائص سلوكه الاجتماعي.</a:t>
            </a:r>
          </a:p>
          <a:p>
            <a:pPr algn="ctr"/>
            <a:endParaRPr lang="ar-SA" sz="2400" dirty="0" smtClean="0">
              <a:solidFill>
                <a:schemeClr val="tx1"/>
              </a:solidFill>
              <a:cs typeface="PT Bold Heading" pitchFamily="2" charset="-78"/>
            </a:endParaRPr>
          </a:p>
          <a:p>
            <a:pPr marL="342900" indent="-342900" algn="ctr">
              <a:buFont typeface="Wingdings" panose="05000000000000000000" pitchFamily="2" charset="2"/>
              <a:buChar char="Ø"/>
            </a:pPr>
            <a:r>
              <a:rPr lang="ar-SA" sz="2400" dirty="0" smtClean="0">
                <a:solidFill>
                  <a:schemeClr val="tx1"/>
                </a:solidFill>
                <a:cs typeface="PT Bold Heading" pitchFamily="2" charset="-78"/>
              </a:rPr>
              <a:t>الحرمان من التفاعل الاجتماعي والاحتكاك بأفراد البيئة الاجتماعية يفقد الفرد اكتساب السلوك الاجتماعي</a:t>
            </a:r>
          </a:p>
          <a:p>
            <a:pPr algn="ctr"/>
            <a:endParaRPr lang="ar-SA" sz="2400" dirty="0" smtClean="0">
              <a:solidFill>
                <a:schemeClr val="tx1"/>
              </a:solidFill>
              <a:cs typeface="PT Bold Heading" pitchFamily="2" charset="-78"/>
            </a:endParaRPr>
          </a:p>
          <a:p>
            <a:pPr marL="342900" indent="-342900" algn="ctr">
              <a:buFont typeface="Wingdings" panose="05000000000000000000" pitchFamily="2" charset="2"/>
              <a:buChar char="Ø"/>
            </a:pPr>
            <a:r>
              <a:rPr lang="ar-SA" sz="2400" dirty="0" smtClean="0">
                <a:solidFill>
                  <a:schemeClr val="tx1"/>
                </a:solidFill>
                <a:cs typeface="PT Bold Heading" pitchFamily="2" charset="-78"/>
              </a:rPr>
              <a:t>التربية الاجتماعية تساعد الفرد على الاندماج في ثقافة مجتمعه واكتساب أنماط سلوكية.</a:t>
            </a:r>
            <a:endParaRPr lang="ar-SA" sz="2400" dirty="0">
              <a:solidFill>
                <a:schemeClr val="tx1"/>
              </a:solidFill>
              <a:cs typeface="PT Bold Heading" pitchFamily="2" charset="-78"/>
            </a:endParaRPr>
          </a:p>
        </p:txBody>
      </p:sp>
    </p:spTree>
    <p:extLst>
      <p:ext uri="{BB962C8B-B14F-4D97-AF65-F5344CB8AC3E}">
        <p14:creationId xmlns:p14="http://schemas.microsoft.com/office/powerpoint/2010/main" val="296225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0"/>
          <p:cNvSpPr>
            <a:spLocks/>
          </p:cNvSpPr>
          <p:nvPr/>
        </p:nvSpPr>
        <p:spPr bwMode="gray">
          <a:xfrm>
            <a:off x="9512488" y="320950"/>
            <a:ext cx="2373399" cy="2490489"/>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endParaRPr lang="ar-SA" sz="1100" b="1" dirty="0" smtClean="0">
              <a:solidFill>
                <a:schemeClr val="accent4">
                  <a:lumMod val="75000"/>
                </a:schemeClr>
              </a:solidFill>
            </a:endParaRPr>
          </a:p>
          <a:p>
            <a:pPr algn="ctr"/>
            <a:r>
              <a:rPr lang="ar-SA" sz="1100" b="1" dirty="0" smtClean="0">
                <a:solidFill>
                  <a:schemeClr val="accent4">
                    <a:lumMod val="75000"/>
                  </a:schemeClr>
                </a:solidFill>
              </a:rPr>
              <a:t>     </a:t>
            </a:r>
          </a:p>
          <a:p>
            <a:pPr algn="ctr"/>
            <a:r>
              <a:rPr lang="ar-SA" sz="3600" b="1" dirty="0" smtClean="0">
                <a:solidFill>
                  <a:schemeClr val="accent4">
                    <a:lumMod val="75000"/>
                  </a:schemeClr>
                </a:solidFill>
                <a:latin typeface="Andalus" pitchFamily="18" charset="-78"/>
                <a:cs typeface="Andalus" pitchFamily="18" charset="-78"/>
              </a:rPr>
              <a:t>3- السمو بالحاجات الإنسانية:</a:t>
            </a:r>
            <a:endParaRPr lang="ar-SA" sz="1100" b="1" dirty="0">
              <a:solidFill>
                <a:schemeClr val="accent4">
                  <a:lumMod val="75000"/>
                </a:schemeClr>
              </a:solidFill>
              <a:latin typeface="Andalus" pitchFamily="18" charset="-78"/>
              <a:cs typeface="Andalus" pitchFamily="18" charset="-78"/>
            </a:endParaRPr>
          </a:p>
        </p:txBody>
      </p:sp>
      <p:sp>
        <p:nvSpPr>
          <p:cNvPr id="6" name="مربع نص 5"/>
          <p:cNvSpPr txBox="1"/>
          <p:nvPr/>
        </p:nvSpPr>
        <p:spPr>
          <a:xfrm>
            <a:off x="532257" y="2087702"/>
            <a:ext cx="8843751" cy="2754809"/>
          </a:xfrm>
          <a:prstGeom prst="snip2Diag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Font typeface="Wingdings" panose="05000000000000000000" pitchFamily="2" charset="2"/>
              <a:buChar char="Ø"/>
            </a:pPr>
            <a:r>
              <a:rPr lang="ar-SA" sz="2400" dirty="0" smtClean="0">
                <a:solidFill>
                  <a:schemeClr val="tx1"/>
                </a:solidFill>
                <a:cs typeface="PT Bold Heading" pitchFamily="2" charset="-78"/>
              </a:rPr>
              <a:t>تعمل التربية الاجتماعية على السمو بحاجات الطفل البيولوجية إلى حاجات ودوافع من نوع جديد ذات طابع اجتماعي</a:t>
            </a:r>
          </a:p>
          <a:p>
            <a:pPr marL="342900" indent="-342900" algn="ctr">
              <a:buFont typeface="Wingdings" panose="05000000000000000000" pitchFamily="2" charset="2"/>
              <a:buChar char="Ø"/>
            </a:pPr>
            <a:endParaRPr lang="ar-SA" sz="2400" dirty="0">
              <a:solidFill>
                <a:schemeClr val="tx1"/>
              </a:solidFill>
              <a:cs typeface="PT Bold Heading" pitchFamily="2" charset="-78"/>
            </a:endParaRPr>
          </a:p>
          <a:p>
            <a:pPr marL="342900" indent="-342900" algn="ctr">
              <a:buFont typeface="Wingdings" panose="05000000000000000000" pitchFamily="2" charset="2"/>
              <a:buChar char="Ø"/>
            </a:pPr>
            <a:r>
              <a:rPr lang="ar-SA" sz="2400" dirty="0" smtClean="0">
                <a:solidFill>
                  <a:schemeClr val="tx1"/>
                </a:solidFill>
                <a:cs typeface="PT Bold Heading" pitchFamily="2" charset="-78"/>
              </a:rPr>
              <a:t> لا يخضع الفرد في سلوكه إلى حاجاته الفسيولوجية فقط، وإنما يستطيع أن يضبط انفعالاته ويتحكم في إشباع حاجاته.</a:t>
            </a:r>
          </a:p>
          <a:p>
            <a:pPr algn="ctr"/>
            <a:endParaRPr lang="ar-SA" sz="2400" dirty="0">
              <a:solidFill>
                <a:schemeClr val="tx1"/>
              </a:solidFill>
              <a:cs typeface="PT Bold Heading" pitchFamily="2" charset="-78"/>
            </a:endParaRPr>
          </a:p>
        </p:txBody>
      </p:sp>
    </p:spTree>
    <p:extLst>
      <p:ext uri="{BB962C8B-B14F-4D97-AF65-F5344CB8AC3E}">
        <p14:creationId xmlns:p14="http://schemas.microsoft.com/office/powerpoint/2010/main" val="2877413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296400" y="1016830"/>
            <a:ext cx="2430780" cy="1645920"/>
          </a:xfrm>
        </p:spPr>
        <p:txBody>
          <a:bodyPr>
            <a:noAutofit/>
          </a:bodyPr>
          <a:lstStyle/>
          <a:p>
            <a:pPr algn="ctr"/>
            <a:r>
              <a:rPr lang="ar-SA"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rPr>
              <a:t>أهداف التربية الاجتماعية</a:t>
            </a:r>
            <a:endParaRPr lang="ar-SA"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endParaRPr>
          </a:p>
        </p:txBody>
      </p:sp>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79255" y="2740717"/>
            <a:ext cx="2447925"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9" name="رسم تخطيطي 8"/>
          <p:cNvGraphicFramePr/>
          <p:nvPr>
            <p:extLst>
              <p:ext uri="{D42A27DB-BD31-4B8C-83A1-F6EECF244321}">
                <p14:modId xmlns:p14="http://schemas.microsoft.com/office/powerpoint/2010/main" val="615037303"/>
              </p:ext>
            </p:extLst>
          </p:nvPr>
        </p:nvGraphicFramePr>
        <p:xfrm>
          <a:off x="191903" y="1497138"/>
          <a:ext cx="8128000" cy="3759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80030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282736" y="1279441"/>
            <a:ext cx="10116855" cy="4517886"/>
          </a:xfrm>
          <a:prstGeom prst="snip2Diag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lnSpc>
                <a:spcPct val="150000"/>
              </a:lnSpc>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تهدف التربية الاجتماعية إلى تشرب الطفل للأنماط الثقافية التي تميز مجتمعه عن المجتمعات الأخرى.</a:t>
            </a:r>
          </a:p>
          <a:p>
            <a:pPr algn="ctr">
              <a:lnSpc>
                <a:spcPct val="150000"/>
              </a:lnSpc>
              <a:buClr>
                <a:schemeClr val="accent5">
                  <a:lumMod val="75000"/>
                </a:schemeClr>
              </a:buClr>
            </a:pPr>
            <a:endParaRPr lang="ar-SA" sz="2000" dirty="0" smtClean="0">
              <a:solidFill>
                <a:schemeClr val="tx1"/>
              </a:solidFill>
              <a:cs typeface="PT Bold Heading" pitchFamily="2" charset="-78"/>
            </a:endParaRPr>
          </a:p>
          <a:p>
            <a:pPr marL="342900" indent="-342900" algn="ctr">
              <a:lnSpc>
                <a:spcPct val="150000"/>
              </a:lnSpc>
              <a:buClr>
                <a:schemeClr val="accent5">
                  <a:lumMod val="75000"/>
                </a:schemeClr>
              </a:buClr>
              <a:buFont typeface="Wingdings" panose="05000000000000000000" pitchFamily="2" charset="2"/>
              <a:buChar char="v"/>
            </a:pPr>
            <a:r>
              <a:rPr lang="ar-SA" sz="2000" b="1" dirty="0" smtClean="0">
                <a:solidFill>
                  <a:schemeClr val="tx1"/>
                </a:solidFill>
                <a:cs typeface="PT Bold Heading" pitchFamily="2" charset="-78"/>
              </a:rPr>
              <a:t>يرى </a:t>
            </a:r>
            <a:r>
              <a:rPr lang="ar-SA" sz="2000" b="1" dirty="0" err="1" smtClean="0">
                <a:solidFill>
                  <a:schemeClr val="tx1"/>
                </a:solidFill>
                <a:cs typeface="PT Bold Heading" pitchFamily="2" charset="-78"/>
              </a:rPr>
              <a:t>جيزل</a:t>
            </a:r>
            <a:r>
              <a:rPr lang="en-US" sz="2000" b="1" dirty="0" smtClean="0">
                <a:solidFill>
                  <a:schemeClr val="tx1"/>
                </a:solidFill>
                <a:cs typeface="PT Bold Heading" pitchFamily="2" charset="-78"/>
              </a:rPr>
              <a:t> </a:t>
            </a:r>
            <a:r>
              <a:rPr lang="ar-SA" sz="2000" dirty="0" smtClean="0">
                <a:solidFill>
                  <a:schemeClr val="tx1"/>
                </a:solidFill>
                <a:cs typeface="PT Bold Heading" pitchFamily="2" charset="-78"/>
              </a:rPr>
              <a:t>أن الطفولة عند الإنسان هي زمن التثقيف وأن التربية الاجتماعية هي ( عملية إدخال ثقافة المجتمع لتصبح جزءاً من ذات الفرد).</a:t>
            </a:r>
          </a:p>
          <a:p>
            <a:pPr algn="ctr">
              <a:lnSpc>
                <a:spcPct val="150000"/>
              </a:lnSpc>
              <a:buClr>
                <a:schemeClr val="accent5">
                  <a:lumMod val="75000"/>
                </a:schemeClr>
              </a:buClr>
            </a:pPr>
            <a:endParaRPr lang="ar-SA" sz="2000" dirty="0" smtClean="0">
              <a:solidFill>
                <a:schemeClr val="tx1"/>
              </a:solidFill>
              <a:cs typeface="PT Bold Heading" pitchFamily="2" charset="-78"/>
            </a:endParaRPr>
          </a:p>
          <a:p>
            <a:pPr marL="342900" indent="-342900" algn="ctr">
              <a:lnSpc>
                <a:spcPct val="150000"/>
              </a:lnSpc>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الثقافة توفر أنماطاً اجتماعية عامة ومقبولة يستجيب لها كافة الأفراد في مجتمع معين. وتنتقل من جيل إلى جيل، وتتراكم نتيجة لهذا الانتقال. </a:t>
            </a:r>
          </a:p>
          <a:p>
            <a:pPr algn="ctr">
              <a:lnSpc>
                <a:spcPct val="150000"/>
              </a:lnSpc>
              <a:buClr>
                <a:schemeClr val="accent5">
                  <a:lumMod val="75000"/>
                </a:schemeClr>
              </a:buClr>
            </a:pPr>
            <a:endParaRPr lang="ar-SA" sz="2000" dirty="0" smtClean="0">
              <a:solidFill>
                <a:schemeClr val="tx1"/>
              </a:solidFill>
              <a:cs typeface="PT Bold Heading" pitchFamily="2" charset="-78"/>
            </a:endParaRPr>
          </a:p>
        </p:txBody>
      </p:sp>
      <p:sp>
        <p:nvSpPr>
          <p:cNvPr id="5" name="Freeform 30"/>
          <p:cNvSpPr>
            <a:spLocks/>
          </p:cNvSpPr>
          <p:nvPr/>
        </p:nvSpPr>
        <p:spPr bwMode="gray">
          <a:xfrm>
            <a:off x="9853683" y="252710"/>
            <a:ext cx="2141387" cy="2490489"/>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endParaRPr lang="ar-SA" sz="1100" b="1" dirty="0" smtClean="0">
              <a:solidFill>
                <a:schemeClr val="accent4">
                  <a:lumMod val="75000"/>
                </a:schemeClr>
              </a:solidFill>
            </a:endParaRPr>
          </a:p>
          <a:p>
            <a:pPr algn="ctr"/>
            <a:r>
              <a:rPr lang="ar-SA" sz="1100" b="1" dirty="0" smtClean="0">
                <a:solidFill>
                  <a:schemeClr val="accent4">
                    <a:lumMod val="75000"/>
                  </a:schemeClr>
                </a:solidFill>
              </a:rPr>
              <a:t>     </a:t>
            </a:r>
          </a:p>
          <a:p>
            <a:pPr algn="ctr"/>
            <a:r>
              <a:rPr lang="ar-SA" sz="3600" b="1" dirty="0" smtClean="0">
                <a:solidFill>
                  <a:schemeClr val="accent4">
                    <a:lumMod val="75000"/>
                  </a:schemeClr>
                </a:solidFill>
                <a:latin typeface="Andalus" pitchFamily="18" charset="-78"/>
                <a:cs typeface="Andalus" pitchFamily="18" charset="-78"/>
              </a:rPr>
              <a:t>1- نقل </a:t>
            </a:r>
          </a:p>
          <a:p>
            <a:pPr algn="ctr"/>
            <a:r>
              <a:rPr lang="ar-SA" sz="3600" b="1" dirty="0" smtClean="0">
                <a:solidFill>
                  <a:schemeClr val="accent4">
                    <a:lumMod val="75000"/>
                  </a:schemeClr>
                </a:solidFill>
                <a:latin typeface="Andalus" pitchFamily="18" charset="-78"/>
                <a:cs typeface="Andalus" pitchFamily="18" charset="-78"/>
              </a:rPr>
              <a:t>التراث </a:t>
            </a:r>
          </a:p>
          <a:p>
            <a:pPr algn="ctr"/>
            <a:r>
              <a:rPr lang="ar-SA" sz="3600" b="1" dirty="0" smtClean="0">
                <a:solidFill>
                  <a:schemeClr val="accent4">
                    <a:lumMod val="75000"/>
                  </a:schemeClr>
                </a:solidFill>
                <a:latin typeface="Andalus" pitchFamily="18" charset="-78"/>
                <a:cs typeface="Andalus" pitchFamily="18" charset="-78"/>
              </a:rPr>
              <a:t>الثقافي:</a:t>
            </a:r>
            <a:endParaRPr lang="ar-SA" sz="1100" b="1" dirty="0">
              <a:solidFill>
                <a:schemeClr val="accent4">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842045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282736" y="1003960"/>
            <a:ext cx="10116855" cy="5068848"/>
          </a:xfrm>
          <a:prstGeom prst="snip2Diag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lnSpc>
                <a:spcPct val="150000"/>
              </a:lnSpc>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 تعتمد الثقافة في وجودها واستمرارها على استمرار وبقاء المجتمع.</a:t>
            </a:r>
          </a:p>
          <a:p>
            <a:pPr algn="ctr">
              <a:lnSpc>
                <a:spcPct val="150000"/>
              </a:lnSpc>
              <a:buClr>
                <a:schemeClr val="accent5">
                  <a:lumMod val="75000"/>
                </a:schemeClr>
              </a:buClr>
            </a:pPr>
            <a:endParaRPr lang="ar-SA" sz="2000" dirty="0" smtClean="0">
              <a:solidFill>
                <a:schemeClr val="tx1"/>
              </a:solidFill>
              <a:cs typeface="PT Bold Heading" pitchFamily="2" charset="-78"/>
            </a:endParaRPr>
          </a:p>
          <a:p>
            <a:pPr marL="342900" indent="-342900" algn="ctr">
              <a:lnSpc>
                <a:spcPct val="150000"/>
              </a:lnSpc>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هذا الوجود وهذا الاستمرار لا يتوقفان على وجود فرد بعينه أو جماعة بعينها، وإنما يعتمد على ما تحدثه التربية الاجتماعية من نقل ثقافة جيل إلى الجيل الذي يليه عن طريق الأسرة والمؤسسات الاجتماعية الأخرى.</a:t>
            </a:r>
          </a:p>
          <a:p>
            <a:pPr algn="ctr">
              <a:lnSpc>
                <a:spcPct val="150000"/>
              </a:lnSpc>
              <a:buClr>
                <a:schemeClr val="accent5">
                  <a:lumMod val="75000"/>
                </a:schemeClr>
              </a:buClr>
            </a:pPr>
            <a:endParaRPr lang="ar-SA" sz="2000" dirty="0" smtClean="0">
              <a:solidFill>
                <a:schemeClr val="tx1"/>
              </a:solidFill>
              <a:cs typeface="PT Bold Heading" pitchFamily="2" charset="-78"/>
            </a:endParaRPr>
          </a:p>
          <a:p>
            <a:pPr marL="342900" indent="-342900" algn="ctr">
              <a:lnSpc>
                <a:spcPct val="150000"/>
              </a:lnSpc>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تساعد التربية الاجتماعية من خلال إدخال ثقافة المجتمع إلى ذات الفرد على إكساب سلوك الأفراد صفة التشابه، والاحتفاظ بالتماسك الاجتماعي والوحدة الثقافية، وتنمية الشعور بالولاء والانتماء للجماعة. </a:t>
            </a:r>
          </a:p>
        </p:txBody>
      </p:sp>
      <p:sp>
        <p:nvSpPr>
          <p:cNvPr id="5" name="Freeform 30"/>
          <p:cNvSpPr>
            <a:spLocks/>
          </p:cNvSpPr>
          <p:nvPr/>
        </p:nvSpPr>
        <p:spPr bwMode="gray">
          <a:xfrm>
            <a:off x="9853683" y="252710"/>
            <a:ext cx="2141387" cy="2490489"/>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endParaRPr lang="ar-SA" sz="1100" b="1" dirty="0" smtClean="0">
              <a:solidFill>
                <a:schemeClr val="accent4">
                  <a:lumMod val="75000"/>
                </a:schemeClr>
              </a:solidFill>
            </a:endParaRPr>
          </a:p>
          <a:p>
            <a:pPr algn="ctr"/>
            <a:r>
              <a:rPr lang="ar-SA" sz="1100" b="1" dirty="0" smtClean="0">
                <a:solidFill>
                  <a:schemeClr val="accent4">
                    <a:lumMod val="75000"/>
                  </a:schemeClr>
                </a:solidFill>
              </a:rPr>
              <a:t>     </a:t>
            </a:r>
          </a:p>
          <a:p>
            <a:pPr algn="ctr"/>
            <a:r>
              <a:rPr lang="ar-SA" sz="3600" b="1" dirty="0" smtClean="0">
                <a:solidFill>
                  <a:schemeClr val="accent4">
                    <a:lumMod val="75000"/>
                  </a:schemeClr>
                </a:solidFill>
                <a:latin typeface="Andalus" pitchFamily="18" charset="-78"/>
                <a:cs typeface="Andalus" pitchFamily="18" charset="-78"/>
              </a:rPr>
              <a:t>1- نقل </a:t>
            </a:r>
          </a:p>
          <a:p>
            <a:pPr algn="ctr"/>
            <a:r>
              <a:rPr lang="ar-SA" sz="3600" b="1" dirty="0" smtClean="0">
                <a:solidFill>
                  <a:schemeClr val="accent4">
                    <a:lumMod val="75000"/>
                  </a:schemeClr>
                </a:solidFill>
                <a:latin typeface="Andalus" pitchFamily="18" charset="-78"/>
                <a:cs typeface="Andalus" pitchFamily="18" charset="-78"/>
              </a:rPr>
              <a:t>التراث </a:t>
            </a:r>
          </a:p>
          <a:p>
            <a:pPr algn="ctr"/>
            <a:r>
              <a:rPr lang="ar-SA" sz="3600" b="1" dirty="0" smtClean="0">
                <a:solidFill>
                  <a:schemeClr val="accent4">
                    <a:lumMod val="75000"/>
                  </a:schemeClr>
                </a:solidFill>
                <a:latin typeface="Andalus" pitchFamily="18" charset="-78"/>
                <a:cs typeface="Andalus" pitchFamily="18" charset="-78"/>
              </a:rPr>
              <a:t>الثقافي:</a:t>
            </a:r>
            <a:endParaRPr lang="ar-SA" sz="1100" b="1" dirty="0">
              <a:solidFill>
                <a:schemeClr val="accent4">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206040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0"/>
          <p:cNvSpPr>
            <a:spLocks/>
          </p:cNvSpPr>
          <p:nvPr/>
        </p:nvSpPr>
        <p:spPr bwMode="gray">
          <a:xfrm>
            <a:off x="9512488" y="320950"/>
            <a:ext cx="2373399" cy="2490489"/>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endParaRPr lang="ar-SA" sz="1100" b="1" dirty="0" smtClean="0">
              <a:solidFill>
                <a:schemeClr val="accent4">
                  <a:lumMod val="75000"/>
                </a:schemeClr>
              </a:solidFill>
            </a:endParaRPr>
          </a:p>
          <a:p>
            <a:pPr algn="ctr"/>
            <a:r>
              <a:rPr lang="ar-SA" sz="1100" b="1" dirty="0" smtClean="0">
                <a:solidFill>
                  <a:schemeClr val="accent4">
                    <a:lumMod val="75000"/>
                  </a:schemeClr>
                </a:solidFill>
              </a:rPr>
              <a:t>     </a:t>
            </a:r>
          </a:p>
          <a:p>
            <a:pPr algn="ctr"/>
            <a:r>
              <a:rPr lang="ar-SA" sz="3600" b="1" dirty="0" smtClean="0">
                <a:solidFill>
                  <a:schemeClr val="accent4">
                    <a:lumMod val="75000"/>
                  </a:schemeClr>
                </a:solidFill>
                <a:latin typeface="Andalus" pitchFamily="18" charset="-78"/>
                <a:cs typeface="Andalus" pitchFamily="18" charset="-78"/>
              </a:rPr>
              <a:t>2- تحقيق الضبط الاجتماعي:</a:t>
            </a:r>
            <a:endParaRPr lang="ar-SA" sz="1100" b="1" dirty="0">
              <a:solidFill>
                <a:schemeClr val="accent4">
                  <a:lumMod val="75000"/>
                </a:schemeClr>
              </a:solidFill>
              <a:latin typeface="Andalus" pitchFamily="18" charset="-78"/>
              <a:cs typeface="Andalus" pitchFamily="18" charset="-78"/>
            </a:endParaRPr>
          </a:p>
        </p:txBody>
      </p:sp>
      <p:sp>
        <p:nvSpPr>
          <p:cNvPr id="6" name="مربع نص 5"/>
          <p:cNvSpPr txBox="1"/>
          <p:nvPr/>
        </p:nvSpPr>
        <p:spPr>
          <a:xfrm>
            <a:off x="559555" y="399460"/>
            <a:ext cx="8843751" cy="2314039"/>
          </a:xfrm>
          <a:prstGeom prst="snip2Diag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Clr>
                <a:srgbClr val="7030A0"/>
              </a:buClr>
              <a:buFont typeface="Wingdings" panose="05000000000000000000" pitchFamily="2" charset="2"/>
              <a:buChar char="Ø"/>
            </a:pPr>
            <a:r>
              <a:rPr lang="ar-SA" sz="2400" dirty="0" smtClean="0">
                <a:solidFill>
                  <a:schemeClr val="tx1"/>
                </a:solidFill>
                <a:cs typeface="PT Bold Heading" pitchFamily="2" charset="-78"/>
              </a:rPr>
              <a:t>تهدف التربية الاجتماعية إلى تحقيق الضبط الاجتماعي فعملية التطبيع الاجتماعي هي لب جوهر التربية الاجتماعية.</a:t>
            </a:r>
          </a:p>
          <a:p>
            <a:pPr marL="342900" indent="-342900" algn="ctr">
              <a:buClr>
                <a:srgbClr val="7030A0"/>
              </a:buClr>
              <a:buFont typeface="Wingdings" panose="05000000000000000000" pitchFamily="2" charset="2"/>
              <a:buChar char="Ø"/>
            </a:pPr>
            <a:r>
              <a:rPr lang="ar-SA" sz="2400" dirty="0" smtClean="0">
                <a:solidFill>
                  <a:schemeClr val="tx1"/>
                </a:solidFill>
                <a:cs typeface="PT Bold Heading" pitchFamily="2" charset="-78"/>
              </a:rPr>
              <a:t>نحن نجبر الطفل على احترام العادات والتقاليد </a:t>
            </a:r>
            <a:r>
              <a:rPr lang="ar-SA" sz="2400" dirty="0" smtClean="0">
                <a:solidFill>
                  <a:srgbClr val="FF0000"/>
                </a:solidFill>
                <a:cs typeface="PT Bold Heading" pitchFamily="2" charset="-78"/>
              </a:rPr>
              <a:t>والسبب؟؟؟؟؟؟</a:t>
            </a:r>
          </a:p>
          <a:p>
            <a:pPr algn="ctr">
              <a:buClr>
                <a:srgbClr val="7030A0"/>
              </a:buClr>
            </a:pPr>
            <a:r>
              <a:rPr lang="ar-SA" sz="2400" dirty="0" smtClean="0">
                <a:solidFill>
                  <a:srgbClr val="FF0000"/>
                </a:solidFill>
                <a:cs typeface="PT Bold Heading" pitchFamily="2" charset="-78"/>
              </a:rPr>
              <a:t>(عدم شعور الطفل بالقهر كلما تقدم في العمر)</a:t>
            </a:r>
          </a:p>
          <a:p>
            <a:pPr marL="457200" indent="-457200" algn="ctr">
              <a:buClr>
                <a:srgbClr val="7030A0"/>
              </a:buClr>
              <a:buFont typeface="Wingdings" panose="05000000000000000000" pitchFamily="2" charset="2"/>
              <a:buChar char="Ø"/>
            </a:pPr>
            <a:r>
              <a:rPr lang="ar-SA" sz="2400" dirty="0" smtClean="0">
                <a:solidFill>
                  <a:schemeClr val="tx1"/>
                </a:solidFill>
                <a:cs typeface="PT Bold Heading" pitchFamily="2" charset="-78"/>
              </a:rPr>
              <a:t>تبدأ عملية الضبط الاجتماعي في سن مبكرة  </a:t>
            </a:r>
            <a:endParaRPr lang="ar-SA" sz="2400" dirty="0">
              <a:solidFill>
                <a:schemeClr val="tx1"/>
              </a:solidFill>
              <a:cs typeface="PT Bold Heading" pitchFamily="2" charset="-78"/>
            </a:endParaRPr>
          </a:p>
        </p:txBody>
      </p:sp>
      <p:sp>
        <p:nvSpPr>
          <p:cNvPr id="2" name="إطار 1"/>
          <p:cNvSpPr/>
          <p:nvPr/>
        </p:nvSpPr>
        <p:spPr>
          <a:xfrm>
            <a:off x="1787854" y="3016156"/>
            <a:ext cx="8065827" cy="1378423"/>
          </a:xfrm>
          <a:prstGeom prst="frame">
            <a:avLst/>
          </a:prstGeom>
        </p:spPr>
        <p:style>
          <a:lnRef idx="1">
            <a:schemeClr val="accent2"/>
          </a:lnRef>
          <a:fillRef idx="3">
            <a:schemeClr val="accent2"/>
          </a:fillRef>
          <a:effectRef idx="2">
            <a:schemeClr val="accent2"/>
          </a:effectRef>
          <a:fontRef idx="minor">
            <a:schemeClr val="lt1"/>
          </a:fontRef>
        </p:style>
        <p:txBody>
          <a:bodyPr rtlCol="1" anchor="ctr"/>
          <a:lstStyle/>
          <a:p>
            <a:pPr marL="457200" indent="-457200" algn="ctr">
              <a:buClr>
                <a:srgbClr val="7030A0"/>
              </a:buClr>
              <a:buFont typeface="Wingdings" panose="05000000000000000000" pitchFamily="2" charset="2"/>
              <a:buChar char="v"/>
            </a:pPr>
            <a:r>
              <a:rPr lang="ar-SA" sz="2800" dirty="0" smtClean="0">
                <a:solidFill>
                  <a:schemeClr val="accent5">
                    <a:lumMod val="75000"/>
                  </a:schemeClr>
                </a:solidFill>
                <a:cs typeface="PT Bold Heading" pitchFamily="2" charset="-78"/>
              </a:rPr>
              <a:t>يمكننا أن نميز بين ثلاث درجات لضبط دوافع الطفل وسلوكه وهي:</a:t>
            </a:r>
            <a:endParaRPr lang="ar-SA" sz="2800" dirty="0">
              <a:solidFill>
                <a:schemeClr val="accent5">
                  <a:lumMod val="75000"/>
                </a:schemeClr>
              </a:solidFill>
            </a:endParaRPr>
          </a:p>
        </p:txBody>
      </p:sp>
      <p:graphicFrame>
        <p:nvGraphicFramePr>
          <p:cNvPr id="7" name="رسم تخطيطي 6"/>
          <p:cNvGraphicFramePr/>
          <p:nvPr>
            <p:extLst>
              <p:ext uri="{D42A27DB-BD31-4B8C-83A1-F6EECF244321}">
                <p14:modId xmlns:p14="http://schemas.microsoft.com/office/powerpoint/2010/main" val="2749066980"/>
              </p:ext>
            </p:extLst>
          </p:nvPr>
        </p:nvGraphicFramePr>
        <p:xfrm>
          <a:off x="1786339" y="281143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7148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Graphic spid="7"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3"/>
          <p:cNvSpPr>
            <a:spLocks noChangeArrowheads="1"/>
          </p:cNvSpPr>
          <p:nvPr/>
        </p:nvSpPr>
        <p:spPr bwMode="gray">
          <a:xfrm>
            <a:off x="9163379" y="564306"/>
            <a:ext cx="2592821" cy="2391978"/>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endParaRPr lang="ar-SA">
              <a:cs typeface="PT Bold Heading" pitchFamily="2" charset="-78"/>
            </a:endParaRPr>
          </a:p>
        </p:txBody>
      </p:sp>
      <p:sp>
        <p:nvSpPr>
          <p:cNvPr id="18" name="Oval 4"/>
          <p:cNvSpPr>
            <a:spLocks noChangeArrowheads="1"/>
          </p:cNvSpPr>
          <p:nvPr/>
        </p:nvSpPr>
        <p:spPr bwMode="gray">
          <a:xfrm>
            <a:off x="9423719" y="773142"/>
            <a:ext cx="2026753" cy="1996610"/>
          </a:xfrm>
          <a:prstGeom prst="ellipse">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endParaRPr lang="ar-SA">
              <a:cs typeface="PT Bold Heading" pitchFamily="2" charset="-78"/>
            </a:endParaRPr>
          </a:p>
        </p:txBody>
      </p:sp>
      <p:sp>
        <p:nvSpPr>
          <p:cNvPr id="24" name="Text Box 10"/>
          <p:cNvSpPr txBox="1">
            <a:spLocks noChangeArrowheads="1"/>
          </p:cNvSpPr>
          <p:nvPr/>
        </p:nvSpPr>
        <p:spPr bwMode="gray">
          <a:xfrm>
            <a:off x="9300635" y="1088942"/>
            <a:ext cx="2360029" cy="1569660"/>
          </a:xfrm>
          <a:prstGeom prst="rect">
            <a:avLst/>
          </a:prstGeom>
          <a:noFill/>
          <a:ln w="9525" algn="ctr">
            <a:noFill/>
            <a:miter lim="800000"/>
            <a:headEnd/>
            <a:tailEnd/>
          </a:ln>
          <a:effectLst>
            <a:outerShdw dist="35921" dir="2700000" algn="ctr" rotWithShape="0">
              <a:srgbClr val="000000"/>
            </a:outerShdw>
          </a:effectLst>
        </p:spPr>
        <p:txBody>
          <a:bodyPr wrap="square">
            <a:spAutoFit/>
          </a:bodyPr>
          <a:lstStyle/>
          <a:p>
            <a:pPr algn="ctr" eaLnBrk="0" hangingPunct="0"/>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PT Bold Heading" pitchFamily="2" charset="-78"/>
              </a:rPr>
              <a:t>الضبط من الدرجة</a:t>
            </a:r>
          </a:p>
          <a:p>
            <a:pPr algn="ctr" eaLnBrk="0" hangingPunct="0"/>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PT Bold Heading" pitchFamily="2" charset="-78"/>
              </a:rPr>
              <a:t> الأولى:</a:t>
            </a:r>
            <a:endPar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PT Bold Heading" pitchFamily="2" charset="-78"/>
            </a:endParaRPr>
          </a:p>
        </p:txBody>
      </p:sp>
      <p:sp>
        <p:nvSpPr>
          <p:cNvPr id="27" name="Rectangle 2"/>
          <p:cNvSpPr txBox="1">
            <a:spLocks noChangeArrowheads="1"/>
          </p:cNvSpPr>
          <p:nvPr/>
        </p:nvSpPr>
        <p:spPr bwMode="gray">
          <a:xfrm>
            <a:off x="532263" y="400097"/>
            <a:ext cx="8275988" cy="3061879"/>
          </a:xfrm>
          <a:prstGeom prst="rect">
            <a:avLst/>
          </a:prstGeom>
          <a:solidFill>
            <a:srgbClr val="FFCCCC"/>
          </a:solidFill>
          <a:ln>
            <a:noFill/>
            <a:headEnd/>
            <a:tailEnd/>
          </a:ln>
          <a:effectLst>
            <a:glow rad="139700">
              <a:schemeClr val="accent5">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bodyPr>
          <a:lstStyle/>
          <a:p>
            <a:pPr marL="342900" indent="-342900" algn="ctr" rtl="1">
              <a:lnSpc>
                <a:spcPct val="150000"/>
              </a:lnSpc>
              <a:buClr>
                <a:srgbClr val="7030A0"/>
              </a:buClr>
              <a:buFont typeface="Wingdings" panose="05000000000000000000" pitchFamily="2" charset="2"/>
              <a:buChar char="Ø"/>
            </a:pPr>
            <a:r>
              <a:rPr lang="ar-SA" sz="2000" dirty="0" smtClean="0">
                <a:cs typeface="PT Bold Heading" pitchFamily="2" charset="-78"/>
              </a:rPr>
              <a:t>هو أدنى مستويات الضبط لأنه يحدث في المستوى العضوي.</a:t>
            </a:r>
          </a:p>
          <a:p>
            <a:pPr marL="342900" indent="-342900" algn="ctr" rtl="1">
              <a:lnSpc>
                <a:spcPct val="150000"/>
              </a:lnSpc>
              <a:buClr>
                <a:srgbClr val="7030A0"/>
              </a:buClr>
              <a:buFont typeface="Wingdings" panose="05000000000000000000" pitchFamily="2" charset="2"/>
              <a:buChar char="Ø"/>
            </a:pPr>
            <a:r>
              <a:rPr lang="ar-SA" sz="2000" dirty="0" smtClean="0">
                <a:solidFill>
                  <a:srgbClr val="FF0000"/>
                </a:solidFill>
                <a:cs typeface="PT Bold Heading" pitchFamily="2" charset="-78"/>
              </a:rPr>
              <a:t>وسيلته:  </a:t>
            </a:r>
            <a:r>
              <a:rPr lang="ar-SA" sz="2000" dirty="0" smtClean="0">
                <a:cs typeface="PT Bold Heading" pitchFamily="2" charset="-78"/>
              </a:rPr>
              <a:t>الشعور باللذة والألم </a:t>
            </a:r>
          </a:p>
          <a:p>
            <a:pPr marL="342900" indent="-342900" algn="ctr" rtl="1">
              <a:lnSpc>
                <a:spcPct val="150000"/>
              </a:lnSpc>
              <a:buClr>
                <a:srgbClr val="7030A0"/>
              </a:buClr>
              <a:buFont typeface="Wingdings" panose="05000000000000000000" pitchFamily="2" charset="2"/>
              <a:buChar char="Ø"/>
            </a:pPr>
            <a:r>
              <a:rPr lang="ar-SA" sz="2000" dirty="0" smtClean="0">
                <a:solidFill>
                  <a:srgbClr val="FF0000"/>
                </a:solidFill>
                <a:cs typeface="PT Bold Heading" pitchFamily="2" charset="-78"/>
              </a:rPr>
              <a:t>يستخدم فيه: </a:t>
            </a:r>
            <a:r>
              <a:rPr lang="ar-SA" sz="2000" dirty="0" smtClean="0">
                <a:cs typeface="PT Bold Heading" pitchFamily="2" charset="-78"/>
              </a:rPr>
              <a:t>التعلم الشرطي</a:t>
            </a:r>
          </a:p>
          <a:p>
            <a:pPr marL="342900" indent="-342900" algn="ctr" rtl="1">
              <a:lnSpc>
                <a:spcPct val="150000"/>
              </a:lnSpc>
              <a:buClr>
                <a:srgbClr val="7030A0"/>
              </a:buClr>
              <a:buFont typeface="Wingdings" panose="05000000000000000000" pitchFamily="2" charset="2"/>
              <a:buChar char="Ø"/>
            </a:pPr>
            <a:r>
              <a:rPr lang="ar-SA" sz="2000" dirty="0" smtClean="0">
                <a:solidFill>
                  <a:srgbClr val="FF0000"/>
                </a:solidFill>
                <a:cs typeface="PT Bold Heading" pitchFamily="2" charset="-78"/>
              </a:rPr>
              <a:t>يتم في: </a:t>
            </a:r>
            <a:r>
              <a:rPr lang="ar-SA" sz="2000" dirty="0" smtClean="0">
                <a:cs typeface="PT Bold Heading" pitchFamily="2" charset="-78"/>
              </a:rPr>
              <a:t>مرحلة مبكرة جداً من حياة الطفل.</a:t>
            </a:r>
          </a:p>
          <a:p>
            <a:pPr marL="342900" indent="-342900" algn="ctr" rtl="1">
              <a:lnSpc>
                <a:spcPct val="150000"/>
              </a:lnSpc>
              <a:buClr>
                <a:srgbClr val="7030A0"/>
              </a:buClr>
              <a:buFont typeface="Wingdings" panose="05000000000000000000" pitchFamily="2" charset="2"/>
              <a:buChar char="Ø"/>
            </a:pPr>
            <a:r>
              <a:rPr lang="ar-SA" sz="2000" dirty="0" smtClean="0">
                <a:solidFill>
                  <a:srgbClr val="FF0000"/>
                </a:solidFill>
                <a:cs typeface="PT Bold Heading" pitchFamily="2" charset="-78"/>
              </a:rPr>
              <a:t>تتكون فيه العادات نتيجة: </a:t>
            </a:r>
            <a:r>
              <a:rPr lang="ar-SA" sz="2000" dirty="0" smtClean="0">
                <a:cs typeface="PT Bold Heading" pitchFamily="2" charset="-78"/>
              </a:rPr>
              <a:t>تكرار الحدث المصحوب بالارتياح واللذة، وهكذا ينمو السلوك المرغوب فيه والمرضي عنه من الجماعة.</a:t>
            </a:r>
          </a:p>
        </p:txBody>
      </p:sp>
      <p:sp>
        <p:nvSpPr>
          <p:cNvPr id="7" name="Rectangle 2"/>
          <p:cNvSpPr txBox="1">
            <a:spLocks noChangeArrowheads="1"/>
          </p:cNvSpPr>
          <p:nvPr/>
        </p:nvSpPr>
        <p:spPr bwMode="gray">
          <a:xfrm>
            <a:off x="532263" y="3734937"/>
            <a:ext cx="8237108" cy="2734108"/>
          </a:xfrm>
          <a:prstGeom prst="rect">
            <a:avLst/>
          </a:prstGeom>
          <a:solidFill>
            <a:srgbClr val="FFCCCC"/>
          </a:solidFill>
          <a:ln>
            <a:noFill/>
            <a:headEnd/>
            <a:tailEnd/>
          </a:ln>
          <a:effectLst>
            <a:glow rad="139700">
              <a:schemeClr val="accent5">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bodyPr>
          <a:lstStyle/>
          <a:p>
            <a:pPr marL="342900" indent="-342900" algn="ctr" rtl="1">
              <a:lnSpc>
                <a:spcPct val="150000"/>
              </a:lnSpc>
              <a:buClr>
                <a:srgbClr val="7030A0"/>
              </a:buClr>
              <a:buFont typeface="Wingdings" panose="05000000000000000000" pitchFamily="2" charset="2"/>
              <a:buChar char="Ø"/>
            </a:pPr>
            <a:r>
              <a:rPr lang="ar-SA" sz="2000" dirty="0" smtClean="0">
                <a:cs typeface="PT Bold Heading" pitchFamily="2" charset="-78"/>
              </a:rPr>
              <a:t>يقع في المستوى الاجتماعي.</a:t>
            </a:r>
          </a:p>
          <a:p>
            <a:pPr marL="342900" indent="-342900" algn="ctr" rtl="1">
              <a:lnSpc>
                <a:spcPct val="150000"/>
              </a:lnSpc>
              <a:buClr>
                <a:srgbClr val="7030A0"/>
              </a:buClr>
              <a:buFont typeface="Wingdings" panose="05000000000000000000" pitchFamily="2" charset="2"/>
              <a:buChar char="Ø"/>
            </a:pPr>
            <a:r>
              <a:rPr lang="ar-SA" sz="2000" dirty="0" smtClean="0">
                <a:solidFill>
                  <a:srgbClr val="FF0000"/>
                </a:solidFill>
                <a:cs typeface="PT Bold Heading" pitchFamily="2" charset="-78"/>
              </a:rPr>
              <a:t>يبدأ:  </a:t>
            </a:r>
            <a:r>
              <a:rPr lang="ar-SA" sz="2000" dirty="0" smtClean="0">
                <a:cs typeface="PT Bold Heading" pitchFamily="2" charset="-78"/>
              </a:rPr>
              <a:t>مع نمو قدرة الطفل العقلية على التمييز بين الأمور </a:t>
            </a:r>
          </a:p>
          <a:p>
            <a:pPr marL="342900" indent="-342900" algn="ctr" rtl="1">
              <a:lnSpc>
                <a:spcPct val="150000"/>
              </a:lnSpc>
              <a:buClr>
                <a:srgbClr val="7030A0"/>
              </a:buClr>
              <a:buFont typeface="Wingdings" panose="05000000000000000000" pitchFamily="2" charset="2"/>
              <a:buChar char="Ø"/>
            </a:pPr>
            <a:r>
              <a:rPr lang="ar-SA" sz="2000" dirty="0" smtClean="0">
                <a:solidFill>
                  <a:srgbClr val="FF0000"/>
                </a:solidFill>
                <a:cs typeface="PT Bold Heading" pitchFamily="2" charset="-78"/>
              </a:rPr>
              <a:t>تتأثر فيه شخصية الطفل: </a:t>
            </a:r>
            <a:r>
              <a:rPr lang="ar-SA" sz="2000" dirty="0" smtClean="0">
                <a:cs typeface="PT Bold Heading" pitchFamily="2" charset="-78"/>
              </a:rPr>
              <a:t>بالإيحاء والتقليد والإحباط ومختلف القوى الأخرى المتشابهة.</a:t>
            </a:r>
          </a:p>
          <a:p>
            <a:pPr marL="342900" indent="-342900" algn="ctr" rtl="1">
              <a:lnSpc>
                <a:spcPct val="150000"/>
              </a:lnSpc>
              <a:buClr>
                <a:srgbClr val="7030A0"/>
              </a:buClr>
              <a:buFont typeface="Wingdings" panose="05000000000000000000" pitchFamily="2" charset="2"/>
              <a:buChar char="Ø"/>
            </a:pPr>
            <a:r>
              <a:rPr lang="ar-SA" sz="2000" dirty="0" smtClean="0">
                <a:solidFill>
                  <a:srgbClr val="FF0000"/>
                </a:solidFill>
                <a:cs typeface="PT Bold Heading" pitchFamily="2" charset="-78"/>
              </a:rPr>
              <a:t>دور الأسرة وجماعة الرفاق والأقران في هذا المستوى: </a:t>
            </a:r>
            <a:r>
              <a:rPr lang="ar-SA" sz="2000" dirty="0" smtClean="0">
                <a:cs typeface="PT Bold Heading" pitchFamily="2" charset="-78"/>
              </a:rPr>
              <a:t>اليد العليا في ضبط السلوك وتنميته حسب معاييرها وقيمها ومثلها ومبادئها.</a:t>
            </a:r>
          </a:p>
        </p:txBody>
      </p:sp>
      <p:sp>
        <p:nvSpPr>
          <p:cNvPr id="8" name="Oval 4"/>
          <p:cNvSpPr>
            <a:spLocks noChangeArrowheads="1"/>
          </p:cNvSpPr>
          <p:nvPr/>
        </p:nvSpPr>
        <p:spPr bwMode="gray">
          <a:xfrm>
            <a:off x="9628439" y="3591263"/>
            <a:ext cx="1972161" cy="2113501"/>
          </a:xfrm>
          <a:prstGeom prst="ellipse">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endParaRPr lang="ar-SA">
              <a:cs typeface="PT Bold Heading" pitchFamily="2" charset="-78"/>
            </a:endParaRPr>
          </a:p>
        </p:txBody>
      </p:sp>
      <p:sp>
        <p:nvSpPr>
          <p:cNvPr id="10" name="AutoShape 3"/>
          <p:cNvSpPr>
            <a:spLocks noChangeArrowheads="1"/>
          </p:cNvSpPr>
          <p:nvPr/>
        </p:nvSpPr>
        <p:spPr bwMode="gray">
          <a:xfrm>
            <a:off x="9376533" y="3376276"/>
            <a:ext cx="2469732" cy="2410376"/>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endParaRPr lang="ar-SA">
              <a:cs typeface="PT Bold Heading" pitchFamily="2" charset="-78"/>
            </a:endParaRPr>
          </a:p>
        </p:txBody>
      </p:sp>
      <p:sp>
        <p:nvSpPr>
          <p:cNvPr id="11" name="Text Box 10"/>
          <p:cNvSpPr txBox="1">
            <a:spLocks noChangeArrowheads="1"/>
          </p:cNvSpPr>
          <p:nvPr/>
        </p:nvSpPr>
        <p:spPr bwMode="gray">
          <a:xfrm>
            <a:off x="9423719" y="3855045"/>
            <a:ext cx="2360029" cy="1569660"/>
          </a:xfrm>
          <a:prstGeom prst="rect">
            <a:avLst/>
          </a:prstGeom>
          <a:noFill/>
          <a:ln w="9525" algn="ctr">
            <a:noFill/>
            <a:miter lim="800000"/>
            <a:headEnd/>
            <a:tailEnd/>
          </a:ln>
          <a:effectLst>
            <a:outerShdw dist="35921" dir="2700000" algn="ctr" rotWithShape="0">
              <a:srgbClr val="000000"/>
            </a:outerShdw>
          </a:effectLst>
        </p:spPr>
        <p:txBody>
          <a:bodyPr wrap="square">
            <a:spAutoFit/>
          </a:bodyPr>
          <a:lstStyle/>
          <a:p>
            <a:pPr algn="ctr" eaLnBrk="0" hangingPunct="0"/>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PT Bold Heading" pitchFamily="2" charset="-78"/>
              </a:rPr>
              <a:t>الضبط من الدرجة</a:t>
            </a:r>
          </a:p>
          <a:p>
            <a:pPr algn="ctr" eaLnBrk="0" hangingPunct="0"/>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PT Bold Heading" pitchFamily="2" charset="-78"/>
              </a:rPr>
              <a:t> الثانية:</a:t>
            </a:r>
            <a:endPar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PT Bold Heading" pitchFamily="2" charset="-78"/>
            </a:endParaRPr>
          </a:p>
        </p:txBody>
      </p:sp>
    </p:spTree>
    <p:extLst>
      <p:ext uri="{BB962C8B-B14F-4D97-AF65-F5344CB8AC3E}">
        <p14:creationId xmlns:p14="http://schemas.microsoft.com/office/powerpoint/2010/main" val="505396272"/>
      </p:ext>
    </p:extLst>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anim calcmode="lin" valueType="num">
                                      <p:cBhvr>
                                        <p:cTn id="8" dur="500" fill="hold"/>
                                        <p:tgtEl>
                                          <p:spTgt spid="27"/>
                                        </p:tgtEl>
                                        <p:attrNameLst>
                                          <p:attrName>ppt_x</p:attrName>
                                        </p:attrNameLst>
                                      </p:cBhvr>
                                      <p:tavLst>
                                        <p:tav tm="0">
                                          <p:val>
                                            <p:strVal val="#ppt_x"/>
                                          </p:val>
                                        </p:tav>
                                        <p:tav tm="100000">
                                          <p:val>
                                            <p:strVal val="#ppt_x"/>
                                          </p:val>
                                        </p:tav>
                                      </p:tavLst>
                                    </p:anim>
                                    <p:anim calcmode="lin" valueType="num">
                                      <p:cBhvr>
                                        <p:cTn id="9" dur="5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anim calcmode="lin" valueType="num">
                                      <p:cBhvr>
                                        <p:cTn id="29" dur="500" fill="hold"/>
                                        <p:tgtEl>
                                          <p:spTgt spid="7"/>
                                        </p:tgtEl>
                                        <p:attrNameLst>
                                          <p:attrName>ppt_x</p:attrName>
                                        </p:attrNameLst>
                                      </p:cBhvr>
                                      <p:tavLst>
                                        <p:tav tm="0">
                                          <p:val>
                                            <p:strVal val="#ppt_x"/>
                                          </p:val>
                                        </p:tav>
                                        <p:tav tm="100000">
                                          <p:val>
                                            <p:strVal val="#ppt_x"/>
                                          </p:val>
                                        </p:tav>
                                      </p:tavLst>
                                    </p:anim>
                                    <p:anim calcmode="lin" valueType="num">
                                      <p:cBhvr>
                                        <p:cTn id="30"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7" grpId="0" animBg="1"/>
      <p:bldP spid="8" grpId="0" animBg="1"/>
      <p:bldP spid="10" grpId="0" animBg="1"/>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3"/>
          <p:cNvSpPr>
            <a:spLocks noChangeArrowheads="1"/>
          </p:cNvSpPr>
          <p:nvPr/>
        </p:nvSpPr>
        <p:spPr bwMode="gray">
          <a:xfrm>
            <a:off x="9163379" y="564306"/>
            <a:ext cx="2592821" cy="2391978"/>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endParaRPr lang="ar-SA">
              <a:cs typeface="PT Bold Heading" pitchFamily="2" charset="-78"/>
            </a:endParaRPr>
          </a:p>
        </p:txBody>
      </p:sp>
      <p:sp>
        <p:nvSpPr>
          <p:cNvPr id="18" name="Oval 4"/>
          <p:cNvSpPr>
            <a:spLocks noChangeArrowheads="1"/>
          </p:cNvSpPr>
          <p:nvPr/>
        </p:nvSpPr>
        <p:spPr bwMode="gray">
          <a:xfrm>
            <a:off x="9423719" y="773142"/>
            <a:ext cx="2026753" cy="1996610"/>
          </a:xfrm>
          <a:prstGeom prst="ellipse">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endParaRPr lang="ar-SA">
              <a:cs typeface="PT Bold Heading" pitchFamily="2" charset="-78"/>
            </a:endParaRPr>
          </a:p>
        </p:txBody>
      </p:sp>
      <p:sp>
        <p:nvSpPr>
          <p:cNvPr id="24" name="Text Box 10"/>
          <p:cNvSpPr txBox="1">
            <a:spLocks noChangeArrowheads="1"/>
          </p:cNvSpPr>
          <p:nvPr/>
        </p:nvSpPr>
        <p:spPr bwMode="gray">
          <a:xfrm>
            <a:off x="9300635" y="1088942"/>
            <a:ext cx="2360029" cy="1569660"/>
          </a:xfrm>
          <a:prstGeom prst="rect">
            <a:avLst/>
          </a:prstGeom>
          <a:noFill/>
          <a:ln w="9525" algn="ctr">
            <a:noFill/>
            <a:miter lim="800000"/>
            <a:headEnd/>
            <a:tailEnd/>
          </a:ln>
          <a:effectLst>
            <a:outerShdw dist="35921" dir="2700000" algn="ctr" rotWithShape="0">
              <a:srgbClr val="000000"/>
            </a:outerShdw>
          </a:effectLst>
        </p:spPr>
        <p:txBody>
          <a:bodyPr wrap="square">
            <a:spAutoFit/>
          </a:bodyPr>
          <a:lstStyle/>
          <a:p>
            <a:pPr algn="ctr" eaLnBrk="0" hangingPunct="0"/>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PT Bold Heading" pitchFamily="2" charset="-78"/>
              </a:rPr>
              <a:t>الضبط من الدرجة</a:t>
            </a:r>
          </a:p>
          <a:p>
            <a:pPr algn="ctr" eaLnBrk="0" hangingPunct="0"/>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PT Bold Heading" pitchFamily="2" charset="-78"/>
              </a:rPr>
              <a:t> الثالثة:</a:t>
            </a:r>
            <a:endPar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PT Bold Heading" pitchFamily="2" charset="-78"/>
            </a:endParaRPr>
          </a:p>
        </p:txBody>
      </p:sp>
      <p:sp>
        <p:nvSpPr>
          <p:cNvPr id="12" name="Rectangle 2"/>
          <p:cNvSpPr txBox="1">
            <a:spLocks noChangeArrowheads="1"/>
          </p:cNvSpPr>
          <p:nvPr/>
        </p:nvSpPr>
        <p:spPr bwMode="gray">
          <a:xfrm>
            <a:off x="757799" y="2046433"/>
            <a:ext cx="8237108" cy="1819702"/>
          </a:xfrm>
          <a:prstGeom prst="rect">
            <a:avLst/>
          </a:prstGeom>
          <a:solidFill>
            <a:srgbClr val="FFCCCC"/>
          </a:solidFill>
          <a:ln>
            <a:noFill/>
            <a:headEnd/>
            <a:tailEnd/>
          </a:ln>
          <a:effectLst>
            <a:glow rad="139700">
              <a:schemeClr val="accent5">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bodyPr>
          <a:lstStyle/>
          <a:p>
            <a:pPr marL="342900" indent="-342900" algn="ctr" rtl="1">
              <a:lnSpc>
                <a:spcPct val="150000"/>
              </a:lnSpc>
              <a:buClr>
                <a:srgbClr val="7030A0"/>
              </a:buClr>
              <a:buFont typeface="Wingdings" panose="05000000000000000000" pitchFamily="2" charset="2"/>
              <a:buChar char="Ø"/>
            </a:pPr>
            <a:r>
              <a:rPr lang="ar-SA" sz="2000" dirty="0" smtClean="0">
                <a:cs typeface="PT Bold Heading" pitchFamily="2" charset="-78"/>
              </a:rPr>
              <a:t>يقع في المستوى الثقافي.</a:t>
            </a:r>
          </a:p>
          <a:p>
            <a:pPr marL="342900" indent="-342900" algn="ctr" rtl="1">
              <a:lnSpc>
                <a:spcPct val="150000"/>
              </a:lnSpc>
              <a:buClr>
                <a:srgbClr val="7030A0"/>
              </a:buClr>
              <a:buFont typeface="Wingdings" panose="05000000000000000000" pitchFamily="2" charset="2"/>
              <a:buChar char="Ø"/>
            </a:pPr>
            <a:r>
              <a:rPr lang="ar-SA" sz="2000" dirty="0" smtClean="0">
                <a:solidFill>
                  <a:srgbClr val="FF0000"/>
                </a:solidFill>
                <a:cs typeface="PT Bold Heading" pitchFamily="2" charset="-78"/>
              </a:rPr>
              <a:t>يتأثر:  </a:t>
            </a:r>
            <a:r>
              <a:rPr lang="ar-SA" sz="2000" dirty="0" smtClean="0">
                <a:cs typeface="PT Bold Heading" pitchFamily="2" charset="-78"/>
              </a:rPr>
              <a:t>الضبط الاجتماعي في هذه المرحلة بالظواهر الثقافية، وبأنماط السلوك الرمزية.</a:t>
            </a:r>
          </a:p>
        </p:txBody>
      </p:sp>
    </p:spTree>
    <p:extLst>
      <p:ext uri="{BB962C8B-B14F-4D97-AF65-F5344CB8AC3E}">
        <p14:creationId xmlns:p14="http://schemas.microsoft.com/office/powerpoint/2010/main" val="2367631553"/>
      </p:ext>
    </p:extLst>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anim calcmode="lin" valueType="num">
                                      <p:cBhvr>
                                        <p:cTn id="8" dur="500" fill="hold"/>
                                        <p:tgtEl>
                                          <p:spTgt spid="12"/>
                                        </p:tgtEl>
                                        <p:attrNameLst>
                                          <p:attrName>ppt_x</p:attrName>
                                        </p:attrNameLst>
                                      </p:cBhvr>
                                      <p:tavLst>
                                        <p:tav tm="0">
                                          <p:val>
                                            <p:strVal val="#ppt_x"/>
                                          </p:val>
                                        </p:tav>
                                        <p:tav tm="100000">
                                          <p:val>
                                            <p:strVal val="#ppt_x"/>
                                          </p:val>
                                        </p:tav>
                                      </p:tavLst>
                                    </p:anim>
                                    <p:anim calcmode="lin" valueType="num">
                                      <p:cBhvr>
                                        <p:cTn id="9"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072943" y="1263230"/>
            <a:ext cx="8843746" cy="4150578"/>
          </a:xfrm>
          <a:prstGeom prst="snip2Diag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تستهدف التربية الاجتماعية تعليم الأطفال أداء أدوار معينة تتناسب مع المواقف الاجتماعية، والمراكز الاجتماعية التي يوضع فيها في مراحل حياته المختلفة، وأن يسلك سلوكاً يتفق مع ما يتوقعه أعضاء الجماعة من سلوك وتصرفات ممن يقوم بهذه الأدوار.</a:t>
            </a:r>
          </a:p>
          <a:p>
            <a:pPr marL="342900" indent="-342900" algn="ctr">
              <a:buClr>
                <a:schemeClr val="accent5">
                  <a:lumMod val="75000"/>
                </a:schemeClr>
              </a:buClr>
              <a:buFont typeface="Wingdings" panose="05000000000000000000" pitchFamily="2" charset="2"/>
              <a:buChar char="v"/>
            </a:pPr>
            <a:endParaRPr lang="ar-SA" sz="2000" dirty="0" smtClean="0">
              <a:solidFill>
                <a:schemeClr val="tx1"/>
              </a:solidFill>
              <a:cs typeface="PT Bold Heading" pitchFamily="2" charset="-78"/>
            </a:endParaRPr>
          </a:p>
          <a:p>
            <a:pPr marL="342900" indent="-342900" algn="ctr">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مركز الطفل ومكانته يمليان عليه أنماطاً من السلوك تعرف باسم </a:t>
            </a:r>
            <a:r>
              <a:rPr lang="ar-SA" sz="2000" dirty="0" smtClean="0">
                <a:solidFill>
                  <a:srgbClr val="FF0000"/>
                </a:solidFill>
                <a:cs typeface="PT Bold Heading" pitchFamily="2" charset="-78"/>
              </a:rPr>
              <a:t>(الدور أو الوظيفة) </a:t>
            </a:r>
          </a:p>
          <a:p>
            <a:pPr marL="342900" indent="-342900" algn="ctr">
              <a:buClr>
                <a:schemeClr val="accent5">
                  <a:lumMod val="75000"/>
                </a:schemeClr>
              </a:buClr>
              <a:buFont typeface="Wingdings" panose="05000000000000000000" pitchFamily="2" charset="2"/>
              <a:buChar char="v"/>
            </a:pPr>
            <a:endParaRPr lang="ar-SA" sz="2000" dirty="0" smtClean="0">
              <a:solidFill>
                <a:srgbClr val="FF0000"/>
              </a:solidFill>
              <a:cs typeface="PT Bold Heading" pitchFamily="2" charset="-78"/>
            </a:endParaRPr>
          </a:p>
          <a:p>
            <a:pPr marL="342900" indent="-342900" algn="ctr">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مهمة التربية الاجتماعية تدريب الطفل على اكتساب السلوك المتوقعة للمكانة أو للمركز الاجتماعي الذي يمثله.</a:t>
            </a:r>
          </a:p>
          <a:p>
            <a:pPr marL="342900" indent="-342900" algn="ctr">
              <a:buClr>
                <a:schemeClr val="accent5">
                  <a:lumMod val="75000"/>
                </a:schemeClr>
              </a:buClr>
              <a:buFont typeface="Wingdings" panose="05000000000000000000" pitchFamily="2" charset="2"/>
              <a:buChar char="v"/>
            </a:pPr>
            <a:endParaRPr lang="ar-SA" sz="2000" dirty="0">
              <a:solidFill>
                <a:schemeClr val="tx1"/>
              </a:solidFill>
              <a:cs typeface="PT Bold Heading" pitchFamily="2" charset="-78"/>
            </a:endParaRPr>
          </a:p>
          <a:p>
            <a:pPr algn="ctr">
              <a:buClr>
                <a:schemeClr val="accent5">
                  <a:lumMod val="75000"/>
                </a:schemeClr>
              </a:buClr>
            </a:pPr>
            <a:endParaRPr lang="ar-SA" sz="2000" dirty="0">
              <a:solidFill>
                <a:schemeClr val="tx1"/>
              </a:solidFill>
              <a:cs typeface="PT Bold Heading" pitchFamily="2" charset="-78"/>
            </a:endParaRPr>
          </a:p>
          <a:p>
            <a:pPr marL="342900" indent="-342900" algn="ctr">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أي جماعة يتفاعل معها الطفل خلال تربيته الاجتماعية عبارة عن (نسيج متشابك من المكانات الاجتماعية المختلفة، ومن أنواع السلوك المرتبطة بها، والمتوقعة من أصحابها) </a:t>
            </a:r>
          </a:p>
        </p:txBody>
      </p:sp>
      <p:sp>
        <p:nvSpPr>
          <p:cNvPr id="5" name="Freeform 30"/>
          <p:cNvSpPr>
            <a:spLocks/>
          </p:cNvSpPr>
          <p:nvPr/>
        </p:nvSpPr>
        <p:spPr bwMode="gray">
          <a:xfrm>
            <a:off x="9853683" y="252710"/>
            <a:ext cx="2141387" cy="2490489"/>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endParaRPr lang="ar-SA" sz="1100" b="1" dirty="0" smtClean="0">
              <a:solidFill>
                <a:schemeClr val="accent4">
                  <a:lumMod val="75000"/>
                </a:schemeClr>
              </a:solidFill>
            </a:endParaRPr>
          </a:p>
          <a:p>
            <a:pPr algn="ctr"/>
            <a:r>
              <a:rPr lang="ar-SA" sz="1100" b="1" dirty="0" smtClean="0">
                <a:solidFill>
                  <a:schemeClr val="accent4">
                    <a:lumMod val="75000"/>
                  </a:schemeClr>
                </a:solidFill>
              </a:rPr>
              <a:t>     </a:t>
            </a:r>
          </a:p>
          <a:p>
            <a:pPr algn="ctr"/>
            <a:r>
              <a:rPr lang="ar-SA" sz="3600" b="1" dirty="0" smtClean="0">
                <a:solidFill>
                  <a:schemeClr val="accent4">
                    <a:lumMod val="75000"/>
                  </a:schemeClr>
                </a:solidFill>
                <a:latin typeface="Andalus" pitchFamily="18" charset="-78"/>
                <a:cs typeface="Andalus" pitchFamily="18" charset="-78"/>
              </a:rPr>
              <a:t>3- تعلم الأدوار الاجتماعية:</a:t>
            </a:r>
            <a:endParaRPr lang="ar-SA" sz="1100" b="1" dirty="0">
              <a:solidFill>
                <a:schemeClr val="accent4">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204186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093290" y="1478111"/>
            <a:ext cx="4005419" cy="3901778"/>
          </a:xfrm>
          <a:prstGeom prst="rect">
            <a:avLst/>
          </a:prstGeom>
        </p:spPr>
      </p:pic>
      <p:pic>
        <p:nvPicPr>
          <p:cNvPr id="6" name="Picture 5"/>
          <p:cNvPicPr>
            <a:picLocks noChangeAspect="1"/>
          </p:cNvPicPr>
          <p:nvPr/>
        </p:nvPicPr>
        <p:blipFill>
          <a:blip r:embed="rId3"/>
          <a:stretch>
            <a:fillRect/>
          </a:stretch>
        </p:blipFill>
        <p:spPr>
          <a:xfrm>
            <a:off x="1723679" y="736714"/>
            <a:ext cx="9181372" cy="853514"/>
          </a:xfrm>
          <a:prstGeom prst="rect">
            <a:avLst/>
          </a:prstGeom>
        </p:spPr>
      </p:pic>
    </p:spTree>
    <p:extLst>
      <p:ext uri="{BB962C8B-B14F-4D97-AF65-F5344CB8AC3E}">
        <p14:creationId xmlns:p14="http://schemas.microsoft.com/office/powerpoint/2010/main" val="1495933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531239" y="319921"/>
            <a:ext cx="9927153" cy="6354425"/>
          </a:xfrm>
          <a:prstGeom prst="snip2Diag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تستهدف التربية الاجتماعية تحقيق التكيف الاجتماعي للفرد مع الوسط الاجتماعي الذي يعيش فيه.</a:t>
            </a:r>
          </a:p>
          <a:p>
            <a:pPr marL="342900" indent="-342900" algn="ctr">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ويتم تكيف الطفل مع وسطه الاجتماعي بطرق مختلفة من أهمها عملية الأمر والتحريم. فالآباء ينبهون الأطفال في كل مناسبة إلى ما يجب وما لا يجب عمله.</a:t>
            </a:r>
          </a:p>
          <a:p>
            <a:pPr marL="342900" indent="-342900" algn="ctr">
              <a:buClr>
                <a:schemeClr val="accent5">
                  <a:lumMod val="75000"/>
                </a:schemeClr>
              </a:buClr>
              <a:buFont typeface="Wingdings" panose="05000000000000000000" pitchFamily="2" charset="2"/>
              <a:buChar char="v"/>
            </a:pPr>
            <a:endParaRPr lang="ar-SA" sz="2000" dirty="0">
              <a:solidFill>
                <a:schemeClr val="tx1"/>
              </a:solidFill>
              <a:cs typeface="PT Bold Heading" pitchFamily="2" charset="-78"/>
            </a:endParaRPr>
          </a:p>
          <a:p>
            <a:pPr marL="342900" indent="-342900" algn="ctr">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إلى جانب الأوامر والنواهي كوسيلة يكتسب بها الطفل صفات المجتمع ومثله العليا، ويحقق من خلالها تكيفاً مع وسطه الاجتماعي، هنالك أيضاً الإيحاء الذي يتلقاه الطفل من الوسط الذي يعيش فيه.</a:t>
            </a:r>
          </a:p>
          <a:p>
            <a:pPr marL="342900" indent="-342900" algn="ctr">
              <a:buClr>
                <a:schemeClr val="accent5">
                  <a:lumMod val="75000"/>
                </a:schemeClr>
              </a:buClr>
              <a:buFont typeface="Wingdings" panose="05000000000000000000" pitchFamily="2" charset="2"/>
              <a:buChar char="v"/>
            </a:pPr>
            <a:endParaRPr lang="ar-SA" sz="2000" dirty="0">
              <a:solidFill>
                <a:schemeClr val="tx1"/>
              </a:solidFill>
              <a:cs typeface="PT Bold Heading" pitchFamily="2" charset="-78"/>
            </a:endParaRPr>
          </a:p>
          <a:p>
            <a:pPr marL="342900" indent="-342900" algn="ctr">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يمكن تحقيق تكيف الطفل الاجتماعي في إطار سوي من خلال:</a:t>
            </a:r>
          </a:p>
          <a:p>
            <a:pPr marL="342900" indent="-342900" algn="ctr">
              <a:buClr>
                <a:schemeClr val="accent5">
                  <a:lumMod val="75000"/>
                </a:schemeClr>
              </a:buClr>
              <a:buFont typeface="Arial" panose="020B0604020202020204" pitchFamily="34" charset="0"/>
              <a:buChar char="•"/>
            </a:pPr>
            <a:r>
              <a:rPr lang="ar-SA" sz="2000" dirty="0" smtClean="0">
                <a:solidFill>
                  <a:schemeClr val="tx1"/>
                </a:solidFill>
                <a:cs typeface="PT Bold Heading" pitchFamily="2" charset="-78"/>
              </a:rPr>
              <a:t> </a:t>
            </a:r>
            <a:r>
              <a:rPr lang="ar-SA" sz="2000" dirty="0" smtClean="0">
                <a:solidFill>
                  <a:srgbClr val="7030A0"/>
                </a:solidFill>
                <a:cs typeface="PT Bold Heading" pitchFamily="2" charset="-78"/>
              </a:rPr>
              <a:t>المرونة والاعتدال في فرض النظام</a:t>
            </a:r>
          </a:p>
          <a:p>
            <a:pPr marL="342900" indent="-342900" algn="ctr">
              <a:buClr>
                <a:schemeClr val="accent5">
                  <a:lumMod val="75000"/>
                </a:schemeClr>
              </a:buClr>
              <a:buFont typeface="Arial" panose="020B0604020202020204" pitchFamily="34" charset="0"/>
              <a:buChar char="•"/>
            </a:pPr>
            <a:r>
              <a:rPr lang="ar-SA" sz="2000" dirty="0" smtClean="0">
                <a:solidFill>
                  <a:srgbClr val="7030A0"/>
                </a:solidFill>
                <a:cs typeface="PT Bold Heading" pitchFamily="2" charset="-78"/>
              </a:rPr>
              <a:t>البعد عن التزمت والتشدد في ضبط سلوك الطفل</a:t>
            </a:r>
          </a:p>
          <a:p>
            <a:pPr marL="342900" indent="-342900" algn="ctr">
              <a:buClr>
                <a:schemeClr val="accent5">
                  <a:lumMod val="75000"/>
                </a:schemeClr>
              </a:buClr>
              <a:buFont typeface="Arial" panose="020B0604020202020204" pitchFamily="34" charset="0"/>
              <a:buChar char="•"/>
            </a:pPr>
            <a:endParaRPr lang="ar-SA" sz="2000" dirty="0" smtClean="0">
              <a:solidFill>
                <a:srgbClr val="7030A0"/>
              </a:solidFill>
              <a:cs typeface="PT Bold Heading" pitchFamily="2" charset="-78"/>
            </a:endParaRPr>
          </a:p>
          <a:p>
            <a:pPr marL="342900" indent="-342900" algn="ctr">
              <a:buClr>
                <a:schemeClr val="accent5">
                  <a:lumMod val="75000"/>
                </a:schemeClr>
              </a:buClr>
              <a:buFont typeface="Wingdings" panose="05000000000000000000" pitchFamily="2" charset="2"/>
              <a:buChar char="v"/>
            </a:pPr>
            <a:r>
              <a:rPr lang="ar-SA" sz="2000" dirty="0" smtClean="0">
                <a:solidFill>
                  <a:schemeClr val="tx1"/>
                </a:solidFill>
                <a:cs typeface="PT Bold Heading" pitchFamily="2" charset="-78"/>
              </a:rPr>
              <a:t> مهما كانت قدرة الطفل على التكيف فلا ضمان لنموه السليم إلا بشروط وهي : </a:t>
            </a:r>
            <a:r>
              <a:rPr lang="ar-SA" sz="2000" dirty="0" smtClean="0">
                <a:solidFill>
                  <a:srgbClr val="7030A0"/>
                </a:solidFill>
                <a:cs typeface="PT Bold Heading" pitchFamily="2" charset="-78"/>
              </a:rPr>
              <a:t> </a:t>
            </a:r>
          </a:p>
          <a:p>
            <a:pPr marL="342900" indent="-342900" algn="ctr">
              <a:buClr>
                <a:schemeClr val="accent5">
                  <a:lumMod val="75000"/>
                </a:schemeClr>
              </a:buClr>
              <a:buFont typeface="Arial" panose="020B0604020202020204" pitchFamily="34" charset="0"/>
              <a:buChar char="•"/>
            </a:pPr>
            <a:r>
              <a:rPr lang="ar-SA" sz="2000" dirty="0" smtClean="0">
                <a:solidFill>
                  <a:srgbClr val="7030A0"/>
                </a:solidFill>
                <a:cs typeface="PT Bold Heading" pitchFamily="2" charset="-78"/>
              </a:rPr>
              <a:t>أن توفر البيئة للطفل وسائل مقبولة لإشباع حاجاته ودوافعه الأساسية </a:t>
            </a:r>
            <a:r>
              <a:rPr lang="ar-SA" sz="2000" dirty="0" smtClean="0">
                <a:solidFill>
                  <a:schemeClr val="tx1"/>
                </a:solidFill>
                <a:cs typeface="PT Bold Heading" pitchFamily="2" charset="-78"/>
              </a:rPr>
              <a:t> </a:t>
            </a:r>
          </a:p>
          <a:p>
            <a:pPr marL="342900" indent="-342900" algn="ctr">
              <a:buClr>
                <a:schemeClr val="accent5">
                  <a:lumMod val="75000"/>
                </a:schemeClr>
              </a:buClr>
              <a:buFont typeface="Arial" panose="020B0604020202020204" pitchFamily="34" charset="0"/>
              <a:buChar char="•"/>
            </a:pPr>
            <a:r>
              <a:rPr lang="ar-SA" sz="2000" dirty="0" smtClean="0">
                <a:solidFill>
                  <a:srgbClr val="7030A0"/>
                </a:solidFill>
                <a:cs typeface="PT Bold Heading" pitchFamily="2" charset="-78"/>
              </a:rPr>
              <a:t>توافر عطف الاسرة وحبها وتقبلها للطفل </a:t>
            </a:r>
            <a:endParaRPr lang="ar-SA" sz="2000" dirty="0">
              <a:solidFill>
                <a:srgbClr val="7030A0"/>
              </a:solidFill>
              <a:cs typeface="PT Bold Heading" pitchFamily="2" charset="-78"/>
            </a:endParaRPr>
          </a:p>
          <a:p>
            <a:pPr marL="342900" indent="-342900" algn="ctr">
              <a:buClr>
                <a:schemeClr val="accent5">
                  <a:lumMod val="75000"/>
                </a:schemeClr>
              </a:buClr>
              <a:buFont typeface="Arial" panose="020B0604020202020204" pitchFamily="34" charset="0"/>
              <a:buChar char="•"/>
            </a:pPr>
            <a:r>
              <a:rPr lang="ar-SA" sz="2000" dirty="0" smtClean="0">
                <a:solidFill>
                  <a:srgbClr val="7030A0"/>
                </a:solidFill>
                <a:cs typeface="PT Bold Heading" pitchFamily="2" charset="-78"/>
              </a:rPr>
              <a:t>توفر ما يشعره بالأمن والحب والاطمئنان</a:t>
            </a:r>
            <a:endParaRPr lang="ar-SA" sz="2000" dirty="0">
              <a:solidFill>
                <a:srgbClr val="7030A0"/>
              </a:solidFill>
              <a:cs typeface="PT Bold Heading" pitchFamily="2" charset="-78"/>
            </a:endParaRPr>
          </a:p>
        </p:txBody>
      </p:sp>
      <p:sp>
        <p:nvSpPr>
          <p:cNvPr id="5" name="Freeform 30"/>
          <p:cNvSpPr>
            <a:spLocks/>
          </p:cNvSpPr>
          <p:nvPr/>
        </p:nvSpPr>
        <p:spPr bwMode="gray">
          <a:xfrm>
            <a:off x="9853683" y="252710"/>
            <a:ext cx="2141387" cy="2490489"/>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endParaRPr lang="ar-SA" sz="1100" b="1" dirty="0" smtClean="0">
              <a:solidFill>
                <a:schemeClr val="accent4">
                  <a:lumMod val="75000"/>
                </a:schemeClr>
              </a:solidFill>
            </a:endParaRPr>
          </a:p>
          <a:p>
            <a:pPr algn="ctr"/>
            <a:r>
              <a:rPr lang="ar-SA" sz="1100" b="1" dirty="0" smtClean="0">
                <a:solidFill>
                  <a:schemeClr val="accent4">
                    <a:lumMod val="75000"/>
                  </a:schemeClr>
                </a:solidFill>
              </a:rPr>
              <a:t>     </a:t>
            </a:r>
          </a:p>
          <a:p>
            <a:pPr algn="ctr"/>
            <a:r>
              <a:rPr lang="ar-SA" sz="3600" b="1" dirty="0" smtClean="0">
                <a:solidFill>
                  <a:schemeClr val="accent4">
                    <a:lumMod val="75000"/>
                  </a:schemeClr>
                </a:solidFill>
                <a:latin typeface="Andalus" pitchFamily="18" charset="-78"/>
                <a:cs typeface="Andalus" pitchFamily="18" charset="-78"/>
              </a:rPr>
              <a:t>4- تحقيق التكيف الاجتماعي:</a:t>
            </a:r>
            <a:endParaRPr lang="ar-SA" sz="1100" b="1" dirty="0">
              <a:solidFill>
                <a:schemeClr val="accent4">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622761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type="body" idx="1"/>
          </p:nvPr>
        </p:nvSpPr>
        <p:spPr>
          <a:xfrm>
            <a:off x="3351478" y="2239113"/>
            <a:ext cx="9070848" cy="457200"/>
          </a:xfrm>
        </p:spPr>
        <p:txBody>
          <a:bodyPr>
            <a:noAutofit/>
          </a:bodyPr>
          <a:lstStyle/>
          <a:p>
            <a:r>
              <a:rPr lang="ar-SA" sz="3600" b="1" dirty="0" smtClean="0">
                <a:solidFill>
                  <a:schemeClr val="accent4">
                    <a:lumMod val="75000"/>
                  </a:schemeClr>
                </a:solidFill>
              </a:rPr>
              <a:t>شكراً لاستماعكن،،،،</a:t>
            </a:r>
            <a:endParaRPr lang="ar-SA" sz="3600" b="1" dirty="0">
              <a:solidFill>
                <a:schemeClr val="accent4">
                  <a:lumMod val="75000"/>
                </a:schemeClr>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8767" y="3378564"/>
            <a:ext cx="2857500" cy="1733550"/>
          </a:xfrm>
          <a:prstGeom prst="rect">
            <a:avLst/>
          </a:prstGeom>
        </p:spPr>
      </p:pic>
    </p:spTree>
    <p:extLst>
      <p:ext uri="{BB962C8B-B14F-4D97-AF65-F5344CB8AC3E}">
        <p14:creationId xmlns:p14="http://schemas.microsoft.com/office/powerpoint/2010/main" val="23152182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المحاضرة السادسة">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511188" y="278418"/>
            <a:ext cx="7637274" cy="5727956"/>
          </a:xfrm>
          <a:prstGeom prst="rect">
            <a:avLst/>
          </a:prstGeom>
        </p:spPr>
      </p:pic>
    </p:spTree>
    <p:extLst>
      <p:ext uri="{BB962C8B-B14F-4D97-AF65-F5344CB8AC3E}">
        <p14:creationId xmlns:p14="http://schemas.microsoft.com/office/powerpoint/2010/main" val="208025984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9184">
                <p:cTn id="7" fill="hold" display="0">
                  <p:stCondLst>
                    <p:cond delay="indefinite"/>
                  </p:stCondLst>
                </p:cTn>
                <p:tgtEl>
                  <p:spTgt spid="7"/>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296400" y="1016830"/>
            <a:ext cx="2430780" cy="1645920"/>
          </a:xfrm>
        </p:spPr>
        <p:txBody>
          <a:bodyPr>
            <a:noAutofit/>
          </a:bodyPr>
          <a:lstStyle/>
          <a:p>
            <a:pPr algn="ctr"/>
            <a:r>
              <a:rPr lang="ar-SA"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rPr>
              <a:t>ماهية التربية الاجتماعية</a:t>
            </a:r>
            <a:endParaRPr lang="ar-SA"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endParaRPr>
          </a:p>
        </p:txBody>
      </p:sp>
      <p:pic>
        <p:nvPicPr>
          <p:cNvPr id="2" name="عنصر نائب للمحتوى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96400" y="3289111"/>
            <a:ext cx="2418856" cy="21366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10"/>
          <p:cNvPicPr>
            <a:picLocks noChangeAspect="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4445" t="54657" r="32225" b="24012"/>
          <a:stretch/>
        </p:blipFill>
        <p:spPr>
          <a:xfrm>
            <a:off x="5613009" y="563990"/>
            <a:ext cx="3089031" cy="1638300"/>
          </a:xfrm>
          <a:prstGeom prst="rect">
            <a:avLst/>
          </a:prstGeom>
        </p:spPr>
      </p:pic>
      <p:sp>
        <p:nvSpPr>
          <p:cNvPr id="9" name="TextBox 20"/>
          <p:cNvSpPr txBox="1"/>
          <p:nvPr/>
        </p:nvSpPr>
        <p:spPr>
          <a:xfrm>
            <a:off x="5836335" y="581730"/>
            <a:ext cx="2907909" cy="1200329"/>
          </a:xfrm>
          <a:prstGeom prst="rect">
            <a:avLst/>
          </a:prstGeom>
          <a:noFill/>
        </p:spPr>
        <p:txBody>
          <a:bodyPr wrap="square">
            <a:spAutoFit/>
          </a:bodyPr>
          <a:lstStyle/>
          <a:p>
            <a:pPr algn="ctr" fontAlgn="auto">
              <a:spcBef>
                <a:spcPts val="0"/>
              </a:spcBef>
              <a:spcAft>
                <a:spcPts val="0"/>
              </a:spcAft>
              <a:defRPr/>
            </a:pPr>
            <a:r>
              <a:rPr lang="ar-SA" sz="3600" b="1" dirty="0" smtClean="0">
                <a:solidFill>
                  <a:schemeClr val="accent4">
                    <a:lumMod val="20000"/>
                    <a:lumOff val="80000"/>
                  </a:schemeClr>
                </a:solidFill>
                <a:latin typeface="Arial" panose="020B0604020202020204" pitchFamily="34" charset="0"/>
                <a:cs typeface="Arial" panose="020B0604020202020204" pitchFamily="34" charset="0"/>
              </a:rPr>
              <a:t>تعريف </a:t>
            </a:r>
          </a:p>
          <a:p>
            <a:pPr algn="ctr" fontAlgn="auto">
              <a:spcBef>
                <a:spcPts val="0"/>
              </a:spcBef>
              <a:spcAft>
                <a:spcPts val="0"/>
              </a:spcAft>
              <a:defRPr/>
            </a:pPr>
            <a:r>
              <a:rPr lang="ar-SA" sz="3600" b="1" dirty="0" smtClean="0">
                <a:solidFill>
                  <a:schemeClr val="accent4">
                    <a:lumMod val="20000"/>
                    <a:lumOff val="80000"/>
                  </a:schemeClr>
                </a:solidFill>
                <a:latin typeface="Arial" panose="020B0604020202020204" pitchFamily="34" charset="0"/>
                <a:cs typeface="Arial" panose="020B0604020202020204" pitchFamily="34" charset="0"/>
              </a:rPr>
              <a:t>المجتمع</a:t>
            </a:r>
            <a:endParaRPr lang="en-US" sz="3600" b="1" dirty="0">
              <a:solidFill>
                <a:schemeClr val="accent4">
                  <a:lumMod val="20000"/>
                  <a:lumOff val="80000"/>
                </a:schemeClr>
              </a:solidFill>
              <a:latin typeface="Arial" panose="020B0604020202020204" pitchFamily="34" charset="0"/>
              <a:cs typeface="Arial" panose="020B0604020202020204" pitchFamily="34" charset="0"/>
            </a:endParaRPr>
          </a:p>
        </p:txBody>
      </p:sp>
      <p:sp>
        <p:nvSpPr>
          <p:cNvPr id="10" name="مربع نص 9"/>
          <p:cNvSpPr txBox="1"/>
          <p:nvPr/>
        </p:nvSpPr>
        <p:spPr>
          <a:xfrm>
            <a:off x="1009934" y="1807722"/>
            <a:ext cx="7350104" cy="1200329"/>
          </a:xfrm>
          <a:prstGeom prst="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5"/>
          </a:lnRef>
          <a:fillRef idx="2">
            <a:schemeClr val="accent5"/>
          </a:fillRef>
          <a:effectRef idx="1">
            <a:schemeClr val="accent5"/>
          </a:effectRef>
          <a:fontRef idx="minor">
            <a:schemeClr val="dk1"/>
          </a:fontRef>
        </p:style>
        <p:txBody>
          <a:bodyPr wrap="square" rtlCol="1" anchor="ctr">
            <a:spAutoFit/>
          </a:bodyPr>
          <a:lstStyle/>
          <a:p>
            <a:pPr algn="ctr"/>
            <a:r>
              <a:rPr lang="ar-SA" sz="2400" b="1" dirty="0" smtClean="0">
                <a:solidFill>
                  <a:schemeClr val="tx1"/>
                </a:solidFill>
                <a:latin typeface="Arial" panose="020B0604020202020204" pitchFamily="34" charset="0"/>
                <a:cs typeface="Arial" panose="020B0604020202020204" pitchFamily="34" charset="0"/>
              </a:rPr>
              <a:t>مجموعة من الأفراد يعيشون معاً بتعاون وتضامن ويرتبطون بتراث ثقافي أو معتقد معين، ولديهم الإحساس بالانتماء بعضهم لبعض والولاء لمجتمعهم.</a:t>
            </a:r>
            <a:endParaRPr lang="ar-SA" sz="2400" b="1" dirty="0">
              <a:solidFill>
                <a:schemeClr val="tx1"/>
              </a:solidFill>
              <a:latin typeface="Arial" panose="020B0604020202020204" pitchFamily="34" charset="0"/>
              <a:cs typeface="Arial" panose="020B0604020202020204" pitchFamily="34" charset="0"/>
            </a:endParaRPr>
          </a:p>
        </p:txBody>
      </p:sp>
      <p:sp>
        <p:nvSpPr>
          <p:cNvPr id="11" name="AutoShape 5"/>
          <p:cNvSpPr>
            <a:spLocks noChangeArrowheads="1"/>
          </p:cNvSpPr>
          <p:nvPr/>
        </p:nvSpPr>
        <p:spPr bwMode="gray">
          <a:xfrm>
            <a:off x="566083" y="3099003"/>
            <a:ext cx="8237806" cy="3482989"/>
          </a:xfrm>
          <a:prstGeom prst="roundRect">
            <a:avLst>
              <a:gd name="adj" fmla="val 50000"/>
            </a:avLst>
          </a:prstGeom>
          <a:ln>
            <a:noFill/>
            <a:headEnd/>
            <a:tailEnd/>
          </a:ln>
          <a:effectLst>
            <a:glow rad="101600">
              <a:schemeClr val="accent2">
                <a:satMod val="175000"/>
                <a:alpha val="40000"/>
              </a:schemeClr>
            </a:glow>
          </a:effectLst>
          <a:scene3d>
            <a:camera prst="orthographicFront">
              <a:rot lat="0" lon="0" rev="0"/>
            </a:camera>
            <a:lightRig rig="contrasting" dir="t">
              <a:rot lat="0" lon="0" rev="7800000"/>
            </a:lightRig>
          </a:scene3d>
          <a:sp3d>
            <a:bevelT w="139700" h="139700"/>
          </a:sp3d>
        </p:spPr>
        <p:style>
          <a:lnRef idx="1">
            <a:schemeClr val="accent4"/>
          </a:lnRef>
          <a:fillRef idx="2">
            <a:schemeClr val="accent4"/>
          </a:fillRef>
          <a:effectRef idx="1">
            <a:schemeClr val="accent4"/>
          </a:effectRef>
          <a:fontRef idx="minor">
            <a:schemeClr val="dk1"/>
          </a:fontRef>
        </p:style>
        <p:txBody>
          <a:bodyPr wrap="none" anchor="ctr"/>
          <a:lstStyle/>
          <a:p>
            <a:pPr marL="285750" indent="-285750">
              <a:buFont typeface="Wingdings" panose="05000000000000000000" pitchFamily="2" charset="2"/>
              <a:buChar char="v"/>
            </a:pPr>
            <a:r>
              <a:rPr lang="ar-SA" sz="2400" b="1" dirty="0" smtClean="0">
                <a:latin typeface="Arial" panose="020B0604020202020204" pitchFamily="34" charset="0"/>
                <a:cs typeface="Arial" panose="020B0604020202020204" pitchFamily="34" charset="0"/>
              </a:rPr>
              <a:t>المربون اختلفوا في أهمية علاقة التربية بالمجتمع. </a:t>
            </a:r>
            <a:endParaRPr lang="ar-SA" sz="2400" b="1" dirty="0">
              <a:latin typeface="Arial" panose="020B0604020202020204" pitchFamily="34" charset="0"/>
              <a:cs typeface="Arial" panose="020B0604020202020204" pitchFamily="34" charset="0"/>
            </a:endParaRPr>
          </a:p>
          <a:p>
            <a:r>
              <a:rPr lang="ar-SA" sz="2400" b="1" dirty="0" smtClean="0">
                <a:latin typeface="Arial" panose="020B0604020202020204" pitchFamily="34" charset="0"/>
                <a:cs typeface="Arial" panose="020B0604020202020204" pitchFamily="34" charset="0"/>
              </a:rPr>
              <a:t>فرأى فريق منهم وعلى رأسهم أرسطو أن التربية هي الوسيلة الوحيدة </a:t>
            </a:r>
          </a:p>
          <a:p>
            <a:r>
              <a:rPr lang="ar-SA" sz="2400" b="1" dirty="0" smtClean="0">
                <a:latin typeface="Arial" panose="020B0604020202020204" pitchFamily="34" charset="0"/>
                <a:cs typeface="Arial" panose="020B0604020202020204" pitchFamily="34" charset="0"/>
              </a:rPr>
              <a:t>لاستقرار المجتمع </a:t>
            </a:r>
            <a:r>
              <a:rPr lang="ar-SA" sz="2400" b="1" dirty="0" smtClean="0">
                <a:solidFill>
                  <a:srgbClr val="FF0000"/>
                </a:solidFill>
                <a:latin typeface="Arial" panose="020B0604020202020204" pitchFamily="34" charset="0"/>
                <a:cs typeface="Arial" panose="020B0604020202020204" pitchFamily="34" charset="0"/>
              </a:rPr>
              <a:t>، لأنها تنقل تراثه الثقافي من جيل إلى جيل وتؤدي بذلك </a:t>
            </a:r>
          </a:p>
          <a:p>
            <a:r>
              <a:rPr lang="ar-SA" sz="2400" b="1" dirty="0" smtClean="0">
                <a:solidFill>
                  <a:srgbClr val="FF0000"/>
                </a:solidFill>
                <a:latin typeface="Arial" panose="020B0604020202020204" pitchFamily="34" charset="0"/>
                <a:cs typeface="Arial" panose="020B0604020202020204" pitchFamily="34" charset="0"/>
              </a:rPr>
              <a:t>إلى استمرار قيمه ونظمه وبقاء معاييره وثقافته.</a:t>
            </a:r>
          </a:p>
          <a:p>
            <a:r>
              <a:rPr lang="ar-SA" sz="2400" b="1" dirty="0" smtClean="0">
                <a:solidFill>
                  <a:schemeClr val="tx1"/>
                </a:solidFill>
                <a:latin typeface="Arial" panose="020B0604020202020204" pitchFamily="34" charset="0"/>
                <a:cs typeface="Arial" panose="020B0604020202020204" pitchFamily="34" charset="0"/>
              </a:rPr>
              <a:t>أما الفريق الآخر وعلى رأسهم أفلاطون فيرى </a:t>
            </a:r>
            <a:r>
              <a:rPr lang="ar-SA" sz="2400" b="1" dirty="0" smtClean="0">
                <a:solidFill>
                  <a:srgbClr val="FF0000"/>
                </a:solidFill>
                <a:latin typeface="Arial" panose="020B0604020202020204" pitchFamily="34" charset="0"/>
                <a:cs typeface="Arial" panose="020B0604020202020204" pitchFamily="34" charset="0"/>
              </a:rPr>
              <a:t>أن التربية وسيلة لإصلاح </a:t>
            </a:r>
          </a:p>
          <a:p>
            <a:r>
              <a:rPr lang="ar-SA" sz="2400" b="1" dirty="0" smtClean="0">
                <a:solidFill>
                  <a:srgbClr val="FF0000"/>
                </a:solidFill>
                <a:latin typeface="Arial" panose="020B0604020202020204" pitchFamily="34" charset="0"/>
                <a:cs typeface="Arial" panose="020B0604020202020204" pitchFamily="34" charset="0"/>
              </a:rPr>
              <a:t>المجتمع</a:t>
            </a:r>
            <a:r>
              <a:rPr lang="ar-SA" sz="2400" b="1" dirty="0">
                <a:solidFill>
                  <a:srgbClr val="FF0000"/>
                </a:solidFill>
                <a:latin typeface="Arial" panose="020B0604020202020204" pitchFamily="34" charset="0"/>
                <a:cs typeface="Arial" panose="020B0604020202020204" pitchFamily="34" charset="0"/>
              </a:rPr>
              <a:t> </a:t>
            </a:r>
            <a:r>
              <a:rPr lang="ar-SA" sz="2400" b="1" dirty="0" smtClean="0">
                <a:solidFill>
                  <a:srgbClr val="FF0000"/>
                </a:solidFill>
                <a:latin typeface="Arial" panose="020B0604020202020204" pitchFamily="34" charset="0"/>
                <a:cs typeface="Arial" panose="020B0604020202020204" pitchFamily="34" charset="0"/>
              </a:rPr>
              <a:t>وتحسينه وتطويره .</a:t>
            </a:r>
          </a:p>
          <a:p>
            <a:endParaRPr lang="ar-SA" sz="2400" b="1" dirty="0" smtClean="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595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edge">
                                      <p:cBhvr>
                                        <p:cTn id="2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296400" y="1016830"/>
            <a:ext cx="2430780" cy="1645920"/>
          </a:xfrm>
        </p:spPr>
        <p:txBody>
          <a:bodyPr>
            <a:noAutofit/>
          </a:bodyPr>
          <a:lstStyle/>
          <a:p>
            <a:pPr algn="ctr"/>
            <a:r>
              <a:rPr lang="ar-SA"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rPr>
              <a:t>ماهية التربية الاجتماعية</a:t>
            </a:r>
            <a:endParaRPr lang="ar-SA"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endParaRPr>
          </a:p>
        </p:txBody>
      </p:sp>
      <p:pic>
        <p:nvPicPr>
          <p:cNvPr id="2" name="عنصر نائب للمحتوى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96400" y="3289111"/>
            <a:ext cx="2418856" cy="21366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AutoShape 5"/>
          <p:cNvSpPr>
            <a:spLocks noChangeArrowheads="1"/>
          </p:cNvSpPr>
          <p:nvPr/>
        </p:nvSpPr>
        <p:spPr bwMode="gray">
          <a:xfrm>
            <a:off x="376512" y="1471962"/>
            <a:ext cx="8237806" cy="4594302"/>
          </a:xfrm>
          <a:prstGeom prst="roundRect">
            <a:avLst>
              <a:gd name="adj" fmla="val 50000"/>
            </a:avLst>
          </a:prstGeom>
          <a:ln>
            <a:noFill/>
            <a:headEnd/>
            <a:tailEnd/>
          </a:ln>
          <a:effectLst>
            <a:glow rad="101600">
              <a:schemeClr val="accent2">
                <a:satMod val="175000"/>
                <a:alpha val="40000"/>
              </a:schemeClr>
            </a:glow>
          </a:effectLst>
          <a:scene3d>
            <a:camera prst="orthographicFront">
              <a:rot lat="0" lon="0" rev="0"/>
            </a:camera>
            <a:lightRig rig="contrasting" dir="t">
              <a:rot lat="0" lon="0" rev="7800000"/>
            </a:lightRig>
          </a:scene3d>
          <a:sp3d>
            <a:bevelT w="139700" h="139700"/>
          </a:sp3d>
        </p:spPr>
        <p:style>
          <a:lnRef idx="1">
            <a:schemeClr val="accent4"/>
          </a:lnRef>
          <a:fillRef idx="2">
            <a:schemeClr val="accent4"/>
          </a:fillRef>
          <a:effectRef idx="1">
            <a:schemeClr val="accent4"/>
          </a:effectRef>
          <a:fontRef idx="minor">
            <a:schemeClr val="dk1"/>
          </a:fontRef>
        </p:style>
        <p:txBody>
          <a:bodyPr wrap="none" anchor="ctr"/>
          <a:lstStyle/>
          <a:p>
            <a:pPr marL="285750" indent="-285750">
              <a:lnSpc>
                <a:spcPct val="150000"/>
              </a:lnSpc>
              <a:buFont typeface="Wingdings" panose="05000000000000000000" pitchFamily="2" charset="2"/>
              <a:buChar char="v"/>
            </a:pPr>
            <a:r>
              <a:rPr lang="ar-SA" sz="2400" b="1" dirty="0" smtClean="0">
                <a:solidFill>
                  <a:schemeClr val="tx1"/>
                </a:solidFill>
                <a:latin typeface="Arial" panose="020B0604020202020204" pitchFamily="34" charset="0"/>
                <a:cs typeface="Arial" panose="020B0604020202020204" pitchFamily="34" charset="0"/>
              </a:rPr>
              <a:t>للمجتمع أهمية كبرى في التربية، فالتربية الاجتماعية هي التي تجعل</a:t>
            </a:r>
          </a:p>
          <a:p>
            <a:pPr>
              <a:lnSpc>
                <a:spcPct val="150000"/>
              </a:lnSpc>
            </a:pPr>
            <a:r>
              <a:rPr lang="ar-SA" sz="2400" b="1" dirty="0" smtClean="0">
                <a:solidFill>
                  <a:schemeClr val="tx1"/>
                </a:solidFill>
                <a:latin typeface="Arial" panose="020B0604020202020204" pitchFamily="34" charset="0"/>
                <a:cs typeface="Arial" panose="020B0604020202020204" pitchFamily="34" charset="0"/>
              </a:rPr>
              <a:t> لكل جماعة مستقرة في محيط اجتماعي مجموعة من الأنماط السلوكية </a:t>
            </a:r>
          </a:p>
          <a:p>
            <a:pPr>
              <a:lnSpc>
                <a:spcPct val="150000"/>
              </a:lnSpc>
            </a:pPr>
            <a:r>
              <a:rPr lang="ar-SA" sz="2400" b="1" dirty="0" smtClean="0">
                <a:solidFill>
                  <a:schemeClr val="tx1"/>
                </a:solidFill>
                <a:latin typeface="Arial" panose="020B0604020202020204" pitchFamily="34" charset="0"/>
                <a:cs typeface="Arial" panose="020B0604020202020204" pitchFamily="34" charset="0"/>
              </a:rPr>
              <a:t>المميزة والصفات الثابتة .</a:t>
            </a:r>
          </a:p>
          <a:p>
            <a:pPr marL="342900" indent="-342900">
              <a:lnSpc>
                <a:spcPct val="150000"/>
              </a:lnSpc>
              <a:buFont typeface="Wingdings" panose="05000000000000000000" pitchFamily="2" charset="2"/>
              <a:buChar char="v"/>
            </a:pPr>
            <a:r>
              <a:rPr lang="ar-SA" sz="2400" b="1" dirty="0" smtClean="0">
                <a:solidFill>
                  <a:schemeClr val="tx1"/>
                </a:solidFill>
                <a:latin typeface="Arial" panose="020B0604020202020204" pitchFamily="34" charset="0"/>
                <a:cs typeface="Arial" panose="020B0604020202020204" pitchFamily="34" charset="0"/>
              </a:rPr>
              <a:t>بدون المجتمع يستحيل وجود الشخصية الإنسانية</a:t>
            </a:r>
          </a:p>
          <a:p>
            <a:pPr marL="342900" indent="-342900">
              <a:lnSpc>
                <a:spcPct val="150000"/>
              </a:lnSpc>
              <a:buFont typeface="Wingdings" panose="05000000000000000000" pitchFamily="2" charset="2"/>
              <a:buChar char="v"/>
            </a:pPr>
            <a:r>
              <a:rPr lang="ar-SA" sz="2400" b="1" dirty="0" smtClean="0">
                <a:solidFill>
                  <a:schemeClr val="tx1"/>
                </a:solidFill>
                <a:latin typeface="Arial" panose="020B0604020202020204" pitchFamily="34" charset="0"/>
                <a:cs typeface="Arial" panose="020B0604020202020204" pitchFamily="34" charset="0"/>
              </a:rPr>
              <a:t>التربية ليست عملية تكيف فحسب، وإنما هي عملية تكيف اجتماعي </a:t>
            </a:r>
          </a:p>
          <a:p>
            <a:pPr marL="342900" indent="-342900">
              <a:lnSpc>
                <a:spcPct val="150000"/>
              </a:lnSpc>
              <a:buFont typeface="Wingdings" panose="05000000000000000000" pitchFamily="2" charset="2"/>
              <a:buChar char="v"/>
            </a:pPr>
            <a:r>
              <a:rPr lang="ar-SA" sz="2400" b="1" dirty="0" smtClean="0">
                <a:solidFill>
                  <a:schemeClr val="tx1"/>
                </a:solidFill>
                <a:latin typeface="Arial" panose="020B0604020202020204" pitchFamily="34" charset="0"/>
                <a:cs typeface="Arial" panose="020B0604020202020204" pitchFamily="34" charset="0"/>
              </a:rPr>
              <a:t>وهي ليست تشكيلاً للحياة فقط، وإنما هي تشكيل للحياة الاجتماعية</a:t>
            </a:r>
          </a:p>
          <a:p>
            <a:pPr>
              <a:lnSpc>
                <a:spcPct val="150000"/>
              </a:lnSpc>
            </a:pPr>
            <a:r>
              <a:rPr lang="ar-SA" sz="2400" b="1" dirty="0" smtClean="0">
                <a:solidFill>
                  <a:schemeClr val="tx1"/>
                </a:solidFill>
                <a:latin typeface="Arial" panose="020B0604020202020204" pitchFamily="34" charset="0"/>
                <a:cs typeface="Arial" panose="020B0604020202020204" pitchFamily="34" charset="0"/>
              </a:rPr>
              <a:t> التي </a:t>
            </a:r>
            <a:r>
              <a:rPr lang="ar-SA" sz="2400" b="1" dirty="0" err="1" smtClean="0">
                <a:solidFill>
                  <a:schemeClr val="tx1"/>
                </a:solidFill>
                <a:latin typeface="Arial" panose="020B0604020202020204" pitchFamily="34" charset="0"/>
                <a:cs typeface="Arial" panose="020B0604020202020204" pitchFamily="34" charset="0"/>
              </a:rPr>
              <a:t>يحياها</a:t>
            </a:r>
            <a:r>
              <a:rPr lang="ar-SA" sz="2400" b="1" dirty="0" smtClean="0">
                <a:solidFill>
                  <a:schemeClr val="tx1"/>
                </a:solidFill>
                <a:latin typeface="Arial" panose="020B0604020202020204" pitchFamily="34" charset="0"/>
                <a:cs typeface="Arial" panose="020B0604020202020204" pitchFamily="34" charset="0"/>
              </a:rPr>
              <a:t> الفرد ويقرها المجتمع .</a:t>
            </a:r>
          </a:p>
        </p:txBody>
      </p:sp>
    </p:spTree>
    <p:extLst>
      <p:ext uri="{BB962C8B-B14F-4D97-AF65-F5344CB8AC3E}">
        <p14:creationId xmlns:p14="http://schemas.microsoft.com/office/powerpoint/2010/main" val="4271690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edg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296400" y="1016830"/>
            <a:ext cx="2430780" cy="1645920"/>
          </a:xfrm>
        </p:spPr>
        <p:txBody>
          <a:bodyPr>
            <a:noAutofit/>
          </a:bodyPr>
          <a:lstStyle/>
          <a:p>
            <a:pPr algn="ctr"/>
            <a:r>
              <a:rPr lang="ar-SA"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rPr>
              <a:t>مفهوم التربية الاجتماعية</a:t>
            </a:r>
            <a:endParaRPr lang="ar-SA"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endParaRPr>
          </a:p>
        </p:txBody>
      </p:sp>
      <p:pic>
        <p:nvPicPr>
          <p:cNvPr id="2" name="عنصر نائب للمحتوى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96400" y="3289111"/>
            <a:ext cx="2418856" cy="21366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مربع نص 9"/>
          <p:cNvSpPr txBox="1"/>
          <p:nvPr/>
        </p:nvSpPr>
        <p:spPr>
          <a:xfrm>
            <a:off x="464234" y="639461"/>
            <a:ext cx="8237806" cy="1200329"/>
          </a:xfrm>
          <a:prstGeom prst="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5"/>
          </a:lnRef>
          <a:fillRef idx="2">
            <a:schemeClr val="accent5"/>
          </a:fillRef>
          <a:effectRef idx="1">
            <a:schemeClr val="accent5"/>
          </a:effectRef>
          <a:fontRef idx="minor">
            <a:schemeClr val="dk1"/>
          </a:fontRef>
        </p:style>
        <p:txBody>
          <a:bodyPr wrap="square" rtlCol="1" anchor="ctr">
            <a:spAutoFit/>
          </a:bodyPr>
          <a:lstStyle/>
          <a:p>
            <a:pPr marL="342900" indent="-342900" algn="ctr">
              <a:buFont typeface="Wingdings" panose="05000000000000000000" pitchFamily="2" charset="2"/>
              <a:buChar char="q"/>
            </a:pPr>
            <a:r>
              <a:rPr lang="ar-SA" sz="2400" b="1" u="sng" dirty="0" smtClean="0">
                <a:solidFill>
                  <a:srgbClr val="FF0000"/>
                </a:solidFill>
                <a:latin typeface="Arial" panose="020B0604020202020204" pitchFamily="34" charset="0"/>
                <a:cs typeface="Arial" panose="020B0604020202020204" pitchFamily="34" charset="0"/>
              </a:rPr>
              <a:t>التربية الاجتماعية:</a:t>
            </a:r>
          </a:p>
          <a:p>
            <a:pPr algn="ctr"/>
            <a:r>
              <a:rPr lang="ar-SA" sz="2400" b="1" dirty="0" smtClean="0">
                <a:solidFill>
                  <a:schemeClr val="tx1"/>
                </a:solidFill>
                <a:latin typeface="Arial" panose="020B0604020202020204" pitchFamily="34" charset="0"/>
                <a:cs typeface="Arial" panose="020B0604020202020204" pitchFamily="34" charset="0"/>
              </a:rPr>
              <a:t>هي العملية التي بواسطتها يتعلم الفرد طرق مجتمع ما أو جماعة ما حتى يتمكن من المعيشة في ذلك المجتمع، أو بين أفراد تلك الجماعة.</a:t>
            </a:r>
            <a:endParaRPr lang="ar-SA" sz="2400" b="1" dirty="0">
              <a:solidFill>
                <a:schemeClr val="tx1"/>
              </a:solidFill>
              <a:latin typeface="Arial" panose="020B0604020202020204" pitchFamily="34" charset="0"/>
              <a:cs typeface="Arial" panose="020B0604020202020204" pitchFamily="34" charset="0"/>
            </a:endParaRPr>
          </a:p>
        </p:txBody>
      </p:sp>
      <p:sp>
        <p:nvSpPr>
          <p:cNvPr id="11" name="AutoShape 5"/>
          <p:cNvSpPr>
            <a:spLocks noChangeArrowheads="1"/>
          </p:cNvSpPr>
          <p:nvPr/>
        </p:nvSpPr>
        <p:spPr bwMode="gray">
          <a:xfrm>
            <a:off x="464234" y="3641646"/>
            <a:ext cx="8237806" cy="2314590"/>
          </a:xfrm>
          <a:prstGeom prst="roundRect">
            <a:avLst>
              <a:gd name="adj" fmla="val 50000"/>
            </a:avLst>
          </a:prstGeom>
          <a:ln>
            <a:noFill/>
            <a:headEnd/>
            <a:tailEnd/>
          </a:ln>
          <a:effectLst>
            <a:glow rad="101600">
              <a:schemeClr val="accent2">
                <a:satMod val="175000"/>
                <a:alpha val="40000"/>
              </a:schemeClr>
            </a:glow>
          </a:effectLst>
          <a:scene3d>
            <a:camera prst="orthographicFront">
              <a:rot lat="0" lon="0" rev="0"/>
            </a:camera>
            <a:lightRig rig="contrasting" dir="t">
              <a:rot lat="0" lon="0" rev="7800000"/>
            </a:lightRig>
          </a:scene3d>
          <a:sp3d>
            <a:bevelT w="139700" h="139700"/>
          </a:sp3d>
        </p:spPr>
        <p:style>
          <a:lnRef idx="1">
            <a:schemeClr val="accent4"/>
          </a:lnRef>
          <a:fillRef idx="2">
            <a:schemeClr val="accent4"/>
          </a:fillRef>
          <a:effectRef idx="1">
            <a:schemeClr val="accent4"/>
          </a:effectRef>
          <a:fontRef idx="minor">
            <a:schemeClr val="dk1"/>
          </a:fontRef>
        </p:style>
        <p:txBody>
          <a:bodyPr wrap="none" anchor="ctr"/>
          <a:lstStyle/>
          <a:p>
            <a:pPr marL="285750" indent="-285750">
              <a:buFont typeface="Wingdings" panose="05000000000000000000" pitchFamily="2" charset="2"/>
              <a:buChar char="v"/>
            </a:pPr>
            <a:r>
              <a:rPr lang="ar-SA" sz="2400" b="1" dirty="0" smtClean="0">
                <a:latin typeface="Arial" panose="020B0604020202020204" pitchFamily="34" charset="0"/>
                <a:cs typeface="Arial" panose="020B0604020202020204" pitchFamily="34" charset="0"/>
              </a:rPr>
              <a:t>والتربية الاجتماعية عملية نمو يتحول الفرد خلالها من طفل متمركز حول </a:t>
            </a:r>
          </a:p>
          <a:p>
            <a:r>
              <a:rPr lang="ar-SA" sz="2400" b="1" dirty="0" smtClean="0">
                <a:latin typeface="Arial" panose="020B0604020202020204" pitchFamily="34" charset="0"/>
                <a:cs typeface="Arial" panose="020B0604020202020204" pitchFamily="34" charset="0"/>
              </a:rPr>
              <a:t>ذاته معتمد على غيره، ويستهدف فقط إشباع حاجاته الفسيولوجية إلى </a:t>
            </a:r>
          </a:p>
          <a:p>
            <a:r>
              <a:rPr lang="ar-SA" sz="2400" b="1" dirty="0" smtClean="0">
                <a:latin typeface="Arial" panose="020B0604020202020204" pitchFamily="34" charset="0"/>
                <a:cs typeface="Arial" panose="020B0604020202020204" pitchFamily="34" charset="0"/>
              </a:rPr>
              <a:t>فرد ناضج يدرك معنى المسؤولية الاجتماعية، وكيف يتحملها . </a:t>
            </a:r>
            <a:endParaRPr lang="ar-SA" sz="2400" b="1" dirty="0">
              <a:solidFill>
                <a:schemeClr val="tx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v"/>
            </a:pPr>
            <a:r>
              <a:rPr lang="ar-SA" sz="2400" b="1" dirty="0" smtClean="0">
                <a:solidFill>
                  <a:schemeClr val="tx1"/>
                </a:solidFill>
                <a:latin typeface="Arial" panose="020B0604020202020204" pitchFamily="34" charset="0"/>
                <a:cs typeface="Arial" panose="020B0604020202020204" pitchFamily="34" charset="0"/>
              </a:rPr>
              <a:t>لذلك فإن أهم جوانب البيئة في حياة الإنسان وتكوين شخصيته هي</a:t>
            </a:r>
          </a:p>
          <a:p>
            <a:pPr algn="ctr"/>
            <a:r>
              <a:rPr lang="ar-SA" sz="2400" b="1" dirty="0" smtClean="0">
                <a:solidFill>
                  <a:schemeClr val="tx1"/>
                </a:solidFill>
                <a:latin typeface="Arial" panose="020B0604020202020204" pitchFamily="34" charset="0"/>
                <a:cs typeface="Arial" panose="020B0604020202020204" pitchFamily="34" charset="0"/>
              </a:rPr>
              <a:t> </a:t>
            </a:r>
            <a:r>
              <a:rPr lang="ar-SA" sz="2400" b="1" dirty="0" smtClean="0">
                <a:solidFill>
                  <a:srgbClr val="FF0000"/>
                </a:solidFill>
                <a:latin typeface="Arial" panose="020B0604020202020204" pitchFamily="34" charset="0"/>
                <a:cs typeface="Arial" panose="020B0604020202020204" pitchFamily="34" charset="0"/>
              </a:rPr>
              <a:t>«الجانب الاجتماعي»</a:t>
            </a:r>
          </a:p>
        </p:txBody>
      </p:sp>
    </p:spTree>
    <p:extLst>
      <p:ext uri="{BB962C8B-B14F-4D97-AF65-F5344CB8AC3E}">
        <p14:creationId xmlns:p14="http://schemas.microsoft.com/office/powerpoint/2010/main" val="1314559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edge">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296400" y="1016830"/>
            <a:ext cx="2430780" cy="1645920"/>
          </a:xfrm>
        </p:spPr>
        <p:txBody>
          <a:bodyPr>
            <a:noAutofit/>
          </a:bodyPr>
          <a:lstStyle/>
          <a:p>
            <a:pPr algn="ctr"/>
            <a:r>
              <a:rPr lang="ar-SA"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rPr>
              <a:t>مفهوم التربية الاجتماعية</a:t>
            </a:r>
            <a:endParaRPr lang="ar-SA"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endParaRPr>
          </a:p>
        </p:txBody>
      </p:sp>
      <p:pic>
        <p:nvPicPr>
          <p:cNvPr id="2" name="عنصر نائب للمحتوى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96400" y="3289111"/>
            <a:ext cx="2418856" cy="21366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مستطيل 2"/>
          <p:cNvSpPr/>
          <p:nvPr/>
        </p:nvSpPr>
        <p:spPr>
          <a:xfrm>
            <a:off x="1075765" y="2452743"/>
            <a:ext cx="6820347" cy="1477328"/>
          </a:xfrm>
          <a:prstGeom prst="rect">
            <a:avLst/>
          </a:prstGeom>
        </p:spPr>
        <p:txBody>
          <a:bodyPr wrap="square">
            <a:spAutoFit/>
          </a:bodyPr>
          <a:lstStyle/>
          <a:p>
            <a:pPr marL="342900" indent="-342900">
              <a:lnSpc>
                <a:spcPct val="200000"/>
              </a:lnSpc>
              <a:buFont typeface="Wingdings" panose="05000000000000000000" pitchFamily="2" charset="2"/>
              <a:buChar char="v"/>
            </a:pPr>
            <a:r>
              <a:rPr lang="ar-SA" b="1" dirty="0">
                <a:latin typeface="Arial" panose="020B0604020202020204" pitchFamily="34" charset="0"/>
                <a:cs typeface="Arial" panose="020B0604020202020204" pitchFamily="34" charset="0"/>
              </a:rPr>
              <a:t>مجموع الأنماط السلوكية التي يقرها المجتمع تشكل معاييره الاجتماعية ، لذلك </a:t>
            </a:r>
            <a:r>
              <a:rPr lang="ar-SA" b="1" dirty="0" smtClean="0">
                <a:latin typeface="Arial" panose="020B0604020202020204" pitchFamily="34" charset="0"/>
                <a:cs typeface="Arial" panose="020B0604020202020204" pitchFamily="34" charset="0"/>
              </a:rPr>
              <a:t>يصبح </a:t>
            </a:r>
            <a:r>
              <a:rPr lang="ar-SA" b="1" dirty="0">
                <a:latin typeface="Arial" panose="020B0604020202020204" pitchFamily="34" charset="0"/>
                <a:cs typeface="Arial" panose="020B0604020202020204" pitchFamily="34" charset="0"/>
              </a:rPr>
              <a:t>لكل مجتمع أسلوب حياته ومعاييره الاجتماعية الخاصة به .</a:t>
            </a:r>
          </a:p>
          <a:p>
            <a:endParaRPr lang="ar-SA"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78356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296400" y="1016830"/>
            <a:ext cx="2430780" cy="1645920"/>
          </a:xfrm>
        </p:spPr>
        <p:txBody>
          <a:bodyPr>
            <a:noAutofit/>
          </a:bodyPr>
          <a:lstStyle/>
          <a:p>
            <a:pPr algn="ctr"/>
            <a:r>
              <a:rPr lang="ar-SA"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rPr>
              <a:t>خصائص التربية الاجتماعية</a:t>
            </a:r>
            <a:endParaRPr lang="ar-SA"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endParaRPr>
          </a:p>
        </p:txBody>
      </p:sp>
      <p:pic>
        <p:nvPicPr>
          <p:cNvPr id="2" name="عنصر نائب للمحتوى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96400" y="3289111"/>
            <a:ext cx="2418856" cy="21366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3" name="رسم تخطيطي 2"/>
          <p:cNvGraphicFramePr/>
          <p:nvPr>
            <p:extLst>
              <p:ext uri="{D42A27DB-BD31-4B8C-83A1-F6EECF244321}">
                <p14:modId xmlns:p14="http://schemas.microsoft.com/office/powerpoint/2010/main" val="1980362285"/>
              </p:ext>
            </p:extLst>
          </p:nvPr>
        </p:nvGraphicFramePr>
        <p:xfrm>
          <a:off x="316248" y="1112167"/>
          <a:ext cx="8071893" cy="50020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2724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296400" y="1016830"/>
            <a:ext cx="2430780" cy="1645920"/>
          </a:xfrm>
        </p:spPr>
        <p:txBody>
          <a:bodyPr>
            <a:noAutofit/>
          </a:bodyPr>
          <a:lstStyle/>
          <a:p>
            <a:pPr algn="ctr"/>
            <a:r>
              <a:rPr lang="ar-SA"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rPr>
              <a:t>أهمية التربية الاجتماعية</a:t>
            </a:r>
            <a:endParaRPr lang="ar-SA"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cs typeface="Akhbar MT" pitchFamily="2" charset="-78"/>
            </a:endParaRPr>
          </a:p>
        </p:txBody>
      </p:sp>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79255" y="2740717"/>
            <a:ext cx="2447925"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2" name="رسم تخطيطي 1"/>
          <p:cNvGraphicFramePr/>
          <p:nvPr>
            <p:extLst>
              <p:ext uri="{D42A27DB-BD31-4B8C-83A1-F6EECF244321}">
                <p14:modId xmlns:p14="http://schemas.microsoft.com/office/powerpoint/2010/main" val="816746971"/>
              </p:ext>
            </p:extLst>
          </p:nvPr>
        </p:nvGraphicFramePr>
        <p:xfrm>
          <a:off x="191903" y="1497138"/>
          <a:ext cx="8128000" cy="3759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32334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فقاعات">
  <a:themeElements>
    <a:clrScheme name="فقاعات">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فقاعات">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فقاعات">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TM03457510[[fn=Savon]]</Template>
  <TotalTime>300</TotalTime>
  <Words>1133</Words>
  <Application>Microsoft Office PowerPoint</Application>
  <PresentationFormat>Widescreen</PresentationFormat>
  <Paragraphs>149</Paragraphs>
  <Slides>21</Slides>
  <Notes>1</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Akhbar MT</vt:lpstr>
      <vt:lpstr>Andalus</vt:lpstr>
      <vt:lpstr>Arial</vt:lpstr>
      <vt:lpstr>Calibri</vt:lpstr>
      <vt:lpstr>Century Gothic</vt:lpstr>
      <vt:lpstr>Garamond</vt:lpstr>
      <vt:lpstr>PT Bold Heading</vt:lpstr>
      <vt:lpstr>Tahoma</vt:lpstr>
      <vt:lpstr>Wingdings</vt:lpstr>
      <vt:lpstr>فقاعات</vt:lpstr>
      <vt:lpstr> التربية الاجتماعية </vt:lpstr>
      <vt:lpstr>PowerPoint Presentation</vt:lpstr>
      <vt:lpstr>PowerPoint Presentation</vt:lpstr>
      <vt:lpstr>ماهية التربية الاجتماعية</vt:lpstr>
      <vt:lpstr>ماهية التربية الاجتماعية</vt:lpstr>
      <vt:lpstr>مفهوم التربية الاجتماعية</vt:lpstr>
      <vt:lpstr>مفهوم التربية الاجتماعية</vt:lpstr>
      <vt:lpstr>خصائص التربية الاجتماعية</vt:lpstr>
      <vt:lpstr>أهمية التربية الاجتماعية</vt:lpstr>
      <vt:lpstr>PowerPoint Presentation</vt:lpstr>
      <vt:lpstr>PowerPoint Presentation</vt:lpstr>
      <vt:lpstr>PowerPoint Presentation</vt:lpstr>
      <vt:lpstr>أهداف التربية الاجتماعية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السابعة التربية الاجتماعية</dc:title>
  <dc:creator>TOSHIBA</dc:creator>
  <cp:lastModifiedBy>Lena Alkhuraiji</cp:lastModifiedBy>
  <cp:revision>46</cp:revision>
  <dcterms:created xsi:type="dcterms:W3CDTF">2015-09-07T19:06:06Z</dcterms:created>
  <dcterms:modified xsi:type="dcterms:W3CDTF">2016-12-03T19:17:54Z</dcterms:modified>
</cp:coreProperties>
</file>