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sldIdLst>
    <p:sldId id="256" r:id="rId2"/>
    <p:sldId id="257" r:id="rId3"/>
    <p:sldId id="258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81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4"/>
  </p:normalViewPr>
  <p:slideViewPr>
    <p:cSldViewPr>
      <p:cViewPr varScale="1">
        <p:scale>
          <a:sx n="114" d="100"/>
          <a:sy n="114" d="100"/>
        </p:scale>
        <p:origin x="14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269CAC-1E95-4E48-961C-A3B8C4BE18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24AD1BA-396C-D644-8858-460F1762EF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BECAA3-15FB-0F4A-A4DB-F4F3123445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5CE9529-0609-2345-979C-8C5B9CEFD4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EEDD84C0-71D8-7A47-8231-1FE54B5EF5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9CF28A50-37AA-A64C-A7C0-1C5F072E1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E9C20E-FC48-3541-8CFA-6E8316842C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68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8800"/>
            <a:ext cx="6858000" cy="1681162"/>
          </a:xfrm>
        </p:spPr>
        <p:txBody>
          <a:bodyPr anchor="b">
            <a:normAutofit/>
          </a:bodyPr>
          <a:lstStyle>
            <a:lvl1pPr algn="ctr">
              <a:defRPr sz="5600">
                <a:ln>
                  <a:solidFill>
                    <a:srgbClr val="0083BD"/>
                  </a:solidFill>
                </a:ln>
                <a:solidFill>
                  <a:srgbClr val="0083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63524D-2FD8-A347-A50F-18FF923D05B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0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A0FFF4-D86E-2149-985D-EF86A05012C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975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3B8190-EDCA-C843-8738-E4D72FE4586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9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1pPr>
            <a:lvl2pPr marL="8001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2pPr>
            <a:lvl3pPr marL="12573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3pPr>
            <a:lvl4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4pPr>
            <a:lvl5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58308E-3CF8-944B-B6AC-D8ABE3672B1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14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E4A4C4-300F-314E-9378-0DCA48BF911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1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>
            <a:lvl1pPr marL="342900" indent="-342900">
              <a:defRPr/>
            </a:lvl1pPr>
            <a:lvl2pPr marL="800100" indent="-342900">
              <a:defRPr/>
            </a:lvl2pPr>
            <a:lvl3pPr marL="1257300" indent="-342900"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586704-4F85-5045-A14B-2DE291ABF22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60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C86375-79BF-B943-A7B4-A00E3A3FC63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10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0CADC6-7607-3B4F-8270-3D5D0B7DCAB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52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348E8E-3DB9-C840-A062-338B8D7C80F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777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9527AE-E8AF-6648-99F3-FF6DF79DE51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53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2D2485-9675-D34F-BB41-60B80F18581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898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120568"/>
            <a:ext cx="7315200" cy="857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517" y="1274688"/>
            <a:ext cx="8213651" cy="5049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515" y="633283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8767" y="633283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8BE7F7-E77D-4944-A93D-D13ECED6830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CC76A53-D8DA-0A42-8640-353B18A7AC5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97FDD9-8599-BD4F-8CC6-EB945F85A78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ln>
            <a:solidFill>
              <a:srgbClr val="0083BD"/>
            </a:solidFill>
          </a:ln>
          <a:solidFill>
            <a:srgbClr val="0083BD"/>
          </a:solidFill>
          <a:latin typeface="Tw Cen MT" panose="020B0602020104020603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9AF3F0A-A4B2-EB4E-BA27-60E5599D26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95375"/>
            <a:ext cx="7772400" cy="377378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zh-CN" sz="4400" b="1" dirty="0" smtClean="0">
                <a:solidFill>
                  <a:srgbClr val="92D050"/>
                </a:solidFill>
              </a:rPr>
              <a:t>Microsoft Excel – </a:t>
            </a:r>
            <a:r>
              <a:rPr lang="en-US" altLang="zh-CN" sz="4400" b="1" dirty="0" smtClean="0">
                <a:solidFill>
                  <a:schemeClr val="bg1">
                    <a:lumMod val="75000"/>
                  </a:schemeClr>
                </a:solidFill>
              </a:rPr>
              <a:t>Part II</a:t>
            </a: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endParaRPr lang="en-US" altLang="zh-CN" sz="4400" b="1" dirty="0">
              <a:solidFill>
                <a:srgbClr val="92D05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3AA6F5-F379-C440-9813-7685A673F2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/>
          <a:lstStyle/>
          <a:p>
            <a:pPr eaLnBrk="1" hangingPunct="1"/>
            <a:r>
              <a:rPr lang="en-US" altLang="zh-CN" dirty="0"/>
              <a:t>MIS 201 Management Information Systems</a:t>
            </a:r>
          </a:p>
          <a:p>
            <a:pPr eaLnBrk="1" hangingPunct="1"/>
            <a:r>
              <a:rPr lang="en-US" altLang="zh-CN" dirty="0"/>
              <a:t>Lab Session </a:t>
            </a:r>
            <a:r>
              <a:rPr lang="en-US" altLang="zh-CN" b="1" dirty="0" smtClean="0"/>
              <a:t>2</a:t>
            </a:r>
            <a:endParaRPr lang="en-US" altLang="zh-CN" b="1" dirty="0"/>
          </a:p>
        </p:txBody>
      </p:sp>
      <p:pic>
        <p:nvPicPr>
          <p:cNvPr id="3076" name="Picture 4" descr="management_information_systems_department">
            <a:extLst>
              <a:ext uri="{FF2B5EF4-FFF2-40B4-BE49-F238E27FC236}">
                <a16:creationId xmlns:a16="http://schemas.microsoft.com/office/drawing/2014/main" id="{B35851FC-413E-6046-8137-A85C299B9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"/>
            <a:ext cx="1835696" cy="110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24944"/>
            <a:ext cx="3942128" cy="16219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IRR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92896"/>
            <a:ext cx="7883769" cy="3856939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https://exceljet.net/excel-functions/excel-irr-function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1335975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Ex: A </a:t>
            </a:r>
            <a:r>
              <a:rPr lang="en-US" dirty="0"/>
              <a:t>company is deciding whether to purchase new equipment that costs $10.000 Management estimates the life of the new asset to be 6 years and expects it to generate an additional $2400 of annual profits</a:t>
            </a:r>
            <a:r>
              <a:rPr lang="en-US" dirty="0" smtClean="0"/>
              <a:t>. calculate </a:t>
            </a:r>
            <a:r>
              <a:rPr lang="en-US" dirty="0"/>
              <a:t>IRR after 3 years and after 6 years?</a:t>
            </a:r>
          </a:p>
        </p:txBody>
      </p:sp>
    </p:spTree>
    <p:extLst>
      <p:ext uri="{BB962C8B-B14F-4D97-AF65-F5344CB8AC3E}">
        <p14:creationId xmlns:p14="http://schemas.microsoft.com/office/powerpoint/2010/main" val="323249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2852936"/>
            <a:ext cx="8213651" cy="2031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92D050"/>
                </a:solidFill>
              </a:rPr>
              <a:t>End of Part II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7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7DE2D8-4674-7649-9DD0-216CA4313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3248100-CA02-8648-9C64-C7AB94140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600" b="1" dirty="0" smtClean="0">
                <a:solidFill>
                  <a:schemeClr val="bg1">
                    <a:lumMod val="85000"/>
                  </a:schemeClr>
                </a:solidFill>
              </a:rPr>
              <a:t>Part I (Basics) </a:t>
            </a:r>
            <a:endParaRPr lang="en-US" sz="4600" b="1" dirty="0">
              <a:solidFill>
                <a:schemeClr val="bg1">
                  <a:lumMod val="8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Sum (Total)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Average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Count Numbers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chemeClr val="bg1">
                    <a:lumMod val="85000"/>
                  </a:schemeClr>
                </a:solidFill>
              </a:rPr>
              <a:t>Maximum and Minimum </a:t>
            </a: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Value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Simple IF function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IF Function (multiple </a:t>
            </a:r>
            <a:r>
              <a:rPr lang="en-US" sz="3300" b="1" dirty="0">
                <a:solidFill>
                  <a:schemeClr val="bg1">
                    <a:lumMod val="85000"/>
                  </a:schemeClr>
                </a:solidFill>
              </a:rPr>
              <a:t>tests) </a:t>
            </a:r>
          </a:p>
          <a:p>
            <a:pPr marL="0" lvl="0" indent="0">
              <a:buNone/>
            </a:pPr>
            <a:endParaRPr lang="en-US" sz="3300" b="1" dirty="0" smtClean="0">
              <a:solidFill>
                <a:srgbClr val="7030A0"/>
              </a:solidFill>
            </a:endParaRPr>
          </a:p>
          <a:p>
            <a:r>
              <a:rPr lang="en-US" sz="4600" b="1" dirty="0">
                <a:solidFill>
                  <a:srgbClr val="00B050"/>
                </a:solidFill>
              </a:rPr>
              <a:t>Part II (Financial formulas)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PV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FV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</a:rPr>
              <a:t>NPV and IRR</a:t>
            </a:r>
            <a:endParaRPr lang="en-US" sz="3300" b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altLang="zh-CN" sz="2800" dirty="0"/>
          </a:p>
        </p:txBody>
      </p:sp>
      <p:pic>
        <p:nvPicPr>
          <p:cNvPr id="4100" name="Picture 6" descr="management_information_systems_department">
            <a:extLst>
              <a:ext uri="{FF2B5EF4-FFF2-40B4-BE49-F238E27FC236}">
                <a16:creationId xmlns:a16="http://schemas.microsoft.com/office/drawing/2014/main" id="{E0C021E3-28F0-6346-B107-B564C623A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PV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Summary </a:t>
            </a:r>
          </a:p>
          <a:p>
            <a:r>
              <a:rPr lang="en-US" dirty="0">
                <a:solidFill>
                  <a:srgbClr val="00B050"/>
                </a:solidFill>
              </a:rPr>
              <a:t>The Excel PV function is a financial function that returns the present value of an investment. You can use the PV function to get the value in today's dollars of a series of future payments, assuming periodic, constant payments and a constant interest rate. 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Purpose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Get the present value of an investment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present value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Syntax </a:t>
            </a:r>
          </a:p>
          <a:p>
            <a:r>
              <a:rPr lang="en-US" dirty="0"/>
              <a:t>=PV (rate, </a:t>
            </a:r>
            <a:r>
              <a:rPr lang="en-US" dirty="0" err="1"/>
              <a:t>nper</a:t>
            </a:r>
            <a:r>
              <a:rPr lang="en-US" dirty="0"/>
              <a:t>, </a:t>
            </a:r>
            <a:r>
              <a:rPr lang="en-US" dirty="0" err="1"/>
              <a:t>pmt</a:t>
            </a:r>
            <a:r>
              <a:rPr lang="en-US" dirty="0"/>
              <a:t>, [</a:t>
            </a:r>
            <a:r>
              <a:rPr lang="en-US" dirty="0" err="1"/>
              <a:t>fv</a:t>
            </a:r>
            <a:r>
              <a:rPr lang="en-US" dirty="0"/>
              <a:t>], [type])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900" b="1" dirty="0">
                <a:solidFill>
                  <a:srgbClr val="00B050"/>
                </a:solidFill>
              </a:rPr>
              <a:t>rate</a:t>
            </a:r>
            <a:r>
              <a:rPr lang="en-US" sz="2900" dirty="0">
                <a:solidFill>
                  <a:srgbClr val="00B050"/>
                </a:solidFill>
              </a:rPr>
              <a:t> - The interest rate per period.</a:t>
            </a:r>
          </a:p>
          <a:p>
            <a:r>
              <a:rPr lang="en-US" sz="2900" b="1" dirty="0" err="1">
                <a:solidFill>
                  <a:srgbClr val="00B050"/>
                </a:solidFill>
              </a:rPr>
              <a:t>nper</a:t>
            </a:r>
            <a:r>
              <a:rPr lang="en-US" sz="2900" b="1" dirty="0">
                <a:solidFill>
                  <a:srgbClr val="00B050"/>
                </a:solidFill>
              </a:rPr>
              <a:t> </a:t>
            </a:r>
            <a:r>
              <a:rPr lang="en-US" sz="2900" dirty="0">
                <a:solidFill>
                  <a:srgbClr val="00B050"/>
                </a:solidFill>
              </a:rPr>
              <a:t>- The total number of payment periods.</a:t>
            </a:r>
          </a:p>
          <a:p>
            <a:r>
              <a:rPr lang="en-US" sz="2900" b="1" dirty="0" err="1">
                <a:solidFill>
                  <a:srgbClr val="00B050"/>
                </a:solidFill>
              </a:rPr>
              <a:t>pmt</a:t>
            </a:r>
            <a:r>
              <a:rPr lang="en-US" sz="2900" b="1" dirty="0">
                <a:solidFill>
                  <a:srgbClr val="00B050"/>
                </a:solidFill>
              </a:rPr>
              <a:t> </a:t>
            </a:r>
            <a:r>
              <a:rPr lang="en-US" sz="2900" dirty="0">
                <a:solidFill>
                  <a:srgbClr val="00B050"/>
                </a:solidFill>
              </a:rPr>
              <a:t>- The payment made each period.</a:t>
            </a:r>
          </a:p>
          <a:p>
            <a:r>
              <a:rPr lang="en-US" sz="2900" b="1" dirty="0">
                <a:solidFill>
                  <a:srgbClr val="00B050"/>
                </a:solidFill>
              </a:rPr>
              <a:t>type </a:t>
            </a:r>
            <a:r>
              <a:rPr lang="en-US" sz="2900" dirty="0">
                <a:solidFill>
                  <a:srgbClr val="00B050"/>
                </a:solidFill>
              </a:rPr>
              <a:t>- [optional] When payments are due. 0 = end of period, 1 = beginning of period. Default is 0.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692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https://exceljet.net/excel-functions/excel-pv-function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PV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15" y="2852936"/>
            <a:ext cx="7686854" cy="3483761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692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https://exceljet.net/excel-functions/excel-pv-function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1319561"/>
            <a:ext cx="76148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Ex: Calculate </a:t>
            </a:r>
            <a:r>
              <a:rPr lang="en-US" dirty="0"/>
              <a:t>the original amount of a loan (PV) with a 4.50 % interest rate per years, and a payment of $93.22 per month for a period of 60 months?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768" y="2363247"/>
            <a:ext cx="211468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  <a:r>
              <a:rPr lang="en-US" dirty="0" smtClean="0"/>
              <a:t>PV(C5/12,C7,C6)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9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FV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Summary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The Excel FV function is a financial function that returns the future value of an investment. You can use the FV function to get the future value of an investment assuming periodic, constant payments with a constant interest rate</a:t>
            </a:r>
            <a:r>
              <a:rPr lang="en-US" sz="2900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Purpose</a:t>
            </a:r>
            <a:r>
              <a:rPr lang="en-US" sz="2900" dirty="0">
                <a:solidFill>
                  <a:srgbClr val="00B050"/>
                </a:solidFill>
              </a:rPr>
              <a:t>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Get the future value of an investment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future value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Syntax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=FV (rate, </a:t>
            </a:r>
            <a:r>
              <a:rPr lang="en-US" sz="2900" dirty="0" err="1">
                <a:solidFill>
                  <a:srgbClr val="00B050"/>
                </a:solidFill>
              </a:rPr>
              <a:t>nper</a:t>
            </a:r>
            <a:r>
              <a:rPr lang="en-US" sz="2900" dirty="0">
                <a:solidFill>
                  <a:srgbClr val="00B050"/>
                </a:solidFill>
              </a:rPr>
              <a:t>, </a:t>
            </a:r>
            <a:r>
              <a:rPr lang="en-US" sz="2900" dirty="0" err="1">
                <a:solidFill>
                  <a:srgbClr val="00B050"/>
                </a:solidFill>
              </a:rPr>
              <a:t>pmt</a:t>
            </a:r>
            <a:r>
              <a:rPr lang="en-US" sz="2900" dirty="0">
                <a:solidFill>
                  <a:srgbClr val="00B050"/>
                </a:solidFill>
              </a:rPr>
              <a:t>, [</a:t>
            </a:r>
            <a:r>
              <a:rPr lang="en-US" sz="2900" dirty="0" err="1">
                <a:solidFill>
                  <a:srgbClr val="00B050"/>
                </a:solidFill>
              </a:rPr>
              <a:t>pv</a:t>
            </a:r>
            <a:r>
              <a:rPr lang="en-US" sz="2900" dirty="0">
                <a:solidFill>
                  <a:srgbClr val="00B050"/>
                </a:solidFill>
              </a:rPr>
              <a:t>], [type])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rate</a:t>
            </a:r>
            <a:r>
              <a:rPr lang="en-US" sz="2900" dirty="0" smtClean="0">
                <a:solidFill>
                  <a:srgbClr val="00B050"/>
                </a:solidFill>
              </a:rPr>
              <a:t> - The interest rate per period.</a:t>
            </a:r>
          </a:p>
          <a:p>
            <a:r>
              <a:rPr lang="en-US" sz="2900" b="1" dirty="0" err="1" smtClean="0">
                <a:solidFill>
                  <a:srgbClr val="00B050"/>
                </a:solidFill>
              </a:rPr>
              <a:t>nper</a:t>
            </a:r>
            <a:r>
              <a:rPr lang="en-US" sz="2900" b="1" dirty="0" smtClean="0">
                <a:solidFill>
                  <a:srgbClr val="00B050"/>
                </a:solidFill>
              </a:rPr>
              <a:t> </a:t>
            </a:r>
            <a:r>
              <a:rPr lang="en-US" sz="2900" dirty="0" smtClean="0">
                <a:solidFill>
                  <a:srgbClr val="00B050"/>
                </a:solidFill>
              </a:rPr>
              <a:t>- The total number of payment periods.</a:t>
            </a:r>
          </a:p>
          <a:p>
            <a:r>
              <a:rPr lang="en-US" sz="2900" b="1" dirty="0" err="1" smtClean="0">
                <a:solidFill>
                  <a:srgbClr val="00B050"/>
                </a:solidFill>
              </a:rPr>
              <a:t>pmt</a:t>
            </a:r>
            <a:r>
              <a:rPr lang="en-US" sz="2900" b="1" dirty="0" smtClean="0">
                <a:solidFill>
                  <a:srgbClr val="00B050"/>
                </a:solidFill>
              </a:rPr>
              <a:t> </a:t>
            </a:r>
            <a:r>
              <a:rPr lang="en-US" sz="2900" dirty="0" smtClean="0">
                <a:solidFill>
                  <a:srgbClr val="00B050"/>
                </a:solidFill>
              </a:rPr>
              <a:t>- The payment made each period. </a:t>
            </a:r>
            <a:r>
              <a:rPr lang="en-US" sz="2900" dirty="0">
                <a:solidFill>
                  <a:srgbClr val="00B050"/>
                </a:solidFill>
              </a:rPr>
              <a:t>Must be entered as a negative number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type </a:t>
            </a:r>
            <a:r>
              <a:rPr lang="en-US" sz="2900" dirty="0" smtClean="0">
                <a:solidFill>
                  <a:srgbClr val="00B050"/>
                </a:solidFill>
              </a:rPr>
              <a:t>- [optional] When payments are due. 0 = end of period, 1 = beginning of period. Default is 0.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35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https</a:t>
            </a:r>
            <a:r>
              <a:rPr lang="en-US" sz="1200" i="1" dirty="0"/>
              <a:t>://exceljet.net/excel-functions/excel-fv-function</a:t>
            </a:r>
          </a:p>
        </p:txBody>
      </p:sp>
    </p:spTree>
    <p:extLst>
      <p:ext uri="{BB962C8B-B14F-4D97-AF65-F5344CB8AC3E}">
        <p14:creationId xmlns:p14="http://schemas.microsoft.com/office/powerpoint/2010/main" val="420899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FV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7852905" cy="4127334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692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https://exceljet.net/excel-functions/excel-fv-function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55576" y="1336565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Ex: This </a:t>
            </a:r>
            <a:r>
              <a:rPr lang="en-US" dirty="0"/>
              <a:t>example assumes that $1000 is invested for 10 years at an annual interest rate of 5%, compounded monthly.</a:t>
            </a:r>
          </a:p>
        </p:txBody>
      </p:sp>
    </p:spTree>
    <p:extLst>
      <p:ext uri="{BB962C8B-B14F-4D97-AF65-F5344CB8AC3E}">
        <p14:creationId xmlns:p14="http://schemas.microsoft.com/office/powerpoint/2010/main" val="225584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NPV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Summary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The Excel NPV function is a financial function that calculates the net present value (NPV) of an investment using a discount rate and a series of future cash flows.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Purpose</a:t>
            </a:r>
            <a:r>
              <a:rPr lang="en-US" sz="2900" dirty="0">
                <a:solidFill>
                  <a:srgbClr val="00B050"/>
                </a:solidFill>
              </a:rPr>
              <a:t>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Calculate net present value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Net present value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Syntax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=NPV (rate, value1, [value2], ...)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600" b="1" dirty="0">
                <a:solidFill>
                  <a:srgbClr val="00B050"/>
                </a:solidFill>
              </a:rPr>
              <a:t>rate</a:t>
            </a:r>
            <a:r>
              <a:rPr lang="en-US" sz="2600" dirty="0">
                <a:solidFill>
                  <a:srgbClr val="00B050"/>
                </a:solidFill>
              </a:rPr>
              <a:t> - Discount rate over one period.</a:t>
            </a:r>
          </a:p>
          <a:p>
            <a:r>
              <a:rPr lang="en-US" sz="2600" b="1" dirty="0">
                <a:solidFill>
                  <a:srgbClr val="00B050"/>
                </a:solidFill>
              </a:rPr>
              <a:t>value1</a:t>
            </a:r>
            <a:r>
              <a:rPr lang="en-US" sz="2600" dirty="0">
                <a:solidFill>
                  <a:srgbClr val="00B050"/>
                </a:solidFill>
              </a:rPr>
              <a:t> - First value(s) representing cash flows.</a:t>
            </a:r>
          </a:p>
          <a:p>
            <a:r>
              <a:rPr lang="en-US" sz="2600" b="1" dirty="0">
                <a:solidFill>
                  <a:srgbClr val="00B050"/>
                </a:solidFill>
              </a:rPr>
              <a:t>value2 </a:t>
            </a:r>
            <a:r>
              <a:rPr lang="en-US" sz="2600" dirty="0">
                <a:solidFill>
                  <a:srgbClr val="00B050"/>
                </a:solidFill>
              </a:rPr>
              <a:t>- [optional] Second value(s) representing cash flows.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https</a:t>
            </a:r>
            <a:r>
              <a:rPr lang="en-US" sz="1200" i="1" dirty="0"/>
              <a:t>://exceljet.net/excel-functions/excel-npv-function</a:t>
            </a:r>
          </a:p>
        </p:txBody>
      </p:sp>
    </p:spTree>
    <p:extLst>
      <p:ext uri="{BB962C8B-B14F-4D97-AF65-F5344CB8AC3E}">
        <p14:creationId xmlns:p14="http://schemas.microsoft.com/office/powerpoint/2010/main" val="140967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NPV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7262948" cy="3646200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https://exceljet.net/excel-functions/excel-npv-function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128153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Ex: the </a:t>
            </a:r>
            <a:r>
              <a:rPr lang="en-US" dirty="0"/>
              <a:t>assumption is that an investment will return $100 per year over a period of 5 years, and discount rate required is 10%.</a:t>
            </a:r>
          </a:p>
        </p:txBody>
      </p:sp>
    </p:spTree>
    <p:extLst>
      <p:ext uri="{BB962C8B-B14F-4D97-AF65-F5344CB8AC3E}">
        <p14:creationId xmlns:p14="http://schemas.microsoft.com/office/powerpoint/2010/main" val="107375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IRR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Summary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The Excel IRR function is a financial function that returns the internal rate of return (IRR) for a series of cash flows that occur at regular intervals.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Purpose</a:t>
            </a:r>
            <a:r>
              <a:rPr lang="en-US" sz="2900" dirty="0">
                <a:solidFill>
                  <a:srgbClr val="00B050"/>
                </a:solidFill>
              </a:rPr>
              <a:t>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Calculate internal rate of return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Calculated return as percentage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Syntax </a:t>
            </a:r>
          </a:p>
          <a:p>
            <a:r>
              <a:rPr lang="en-US" sz="2400" dirty="0"/>
              <a:t>=</a:t>
            </a:r>
            <a:r>
              <a:rPr lang="en-US" sz="2400" dirty="0">
                <a:solidFill>
                  <a:srgbClr val="00B050"/>
                </a:solidFill>
              </a:rPr>
              <a:t>IRR (values, [guess])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values</a:t>
            </a:r>
            <a:r>
              <a:rPr lang="en-US" sz="2400" dirty="0">
                <a:solidFill>
                  <a:srgbClr val="00B050"/>
                </a:solidFill>
              </a:rPr>
              <a:t> - Array or reference to cells that contain values.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guess</a:t>
            </a:r>
            <a:r>
              <a:rPr lang="en-US" sz="2400" dirty="0">
                <a:solidFill>
                  <a:srgbClr val="00B050"/>
                </a:solidFill>
              </a:rPr>
              <a:t> - [optional] An estimate for expected IRR. Default is .1 (10%).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https://exceljet.net/excel-functions/excel-irr-function</a:t>
            </a:r>
          </a:p>
        </p:txBody>
      </p:sp>
    </p:spTree>
    <p:extLst>
      <p:ext uri="{BB962C8B-B14F-4D97-AF65-F5344CB8AC3E}">
        <p14:creationId xmlns:p14="http://schemas.microsoft.com/office/powerpoint/2010/main" val="813204207"/>
      </p:ext>
    </p:extLst>
  </p:cSld>
  <p:clrMapOvr>
    <a:masterClrMapping/>
  </p:clrMapOvr>
</p:sld>
</file>

<file path=ppt/theme/theme1.xml><?xml version="1.0" encoding="utf-8"?>
<a:theme xmlns:a="http://schemas.openxmlformats.org/drawingml/2006/main" name="KSU_MIS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U_MIS_Theme" id="{F78CDC26-9740-EC4F-A106-77ACF0D46A7A}" vid="{B0BDA7E6-8974-F445-A780-FB9DC99ACEF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KSU_MIS_Theme</Template>
  <TotalTime>815</TotalTime>
  <Words>239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宋体</vt:lpstr>
      <vt:lpstr>Arial</vt:lpstr>
      <vt:lpstr>Times New Roman</vt:lpstr>
      <vt:lpstr>Tw Cen MT</vt:lpstr>
      <vt:lpstr>Verdana</vt:lpstr>
      <vt:lpstr>Wingdings</vt:lpstr>
      <vt:lpstr>KSU_MIS_Theme</vt:lpstr>
      <vt:lpstr>Microsoft Excel – Part II   </vt:lpstr>
      <vt:lpstr>Outline</vt:lpstr>
      <vt:lpstr>PV Function</vt:lpstr>
      <vt:lpstr>PV Function</vt:lpstr>
      <vt:lpstr>FV Function</vt:lpstr>
      <vt:lpstr>FV Function</vt:lpstr>
      <vt:lpstr>NPV Function</vt:lpstr>
      <vt:lpstr>NPV Function</vt:lpstr>
      <vt:lpstr>IRR Function</vt:lpstr>
      <vt:lpstr>IRR Function</vt:lpstr>
      <vt:lpstr>PowerPoint Presentation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Overview</dc:title>
  <dc:creator>微软用户</dc:creator>
  <cp:lastModifiedBy>Windows User</cp:lastModifiedBy>
  <cp:revision>148</cp:revision>
  <dcterms:created xsi:type="dcterms:W3CDTF">2018-05-13T20:00:04Z</dcterms:created>
  <dcterms:modified xsi:type="dcterms:W3CDTF">2019-02-07T07:53:18Z</dcterms:modified>
</cp:coreProperties>
</file>