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9" r:id="rId1"/>
  </p:sldMasterIdLst>
  <p:notesMasterIdLst>
    <p:notesMasterId r:id="rId10"/>
  </p:notesMasterIdLst>
  <p:sldIdLst>
    <p:sldId id="264" r:id="rId2"/>
    <p:sldId id="265" r:id="rId3"/>
    <p:sldId id="266" r:id="rId4"/>
    <p:sldId id="267" r:id="rId5"/>
    <p:sldId id="268" r:id="rId6"/>
    <p:sldId id="269" r:id="rId7"/>
    <p:sldId id="270" r:id="rId8"/>
    <p:sldId id="271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4" d="100"/>
          <a:sy n="74" d="100"/>
        </p:scale>
        <p:origin x="84" y="7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5DE729-6792-4670-80BD-A932AF3CE54A}" type="datetimeFigureOut">
              <a:rPr lang="en-US" smtClean="0"/>
              <a:t>11/27/2017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2ECB31-5AE0-49C3-AB44-88EC7088CD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30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B6364-8904-475F-95BD-7B66EF52C737}" type="datetimeFigureOut">
              <a:rPr lang="en-US" smtClean="0"/>
              <a:t>11/27/2017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94010-7AF5-44D4-87A1-6B9082AF2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651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B6364-8904-475F-95BD-7B66EF52C737}" type="datetimeFigureOut">
              <a:rPr lang="en-US" smtClean="0"/>
              <a:t>11/27/2017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94010-7AF5-44D4-87A1-6B9082AF2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9243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B6364-8904-475F-95BD-7B66EF52C737}" type="datetimeFigureOut">
              <a:rPr lang="en-US" smtClean="0"/>
              <a:t>11/27/2017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94010-7AF5-44D4-87A1-6B9082AF2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0768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B6364-8904-475F-95BD-7B66EF52C737}" type="datetimeFigureOut">
              <a:rPr lang="en-US" smtClean="0"/>
              <a:t>11/27/2017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94010-7AF5-44D4-87A1-6B9082AF2D71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492539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B6364-8904-475F-95BD-7B66EF52C737}" type="datetimeFigureOut">
              <a:rPr lang="en-US" smtClean="0"/>
              <a:t>11/27/2017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94010-7AF5-44D4-87A1-6B9082AF2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6254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B6364-8904-475F-95BD-7B66EF52C737}" type="datetimeFigureOut">
              <a:rPr lang="en-US" smtClean="0"/>
              <a:t>11/27/2017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94010-7AF5-44D4-87A1-6B9082AF2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2407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B6364-8904-475F-95BD-7B66EF52C737}" type="datetimeFigureOut">
              <a:rPr lang="en-US" smtClean="0"/>
              <a:t>11/27/2017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94010-7AF5-44D4-87A1-6B9082AF2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6896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B6364-8904-475F-95BD-7B66EF52C737}" type="datetimeFigureOut">
              <a:rPr lang="en-US" smtClean="0"/>
              <a:t>11/27/2017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94010-7AF5-44D4-87A1-6B9082AF2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341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B6364-8904-475F-95BD-7B66EF52C737}" type="datetimeFigureOut">
              <a:rPr lang="en-US" smtClean="0"/>
              <a:t>11/27/2017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94010-7AF5-44D4-87A1-6B9082AF2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6096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B6364-8904-475F-95BD-7B66EF52C737}" type="datetimeFigureOut">
              <a:rPr lang="en-US" smtClean="0"/>
              <a:t>11/27/2017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94010-7AF5-44D4-87A1-6B9082AF2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1779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B6364-8904-475F-95BD-7B66EF52C737}" type="datetimeFigureOut">
              <a:rPr lang="en-US" smtClean="0"/>
              <a:t>11/27/2017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94010-7AF5-44D4-87A1-6B9082AF2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556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B6364-8904-475F-95BD-7B66EF52C737}" type="datetimeFigureOut">
              <a:rPr lang="en-US" smtClean="0"/>
              <a:t>11/27/2017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94010-7AF5-44D4-87A1-6B9082AF2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025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B6364-8904-475F-95BD-7B66EF52C737}" type="datetimeFigureOut">
              <a:rPr lang="en-US" smtClean="0"/>
              <a:t>11/27/2017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94010-7AF5-44D4-87A1-6B9082AF2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3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B6364-8904-475F-95BD-7B66EF52C737}" type="datetimeFigureOut">
              <a:rPr lang="en-US" smtClean="0"/>
              <a:t>11/27/2017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94010-7AF5-44D4-87A1-6B9082AF2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9496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B6364-8904-475F-95BD-7B66EF52C737}" type="datetimeFigureOut">
              <a:rPr lang="en-US" smtClean="0"/>
              <a:t>11/27/2017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94010-7AF5-44D4-87A1-6B9082AF2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867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B6364-8904-475F-95BD-7B66EF52C737}" type="datetimeFigureOut">
              <a:rPr lang="en-US" smtClean="0"/>
              <a:t>11/27/2017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94010-7AF5-44D4-87A1-6B9082AF2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568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B6364-8904-475F-95BD-7B66EF52C737}" type="datetimeFigureOut">
              <a:rPr lang="en-US" smtClean="0"/>
              <a:t>11/27/2017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94010-7AF5-44D4-87A1-6B9082AF2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198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CADB6364-8904-475F-95BD-7B66EF52C737}" type="datetimeFigureOut">
              <a:rPr lang="en-US" smtClean="0"/>
              <a:t>11/27/2017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394010-7AF5-44D4-87A1-6B9082AF2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7676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40" r:id="rId1"/>
    <p:sldLayoutId id="2147483841" r:id="rId2"/>
    <p:sldLayoutId id="2147483842" r:id="rId3"/>
    <p:sldLayoutId id="2147483843" r:id="rId4"/>
    <p:sldLayoutId id="2147483844" r:id="rId5"/>
    <p:sldLayoutId id="2147483845" r:id="rId6"/>
    <p:sldLayoutId id="2147483846" r:id="rId7"/>
    <p:sldLayoutId id="2147483847" r:id="rId8"/>
    <p:sldLayoutId id="2147483848" r:id="rId9"/>
    <p:sldLayoutId id="2147483849" r:id="rId10"/>
    <p:sldLayoutId id="2147483850" r:id="rId11"/>
    <p:sldLayoutId id="2147483851" r:id="rId12"/>
    <p:sldLayoutId id="2147483852" r:id="rId13"/>
    <p:sldLayoutId id="2147483853" r:id="rId14"/>
    <p:sldLayoutId id="2147483854" r:id="rId15"/>
    <p:sldLayoutId id="2147483855" r:id="rId16"/>
    <p:sldLayoutId id="2147483856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95459" y="1051777"/>
            <a:ext cx="1063848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arial" panose="020B0604020202020204" pitchFamily="34" charset="0"/>
              </a:rPr>
              <a:t>Software </a:t>
            </a:r>
            <a:r>
              <a:rPr lang="en-US" sz="2400" dirty="0">
                <a:latin typeface="arial" panose="020B0604020202020204" pitchFamily="34" charset="0"/>
              </a:rPr>
              <a:t>that acts as a bridge between an operating system or database and applications, especially on a </a:t>
            </a:r>
            <a:r>
              <a:rPr lang="en-US" sz="2400" dirty="0" smtClean="0">
                <a:latin typeface="arial" panose="020B0604020202020204" pitchFamily="34" charset="0"/>
              </a:rPr>
              <a:t>network.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>
                <a:latin typeface="arial" panose="020B0604020202020204" pitchFamily="34" charset="0"/>
              </a:rPr>
              <a:t>Middleware</a:t>
            </a:r>
            <a:r>
              <a:rPr lang="en-US" sz="2400" dirty="0">
                <a:latin typeface="arial" panose="020B0604020202020204" pitchFamily="34" charset="0"/>
              </a:rPr>
              <a:t> is software which lies between an operating system and the applications running on it, enabling communication and data management.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>
                <a:latin typeface="arial" panose="020B0604020202020204" pitchFamily="34" charset="0"/>
              </a:rPr>
              <a:t>Middleware</a:t>
            </a:r>
            <a:r>
              <a:rPr lang="en-US" sz="2400" dirty="0">
                <a:latin typeface="arial" panose="020B0604020202020204" pitchFamily="34" charset="0"/>
              </a:rPr>
              <a:t> is a general term for software that serves to "glue together" separate, often complex and already existing, programs.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</a:rPr>
              <a:t>Some software components that are frequently connected with middleware include enterprise applications and Web </a:t>
            </a:r>
            <a:r>
              <a:rPr lang="en-US" sz="2400" dirty="0" smtClean="0">
                <a:latin typeface="arial" panose="020B0604020202020204" pitchFamily="34" charset="0"/>
              </a:rPr>
              <a:t>services.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>
                <a:latin typeface="arial" panose="020B0604020202020204" pitchFamily="34" charset="0"/>
              </a:rPr>
              <a:t>Middleware</a:t>
            </a:r>
            <a:r>
              <a:rPr lang="en-US" sz="2400" dirty="0">
                <a:latin typeface="arial" panose="020B0604020202020204" pitchFamily="34" charset="0"/>
              </a:rPr>
              <a:t> is a term that describes specially designed software that can link two separate applications together</a:t>
            </a:r>
            <a:r>
              <a:rPr lang="en-US" sz="2400" dirty="0" smtClean="0">
                <a:latin typeface="arial" panose="020B0604020202020204" pitchFamily="34" charset="0"/>
              </a:rPr>
              <a:t>.</a:t>
            </a:r>
            <a:endParaRPr lang="en-US" sz="2400" dirty="0">
              <a:latin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018546" y="273202"/>
            <a:ext cx="46936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is Middleware</a:t>
            </a:r>
            <a:endParaRPr lang="en-US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94986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2581" y="702438"/>
            <a:ext cx="10663706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arial" panose="020B0604020202020204" pitchFamily="34" charset="0"/>
              </a:rPr>
              <a:t>The </a:t>
            </a:r>
            <a:r>
              <a:rPr lang="en-US" sz="2400" dirty="0">
                <a:latin typeface="arial" panose="020B0604020202020204" pitchFamily="34" charset="0"/>
              </a:rPr>
              <a:t>following are examples of middleware</a:t>
            </a:r>
            <a:r>
              <a:rPr lang="en-US" sz="2400" dirty="0" smtClean="0">
                <a:latin typeface="arial" panose="020B0604020202020204" pitchFamily="34" charset="0"/>
              </a:rPr>
              <a:t>.</a:t>
            </a:r>
          </a:p>
          <a:p>
            <a:endParaRPr lang="en-US" sz="2400" dirty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</a:rPr>
              <a:t>Integration. Tools for data or process integration such as an enterprise service bus.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</a:rPr>
              <a:t>Transactions. Platforms for executing business transactions such as market trades.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</a:rPr>
              <a:t>Data Access. Database access services.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</a:rPr>
              <a:t>Application Framework. ...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</a:rPr>
              <a:t>Device Middleware. ...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</a:rPr>
              <a:t>Game Engines. ...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</a:rPr>
              <a:t>Robot Middleware.</a:t>
            </a:r>
          </a:p>
        </p:txBody>
      </p:sp>
    </p:spTree>
    <p:extLst>
      <p:ext uri="{BB962C8B-B14F-4D97-AF65-F5344CB8AC3E}">
        <p14:creationId xmlns:p14="http://schemas.microsoft.com/office/powerpoint/2010/main" val="29611619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8600" y="-18140"/>
            <a:ext cx="6388100" cy="6876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838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88643" y="505936"/>
            <a:ext cx="9955368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Interaction model </a:t>
            </a:r>
          </a:p>
          <a:p>
            <a:pPr>
              <a:lnSpc>
                <a:spcPct val="150000"/>
              </a:lnSpc>
            </a:pPr>
            <a:endParaRPr lang="en-US" sz="2400" dirty="0" smtClean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arial" panose="020B0604020202020204" pitchFamily="34" charset="0"/>
              </a:rPr>
              <a:t>Processes</a:t>
            </a:r>
            <a:r>
              <a:rPr lang="en-US" sz="2400" dirty="0">
                <a:latin typeface="arial" panose="020B0604020202020204" pitchFamily="34" charset="0"/>
              </a:rPr>
              <a:t>, messages, coordination </a:t>
            </a:r>
            <a:r>
              <a:rPr lang="en-US" sz="2400" dirty="0" smtClean="0">
                <a:latin typeface="arial" panose="020B0604020202020204" pitchFamily="34" charset="0"/>
              </a:rPr>
              <a:t>(synchronization </a:t>
            </a:r>
            <a:r>
              <a:rPr lang="en-US" sz="2400" dirty="0">
                <a:latin typeface="arial" panose="020B0604020202020204" pitchFamily="34" charset="0"/>
              </a:rPr>
              <a:t>and ordering)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arial" panose="020B0604020202020204" pitchFamily="34" charset="0"/>
              </a:rPr>
              <a:t>Must </a:t>
            </a:r>
            <a:r>
              <a:rPr lang="en-US" sz="2400" dirty="0">
                <a:latin typeface="arial" panose="020B0604020202020204" pitchFamily="34" charset="0"/>
              </a:rPr>
              <a:t>reflect that messages are subject to delays, and that delay limits exact coordination and maintenance of global time</a:t>
            </a:r>
          </a:p>
        </p:txBody>
      </p:sp>
    </p:spTree>
    <p:extLst>
      <p:ext uri="{BB962C8B-B14F-4D97-AF65-F5344CB8AC3E}">
        <p14:creationId xmlns:p14="http://schemas.microsoft.com/office/powerpoint/2010/main" val="23115696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70049" y="209565"/>
            <a:ext cx="10550480" cy="5786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Two variants of the interaction 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model</a:t>
            </a: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b="1" dirty="0" smtClean="0"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arial" panose="020B0604020202020204" pitchFamily="34" charset="0"/>
              </a:rPr>
              <a:t>Synchronous </a:t>
            </a:r>
            <a:r>
              <a:rPr lang="en-US" sz="2000" b="1" dirty="0">
                <a:latin typeface="arial" panose="020B0604020202020204" pitchFamily="34" charset="0"/>
              </a:rPr>
              <a:t>distributed systems </a:t>
            </a:r>
            <a:endParaRPr lang="en-US" sz="2000" b="1" dirty="0" smtClean="0"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b="1" dirty="0">
              <a:latin typeface="arial" panose="020B0604020202020204" pitchFamily="34" charset="0"/>
            </a:endParaRP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</a:rPr>
              <a:t>The time to execute each step of a process has known lower and upper bounds.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</a:rPr>
              <a:t>Each message transmitted over a channel is received within a known bounded time.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</a:rPr>
              <a:t>Each process has a local clock whose drift rate from real time has a known </a:t>
            </a:r>
            <a:r>
              <a:rPr lang="en-US" sz="2000" dirty="0" smtClean="0">
                <a:latin typeface="arial" panose="020B0604020202020204" pitchFamily="34" charset="0"/>
              </a:rPr>
              <a:t>bound.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>
              <a:latin typeface="arial" panose="020B0604020202020204" pitchFamily="34" charset="0"/>
            </a:endParaRP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arial" panose="020B0604020202020204" pitchFamily="34" charset="0"/>
              </a:rPr>
              <a:t>Asynchronous </a:t>
            </a:r>
            <a:r>
              <a:rPr lang="en-US" sz="2000" b="1" dirty="0">
                <a:latin typeface="arial" panose="020B0604020202020204" pitchFamily="34" charset="0"/>
              </a:rPr>
              <a:t>distributed </a:t>
            </a:r>
            <a:r>
              <a:rPr lang="en-US" sz="2000" b="1" dirty="0" smtClean="0">
                <a:latin typeface="arial" panose="020B0604020202020204" pitchFamily="34" charset="0"/>
              </a:rPr>
              <a:t>systems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sz="2000" b="1" dirty="0" smtClean="0">
              <a:latin typeface="arial" panose="020B0604020202020204" pitchFamily="34" charset="0"/>
            </a:endParaRPr>
          </a:p>
          <a:p>
            <a:pPr marL="7429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</a:rPr>
              <a:t>The time to execute each step of a process can take arbitrarily long.</a:t>
            </a:r>
          </a:p>
          <a:p>
            <a:pPr marL="7429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</a:rPr>
              <a:t>Each message transmitted over a channel can be received after an arbitrarily long time.</a:t>
            </a:r>
          </a:p>
          <a:p>
            <a:pPr marL="7429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</a:rPr>
              <a:t>Each process has a local clock whose drift rate from real time can be arbitrarily large</a:t>
            </a:r>
          </a:p>
        </p:txBody>
      </p:sp>
    </p:spTree>
    <p:extLst>
      <p:ext uri="{BB962C8B-B14F-4D97-AF65-F5344CB8AC3E}">
        <p14:creationId xmlns:p14="http://schemas.microsoft.com/office/powerpoint/2010/main" val="2614471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52703" y="269313"/>
            <a:ext cx="6383158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Significance of Synchronous vs </a:t>
            </a:r>
          </a:p>
          <a:p>
            <a:pPr algn="ctr"/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Asynchronous DS</a:t>
            </a:r>
            <a:endParaRPr lang="en-US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56823" y="1618222"/>
            <a:ext cx="1048340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000" dirty="0">
                <a:latin typeface="arial" panose="020B0604020202020204" pitchFamily="34" charset="0"/>
              </a:rPr>
              <a:t>Many coordination problems have a solution in synchronous distributed systems, but not in asynchronous synchronous distributed systems, but not in asynchronous</a:t>
            </a:r>
          </a:p>
          <a:p>
            <a:pPr marL="336550" lvl="1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arial" panose="020B0604020202020204" pitchFamily="34" charset="0"/>
              </a:rPr>
              <a:t>Often </a:t>
            </a:r>
            <a:r>
              <a:rPr lang="en-US" sz="2000" dirty="0">
                <a:latin typeface="arial" panose="020B0604020202020204" pitchFamily="34" charset="0"/>
              </a:rPr>
              <a:t>we assume synchrony even when the underlying distributed system in essence is asynchronous</a:t>
            </a:r>
          </a:p>
          <a:p>
            <a:pPr marL="7937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</a:rPr>
              <a:t>Internet is in essence asynchronous but we use timeouts in protocols over Internet to detect failures</a:t>
            </a:r>
          </a:p>
          <a:p>
            <a:pPr marL="7937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</a:rPr>
              <a:t>based on estimates of time limits</a:t>
            </a:r>
          </a:p>
          <a:p>
            <a:pPr marL="7937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</a:rPr>
              <a:t>but: design based on time limits that can not be guaranteed, will generally be unreliable</a:t>
            </a:r>
          </a:p>
        </p:txBody>
      </p:sp>
    </p:spTree>
    <p:extLst>
      <p:ext uri="{BB962C8B-B14F-4D97-AF65-F5344CB8AC3E}">
        <p14:creationId xmlns:p14="http://schemas.microsoft.com/office/powerpoint/2010/main" val="33166820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048918" y="552650"/>
            <a:ext cx="387798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Ordering of events</a:t>
            </a:r>
          </a:p>
        </p:txBody>
      </p:sp>
      <p:sp>
        <p:nvSpPr>
          <p:cNvPr id="3" name="Rectangle 2"/>
          <p:cNvSpPr/>
          <p:nvPr/>
        </p:nvSpPr>
        <p:spPr>
          <a:xfrm>
            <a:off x="1335108" y="1524901"/>
            <a:ext cx="9895269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000" dirty="0">
                <a:latin typeface="arial" panose="020B0604020202020204" pitchFamily="34" charset="0"/>
              </a:rPr>
              <a:t>Distributed coordination protocols have a need for ordering of events in time (“happened before”- relationship)</a:t>
            </a:r>
          </a:p>
          <a:p>
            <a:pPr lvl="1">
              <a:lnSpc>
                <a:spcPct val="150000"/>
              </a:lnSpc>
            </a:pPr>
            <a:r>
              <a:rPr lang="en-US" sz="2000" dirty="0">
                <a:latin typeface="arial" panose="020B0604020202020204" pitchFamily="34" charset="0"/>
              </a:rPr>
              <a:t>-	events: sending and receiving messages </a:t>
            </a:r>
          </a:p>
          <a:p>
            <a:pPr lvl="1">
              <a:lnSpc>
                <a:spcPct val="150000"/>
              </a:lnSpc>
            </a:pPr>
            <a:r>
              <a:rPr lang="en-US" sz="2000" dirty="0">
                <a:latin typeface="arial" panose="020B0604020202020204" pitchFamily="34" charset="0"/>
              </a:rPr>
              <a:t>-	example: update of replicated data must generally be done in the 	same order in all replica </a:t>
            </a:r>
          </a:p>
          <a:p>
            <a:pPr marL="742950" lvl="1" indent="-285750">
              <a:lnSpc>
                <a:spcPct val="150000"/>
              </a:lnSpc>
              <a:buFontTx/>
              <a:buChar char="-"/>
            </a:pPr>
            <a:r>
              <a:rPr lang="en-US" sz="2000" dirty="0">
                <a:latin typeface="arial" panose="020B0604020202020204" pitchFamily="34" charset="0"/>
              </a:rPr>
              <a:t>difficult to use physical clocks in computers for coordination (e.g.,. 	clock values in messages)</a:t>
            </a:r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</a:rPr>
              <a:t>have limited time resolution and ticks with different rates (clock drift)</a:t>
            </a:r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</a:rPr>
              <a:t>basic properties of message exchange limit the accuracy of the synchronization of clocks in a DS</a:t>
            </a:r>
          </a:p>
        </p:txBody>
      </p:sp>
    </p:spTree>
    <p:extLst>
      <p:ext uri="{BB962C8B-B14F-4D97-AF65-F5344CB8AC3E}">
        <p14:creationId xmlns:p14="http://schemas.microsoft.com/office/powerpoint/2010/main" val="32960259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410197" y="462497"/>
            <a:ext cx="308289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Logical clocks </a:t>
            </a:r>
          </a:p>
        </p:txBody>
      </p:sp>
      <p:sp>
        <p:nvSpPr>
          <p:cNvPr id="3" name="Rectangle 2"/>
          <p:cNvSpPr/>
          <p:nvPr/>
        </p:nvSpPr>
        <p:spPr>
          <a:xfrm>
            <a:off x="1362196" y="1392945"/>
            <a:ext cx="9662119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000" dirty="0">
                <a:latin typeface="arial" panose="020B0604020202020204" pitchFamily="34" charset="0"/>
              </a:rPr>
              <a:t>Possible to describe logical ordering of events even without accurate clocks by using logical clocks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000" dirty="0">
                <a:latin typeface="arial" panose="020B0604020202020204" pitchFamily="34" charset="0"/>
              </a:rPr>
              <a:t>Principle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</a:rPr>
              <a:t>If two events happens in the same process, then they occur in the same order as in the process that observed them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</a:rPr>
              <a:t>When a message is transmitted between two processes, the event “send message” will always happen before the event “receive message</a:t>
            </a:r>
            <a:r>
              <a:rPr lang="en-US" sz="2000" dirty="0" smtClean="0">
                <a:latin typeface="arial" panose="020B0604020202020204" pitchFamily="34" charset="0"/>
              </a:rPr>
              <a:t>”</a:t>
            </a:r>
            <a:endParaRPr lang="en-US" sz="2000" dirty="0">
              <a:latin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000" dirty="0">
                <a:latin typeface="arial" panose="020B0604020202020204" pitchFamily="34" charset="0"/>
              </a:rPr>
              <a:t>Happened-before relationship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</a:rPr>
              <a:t>is derived by generalizing the two relationships above such that if x, y and z are events and x “happened-before” y and y “happened before” z, then x “happened-before” z</a:t>
            </a:r>
          </a:p>
        </p:txBody>
      </p:sp>
    </p:spTree>
    <p:extLst>
      <p:ext uri="{BB962C8B-B14F-4D97-AF65-F5344CB8AC3E}">
        <p14:creationId xmlns:p14="http://schemas.microsoft.com/office/powerpoint/2010/main" val="55431456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Ion">
    <a:dk1>
      <a:sysClr val="windowText" lastClr="000000"/>
    </a:dk1>
    <a:lt1>
      <a:sysClr val="window" lastClr="FFFFFF"/>
    </a:lt1>
    <a:dk2>
      <a:srgbClr val="1E5155"/>
    </a:dk2>
    <a:lt2>
      <a:srgbClr val="EBEBEB"/>
    </a:lt2>
    <a:accent1>
      <a:srgbClr val="B01513"/>
    </a:accent1>
    <a:accent2>
      <a:srgbClr val="EA6312"/>
    </a:accent2>
    <a:accent3>
      <a:srgbClr val="E6B729"/>
    </a:accent3>
    <a:accent4>
      <a:srgbClr val="6AAC90"/>
    </a:accent4>
    <a:accent5>
      <a:srgbClr val="54849A"/>
    </a:accent5>
    <a:accent6>
      <a:srgbClr val="9E5E9B"/>
    </a:accent6>
    <a:hlink>
      <a:srgbClr val="58C1BA"/>
    </a:hlink>
    <a:folHlink>
      <a:srgbClr val="9DFFC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</TotalTime>
  <Words>426</Words>
  <Application>Microsoft Office PowerPoint</Application>
  <PresentationFormat>Widescreen</PresentationFormat>
  <Paragraphs>53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arial</vt:lpstr>
      <vt:lpstr>arial</vt:lpstr>
      <vt:lpstr>Calibri</vt:lpstr>
      <vt:lpstr>Century Gothic</vt:lpstr>
      <vt:lpstr>Times New Roman</vt:lpstr>
      <vt:lpstr>Wingdings</vt:lpstr>
      <vt:lpstr>Wingdings 3</vt:lpstr>
      <vt:lpstr>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Example: Conway’s Game of Life</dc:title>
  <dc:creator>Administrator</dc:creator>
  <cp:lastModifiedBy>Administrator</cp:lastModifiedBy>
  <cp:revision>17</cp:revision>
  <dcterms:created xsi:type="dcterms:W3CDTF">2016-12-19T06:53:35Z</dcterms:created>
  <dcterms:modified xsi:type="dcterms:W3CDTF">2017-11-27T10:52:46Z</dcterms:modified>
</cp:coreProperties>
</file>