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64" r:id="rId2"/>
    <p:sldId id="261" r:id="rId3"/>
    <p:sldId id="259" r:id="rId4"/>
    <p:sldId id="260" r:id="rId5"/>
    <p:sldId id="262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Z" initials="A" lastIdx="3" clrIdx="0">
    <p:extLst>
      <p:ext uri="{19B8F6BF-5375-455C-9EA6-DF929625EA0E}">
        <p15:presenceInfo xmlns:p15="http://schemas.microsoft.com/office/powerpoint/2012/main" userId="AL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2-13T10:56:53.039" idx="3">
    <p:pos x="5679" y="3058"/>
    <p:text>am not sure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2-13T08:32:15.989" idx="2">
    <p:pos x="1259" y="2389"/>
    <p:text>not</p:text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11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43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19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225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792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57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8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5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29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1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11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26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Files to work on\KSU\KSU Logo\KSUPYP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624" y="223631"/>
            <a:ext cx="3352800" cy="1527018"/>
          </a:xfrm>
          <a:prstGeom prst="rect">
            <a:avLst/>
          </a:prstGeom>
          <a:noFill/>
        </p:spPr>
      </p:pic>
      <p:pic>
        <p:nvPicPr>
          <p:cNvPr id="5" name="Picture 4" descr="C:\Users\User\Desktop\Academic Year 2011-2012\Curriculum Development\CM Logo 07.04.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3887" y="491840"/>
            <a:ext cx="373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469156" y="1750649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8000" b="1" spc="-5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ea typeface="+mj-ea"/>
                <a:cs typeface="+mj-cs"/>
              </a:rPr>
              <a:t>Modal Verbs</a:t>
            </a:r>
            <a:br>
              <a:rPr lang="en-US" sz="8000" b="1" spc="-5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en-US" sz="8000" b="1" spc="-50" dirty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Might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7624" y="5524825"/>
            <a:ext cx="10796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Grammar Review: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Modal Verb ( Might)      									Duration</a:t>
            </a:r>
            <a:r>
              <a:rPr lang="en-US" dirty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30 minutes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0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405760" y="142874"/>
            <a:ext cx="4734499" cy="1663892"/>
          </a:xfrm>
          <a:prstGeom prst="rect">
            <a:avLst/>
          </a:prstGeom>
          <a:noFill/>
          <a:ln/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vi-VN" b="1" dirty="0" smtClean="0">
                <a:solidFill>
                  <a:srgbClr val="CC0000"/>
                </a:solidFill>
              </a:rPr>
              <a:t>MODAL VERB</a:t>
            </a:r>
            <a:r>
              <a:rPr lang="en-US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 smtClean="0">
                <a:solidFill>
                  <a:srgbClr val="CC0000"/>
                </a:solidFill>
              </a:rPr>
              <a:t/>
            </a:r>
            <a:br>
              <a:rPr lang="en-US" b="1" dirty="0" smtClean="0">
                <a:solidFill>
                  <a:srgbClr val="CC000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MIGHT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47800" y="15240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b="1" u="sng" dirty="0">
              <a:solidFill>
                <a:srgbClr val="006699"/>
              </a:solidFill>
              <a:latin typeface="Comic Sans MS" pitchFamily="1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29346" y="1262748"/>
            <a:ext cx="17606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solidFill>
                  <a:srgbClr val="CC0000"/>
                </a:solidFill>
              </a:rPr>
              <a:t>  </a:t>
            </a:r>
            <a:r>
              <a:rPr lang="en-US" sz="3600" b="1" i="1" u="sng" dirty="0" smtClean="0">
                <a:solidFill>
                  <a:srgbClr val="CC0000"/>
                </a:solidFill>
              </a:rPr>
              <a:t>Use</a:t>
            </a:r>
            <a:endParaRPr lang="en-US" sz="3600" b="1" i="1" u="sng" dirty="0">
              <a:solidFill>
                <a:srgbClr val="CC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3051" y="2137679"/>
            <a:ext cx="106199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ff155"/>
              </a:rPr>
              <a:t> </a:t>
            </a:r>
            <a:r>
              <a:rPr lang="en-US" sz="2800" b="1" dirty="0">
                <a:solidFill>
                  <a:srgbClr val="C00000"/>
                </a:solidFill>
                <a:latin typeface="ff155"/>
              </a:rPr>
              <a:t>Might</a:t>
            </a:r>
            <a:r>
              <a:rPr lang="en-US" sz="2400" dirty="0">
                <a:solidFill>
                  <a:srgbClr val="000000"/>
                </a:solidFill>
                <a:latin typeface="ff155"/>
              </a:rPr>
              <a:t> </a:t>
            </a:r>
            <a:r>
              <a:rPr lang="en-US" sz="2400" dirty="0" smtClean="0">
                <a:solidFill>
                  <a:srgbClr val="000000"/>
                </a:solidFill>
                <a:latin typeface="ff24"/>
              </a:rPr>
              <a:t>is </a:t>
            </a:r>
            <a:r>
              <a:rPr lang="en-US" sz="2400" dirty="0">
                <a:solidFill>
                  <a:srgbClr val="000000"/>
                </a:solidFill>
                <a:latin typeface="ff24"/>
              </a:rPr>
              <a:t>used to express a future </a:t>
            </a:r>
            <a:r>
              <a:rPr lang="en-US" sz="2400" b="1" u="sng" dirty="0">
                <a:solidFill>
                  <a:srgbClr val="C00000"/>
                </a:solidFill>
                <a:latin typeface="ff24"/>
              </a:rPr>
              <a:t>possibility</a:t>
            </a:r>
            <a:r>
              <a:rPr lang="en-US" sz="2400" dirty="0">
                <a:solidFill>
                  <a:srgbClr val="000000"/>
                </a:solidFill>
                <a:latin typeface="ff24"/>
              </a:rPr>
              <a:t>. </a:t>
            </a:r>
            <a:r>
              <a:rPr lang="en-US" sz="2400" dirty="0" smtClean="0">
                <a:solidFill>
                  <a:srgbClr val="000000"/>
                </a:solidFill>
                <a:latin typeface="ff24"/>
              </a:rPr>
              <a:t>It contrasts with</a:t>
            </a:r>
            <a:r>
              <a:rPr lang="en-US" sz="2400" dirty="0" smtClean="0">
                <a:solidFill>
                  <a:srgbClr val="000000"/>
                </a:solidFill>
                <a:latin typeface="Sofia Pro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ff155"/>
              </a:rPr>
              <a:t>will</a:t>
            </a:r>
            <a:r>
              <a:rPr lang="en-US" sz="2400" dirty="0">
                <a:solidFill>
                  <a:srgbClr val="000000"/>
                </a:solidFill>
                <a:latin typeface="ff155"/>
              </a:rPr>
              <a:t> </a:t>
            </a:r>
            <a:r>
              <a:rPr lang="en-US" sz="2400" dirty="0" smtClean="0">
                <a:solidFill>
                  <a:srgbClr val="000000"/>
                </a:solidFill>
                <a:latin typeface="ff24"/>
              </a:rPr>
              <a:t>which expresses </a:t>
            </a:r>
            <a:r>
              <a:rPr lang="en-US" sz="2400" dirty="0">
                <a:solidFill>
                  <a:srgbClr val="000000"/>
                </a:solidFill>
                <a:latin typeface="ff24"/>
              </a:rPr>
              <a:t>a future </a:t>
            </a:r>
            <a:r>
              <a:rPr lang="en-US" sz="2400" b="1" u="sng" dirty="0">
                <a:solidFill>
                  <a:srgbClr val="C00000"/>
                </a:solidFill>
                <a:latin typeface="ff24"/>
              </a:rPr>
              <a:t>certainty</a:t>
            </a:r>
            <a:r>
              <a:rPr lang="en-US" sz="2400" dirty="0">
                <a:solidFill>
                  <a:srgbClr val="000000"/>
                </a:solidFill>
                <a:latin typeface="ff24"/>
              </a:rPr>
              <a:t>. </a:t>
            </a:r>
            <a:endParaRPr lang="en-US" sz="2400" dirty="0" smtClean="0">
              <a:solidFill>
                <a:srgbClr val="000000"/>
              </a:solidFill>
              <a:latin typeface="ff24"/>
            </a:endParaRPr>
          </a:p>
          <a:p>
            <a:endParaRPr lang="en-US" sz="2400" dirty="0">
              <a:solidFill>
                <a:srgbClr val="000000"/>
              </a:solidFill>
              <a:latin typeface="ff24"/>
            </a:endParaRPr>
          </a:p>
          <a:p>
            <a:r>
              <a:rPr lang="en-US" sz="2400" b="1" i="1" u="sng" dirty="0">
                <a:solidFill>
                  <a:srgbClr val="CC0000"/>
                </a:solidFill>
              </a:rPr>
              <a:t>Example</a:t>
            </a:r>
          </a:p>
          <a:p>
            <a:endParaRPr lang="en-US" sz="2400" dirty="0" smtClean="0">
              <a:solidFill>
                <a:srgbClr val="000000"/>
              </a:solidFill>
              <a:latin typeface="ff24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ff24"/>
              </a:rPr>
              <a:t>England</a:t>
            </a:r>
            <a:r>
              <a:rPr lang="en-US" sz="2400" dirty="0" smtClean="0">
                <a:solidFill>
                  <a:srgbClr val="000000"/>
                </a:solidFill>
                <a:latin typeface="Sofia Pro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ff158"/>
              </a:rPr>
              <a:t>will</a:t>
            </a:r>
            <a:r>
              <a:rPr lang="en-US" sz="2400" dirty="0">
                <a:solidFill>
                  <a:srgbClr val="000000"/>
                </a:solidFill>
                <a:latin typeface="ff24"/>
              </a:rPr>
              <a:t> win the match.(</a:t>
            </a:r>
            <a:r>
              <a:rPr lang="en-US" sz="2400" dirty="0">
                <a:solidFill>
                  <a:srgbClr val="0070C0"/>
                </a:solidFill>
                <a:latin typeface="ff24"/>
              </a:rPr>
              <a:t>I am sure they will</a:t>
            </a:r>
            <a:r>
              <a:rPr lang="en-US" sz="2400" dirty="0" smtClean="0">
                <a:solidFill>
                  <a:srgbClr val="0070C0"/>
                </a:solidFill>
                <a:latin typeface="ff24"/>
              </a:rPr>
              <a:t>.)</a:t>
            </a:r>
          </a:p>
          <a:p>
            <a:endParaRPr lang="en-US" sz="2400" dirty="0">
              <a:solidFill>
                <a:srgbClr val="000000"/>
              </a:solidFill>
              <a:latin typeface="ff24"/>
            </a:endParaRPr>
          </a:p>
          <a:p>
            <a:r>
              <a:rPr lang="en-US" sz="2400" dirty="0">
                <a:solidFill>
                  <a:srgbClr val="000000"/>
                </a:solidFill>
                <a:latin typeface="ff24"/>
              </a:rPr>
              <a:t> </a:t>
            </a:r>
            <a:r>
              <a:rPr lang="en-US" sz="2400" dirty="0" smtClean="0">
                <a:solidFill>
                  <a:srgbClr val="000000"/>
                </a:solidFill>
                <a:latin typeface="ff24"/>
              </a:rPr>
              <a:t>England</a:t>
            </a:r>
            <a:r>
              <a:rPr lang="en-US" sz="2400" dirty="0">
                <a:solidFill>
                  <a:srgbClr val="000000"/>
                </a:solidFill>
                <a:latin typeface="Sofia Pro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ff158"/>
              </a:rPr>
              <a:t>MIGHT</a:t>
            </a:r>
            <a:r>
              <a:rPr lang="en-US" sz="2400" dirty="0" smtClean="0">
                <a:solidFill>
                  <a:srgbClr val="000000"/>
                </a:solidFill>
                <a:latin typeface="Sofia Pro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ff24"/>
              </a:rPr>
              <a:t>win </a:t>
            </a:r>
            <a:r>
              <a:rPr lang="en-US" sz="2400" dirty="0">
                <a:solidFill>
                  <a:srgbClr val="000000"/>
                </a:solidFill>
                <a:latin typeface="ff24"/>
              </a:rPr>
              <a:t>the match.(</a:t>
            </a:r>
            <a:r>
              <a:rPr lang="en-US" sz="2400" dirty="0">
                <a:solidFill>
                  <a:srgbClr val="C00000"/>
                </a:solidFill>
                <a:latin typeface="ff24"/>
              </a:rPr>
              <a:t>It’s possible, but I </a:t>
            </a:r>
            <a:r>
              <a:rPr lang="en-US" sz="2400" dirty="0" smtClean="0">
                <a:solidFill>
                  <a:srgbClr val="C00000"/>
                </a:solidFill>
                <a:latin typeface="ff24"/>
              </a:rPr>
              <a:t>am not sure.)</a:t>
            </a:r>
            <a:endParaRPr lang="en-US" sz="2400" b="0" i="0" dirty="0">
              <a:solidFill>
                <a:srgbClr val="C00000"/>
              </a:solidFill>
              <a:effectLst/>
              <a:latin typeface="Sofia Pro"/>
            </a:endParaRPr>
          </a:p>
        </p:txBody>
      </p:sp>
    </p:spTree>
    <p:extLst>
      <p:ext uri="{BB962C8B-B14F-4D97-AF65-F5344CB8AC3E}">
        <p14:creationId xmlns:p14="http://schemas.microsoft.com/office/powerpoint/2010/main" val="129460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1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40393"/>
              </p:ext>
            </p:extLst>
          </p:nvPr>
        </p:nvGraphicFramePr>
        <p:xfrm>
          <a:off x="1379863" y="838200"/>
          <a:ext cx="7696200" cy="4114801"/>
        </p:xfrm>
        <a:graphic>
          <a:graphicData uri="http://schemas.openxmlformats.org/drawingml/2006/table">
            <a:tbl>
              <a:tblPr/>
              <a:tblGrid>
                <a:gridCol w="1447800"/>
                <a:gridCol w="1905000"/>
                <a:gridCol w="1752600"/>
                <a:gridCol w="2590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Subject</a:t>
                      </a:r>
                      <a:r>
                        <a:rPr kumimoji="1" lang="en-US" altLang="zh-TW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Modal verb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Main verb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Complement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76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I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We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They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You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He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She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3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might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 to sleep.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drink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 some water.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 some food.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 some exercise.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3" name="Group 161"/>
          <p:cNvGrpSpPr>
            <a:grpSpLocks/>
          </p:cNvGrpSpPr>
          <p:nvPr/>
        </p:nvGrpSpPr>
        <p:grpSpPr bwMode="auto">
          <a:xfrm>
            <a:off x="1087709" y="4719639"/>
            <a:ext cx="9559837" cy="1443038"/>
            <a:chOff x="583" y="3165"/>
            <a:chExt cx="5361" cy="909"/>
          </a:xfrm>
        </p:grpSpPr>
        <p:sp>
          <p:nvSpPr>
            <p:cNvPr id="14" name="Text Box 75"/>
            <p:cNvSpPr txBox="1">
              <a:spLocks noChangeArrowheads="1"/>
            </p:cNvSpPr>
            <p:nvPr/>
          </p:nvSpPr>
          <p:spPr bwMode="auto">
            <a:xfrm>
              <a:off x="583" y="3549"/>
              <a:ext cx="5361" cy="525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TW" sz="2400" dirty="0">
                  <a:latin typeface="Comic Sans MS" pitchFamily="1" charset="0"/>
                </a:rPr>
                <a:t>Use the </a:t>
              </a:r>
              <a:r>
                <a:rPr lang="en-US" altLang="zh-TW" sz="2400" dirty="0">
                  <a:solidFill>
                    <a:srgbClr val="CC0066"/>
                  </a:solidFill>
                  <a:latin typeface="Comic Sans MS" pitchFamily="1" charset="0"/>
                </a:rPr>
                <a:t>basic form (</a:t>
              </a:r>
              <a:r>
                <a:rPr lang="en-US" altLang="zh-TW" sz="2400" dirty="0" smtClean="0">
                  <a:solidFill>
                    <a:srgbClr val="CC0066"/>
                  </a:solidFill>
                  <a:latin typeface="Comic Sans MS" pitchFamily="1" charset="0"/>
                </a:rPr>
                <a:t> INFINITIVE)</a:t>
              </a:r>
              <a:r>
                <a:rPr lang="en-US" altLang="zh-TW" sz="2400" dirty="0" smtClean="0">
                  <a:latin typeface="Comic Sans MS" pitchFamily="1" charset="0"/>
                </a:rPr>
                <a:t> </a:t>
              </a:r>
              <a:r>
                <a:rPr lang="en-US" altLang="zh-TW" sz="2400" dirty="0">
                  <a:latin typeface="Comic Sans MS" pitchFamily="1" charset="0"/>
                </a:rPr>
                <a:t>of </a:t>
              </a:r>
              <a:r>
                <a:rPr lang="en-US" altLang="zh-TW" sz="2400" dirty="0">
                  <a:solidFill>
                    <a:srgbClr val="CC0066"/>
                  </a:solidFill>
                  <a:latin typeface="Comic Sans MS" pitchFamily="1" charset="0"/>
                </a:rPr>
                <a:t>the main verbs</a:t>
              </a:r>
              <a:r>
                <a:rPr lang="en-US" altLang="zh-TW" sz="2400" dirty="0">
                  <a:latin typeface="Comic Sans MS" pitchFamily="1" charset="0"/>
                </a:rPr>
                <a:t> after </a:t>
              </a:r>
              <a:r>
                <a:rPr lang="en-US" altLang="zh-TW" sz="2400" dirty="0" smtClean="0">
                  <a:solidFill>
                    <a:srgbClr val="FF33CC"/>
                  </a:solidFill>
                  <a:latin typeface="Comic Sans MS" pitchFamily="1" charset="0"/>
                </a:rPr>
                <a:t>MIGHT</a:t>
              </a:r>
              <a:endParaRPr lang="en-US" altLang="zh-TW" sz="2400" dirty="0">
                <a:solidFill>
                  <a:srgbClr val="FF33CC"/>
                </a:solidFill>
                <a:latin typeface="Comic Sans MS" pitchFamily="1" charset="0"/>
              </a:endParaRPr>
            </a:p>
          </p:txBody>
        </p:sp>
        <p:sp>
          <p:nvSpPr>
            <p:cNvPr id="15" name="Line 76"/>
            <p:cNvSpPr>
              <a:spLocks noChangeShapeType="1"/>
            </p:cNvSpPr>
            <p:nvPr/>
          </p:nvSpPr>
          <p:spPr bwMode="auto">
            <a:xfrm flipH="1" flipV="1">
              <a:off x="3304" y="3165"/>
              <a:ext cx="240" cy="384"/>
            </a:xfrm>
            <a:prstGeom prst="line">
              <a:avLst/>
            </a:prstGeom>
            <a:noFill/>
            <a:ln w="38100">
              <a:solidFill>
                <a:srgbClr val="CC6600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4235985" y="-57805"/>
            <a:ext cx="14109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006699"/>
                </a:solidFill>
                <a:latin typeface="Comic Sans MS" pitchFamily="1" charset="0"/>
              </a:rPr>
              <a:t>Form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886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oo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19285" y="5344936"/>
            <a:ext cx="940011" cy="1035727"/>
          </a:xfrm>
          <a:prstGeom prst="rect">
            <a:avLst/>
          </a:prstGeom>
          <a:noFill/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54236" y="19848"/>
            <a:ext cx="11369407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dirty="0">
                <a:latin typeface="Comic Sans MS" pitchFamily="1" charset="0"/>
              </a:rPr>
              <a:t>     a. </a:t>
            </a:r>
            <a:r>
              <a:rPr lang="en-US" sz="2800" dirty="0" smtClean="0">
                <a:latin typeface="Comic Sans MS" pitchFamily="1" charset="0"/>
              </a:rPr>
              <a:t>After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1" charset="0"/>
              </a:rPr>
              <a:t>MIGHT</a:t>
            </a:r>
            <a:r>
              <a:rPr lang="en-US" sz="2800" dirty="0" smtClean="0">
                <a:latin typeface="Comic Sans MS" pitchFamily="1" charset="0"/>
              </a:rPr>
              <a:t>,</a:t>
            </a:r>
            <a:r>
              <a:rPr lang="vi-VN" sz="2800" dirty="0" smtClean="0">
                <a:latin typeface="Comic Sans MS" pitchFamily="1" charset="0"/>
              </a:rPr>
              <a:t>do </a:t>
            </a:r>
            <a:r>
              <a:rPr lang="vi-VN" sz="2800" dirty="0">
                <a:latin typeface="Comic Sans MS" pitchFamily="1" charset="0"/>
              </a:rPr>
              <a:t>not add </a:t>
            </a:r>
            <a:r>
              <a:rPr lang="vi-VN" sz="4000" dirty="0" smtClean="0">
                <a:solidFill>
                  <a:srgbClr val="FF0000"/>
                </a:solidFill>
                <a:latin typeface="Comic Sans MS" pitchFamily="1" charset="0"/>
              </a:rPr>
              <a:t>s</a:t>
            </a:r>
            <a:r>
              <a:rPr lang="vi-VN" sz="2800" dirty="0" smtClean="0">
                <a:latin typeface="Comic Sans MS" pitchFamily="1" charset="0"/>
              </a:rPr>
              <a:t> </a:t>
            </a:r>
            <a:r>
              <a:rPr lang="en-US" sz="2800" dirty="0" smtClean="0">
                <a:latin typeface="Comic Sans MS" pitchFamily="1" charset="0"/>
              </a:rPr>
              <a:t>, -</a:t>
            </a:r>
            <a:r>
              <a:rPr lang="en-US" sz="4000" dirty="0" err="1" smtClean="0">
                <a:solidFill>
                  <a:srgbClr val="FF0000"/>
                </a:solidFill>
                <a:latin typeface="Comic Sans MS" pitchFamily="1" charset="0"/>
              </a:rPr>
              <a:t>ing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1" charset="0"/>
              </a:rPr>
              <a:t> or -</a:t>
            </a:r>
            <a:r>
              <a:rPr lang="en-US" sz="4000" dirty="0" err="1" smtClean="0">
                <a:solidFill>
                  <a:srgbClr val="FF0000"/>
                </a:solidFill>
                <a:latin typeface="Comic Sans MS" pitchFamily="1" charset="0"/>
              </a:rPr>
              <a:t>ed</a:t>
            </a:r>
            <a:r>
              <a:rPr lang="vi-VN" sz="2800" dirty="0" smtClean="0">
                <a:latin typeface="Comic Sans MS" pitchFamily="1" charset="0"/>
              </a:rPr>
              <a:t> </a:t>
            </a:r>
            <a:r>
              <a:rPr lang="vi-VN" sz="2800" dirty="0">
                <a:latin typeface="Comic Sans MS" pitchFamily="1" charset="0"/>
              </a:rPr>
              <a:t>to the third person singular</a:t>
            </a:r>
            <a:r>
              <a:rPr lang="vi-VN" sz="2800" dirty="0" smtClean="0">
                <a:latin typeface="Comic Sans MS" pitchFamily="1" charset="0"/>
              </a:rPr>
              <a:t>.</a:t>
            </a:r>
            <a:endParaRPr lang="vi-VN" sz="2800" dirty="0">
              <a:latin typeface="Comic Sans MS" pitchFamily="1" charset="0"/>
            </a:endParaRP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407514" y="1877964"/>
            <a:ext cx="4094604" cy="838200"/>
          </a:xfrm>
          <a:prstGeom prst="wedgeRoundRectCallout">
            <a:avLst>
              <a:gd name="adj1" fmla="val 51620"/>
              <a:gd name="adj2" fmla="val 11931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vi-VN" sz="3600" b="1" dirty="0"/>
              <a:t>He </a:t>
            </a:r>
            <a:r>
              <a:rPr lang="en-US" sz="3600" b="1" dirty="0" smtClean="0">
                <a:solidFill>
                  <a:srgbClr val="CC0000"/>
                </a:solidFill>
              </a:rPr>
              <a:t>might</a:t>
            </a:r>
            <a:r>
              <a:rPr lang="vi-VN" sz="3600" b="1" dirty="0" smtClean="0"/>
              <a:t> </a:t>
            </a:r>
            <a:r>
              <a:rPr lang="vi-VN" sz="3600" b="1" dirty="0"/>
              <a:t>swim.</a:t>
            </a:r>
            <a:endParaRPr lang="en-US" sz="3600" b="1" dirty="0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5769515" y="1918422"/>
            <a:ext cx="4068897" cy="914400"/>
          </a:xfrm>
          <a:prstGeom prst="wedgeRoundRectCallout">
            <a:avLst>
              <a:gd name="adj1" fmla="val 28917"/>
              <a:gd name="adj2" fmla="val 10277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vi-VN" sz="3600" dirty="0"/>
              <a:t>He </a:t>
            </a:r>
            <a:r>
              <a:rPr lang="en-US" sz="3600" dirty="0" smtClean="0">
                <a:solidFill>
                  <a:srgbClr val="CC0000"/>
                </a:solidFill>
              </a:rPr>
              <a:t>might </a:t>
            </a:r>
            <a:r>
              <a:rPr lang="en-US" sz="3600" dirty="0" smtClean="0"/>
              <a:t>swim</a:t>
            </a:r>
            <a:r>
              <a:rPr lang="en-US" sz="3600" dirty="0" smtClean="0">
                <a:solidFill>
                  <a:srgbClr val="CC0000"/>
                </a:solidFill>
              </a:rPr>
              <a:t>s</a:t>
            </a:r>
            <a:r>
              <a:rPr lang="vi-VN" sz="3600" dirty="0" smtClean="0"/>
              <a:t>.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245125" y="1206451"/>
            <a:ext cx="61619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latin typeface="Comic Sans MS" pitchFamily="1" charset="0"/>
              </a:rPr>
              <a:t>Choose the right sentence</a:t>
            </a:r>
            <a:endParaRPr lang="en-US" sz="2400" b="1" u="sng" dirty="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245125" y="3384458"/>
            <a:ext cx="4778566" cy="838200"/>
          </a:xfrm>
          <a:prstGeom prst="wedgeRoundRectCallout">
            <a:avLst>
              <a:gd name="adj1" fmla="val 51620"/>
              <a:gd name="adj2" fmla="val 11931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/>
              <a:t>He</a:t>
            </a:r>
            <a:r>
              <a:rPr lang="vi-VN" sz="3600" b="1" dirty="0" smtClean="0"/>
              <a:t> </a:t>
            </a:r>
            <a:r>
              <a:rPr lang="en-US" sz="3600" b="1" dirty="0" smtClean="0">
                <a:solidFill>
                  <a:srgbClr val="CC0000"/>
                </a:solidFill>
              </a:rPr>
              <a:t>might</a:t>
            </a:r>
            <a:r>
              <a:rPr lang="vi-VN" sz="3600" b="1" dirty="0" smtClean="0"/>
              <a:t> </a:t>
            </a:r>
            <a:r>
              <a:rPr lang="en-US" sz="3600" b="1" dirty="0" smtClean="0"/>
              <a:t>fix his watch</a:t>
            </a:r>
            <a:r>
              <a:rPr lang="vi-VN" sz="3600" b="1" dirty="0" smtClean="0"/>
              <a:t>.</a:t>
            </a:r>
            <a:endParaRPr lang="en-US" sz="3600" b="1" dirty="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5755981" y="3435356"/>
            <a:ext cx="5313454" cy="914400"/>
          </a:xfrm>
          <a:prstGeom prst="wedgeRoundRectCallout">
            <a:avLst>
              <a:gd name="adj1" fmla="val 28917"/>
              <a:gd name="adj2" fmla="val 10277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/>
              <a:t>He</a:t>
            </a:r>
            <a:r>
              <a:rPr lang="vi-VN" sz="3600" b="1" dirty="0"/>
              <a:t> </a:t>
            </a:r>
            <a:r>
              <a:rPr lang="en-US" sz="3600" b="1" dirty="0">
                <a:solidFill>
                  <a:srgbClr val="CC0000"/>
                </a:solidFill>
              </a:rPr>
              <a:t>might</a:t>
            </a:r>
            <a:r>
              <a:rPr lang="vi-VN" sz="3600" b="1" dirty="0"/>
              <a:t> </a:t>
            </a:r>
            <a:r>
              <a:rPr lang="en-US" sz="3600" b="1" dirty="0" smtClean="0"/>
              <a:t>fixed </a:t>
            </a:r>
            <a:r>
              <a:rPr lang="en-US" sz="3600" b="1" dirty="0"/>
              <a:t>his watch</a:t>
            </a:r>
            <a:r>
              <a:rPr lang="vi-VN" sz="3600" b="1" dirty="0"/>
              <a:t>.</a:t>
            </a:r>
            <a:endParaRPr lang="en-US" sz="3600" b="1" dirty="0"/>
          </a:p>
          <a:p>
            <a:pPr algn="ctr"/>
            <a:r>
              <a:rPr lang="vi-VN" sz="3600" dirty="0" smtClean="0"/>
              <a:t>.</a:t>
            </a:r>
            <a:endParaRPr lang="en-US" sz="3600" dirty="0"/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154235" y="5024600"/>
            <a:ext cx="5270118" cy="838200"/>
          </a:xfrm>
          <a:prstGeom prst="wedgeRoundRectCallout">
            <a:avLst>
              <a:gd name="adj1" fmla="val 51620"/>
              <a:gd name="adj2" fmla="val 11931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/>
              <a:t>She</a:t>
            </a:r>
            <a:r>
              <a:rPr lang="vi-VN" sz="3600" b="1" dirty="0" smtClean="0"/>
              <a:t> </a:t>
            </a:r>
            <a:r>
              <a:rPr lang="en-US" sz="3600" b="1" dirty="0" smtClean="0">
                <a:solidFill>
                  <a:srgbClr val="CC0000"/>
                </a:solidFill>
              </a:rPr>
              <a:t>might</a:t>
            </a:r>
            <a:r>
              <a:rPr lang="vi-VN" sz="3600" b="1" dirty="0" smtClean="0"/>
              <a:t> </a:t>
            </a:r>
            <a:r>
              <a:rPr lang="en-US" sz="3600" b="1" dirty="0" smtClean="0"/>
              <a:t>visit her uncle</a:t>
            </a:r>
            <a:r>
              <a:rPr lang="vi-VN" sz="3600" b="1" dirty="0" smtClean="0"/>
              <a:t>.</a:t>
            </a:r>
            <a:endParaRPr lang="en-US" sz="3600" b="1" dirty="0"/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>
            <a:off x="5665091" y="5075498"/>
            <a:ext cx="5781433" cy="914400"/>
          </a:xfrm>
          <a:prstGeom prst="wedgeRoundRectCallout">
            <a:avLst>
              <a:gd name="adj1" fmla="val 28917"/>
              <a:gd name="adj2" fmla="val 10277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/>
              <a:t>She</a:t>
            </a:r>
            <a:r>
              <a:rPr lang="vi-VN" sz="3600" b="1" dirty="0" smtClean="0"/>
              <a:t> </a:t>
            </a:r>
            <a:r>
              <a:rPr lang="en-US" sz="3600" b="1" dirty="0">
                <a:solidFill>
                  <a:srgbClr val="CC0000"/>
                </a:solidFill>
              </a:rPr>
              <a:t>might</a:t>
            </a:r>
            <a:r>
              <a:rPr lang="vi-VN" sz="3600" b="1" dirty="0"/>
              <a:t> </a:t>
            </a:r>
            <a:r>
              <a:rPr lang="en-US" sz="3600" b="1" dirty="0" smtClean="0"/>
              <a:t>visiting her uncle</a:t>
            </a:r>
            <a:r>
              <a:rPr lang="vi-VN" sz="3600" b="1" dirty="0" smtClean="0"/>
              <a:t>.</a:t>
            </a:r>
            <a:endParaRPr lang="en-US" sz="3600" b="1" dirty="0"/>
          </a:p>
          <a:p>
            <a:pPr algn="ctr"/>
            <a:r>
              <a:rPr lang="vi-VN" sz="3600" dirty="0" smtClean="0"/>
              <a:t>.</a:t>
            </a:r>
            <a:endParaRPr lang="en-US" sz="3600" dirty="0"/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>
            <a:off x="8218583" y="2005069"/>
            <a:ext cx="1042262" cy="632729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 flipV="1">
            <a:off x="7995432" y="1898324"/>
            <a:ext cx="1421176" cy="78730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>
            <a:off x="7721297" y="3498905"/>
            <a:ext cx="1364546" cy="723753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 flipV="1">
            <a:off x="7681330" y="3447422"/>
            <a:ext cx="1312413" cy="775236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Line 13"/>
          <p:cNvSpPr>
            <a:spLocks noChangeShapeType="1"/>
          </p:cNvSpPr>
          <p:nvPr/>
        </p:nvSpPr>
        <p:spPr bwMode="auto">
          <a:xfrm>
            <a:off x="7681331" y="5075498"/>
            <a:ext cx="1404511" cy="78730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V="1">
            <a:off x="7839669" y="5075498"/>
            <a:ext cx="1421176" cy="78730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1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5580169"/>
              </p:ext>
            </p:extLst>
          </p:nvPr>
        </p:nvGraphicFramePr>
        <p:xfrm>
          <a:off x="771181" y="1124639"/>
          <a:ext cx="10455007" cy="3581401"/>
        </p:xfrm>
        <a:graphic>
          <a:graphicData uri="http://schemas.openxmlformats.org/drawingml/2006/table">
            <a:tbl>
              <a:tblPr/>
              <a:tblGrid>
                <a:gridCol w="1966783"/>
                <a:gridCol w="2587873"/>
                <a:gridCol w="5900351"/>
              </a:tblGrid>
              <a:tr h="89376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I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We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They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You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He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She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3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might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might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go </a:t>
                      </a: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to the library.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be </a:t>
                      </a: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late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rain </a:t>
                      </a: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tomorrow.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Comic Sans MS" pitchFamily="1" charset="0"/>
                        <a:ea typeface="新細明體" pitchFamily="1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go </a:t>
                      </a:r>
                      <a:r>
                        <a:rPr kumimoji="1" lang="en-US" altLang="zh-TW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1" charset="0"/>
                          <a:ea typeface="新細明體" pitchFamily="1" charset="-120"/>
                        </a:rPr>
                        <a:t>out for a meal tonight.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715658" y="0"/>
            <a:ext cx="51764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6699"/>
                </a:solidFill>
                <a:latin typeface="Comic Sans MS" pitchFamily="1" charset="0"/>
              </a:rPr>
              <a:t>Positive and negative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2521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70741" y="0"/>
            <a:ext cx="54793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6699"/>
                </a:solidFill>
                <a:latin typeface="Comic Sans MS" pitchFamily="1" charset="0"/>
              </a:rPr>
              <a:t>might = will  + perhaps</a:t>
            </a:r>
          </a:p>
        </p:txBody>
      </p:sp>
      <p:sp>
        <p:nvSpPr>
          <p:cNvPr id="7" name="Rectangle 6"/>
          <p:cNvSpPr/>
          <p:nvPr/>
        </p:nvSpPr>
        <p:spPr>
          <a:xfrm>
            <a:off x="216829" y="1906201"/>
            <a:ext cx="102346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Perhaps </a:t>
            </a:r>
            <a:r>
              <a:rPr lang="en-US" sz="2400" dirty="0"/>
              <a:t>it will rain tomorrow. </a:t>
            </a:r>
          </a:p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It might rain tomorrow.</a:t>
            </a:r>
          </a:p>
          <a:p>
            <a:r>
              <a:rPr lang="en-US" sz="2400" dirty="0" smtClean="0"/>
              <a:t>2. Perhaps we’ll go to Egypt for our holidays.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	</a:t>
            </a:r>
            <a:endParaRPr lang="en-US" sz="2400" dirty="0" smtClean="0"/>
          </a:p>
          <a:p>
            <a:r>
              <a:rPr lang="en-US" sz="2400" dirty="0" smtClean="0"/>
              <a:t>3. Perhaps </a:t>
            </a:r>
            <a:r>
              <a:rPr lang="en-US" sz="2400" dirty="0"/>
              <a:t>I won’t get my </a:t>
            </a:r>
            <a:r>
              <a:rPr lang="en-US" sz="2400" dirty="0" err="1"/>
              <a:t>cheque</a:t>
            </a:r>
            <a:r>
              <a:rPr lang="en-US" sz="2400" dirty="0"/>
              <a:t> today.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4. Perhaps </a:t>
            </a:r>
            <a:r>
              <a:rPr lang="en-US" sz="2400" dirty="0"/>
              <a:t>Joe and Ellie will pop in for a chat this evening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6. I’m </a:t>
            </a:r>
            <a:r>
              <a:rPr lang="en-US" sz="2400" dirty="0"/>
              <a:t>a bit worried – perhaps I won’t pass the exam.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176" y="707886"/>
            <a:ext cx="115648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Comic Sans MS" pitchFamily="1" charset="0"/>
              </a:rPr>
              <a:t>Write the sentences with might  instead of will +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1" charset="0"/>
              </a:rPr>
              <a:t>perhaps. Number one is done for you. </a:t>
            </a:r>
            <a:endParaRPr lang="en-US" sz="2800" dirty="0">
              <a:solidFill>
                <a:srgbClr val="C00000"/>
              </a:solidFill>
              <a:latin typeface="Comic Sans MS" pitchFamily="1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0114" y="2987867"/>
            <a:ext cx="45943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I might go </a:t>
            </a:r>
            <a:r>
              <a:rPr lang="en-US" sz="2400" dirty="0" smtClean="0">
                <a:solidFill>
                  <a:srgbClr val="C00000"/>
                </a:solidFill>
              </a:rPr>
              <a:t>to Egypt </a:t>
            </a:r>
            <a:r>
              <a:rPr lang="en-US" sz="2400" dirty="0">
                <a:solidFill>
                  <a:srgbClr val="C00000"/>
                </a:solidFill>
              </a:rPr>
              <a:t>for our holidays.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0114" y="3748825"/>
            <a:ext cx="45943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I might </a:t>
            </a:r>
            <a:r>
              <a:rPr lang="en-US" sz="2400" dirty="0" smtClean="0">
                <a:solidFill>
                  <a:srgbClr val="C00000"/>
                </a:solidFill>
              </a:rPr>
              <a:t>not get my </a:t>
            </a:r>
            <a:r>
              <a:rPr lang="en-US" sz="2400" dirty="0" err="1" smtClean="0">
                <a:solidFill>
                  <a:srgbClr val="C00000"/>
                </a:solidFill>
              </a:rPr>
              <a:t>cheque</a:t>
            </a:r>
            <a:r>
              <a:rPr lang="en-US" sz="2400" dirty="0" smtClean="0">
                <a:solidFill>
                  <a:srgbClr val="C00000"/>
                </a:solidFill>
              </a:rPr>
              <a:t> today.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8080" y="4454698"/>
            <a:ext cx="7857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Joe and Ellie might pop in for a chat this evening.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3025" y="5294768"/>
            <a:ext cx="7857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I’m a bit worried- I might not pass the exam.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6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8194" y="189143"/>
            <a:ext cx="11599817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u="sng" dirty="0" smtClean="0">
                <a:solidFill>
                  <a:srgbClr val="C00000"/>
                </a:solidFill>
              </a:rPr>
              <a:t>Choose </a:t>
            </a:r>
            <a:r>
              <a:rPr lang="en-US" sz="2000" b="1" u="sng" dirty="0">
                <a:solidFill>
                  <a:srgbClr val="C00000"/>
                </a:solidFill>
              </a:rPr>
              <a:t>the correct form of the verb</a:t>
            </a:r>
            <a:r>
              <a:rPr lang="en-US" sz="2000" b="1" u="sng" dirty="0" smtClean="0">
                <a:solidFill>
                  <a:srgbClr val="C0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1.   </a:t>
            </a:r>
            <a:r>
              <a:rPr lang="en-US" sz="2000" dirty="0"/>
              <a:t>Don’t wait for </a:t>
            </a:r>
            <a:r>
              <a:rPr lang="en-US" sz="2000" dirty="0" smtClean="0"/>
              <a:t>me. </a:t>
            </a:r>
            <a:r>
              <a:rPr lang="en-US" sz="2000" dirty="0" smtClean="0">
                <a:solidFill>
                  <a:srgbClr val="C00000"/>
                </a:solidFill>
              </a:rPr>
              <a:t>I’ll </a:t>
            </a:r>
            <a:r>
              <a:rPr lang="en-US" sz="2000" dirty="0">
                <a:solidFill>
                  <a:srgbClr val="C00000"/>
                </a:solidFill>
              </a:rPr>
              <a:t>be / </a:t>
            </a:r>
            <a:r>
              <a:rPr lang="en-US" sz="2000" dirty="0" smtClean="0">
                <a:solidFill>
                  <a:srgbClr val="C00000"/>
                </a:solidFill>
              </a:rPr>
              <a:t>I might</a:t>
            </a:r>
            <a:r>
              <a:rPr lang="en-US" sz="2000" dirty="0" smtClean="0"/>
              <a:t> be late</a:t>
            </a:r>
            <a:r>
              <a:rPr lang="en-US" sz="2000" dirty="0"/>
              <a:t>. It depends on the traffic</a:t>
            </a:r>
            <a:r>
              <a:rPr lang="en-US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2.    A: What </a:t>
            </a:r>
            <a:r>
              <a:rPr lang="en-US" sz="2000" dirty="0"/>
              <a:t>are you doing tonight?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       B: </a:t>
            </a:r>
            <a:r>
              <a:rPr lang="en-US" sz="2000" dirty="0"/>
              <a:t>I don’t </a:t>
            </a:r>
            <a:r>
              <a:rPr lang="en-US" sz="2000" dirty="0" smtClean="0"/>
              <a:t>know</a:t>
            </a:r>
            <a:r>
              <a:rPr lang="en-US" sz="2000" dirty="0" smtClean="0">
                <a:solidFill>
                  <a:srgbClr val="C00000"/>
                </a:solidFill>
              </a:rPr>
              <a:t>. I’m </a:t>
            </a:r>
            <a:r>
              <a:rPr lang="en-US" sz="2000" dirty="0">
                <a:solidFill>
                  <a:srgbClr val="C00000"/>
                </a:solidFill>
              </a:rPr>
              <a:t>going / I might </a:t>
            </a:r>
            <a:r>
              <a:rPr lang="en-US" sz="2000" dirty="0" smtClean="0">
                <a:solidFill>
                  <a:srgbClr val="C00000"/>
                </a:solidFill>
              </a:rPr>
              <a:t>go out</a:t>
            </a:r>
            <a:r>
              <a:rPr lang="en-US" sz="2000" dirty="0">
                <a:solidFill>
                  <a:srgbClr val="C00000"/>
                </a:solidFill>
              </a:rPr>
              <a:t>, </a:t>
            </a:r>
            <a:r>
              <a:rPr lang="en-US" sz="2000" dirty="0" smtClean="0"/>
              <a:t>or </a:t>
            </a:r>
            <a:r>
              <a:rPr lang="en-US" sz="2000" dirty="0" smtClean="0">
                <a:solidFill>
                  <a:srgbClr val="C00000"/>
                </a:solidFill>
              </a:rPr>
              <a:t>I’m </a:t>
            </a:r>
            <a:r>
              <a:rPr lang="en-US" sz="2000" dirty="0">
                <a:solidFill>
                  <a:srgbClr val="C00000"/>
                </a:solidFill>
              </a:rPr>
              <a:t>staying / I might stay </a:t>
            </a:r>
            <a:r>
              <a:rPr lang="en-US" sz="2000" dirty="0" smtClean="0">
                <a:solidFill>
                  <a:srgbClr val="C00000"/>
                </a:solidFill>
              </a:rPr>
              <a:t>at </a:t>
            </a:r>
            <a:r>
              <a:rPr lang="en-US" sz="2000" dirty="0">
                <a:solidFill>
                  <a:srgbClr val="C00000"/>
                </a:solidFill>
              </a:rPr>
              <a:t>home</a:t>
            </a:r>
            <a:r>
              <a:rPr lang="en-US" sz="2000" dirty="0" smtClean="0">
                <a:solidFill>
                  <a:srgbClr val="C0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3 </a:t>
            </a:r>
            <a:r>
              <a:rPr lang="en-US" sz="2000" dirty="0"/>
              <a:t>We have guests coming for </a:t>
            </a:r>
            <a:r>
              <a:rPr lang="en-US" sz="2000" dirty="0" smtClean="0"/>
              <a:t>lunch. </a:t>
            </a:r>
            <a:r>
              <a:rPr lang="en-US" sz="2000" dirty="0" smtClean="0">
                <a:solidFill>
                  <a:srgbClr val="C00000"/>
                </a:solidFill>
              </a:rPr>
              <a:t>I’m </a:t>
            </a:r>
            <a:r>
              <a:rPr lang="en-US" sz="2000" dirty="0">
                <a:solidFill>
                  <a:srgbClr val="C00000"/>
                </a:solidFill>
              </a:rPr>
              <a:t>going to cook / I might </a:t>
            </a:r>
            <a:r>
              <a:rPr lang="en-US" sz="2000" dirty="0" smtClean="0">
                <a:solidFill>
                  <a:srgbClr val="C00000"/>
                </a:solidFill>
              </a:rPr>
              <a:t>cook </a:t>
            </a:r>
            <a:r>
              <a:rPr lang="en-US" sz="2000" dirty="0" smtClean="0"/>
              <a:t>roast </a:t>
            </a:r>
            <a:r>
              <a:rPr lang="en-US" sz="2000" dirty="0"/>
              <a:t>beef and Yorkshire pudding. I’ve bought all the ingredients</a:t>
            </a:r>
            <a:r>
              <a:rPr lang="en-US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4     A: I’m </a:t>
            </a:r>
            <a:r>
              <a:rPr lang="en-US" sz="2000" dirty="0"/>
              <a:t>going to buy George a green shirt.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      B: I </a:t>
            </a:r>
            <a:r>
              <a:rPr lang="en-US" sz="2000" dirty="0"/>
              <a:t>wouldn’t, if I were you.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      A: Why </a:t>
            </a:r>
            <a:r>
              <a:rPr lang="en-US" sz="2000" dirty="0"/>
              <a:t>not?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      B: He </a:t>
            </a:r>
            <a:r>
              <a:rPr lang="en-US" sz="2000" dirty="0">
                <a:solidFill>
                  <a:srgbClr val="C00000"/>
                </a:solidFill>
              </a:rPr>
              <a:t>isn’t going to like / He might </a:t>
            </a:r>
            <a:r>
              <a:rPr lang="en-US" sz="2000" dirty="0"/>
              <a:t>not </a:t>
            </a:r>
            <a:r>
              <a:rPr lang="en-US" sz="2000" dirty="0" smtClean="0"/>
              <a:t>like the </a:t>
            </a:r>
            <a:r>
              <a:rPr lang="en-US" sz="2000" dirty="0" err="1"/>
              <a:t>colour</a:t>
            </a:r>
            <a:r>
              <a:rPr lang="en-US" sz="2000" dirty="0"/>
              <a:t> green</a:t>
            </a:r>
            <a:r>
              <a:rPr lang="en-US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5    A: Goodbye</a:t>
            </a:r>
            <a:r>
              <a:rPr lang="en-US" sz="2000" dirty="0"/>
              <a:t>, </a:t>
            </a:r>
            <a:r>
              <a:rPr lang="en-US" sz="2000" dirty="0" smtClean="0"/>
              <a:t>darling! </a:t>
            </a:r>
            <a:r>
              <a:rPr lang="en-US" sz="2000" dirty="0" smtClean="0">
                <a:solidFill>
                  <a:srgbClr val="C00000"/>
                </a:solidFill>
              </a:rPr>
              <a:t>I’ll </a:t>
            </a:r>
            <a:r>
              <a:rPr lang="en-US" sz="2000" dirty="0">
                <a:solidFill>
                  <a:srgbClr val="C00000"/>
                </a:solidFill>
              </a:rPr>
              <a:t>phone / I might </a:t>
            </a:r>
            <a:r>
              <a:rPr lang="en-US" sz="2000" dirty="0" smtClean="0">
                <a:solidFill>
                  <a:srgbClr val="C00000"/>
                </a:solidFill>
              </a:rPr>
              <a:t>phone </a:t>
            </a:r>
            <a:r>
              <a:rPr lang="en-US" sz="2000" dirty="0" smtClean="0"/>
              <a:t>as </a:t>
            </a:r>
            <a:r>
              <a:rPr lang="en-US" sz="2000" dirty="0"/>
              <a:t>soon as I arrive.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     B: Thanks</a:t>
            </a:r>
            <a:r>
              <a:rPr lang="en-US" sz="2000" dirty="0"/>
              <a:t>. Bye</a:t>
            </a:r>
            <a:r>
              <a:rPr lang="en-US" sz="2000" dirty="0" smtClean="0"/>
              <a:t>!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6   </a:t>
            </a:r>
            <a:r>
              <a:rPr lang="en-US" sz="2000" dirty="0"/>
              <a:t>Carl wants to be a politician. Who knows? One </a:t>
            </a:r>
            <a:r>
              <a:rPr lang="en-US" sz="2000" dirty="0" smtClean="0"/>
              <a:t>day </a:t>
            </a:r>
            <a:r>
              <a:rPr lang="en-US" sz="2000" dirty="0" smtClean="0">
                <a:solidFill>
                  <a:srgbClr val="C00000"/>
                </a:solidFill>
              </a:rPr>
              <a:t>he’ll </a:t>
            </a:r>
            <a:r>
              <a:rPr lang="en-US" sz="2000" dirty="0">
                <a:solidFill>
                  <a:srgbClr val="C00000"/>
                </a:solidFill>
              </a:rPr>
              <a:t>be / he might </a:t>
            </a:r>
            <a:r>
              <a:rPr lang="en-US" sz="2000" dirty="0" smtClean="0">
                <a:solidFill>
                  <a:srgbClr val="C00000"/>
                </a:solidFill>
              </a:rPr>
              <a:t>be </a:t>
            </a:r>
            <a:r>
              <a:rPr lang="en-US" sz="2000" dirty="0" smtClean="0"/>
              <a:t>Prime </a:t>
            </a:r>
            <a:r>
              <a:rPr lang="en-US" sz="2000" dirty="0"/>
              <a:t>Minister!</a:t>
            </a:r>
          </a:p>
        </p:txBody>
      </p:sp>
      <p:sp>
        <p:nvSpPr>
          <p:cNvPr id="4" name="Oval 3"/>
          <p:cNvSpPr/>
          <p:nvPr/>
        </p:nvSpPr>
        <p:spPr>
          <a:xfrm>
            <a:off x="3302140" y="729074"/>
            <a:ext cx="864913" cy="48958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61659" y="1628502"/>
            <a:ext cx="1489164" cy="48958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79326" y="1628502"/>
            <a:ext cx="2264227" cy="48958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940629" y="2091965"/>
            <a:ext cx="1898467" cy="48958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09110" y="4354285"/>
            <a:ext cx="957943" cy="48958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717077" y="4806029"/>
            <a:ext cx="1097277" cy="48958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09956" y="5747363"/>
            <a:ext cx="1389015" cy="48958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6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7383" y="0"/>
            <a:ext cx="117435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6699"/>
                </a:solidFill>
                <a:latin typeface="Comic Sans MS" pitchFamily="1" charset="0"/>
              </a:rPr>
              <a:t>Complete the text </a:t>
            </a:r>
            <a:r>
              <a:rPr lang="en-US" sz="2800" dirty="0" smtClean="0">
                <a:solidFill>
                  <a:srgbClr val="006699"/>
                </a:solidFill>
                <a:latin typeface="Comic Sans MS" pitchFamily="1" charset="0"/>
              </a:rPr>
              <a:t>with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1" charset="0"/>
              </a:rPr>
              <a:t>might</a:t>
            </a:r>
            <a:r>
              <a:rPr lang="en-US" sz="2800" dirty="0">
                <a:solidFill>
                  <a:srgbClr val="006699"/>
                </a:solidFill>
                <a:latin typeface="Comic Sans MS" pitchFamily="1" charset="0"/>
              </a:rPr>
              <a:t> </a:t>
            </a:r>
            <a:r>
              <a:rPr lang="en-US" sz="2800" dirty="0" smtClean="0">
                <a:solidFill>
                  <a:srgbClr val="006699"/>
                </a:solidFill>
                <a:latin typeface="Comic Sans MS" pitchFamily="1" charset="0"/>
              </a:rPr>
              <a:t>and </a:t>
            </a:r>
            <a:r>
              <a:rPr lang="en-US" sz="2800" dirty="0">
                <a:solidFill>
                  <a:srgbClr val="006699"/>
                </a:solidFill>
                <a:latin typeface="Comic Sans MS" pitchFamily="1" charset="0"/>
              </a:rPr>
              <a:t>a verb </a:t>
            </a:r>
            <a:r>
              <a:rPr lang="en-US" sz="2800" dirty="0" smtClean="0">
                <a:solidFill>
                  <a:srgbClr val="006699"/>
                </a:solidFill>
                <a:latin typeface="Comic Sans MS" pitchFamily="1" charset="0"/>
              </a:rPr>
              <a:t>from the box.</a:t>
            </a:r>
            <a:endParaRPr lang="en-US" sz="2800" dirty="0">
              <a:solidFill>
                <a:srgbClr val="006699"/>
              </a:solidFill>
              <a:latin typeface="Comic Sans MS" pitchFamily="1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45920" y="666206"/>
            <a:ext cx="8673737" cy="6139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6699"/>
                </a:solidFill>
                <a:latin typeface="Comic Sans MS" pitchFamily="1" charset="0"/>
              </a:rPr>
              <a:t>b</a:t>
            </a:r>
            <a:r>
              <a:rPr lang="en-US" sz="2400" dirty="0" smtClean="0">
                <a:solidFill>
                  <a:srgbClr val="006699"/>
                </a:solidFill>
                <a:latin typeface="Comic Sans MS" pitchFamily="1" charset="0"/>
              </a:rPr>
              <a:t>ecome  /  wait /  do/   go /  not earn /   not </a:t>
            </a:r>
            <a:r>
              <a:rPr lang="en-US" sz="2400" dirty="0">
                <a:solidFill>
                  <a:srgbClr val="006699"/>
                </a:solidFill>
                <a:latin typeface="Comic Sans MS" pitchFamily="1" charset="0"/>
              </a:rPr>
              <a:t>make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48724" y="1280160"/>
            <a:ext cx="117304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rgbClr val="000000"/>
                </a:solidFill>
              </a:rPr>
              <a:t>I know it’s time for decisions, but I’m not very </a:t>
            </a:r>
            <a:r>
              <a:rPr lang="en-US" sz="2400" dirty="0" smtClean="0">
                <a:solidFill>
                  <a:srgbClr val="000000"/>
                </a:solidFill>
              </a:rPr>
              <a:t>good at </a:t>
            </a:r>
            <a:r>
              <a:rPr lang="en-US" sz="2400" dirty="0">
                <a:solidFill>
                  <a:srgbClr val="000000"/>
                </a:solidFill>
              </a:rPr>
              <a:t>making decisions. I always worry that I(1</a:t>
            </a:r>
            <a:r>
              <a:rPr lang="en-US" sz="2400" dirty="0" smtClean="0">
                <a:solidFill>
                  <a:srgbClr val="000000"/>
                </a:solidFill>
              </a:rPr>
              <a:t>)____________</a:t>
            </a:r>
            <a:r>
              <a:rPr lang="en-US" sz="2400" dirty="0">
                <a:solidFill>
                  <a:srgbClr val="000000"/>
                </a:solidFill>
              </a:rPr>
              <a:t> the right choice. I (2</a:t>
            </a:r>
            <a:r>
              <a:rPr lang="en-US" sz="2400" dirty="0" smtClean="0">
                <a:solidFill>
                  <a:srgbClr val="000000"/>
                </a:solidFill>
              </a:rPr>
              <a:t>)____________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  <a:r>
              <a:rPr lang="en-US" sz="2400" dirty="0" smtClean="0">
                <a:solidFill>
                  <a:srgbClr val="000000"/>
                </a:solidFill>
              </a:rPr>
              <a:t>to university </a:t>
            </a:r>
            <a:r>
              <a:rPr lang="en-US" sz="2400" dirty="0">
                <a:solidFill>
                  <a:srgbClr val="000000"/>
                </a:solidFill>
              </a:rPr>
              <a:t>next year, but I’m not sure. I (3</a:t>
            </a:r>
            <a:r>
              <a:rPr lang="en-US" sz="2400" dirty="0" smtClean="0">
                <a:solidFill>
                  <a:srgbClr val="000000"/>
                </a:solidFill>
              </a:rPr>
              <a:t>)___________for </a:t>
            </a:r>
            <a:r>
              <a:rPr lang="en-US" sz="2400" dirty="0">
                <a:solidFill>
                  <a:srgbClr val="000000"/>
                </a:solidFill>
              </a:rPr>
              <a:t>a year and travel around Asia for a while. </a:t>
            </a:r>
            <a:r>
              <a:rPr lang="en-US" sz="2400" dirty="0" smtClean="0">
                <a:solidFill>
                  <a:srgbClr val="000000"/>
                </a:solidFill>
              </a:rPr>
              <a:t>After university, I (4) ____________</a:t>
            </a:r>
            <a:r>
              <a:rPr lang="en-US" sz="2400" dirty="0">
                <a:solidFill>
                  <a:srgbClr val="000000"/>
                </a:solidFill>
              </a:rPr>
              <a:t> a teacher. I (5</a:t>
            </a:r>
            <a:r>
              <a:rPr lang="en-US" sz="2400" dirty="0" smtClean="0">
                <a:solidFill>
                  <a:srgbClr val="000000"/>
                </a:solidFill>
              </a:rPr>
              <a:t>)____________much</a:t>
            </a:r>
            <a:r>
              <a:rPr lang="en-US" sz="2400" dirty="0">
                <a:solidFill>
                  <a:srgbClr val="000000"/>
                </a:solidFill>
              </a:rPr>
              <a:t>, but I like working with kids, and money </a:t>
            </a:r>
            <a:r>
              <a:rPr lang="en-US" sz="2400" dirty="0" smtClean="0">
                <a:solidFill>
                  <a:srgbClr val="000000"/>
                </a:solidFill>
              </a:rPr>
              <a:t>isn’t everything</a:t>
            </a:r>
            <a:r>
              <a:rPr lang="en-US" sz="2400" dirty="0">
                <a:solidFill>
                  <a:srgbClr val="000000"/>
                </a:solidFill>
              </a:rPr>
              <a:t>. Someone told me there are lots of </a:t>
            </a:r>
            <a:r>
              <a:rPr lang="en-US" sz="2400" dirty="0" smtClean="0">
                <a:solidFill>
                  <a:srgbClr val="000000"/>
                </a:solidFill>
              </a:rPr>
              <a:t>jobs </a:t>
            </a:r>
            <a:r>
              <a:rPr lang="en-US" sz="2400" dirty="0" smtClean="0">
                <a:solidFill>
                  <a:srgbClr val="000000"/>
                </a:solidFill>
              </a:rPr>
              <a:t>teaching </a:t>
            </a:r>
            <a:r>
              <a:rPr lang="en-US" sz="2400" dirty="0" smtClean="0">
                <a:solidFill>
                  <a:srgbClr val="000000"/>
                </a:solidFill>
              </a:rPr>
              <a:t>English abroad , so I</a:t>
            </a:r>
            <a:r>
              <a:rPr lang="en-US" sz="2400" dirty="0">
                <a:solidFill>
                  <a:srgbClr val="000000"/>
                </a:solidFill>
              </a:rPr>
              <a:t> (6)________________ a course in that</a:t>
            </a:r>
            <a:r>
              <a:rPr lang="en-US" sz="2400" dirty="0" smtClean="0">
                <a:solidFill>
                  <a:srgbClr val="000000"/>
                </a:solidFill>
              </a:rPr>
              <a:t> .Then </a:t>
            </a:r>
            <a:r>
              <a:rPr lang="en-US" sz="2400" dirty="0">
                <a:solidFill>
                  <a:srgbClr val="000000"/>
                </a:solidFill>
              </a:rPr>
              <a:t>I could teach and travel! That </a:t>
            </a:r>
            <a:r>
              <a:rPr lang="en-US" sz="2400" dirty="0" smtClean="0">
                <a:solidFill>
                  <a:srgbClr val="000000"/>
                </a:solidFill>
              </a:rPr>
              <a:t>would be </a:t>
            </a:r>
            <a:r>
              <a:rPr lang="en-US" sz="2400" dirty="0">
                <a:solidFill>
                  <a:srgbClr val="000000"/>
                </a:solidFill>
              </a:rPr>
              <a:t>great!’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695980" y="2231379"/>
            <a:ext cx="18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1" charset="0"/>
              </a:rPr>
              <a:t>m</a:t>
            </a:r>
            <a:r>
              <a:rPr lang="en-US" dirty="0" smtClean="0">
                <a:solidFill>
                  <a:srgbClr val="C00000"/>
                </a:solidFill>
                <a:latin typeface="Comic Sans MS" pitchFamily="1" charset="0"/>
              </a:rPr>
              <a:t>ight not make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50563" y="2271770"/>
            <a:ext cx="1104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1" charset="0"/>
              </a:rPr>
              <a:t>m</a:t>
            </a:r>
            <a:r>
              <a:rPr lang="en-US" dirty="0" smtClean="0">
                <a:solidFill>
                  <a:srgbClr val="C00000"/>
                </a:solidFill>
                <a:latin typeface="Comic Sans MS" pitchFamily="1" charset="0"/>
              </a:rPr>
              <a:t>ight go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92814" y="3029999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1" charset="0"/>
              </a:rPr>
              <a:t>m</a:t>
            </a:r>
            <a:r>
              <a:rPr lang="en-US" dirty="0" smtClean="0">
                <a:solidFill>
                  <a:srgbClr val="C00000"/>
                </a:solidFill>
                <a:latin typeface="Comic Sans MS" pitchFamily="1" charset="0"/>
              </a:rPr>
              <a:t>ight wait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8724" y="3786939"/>
            <a:ext cx="1670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1" charset="0"/>
              </a:rPr>
              <a:t>m</a:t>
            </a:r>
            <a:r>
              <a:rPr lang="en-US" dirty="0" smtClean="0">
                <a:solidFill>
                  <a:srgbClr val="C00000"/>
                </a:solidFill>
                <a:latin typeface="Comic Sans MS" pitchFamily="1" charset="0"/>
              </a:rPr>
              <a:t>ight become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57122" y="3786939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1" charset="0"/>
              </a:rPr>
              <a:t>m</a:t>
            </a:r>
            <a:r>
              <a:rPr lang="en-US" dirty="0" smtClean="0">
                <a:solidFill>
                  <a:srgbClr val="C00000"/>
                </a:solidFill>
                <a:latin typeface="Comic Sans MS" pitchFamily="1" charset="0"/>
              </a:rPr>
              <a:t>ight not earn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29386" y="5157833"/>
            <a:ext cx="111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1" charset="0"/>
              </a:rPr>
              <a:t>m</a:t>
            </a:r>
            <a:r>
              <a:rPr lang="en-US" dirty="0" smtClean="0">
                <a:solidFill>
                  <a:srgbClr val="C00000"/>
                </a:solidFill>
                <a:latin typeface="Comic Sans MS" pitchFamily="1" charset="0"/>
              </a:rPr>
              <a:t>ight 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2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641" y="2113058"/>
            <a:ext cx="10842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71800" algn="ctr"/>
                <a:tab pos="5943600" algn="r"/>
              </a:tabLst>
            </a:pPr>
            <a:r>
              <a:rPr lang="en-US" sz="3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NEW 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HEADWAY PRE INTERMEDIATE WORKBOOK UNIT </a:t>
            </a:r>
            <a:r>
              <a:rPr lang="en-US" sz="36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 PAGES 66-67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7438" y="313509"/>
            <a:ext cx="26693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006699"/>
                </a:solidFill>
                <a:latin typeface="Comic Sans MS" pitchFamily="1" charset="0"/>
              </a:rPr>
              <a:t>Reference</a:t>
            </a:r>
            <a:endParaRPr lang="en-US" sz="4000" dirty="0">
              <a:solidFill>
                <a:srgbClr val="006699"/>
              </a:solidFill>
              <a:latin typeface="Comic Sans M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236</TotalTime>
  <Words>471</Words>
  <Application>Microsoft Office PowerPoint</Application>
  <PresentationFormat>Widescreen</PresentationFormat>
  <Paragraphs>117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新細明體</vt:lpstr>
      <vt:lpstr>Arial</vt:lpstr>
      <vt:lpstr>Calibri</vt:lpstr>
      <vt:lpstr>Calibri Light</vt:lpstr>
      <vt:lpstr>Comic Sans MS</vt:lpstr>
      <vt:lpstr>ff155</vt:lpstr>
      <vt:lpstr>ff158</vt:lpstr>
      <vt:lpstr>ff24</vt:lpstr>
      <vt:lpstr>Sofia Pro</vt:lpstr>
      <vt:lpstr>Times New Roman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Reda</dc:creator>
  <cp:lastModifiedBy>ALZ</cp:lastModifiedBy>
  <cp:revision>29</cp:revision>
  <dcterms:created xsi:type="dcterms:W3CDTF">2015-12-10T08:02:02Z</dcterms:created>
  <dcterms:modified xsi:type="dcterms:W3CDTF">2015-12-13T08:38:37Z</dcterms:modified>
</cp:coreProperties>
</file>