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8"/>
  </p:handoutMasterIdLst>
  <p:sldIdLst>
    <p:sldId id="256" r:id="rId2"/>
    <p:sldId id="257" r:id="rId3"/>
    <p:sldId id="266" r:id="rId4"/>
    <p:sldId id="259" r:id="rId5"/>
    <p:sldId id="260" r:id="rId6"/>
    <p:sldId id="261" r:id="rId7"/>
    <p:sldId id="267" r:id="rId8"/>
    <p:sldId id="268" r:id="rId9"/>
    <p:sldId id="270" r:id="rId10"/>
    <p:sldId id="327" r:id="rId11"/>
    <p:sldId id="272" r:id="rId12"/>
    <p:sldId id="326" r:id="rId13"/>
    <p:sldId id="276" r:id="rId14"/>
    <p:sldId id="278" r:id="rId15"/>
    <p:sldId id="274" r:id="rId16"/>
    <p:sldId id="277" r:id="rId17"/>
    <p:sldId id="263" r:id="rId18"/>
    <p:sldId id="328" r:id="rId19"/>
    <p:sldId id="284" r:id="rId20"/>
    <p:sldId id="279" r:id="rId21"/>
    <p:sldId id="329" r:id="rId22"/>
    <p:sldId id="281" r:id="rId23"/>
    <p:sldId id="283" r:id="rId24"/>
    <p:sldId id="287" r:id="rId25"/>
    <p:sldId id="288" r:id="rId26"/>
    <p:sldId id="289" r:id="rId27"/>
    <p:sldId id="291" r:id="rId28"/>
    <p:sldId id="330" r:id="rId29"/>
    <p:sldId id="331" r:id="rId30"/>
    <p:sldId id="323" r:id="rId31"/>
    <p:sldId id="337" r:id="rId32"/>
    <p:sldId id="325" r:id="rId33"/>
    <p:sldId id="332" r:id="rId34"/>
    <p:sldId id="307" r:id="rId35"/>
    <p:sldId id="292" r:id="rId36"/>
    <p:sldId id="295" r:id="rId37"/>
    <p:sldId id="299" r:id="rId38"/>
    <p:sldId id="335" r:id="rId39"/>
    <p:sldId id="311" r:id="rId40"/>
    <p:sldId id="313" r:id="rId41"/>
    <p:sldId id="315" r:id="rId42"/>
    <p:sldId id="333" r:id="rId43"/>
    <p:sldId id="316" r:id="rId44"/>
    <p:sldId id="334" r:id="rId45"/>
    <p:sldId id="317" r:id="rId46"/>
    <p:sldId id="318" r:id="rId4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20C904-0C30-4F64-89FC-6301A637412C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0BA80ED-5129-4520-98E3-9168E2B07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12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1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09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51649-E182-480E-87A7-F10A3DFBA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6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5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9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38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6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82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5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8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5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67C6-A8B2-4637-B882-C9B37CD76CED}" type="datetimeFigureOut">
              <a:rPr lang="en-US" smtClean="0"/>
              <a:t>23/11/2014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AF2B-9476-42BF-912B-96BFDD3D3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8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lickr.com/photos/v1v14n415c4/2679790931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Arial Black" pitchFamily="34" charset="0"/>
              </a:rPr>
              <a:t>Migration</a:t>
            </a:r>
            <a:endParaRPr lang="en-US" sz="6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240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229600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4500"/>
              </a:lnSpc>
              <a:buFont typeface="Arial" pitchFamily="34" charset="0"/>
              <a:buChar char="•"/>
            </a:pPr>
            <a:r>
              <a:rPr lang="en-US" sz="2800" dirty="0">
                <a:latin typeface="Arial Black" pitchFamily="34" charset="0"/>
              </a:rPr>
              <a:t>Huda is happy in Riyadh but decides to move to Jeddah for a new job and better standard of living.</a:t>
            </a:r>
          </a:p>
          <a:p>
            <a:pPr marL="457200" indent="-457200">
              <a:lnSpc>
                <a:spcPts val="4500"/>
              </a:lnSpc>
              <a:buFont typeface="Arial" pitchFamily="34" charset="0"/>
              <a:buChar char="•"/>
            </a:pPr>
            <a:r>
              <a:rPr lang="en-US" sz="2800" dirty="0">
                <a:latin typeface="Arial Black" pitchFamily="34" charset="0"/>
              </a:rPr>
              <a:t>Ali travels from </a:t>
            </a:r>
            <a:r>
              <a:rPr lang="en-US" sz="2800" dirty="0" err="1">
                <a:latin typeface="Arial Black" pitchFamily="34" charset="0"/>
              </a:rPr>
              <a:t>Kharg</a:t>
            </a:r>
            <a:r>
              <a:rPr lang="en-US" sz="2800" dirty="0">
                <a:latin typeface="Arial Black" pitchFamily="34" charset="0"/>
              </a:rPr>
              <a:t> to </a:t>
            </a:r>
            <a:r>
              <a:rPr lang="en-US" sz="2800" dirty="0" err="1">
                <a:latin typeface="Arial Black" pitchFamily="34" charset="0"/>
              </a:rPr>
              <a:t>Riyad</a:t>
            </a:r>
            <a:r>
              <a:rPr lang="en-US" sz="2800" dirty="0">
                <a:latin typeface="Arial Black" pitchFamily="34" charset="0"/>
              </a:rPr>
              <a:t> each day to go to work.</a:t>
            </a:r>
          </a:p>
          <a:p>
            <a:pPr marL="457200" indent="-457200">
              <a:lnSpc>
                <a:spcPts val="4500"/>
              </a:lnSpc>
              <a:buFont typeface="Arial" pitchFamily="34" charset="0"/>
              <a:buChar char="•"/>
            </a:pPr>
            <a:r>
              <a:rPr lang="en-US" sz="2800" dirty="0">
                <a:latin typeface="Arial Black" pitchFamily="34" charset="0"/>
              </a:rPr>
              <a:t>Nadia moves to Jeddah every summer to work in the tourist area.</a:t>
            </a:r>
          </a:p>
        </p:txBody>
      </p:sp>
    </p:spTree>
    <p:extLst>
      <p:ext uri="{BB962C8B-B14F-4D97-AF65-F5344CB8AC3E}">
        <p14:creationId xmlns:p14="http://schemas.microsoft.com/office/powerpoint/2010/main" val="1749041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232092"/>
            <a:ext cx="8686800" cy="6397307"/>
          </a:xfrm>
        </p:spPr>
        <p:txBody>
          <a:bodyPr>
            <a:noAutofit/>
          </a:bodyPr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Arial Black" pitchFamily="34" charset="0"/>
              </a:rPr>
              <a:t>1.  </a:t>
            </a:r>
            <a:r>
              <a:rPr lang="en-US" sz="2800" b="1" u="sng" dirty="0" smtClean="0">
                <a:latin typeface="Arial Black" pitchFamily="34" charset="0"/>
              </a:rPr>
              <a:t>International migration</a:t>
            </a:r>
          </a:p>
          <a:p>
            <a:pPr>
              <a:lnSpc>
                <a:spcPts val="4500"/>
              </a:lnSpc>
            </a:pPr>
            <a:r>
              <a:rPr lang="en-US" sz="2800" dirty="0">
                <a:latin typeface="Arial Black" pitchFamily="34" charset="0"/>
              </a:rPr>
              <a:t>Ahmed moves from </a:t>
            </a:r>
            <a:r>
              <a:rPr lang="en-US" sz="2800" dirty="0" smtClean="0">
                <a:latin typeface="Arial Black" pitchFamily="34" charset="0"/>
              </a:rPr>
              <a:t>Emirates </a:t>
            </a:r>
            <a:r>
              <a:rPr lang="en-US" sz="2800" dirty="0">
                <a:latin typeface="Arial Black" pitchFamily="34" charset="0"/>
              </a:rPr>
              <a:t>to Saudi Arabia.</a:t>
            </a:r>
          </a:p>
          <a:p>
            <a:pPr marL="533400" indent="-533400" eaLnBrk="1" hangingPunct="1">
              <a:lnSpc>
                <a:spcPts val="2000"/>
              </a:lnSpc>
              <a:buFontTx/>
              <a:buNone/>
            </a:pPr>
            <a:endParaRPr lang="en-US" sz="2800" dirty="0" smtClean="0">
              <a:latin typeface="Arial Black" pitchFamily="34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Arial Black" pitchFamily="34" charset="0"/>
              </a:rPr>
              <a:t>2.  </a:t>
            </a:r>
            <a:r>
              <a:rPr lang="en-US" sz="2800" b="1" u="sng" dirty="0" smtClean="0">
                <a:latin typeface="Arial Black" pitchFamily="34" charset="0"/>
              </a:rPr>
              <a:t>Forced migration</a:t>
            </a:r>
          </a:p>
          <a:p>
            <a:pPr>
              <a:lnSpc>
                <a:spcPts val="4500"/>
              </a:lnSpc>
            </a:pPr>
            <a:r>
              <a:rPr lang="en-US" sz="2800" dirty="0" err="1" smtClean="0">
                <a:latin typeface="Arial Black" pitchFamily="34" charset="0"/>
              </a:rPr>
              <a:t>Rana</a:t>
            </a:r>
            <a:r>
              <a:rPr lang="en-US" sz="2800" dirty="0" smtClean="0">
                <a:latin typeface="Arial Black" pitchFamily="34" charset="0"/>
              </a:rPr>
              <a:t> and her family have to leave Iraq because of the war</a:t>
            </a:r>
          </a:p>
          <a:p>
            <a:pPr marL="533400" indent="-533400" eaLnBrk="1" hangingPunct="1">
              <a:lnSpc>
                <a:spcPts val="5200"/>
              </a:lnSpc>
              <a:buFontTx/>
              <a:buNone/>
            </a:pPr>
            <a:r>
              <a:rPr lang="en-US" sz="2800" b="1" dirty="0" smtClean="0">
                <a:latin typeface="Arial Black" pitchFamily="34" charset="0"/>
              </a:rPr>
              <a:t>3</a:t>
            </a:r>
            <a:r>
              <a:rPr lang="en-US" sz="2800" b="1" dirty="0" smtClean="0">
                <a:latin typeface="Arial Black" pitchFamily="34" charset="0"/>
              </a:rPr>
              <a:t>.  </a:t>
            </a:r>
            <a:r>
              <a:rPr lang="en-US" sz="2800" b="1" u="sng" dirty="0" smtClean="0">
                <a:latin typeface="Arial Black" pitchFamily="34" charset="0"/>
              </a:rPr>
              <a:t>Seasonal regional migration</a:t>
            </a:r>
          </a:p>
          <a:p>
            <a:pPr>
              <a:lnSpc>
                <a:spcPts val="4500"/>
              </a:lnSpc>
            </a:pPr>
            <a:r>
              <a:rPr lang="en-US" sz="2800" dirty="0">
                <a:latin typeface="Arial Black" pitchFamily="34" charset="0"/>
              </a:rPr>
              <a:t>Nadia moves to Jeddah every summer to work in the tourist area.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latin typeface="Arial Black" pitchFamily="34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latin typeface="Arial Black" pitchFamily="34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1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770" y="2971800"/>
            <a:ext cx="8534400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</a:pPr>
            <a:r>
              <a:rPr lang="en-US" sz="2800" b="1" dirty="0">
                <a:latin typeface="Arial Black" pitchFamily="34" charset="0"/>
              </a:rPr>
              <a:t>5.  </a:t>
            </a:r>
            <a:r>
              <a:rPr lang="en-US" sz="2800" b="1" u="sng" dirty="0">
                <a:latin typeface="Arial Black" pitchFamily="34" charset="0"/>
              </a:rPr>
              <a:t>Permanent migration</a:t>
            </a:r>
          </a:p>
          <a:p>
            <a:pPr>
              <a:lnSpc>
                <a:spcPts val="4500"/>
              </a:lnSpc>
            </a:pPr>
            <a:r>
              <a:rPr lang="en-US" sz="2800" dirty="0" err="1">
                <a:latin typeface="Arial Black" pitchFamily="34" charset="0"/>
              </a:rPr>
              <a:t>Lina</a:t>
            </a:r>
            <a:r>
              <a:rPr lang="en-US" sz="2800" dirty="0">
                <a:latin typeface="Arial Black" pitchFamily="34" charset="0"/>
              </a:rPr>
              <a:t> decides to leave her home town for good and move to a new area.</a:t>
            </a:r>
          </a:p>
          <a:p>
            <a:pPr marL="533400" indent="-533400">
              <a:lnSpc>
                <a:spcPct val="90000"/>
              </a:lnSpc>
            </a:pPr>
            <a:endParaRPr lang="en-US" sz="2800" dirty="0">
              <a:latin typeface="Arial Black" pitchFamily="34" charset="0"/>
            </a:endParaRPr>
          </a:p>
          <a:p>
            <a:pPr marL="533400" indent="-533400">
              <a:lnSpc>
                <a:spcPct val="90000"/>
              </a:lnSpc>
            </a:pPr>
            <a:r>
              <a:rPr lang="en-US" sz="2800" b="1" dirty="0">
                <a:latin typeface="Arial Black" pitchFamily="34" charset="0"/>
              </a:rPr>
              <a:t>6.  </a:t>
            </a:r>
            <a:r>
              <a:rPr lang="en-US" sz="2800" b="1" u="sng" dirty="0">
                <a:latin typeface="Arial Black" pitchFamily="34" charset="0"/>
              </a:rPr>
              <a:t>Daily migration</a:t>
            </a:r>
          </a:p>
          <a:p>
            <a:pPr>
              <a:lnSpc>
                <a:spcPts val="4500"/>
              </a:lnSpc>
            </a:pPr>
            <a:r>
              <a:rPr lang="en-US" sz="2800" dirty="0">
                <a:latin typeface="Arial Black" pitchFamily="34" charset="0"/>
              </a:rPr>
              <a:t>Ali travels from </a:t>
            </a:r>
            <a:r>
              <a:rPr lang="en-US" sz="2800" dirty="0" err="1">
                <a:latin typeface="Arial Black" pitchFamily="34" charset="0"/>
              </a:rPr>
              <a:t>Kharg</a:t>
            </a:r>
            <a:r>
              <a:rPr lang="en-US" sz="2800" dirty="0">
                <a:latin typeface="Arial Black" pitchFamily="34" charset="0"/>
              </a:rPr>
              <a:t> to </a:t>
            </a:r>
            <a:r>
              <a:rPr lang="en-US" sz="2800" dirty="0" err="1">
                <a:latin typeface="Arial Black" pitchFamily="34" charset="0"/>
              </a:rPr>
              <a:t>Riyad</a:t>
            </a:r>
            <a:r>
              <a:rPr lang="en-US" sz="2800" dirty="0">
                <a:latin typeface="Arial Black" pitchFamily="34" charset="0"/>
              </a:rPr>
              <a:t> each day to go to work.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5770" y="76200"/>
            <a:ext cx="8534400" cy="2453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ts val="5300"/>
              </a:lnSpc>
            </a:pPr>
            <a:r>
              <a:rPr lang="en-US" sz="2800" b="1" dirty="0" smtClean="0">
                <a:latin typeface="Arial Black" pitchFamily="34" charset="0"/>
              </a:rPr>
              <a:t>4- </a:t>
            </a:r>
            <a:r>
              <a:rPr lang="en-US" sz="2800" b="1" u="sng" dirty="0" smtClean="0">
                <a:latin typeface="Arial Black" pitchFamily="34" charset="0"/>
              </a:rPr>
              <a:t>Voluntary </a:t>
            </a:r>
            <a:r>
              <a:rPr lang="en-US" sz="2800" b="1" u="sng" dirty="0">
                <a:latin typeface="Arial Black" pitchFamily="34" charset="0"/>
              </a:rPr>
              <a:t>migration</a:t>
            </a:r>
          </a:p>
          <a:p>
            <a:pPr>
              <a:lnSpc>
                <a:spcPts val="4500"/>
              </a:lnSpc>
            </a:pPr>
            <a:r>
              <a:rPr lang="en-US" sz="2800" dirty="0">
                <a:latin typeface="Arial Black" pitchFamily="34" charset="0"/>
              </a:rPr>
              <a:t>Huda is happy in Riyadh but decides to move to Jeddah for a new job and better standard of living.</a:t>
            </a:r>
            <a:endParaRPr lang="en-US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80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1905000"/>
            <a:ext cx="83820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Population censuses</a:t>
            </a: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Population registers</a:t>
            </a: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Sample surveys</a:t>
            </a: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International migration statistics records</a:t>
            </a: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Other sources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762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Sources of migration data</a:t>
            </a:r>
          </a:p>
        </p:txBody>
      </p:sp>
    </p:spTree>
    <p:extLst>
      <p:ext uri="{BB962C8B-B14F-4D97-AF65-F5344CB8AC3E}">
        <p14:creationId xmlns:p14="http://schemas.microsoft.com/office/powerpoint/2010/main" val="630979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430530" y="1066800"/>
            <a:ext cx="8305800" cy="129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ts val="54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All migration is a combination of </a:t>
            </a: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push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and </a:t>
            </a: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pull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factors.  </a:t>
            </a:r>
          </a:p>
          <a:p>
            <a:pPr marL="342900" marR="0" lvl="0" indent="-342900" algn="l" defTabSz="914400" rtl="0" eaLnBrk="1" fontAlgn="auto" latinLnBrk="0" hangingPunct="1">
              <a:lnSpc>
                <a:spcPts val="54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3" name="Picture 7" descr="keyimg20050329_5637804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0600" y="2884172"/>
            <a:ext cx="7391400" cy="389731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002030" y="187077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4000" b="1" dirty="0">
                <a:latin typeface="Arial Black" pitchFamily="34" charset="0"/>
              </a:rPr>
              <a:t>Why do people move?</a:t>
            </a:r>
          </a:p>
        </p:txBody>
      </p:sp>
    </p:spTree>
    <p:extLst>
      <p:ext uri="{BB962C8B-B14F-4D97-AF65-F5344CB8AC3E}">
        <p14:creationId xmlns:p14="http://schemas.microsoft.com/office/powerpoint/2010/main" val="3817141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60643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Characteristics of Migrants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43000"/>
            <a:ext cx="8991600" cy="548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Historically, males were more likely than females to migrant internationally</a:t>
            </a:r>
          </a:p>
          <a:p>
            <a:pPr marL="800100" marR="0" lvl="1" indent="-342900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Because men worked more than women and left to find job opportunities</a:t>
            </a:r>
          </a:p>
          <a:p>
            <a:pPr marL="914400" marR="0" lvl="1" indent="-457200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Since the 1990s, female migrants are on the rise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Most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long distance migrants are young adults seeking work –not children or elderly</a:t>
            </a:r>
          </a:p>
        </p:txBody>
      </p:sp>
    </p:spTree>
    <p:extLst>
      <p:ext uri="{BB962C8B-B14F-4D97-AF65-F5344CB8AC3E}">
        <p14:creationId xmlns:p14="http://schemas.microsoft.com/office/powerpoint/2010/main" val="76066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mage.slidesharecdn.com/migration-110323204042-phpapp02/95/migration-12-728.jpg?cb=130093104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042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/>
        </p:nvSpPr>
        <p:spPr bwMode="auto">
          <a:xfrm>
            <a:off x="457200" y="152400"/>
            <a:ext cx="8534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77851"/>
              </a:buClr>
              <a:buSzPct val="85000"/>
              <a:buFont typeface="Wingdings 2" pitchFamily="18" charset="2"/>
              <a:buChar char="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76A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6AD76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3600" dirty="0" smtClean="0">
                <a:latin typeface="Arial Black" pitchFamily="34" charset="0"/>
              </a:rPr>
              <a:t>Push Factors</a:t>
            </a:r>
            <a:r>
              <a:rPr lang="en-US" sz="3200" dirty="0" smtClean="0">
                <a:latin typeface="Arial Black" pitchFamily="34" charset="0"/>
              </a:rPr>
              <a:t>:</a:t>
            </a:r>
          </a:p>
          <a:p>
            <a:pPr marL="0" indent="0" eaLnBrk="1" hangingPunct="1">
              <a:lnSpc>
                <a:spcPts val="5200"/>
              </a:lnSpc>
              <a:buNone/>
            </a:pPr>
            <a:r>
              <a:rPr lang="en-US" sz="3200" dirty="0" smtClean="0">
                <a:latin typeface="Arial Black" pitchFamily="34" charset="0"/>
              </a:rPr>
              <a:t>Things that force/“push” people out of a place.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2133600"/>
            <a:ext cx="8763000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 War/crime and violence</a:t>
            </a:r>
            <a:endParaRPr lang="en-US" sz="3200" dirty="0">
              <a:latin typeface="Arial Black" pitchFamily="34" charset="0"/>
            </a:endParaRP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 Lack of basic </a:t>
            </a:r>
            <a:r>
              <a:rPr lang="en-US" sz="3200" dirty="0" smtClean="0">
                <a:latin typeface="Arial Black" pitchFamily="34" charset="0"/>
              </a:rPr>
              <a:t>infrastructure (light</a:t>
            </a:r>
            <a:r>
              <a:rPr lang="en-US" sz="3200" dirty="0" smtClean="0">
                <a:latin typeface="Arial Black" pitchFamily="34" charset="0"/>
              </a:rPr>
              <a:t>, roads</a:t>
            </a:r>
            <a:r>
              <a:rPr lang="en-US" sz="3200" dirty="0" smtClean="0">
                <a:latin typeface="Arial Black" pitchFamily="34" charset="0"/>
              </a:rPr>
              <a:t>, ….)</a:t>
            </a:r>
            <a:endParaRPr lang="en-US" sz="3200" dirty="0" smtClean="0">
              <a:latin typeface="Arial Black" pitchFamily="34" charset="0"/>
            </a:endParaRP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 Limited number of jobs</a:t>
            </a:r>
            <a:endParaRPr lang="en-US" sz="3200" dirty="0">
              <a:latin typeface="Arial Black" pitchFamily="34" charset="0"/>
            </a:endParaRP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 Overpopulation</a:t>
            </a:r>
            <a:endParaRPr lang="en-US" sz="3200" dirty="0">
              <a:latin typeface="Arial Black" pitchFamily="34" charset="0"/>
            </a:endParaRP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077200" cy="3820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200" dirty="0">
                <a:latin typeface="Arial Black" pitchFamily="34" charset="0"/>
              </a:rPr>
              <a:t>Few health facilities</a:t>
            </a: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 poor </a:t>
            </a:r>
            <a:r>
              <a:rPr lang="en-US" sz="3200" dirty="0">
                <a:latin typeface="Arial Black" pitchFamily="34" charset="0"/>
              </a:rPr>
              <a:t>educational opportunities</a:t>
            </a: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 Political persecution</a:t>
            </a: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 Environmental problems</a:t>
            </a:r>
          </a:p>
          <a:p>
            <a:pPr lvl="0">
              <a:lnSpc>
                <a:spcPts val="52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 Lack of </a:t>
            </a:r>
            <a:r>
              <a:rPr lang="en-US" sz="3200" dirty="0" smtClean="0">
                <a:latin typeface="Arial Black" pitchFamily="34" charset="0"/>
              </a:rPr>
              <a:t>technologies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58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eblij_ch03_fig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7315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706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763000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Upon </a:t>
            </a:r>
            <a:r>
              <a:rPr lang="en-US" sz="3200" dirty="0">
                <a:latin typeface="Arial Black" pitchFamily="34" charset="0"/>
              </a:rPr>
              <a:t>the completion of this module, the student will be able to :</a:t>
            </a: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Define </a:t>
            </a:r>
            <a:r>
              <a:rPr lang="en-US" sz="3200" dirty="0">
                <a:latin typeface="Arial Black" pitchFamily="34" charset="0"/>
              </a:rPr>
              <a:t>migration and its different forms</a:t>
            </a: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Define pull and push factors for migration.</a:t>
            </a:r>
            <a:endParaRPr lang="en-US" sz="3200" dirty="0">
              <a:latin typeface="Arial Black" pitchFamily="34" charset="0"/>
            </a:endParaRP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Describe </a:t>
            </a:r>
            <a:r>
              <a:rPr lang="en-US" sz="3200" dirty="0">
                <a:latin typeface="Arial Black" pitchFamily="34" charset="0"/>
              </a:rPr>
              <a:t>the </a:t>
            </a:r>
            <a:r>
              <a:rPr lang="en-US" sz="3200" dirty="0" smtClean="0">
                <a:latin typeface="Arial Black" pitchFamily="34" charset="0"/>
              </a:rPr>
              <a:t>consequences </a:t>
            </a:r>
            <a:r>
              <a:rPr lang="en-US" sz="3200" dirty="0">
                <a:latin typeface="Arial Black" pitchFamily="34" charset="0"/>
              </a:rPr>
              <a:t>of </a:t>
            </a:r>
            <a:r>
              <a:rPr lang="en-US" sz="3200" dirty="0" smtClean="0">
                <a:latin typeface="Arial Black" pitchFamily="34" charset="0"/>
              </a:rPr>
              <a:t>migration\</a:t>
            </a: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Define urbanization 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315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144780" y="152400"/>
            <a:ext cx="8839200" cy="66294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dirty="0" smtClean="0">
                <a:latin typeface="Arial Black" pitchFamily="34" charset="0"/>
              </a:rPr>
              <a:t>Pull Factors</a:t>
            </a:r>
          </a:p>
          <a:p>
            <a:pPr marR="0" lvl="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dirty="0">
              <a:latin typeface="Arial Black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dirty="0">
              <a:latin typeface="Arial Black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>
              <a:latin typeface="Arial Black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Better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standards of living</a:t>
            </a:r>
          </a:p>
          <a:p>
            <a:pPr marL="342900" marR="0" lvl="0" indent="-34290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Job opportunities</a:t>
            </a:r>
          </a:p>
          <a:p>
            <a:pPr marL="342900" marR="0" lvl="0" indent="-34290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Religious Freedom </a:t>
            </a:r>
          </a:p>
          <a:p>
            <a:pPr marL="342900" marR="0" lvl="0" indent="-342900" algn="l" defTabSz="914400" rtl="0" eaLnBrk="1" fontAlgn="auto" latinLnBrk="0" hangingPunct="1">
              <a:lnSpc>
                <a:spcPts val="4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Availability medical care </a:t>
            </a:r>
          </a:p>
        </p:txBody>
      </p:sp>
      <p:pic>
        <p:nvPicPr>
          <p:cNvPr id="4" name="Picture 1048" descr="DSC_297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6266" y="3432810"/>
            <a:ext cx="32877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" y="685800"/>
            <a:ext cx="8610600" cy="136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CA" sz="3200" dirty="0">
                <a:latin typeface="Arial Black" pitchFamily="34" charset="0"/>
              </a:rPr>
              <a:t>factors that encourage a person to come to a new place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352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001000" cy="2467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41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Weather Conditions</a:t>
            </a:r>
          </a:p>
          <a:p>
            <a:pPr marL="342900" lvl="0" indent="-342900">
              <a:lnSpc>
                <a:spcPts val="41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Education Opportunity</a:t>
            </a:r>
          </a:p>
          <a:p>
            <a:pPr marL="342900" lvl="0" indent="-342900">
              <a:lnSpc>
                <a:spcPts val="41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Better climate</a:t>
            </a:r>
          </a:p>
          <a:p>
            <a:pPr marL="342900" lvl="0" indent="-342900">
              <a:lnSpc>
                <a:spcPts val="41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Political stability</a:t>
            </a:r>
          </a:p>
        </p:txBody>
      </p:sp>
    </p:spTree>
    <p:extLst>
      <p:ext uri="{BB962C8B-B14F-4D97-AF65-F5344CB8AC3E}">
        <p14:creationId xmlns:p14="http://schemas.microsoft.com/office/powerpoint/2010/main" val="726790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12420" y="914400"/>
            <a:ext cx="8458200" cy="56388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For the ‘gaining’ country</a:t>
            </a: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It gains a bigger often cheaper labour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force.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It needs to provide more services for extra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people.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Immigrants sometimes set up shanty towns in the cities</a:t>
            </a:r>
          </a:p>
          <a:p>
            <a:pPr marL="342900" marR="0" lvl="0" indent="-34290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It receives new ideas and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cultures.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5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04800" y="190500"/>
            <a:ext cx="8669338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Effects of international migration</a:t>
            </a:r>
          </a:p>
        </p:txBody>
      </p:sp>
    </p:spTree>
    <p:extLst>
      <p:ext uri="{BB962C8B-B14F-4D97-AF65-F5344CB8AC3E}">
        <p14:creationId xmlns:p14="http://schemas.microsoft.com/office/powerpoint/2010/main" val="419233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46063" y="381000"/>
            <a:ext cx="8897937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Effects of international migration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0353" y="1219200"/>
            <a:ext cx="8711247" cy="54864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For the ‘losing’ country</a:t>
            </a:r>
          </a:p>
          <a:p>
            <a:pPr marL="342900" marR="0" lvl="0" indent="-342900" algn="l" defTabSz="914400" rtl="0" eaLnBrk="1" fontAlgn="auto" latinLnBrk="0" hangingPunct="1">
              <a:lnSpc>
                <a:spcPts val="52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It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loses many 20-35 year olds and their children, so the population rises less quickly.</a:t>
            </a:r>
          </a:p>
          <a:p>
            <a:pPr marL="342900" marR="0" lvl="0" indent="-342900" algn="l" defTabSz="914400" rtl="0" eaLnBrk="1" fontAlgn="auto" latinLnBrk="0" hangingPunct="1">
              <a:lnSpc>
                <a:spcPts val="52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It can cause family break-ups as it is often just the male who migrates.</a:t>
            </a:r>
          </a:p>
          <a:p>
            <a:pPr marL="342900" marR="0" lvl="0" indent="-342900" algn="l" defTabSz="914400" rtl="0" eaLnBrk="1" fontAlgn="auto" latinLnBrk="0" hangingPunct="1">
              <a:lnSpc>
                <a:spcPts val="52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People who move away send money back to their families.</a:t>
            </a:r>
          </a:p>
        </p:txBody>
      </p:sp>
    </p:spTree>
    <p:extLst>
      <p:ext uri="{BB962C8B-B14F-4D97-AF65-F5344CB8AC3E}">
        <p14:creationId xmlns:p14="http://schemas.microsoft.com/office/powerpoint/2010/main" val="107985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295400"/>
            <a:ext cx="8686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en-US" sz="3200" b="1" dirty="0" smtClean="0">
                <a:latin typeface="Arial Black" pitchFamily="34" charset="0"/>
              </a:rPr>
              <a:t>Crude In-Migration Rate:</a:t>
            </a:r>
          </a:p>
          <a:p>
            <a:pPr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Number of in-migrants per 1,000 population</a:t>
            </a:r>
          </a:p>
          <a:p>
            <a:pPr>
              <a:lnSpc>
                <a:spcPts val="4500"/>
              </a:lnSpc>
            </a:pPr>
            <a:endParaRPr lang="en-US" sz="2800" dirty="0" smtClean="0">
              <a:latin typeface="Arial Black" pitchFamily="34" charset="0"/>
            </a:endParaRPr>
          </a:p>
          <a:p>
            <a:pPr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          = (I/P) * 1000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3886200"/>
            <a:ext cx="8915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en-US" sz="3200" b="1" dirty="0" smtClean="0">
                <a:latin typeface="Arial Black" pitchFamily="34" charset="0"/>
              </a:rPr>
              <a:t>Crude Out-Migration Rate</a:t>
            </a:r>
          </a:p>
          <a:p>
            <a:pPr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Number of out-migrants per 1,000 population</a:t>
            </a:r>
          </a:p>
          <a:p>
            <a:pPr>
              <a:lnSpc>
                <a:spcPts val="4500"/>
              </a:lnSpc>
            </a:pPr>
            <a:endParaRPr lang="en-US" sz="2800" dirty="0" smtClean="0">
              <a:latin typeface="Arial Black" pitchFamily="34" charset="0"/>
            </a:endParaRPr>
          </a:p>
          <a:p>
            <a:pPr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      = (O/P) * 1000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3810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 Black" pitchFamily="34" charset="0"/>
              </a:rPr>
              <a:t>Indicators for Studying Migration</a:t>
            </a:r>
            <a:endParaRPr lang="en-US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888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8763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Crude Net Migration Rate</a:t>
            </a:r>
          </a:p>
          <a:p>
            <a:pPr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Difference between the number of in-migrants and the number of out-migrants per 1,000 population</a:t>
            </a:r>
          </a:p>
          <a:p>
            <a:pPr>
              <a:lnSpc>
                <a:spcPts val="5000"/>
              </a:lnSpc>
            </a:pPr>
            <a:endParaRPr lang="en-US" sz="2800" dirty="0" smtClean="0">
              <a:latin typeface="Arial Black" pitchFamily="34" charset="0"/>
            </a:endParaRPr>
          </a:p>
          <a:p>
            <a:pPr>
              <a:lnSpc>
                <a:spcPts val="5000"/>
              </a:lnSpc>
            </a:pPr>
            <a:r>
              <a:rPr lang="en-US" sz="2800" dirty="0" smtClean="0">
                <a:latin typeface="Arial Black" pitchFamily="34" charset="0"/>
              </a:rPr>
              <a:t>                   = (I – 0)/P * 1000</a:t>
            </a:r>
          </a:p>
        </p:txBody>
      </p:sp>
    </p:spTree>
    <p:extLst>
      <p:ext uri="{BB962C8B-B14F-4D97-AF65-F5344CB8AC3E}">
        <p14:creationId xmlns:p14="http://schemas.microsoft.com/office/powerpoint/2010/main" val="1501618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610600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Calculate the crude net migration rate for Zimbabwe in 1987, based on the following data</a:t>
            </a:r>
          </a:p>
          <a:p>
            <a:pPr>
              <a:lnSpc>
                <a:spcPts val="45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Zimbabwe, 1987 </a:t>
            </a:r>
          </a:p>
          <a:p>
            <a:pPr>
              <a:lnSpc>
                <a:spcPts val="45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Long-term immigrants: 3 925</a:t>
            </a:r>
          </a:p>
          <a:p>
            <a:pPr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Long-term emigrants : 5 330</a:t>
            </a:r>
          </a:p>
          <a:p>
            <a:pPr>
              <a:lnSpc>
                <a:spcPts val="4500"/>
              </a:lnSpc>
            </a:pPr>
            <a:r>
              <a:rPr lang="en-US" sz="3200" dirty="0" smtClean="0">
                <a:latin typeface="Arial Black" pitchFamily="34" charset="0"/>
              </a:rPr>
              <a:t>Total population : 8 640 000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135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rrowheads="1"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effectLst/>
                <a:latin typeface="Arial Black" pitchFamily="34" charset="0"/>
              </a:rPr>
              <a:t>What is urbanization</a:t>
            </a: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52400" y="1219200"/>
            <a:ext cx="8534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>
              <a:lnSpc>
                <a:spcPts val="5200"/>
              </a:lnSpc>
            </a:pPr>
            <a:r>
              <a:rPr lang="en-US" dirty="0">
                <a:effectLst/>
                <a:latin typeface="Arial Black" pitchFamily="34" charset="0"/>
              </a:rPr>
              <a:t>It is the growth of cities, brought about by a population shift from rural areas and small communities to large </a:t>
            </a:r>
            <a:r>
              <a:rPr lang="en-US" dirty="0" smtClean="0">
                <a:effectLst/>
                <a:latin typeface="Arial Black" pitchFamily="34" charset="0"/>
              </a:rPr>
              <a:t>ones.</a:t>
            </a:r>
          </a:p>
          <a:p>
            <a:pPr>
              <a:lnSpc>
                <a:spcPts val="5200"/>
              </a:lnSpc>
            </a:pPr>
            <a:r>
              <a:rPr lang="en-US" dirty="0" smtClean="0">
                <a:effectLst/>
                <a:latin typeface="Arial Black" pitchFamily="34" charset="0"/>
              </a:rPr>
              <a:t>Urbanization is the process by which there is an increase in the proportion of people living in urban area.</a:t>
            </a:r>
            <a:endParaRPr lang="en-US" dirty="0"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512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8458200" cy="6219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3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Arial Black" pitchFamily="34" charset="0"/>
              </a:rPr>
              <a:t>Why move to cities</a:t>
            </a:r>
            <a:endParaRPr lang="en-US" sz="3600" dirty="0">
              <a:latin typeface="Arial Black" pitchFamily="34" charset="0"/>
            </a:endParaRP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Escape constraints of village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Education </a:t>
            </a:r>
            <a:r>
              <a:rPr lang="en-US" sz="3200" dirty="0">
                <a:latin typeface="Arial Black" pitchFamily="34" charset="0"/>
              </a:rPr>
              <a:t>Opportunity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Job opportunities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Better social services:</a:t>
            </a:r>
          </a:p>
          <a:p>
            <a:pPr marL="457200" lvl="0" indent="285750">
              <a:lnSpc>
                <a:spcPts val="53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>
                <a:latin typeface="Arial Black" pitchFamily="34" charset="0"/>
              </a:rPr>
              <a:t>	</a:t>
            </a:r>
            <a:r>
              <a:rPr lang="en-US" sz="3200" dirty="0" smtClean="0">
                <a:latin typeface="Arial Black" pitchFamily="34" charset="0"/>
              </a:rPr>
              <a:t>Availability </a:t>
            </a:r>
            <a:r>
              <a:rPr lang="en-US" sz="3200" dirty="0">
                <a:latin typeface="Arial Black" pitchFamily="34" charset="0"/>
              </a:rPr>
              <a:t>medical </a:t>
            </a:r>
            <a:r>
              <a:rPr lang="en-US" sz="3200" dirty="0" smtClean="0">
                <a:latin typeface="Arial Black" pitchFamily="34" charset="0"/>
              </a:rPr>
              <a:t>care</a:t>
            </a:r>
          </a:p>
          <a:p>
            <a:pPr marL="457200" lvl="0" indent="285750">
              <a:lnSpc>
                <a:spcPts val="53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Government offices</a:t>
            </a:r>
          </a:p>
          <a:p>
            <a:pPr marL="457200" lvl="0" indent="-4572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Variety of entertainment </a:t>
            </a:r>
          </a:p>
        </p:txBody>
      </p:sp>
    </p:spTree>
    <p:extLst>
      <p:ext uri="{BB962C8B-B14F-4D97-AF65-F5344CB8AC3E}">
        <p14:creationId xmlns:p14="http://schemas.microsoft.com/office/powerpoint/2010/main" val="17146375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0"/>
            <a:ext cx="6949018" cy="7237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53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Arial Black" pitchFamily="34" charset="0"/>
              </a:rPr>
              <a:t>Drawbacks </a:t>
            </a:r>
            <a:r>
              <a:rPr lang="en-US" sz="3600" dirty="0">
                <a:latin typeface="Arial Black" pitchFamily="34" charset="0"/>
              </a:rPr>
              <a:t>of urbanization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9080" y="1371600"/>
            <a:ext cx="8580120" cy="456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Huge demand on land, water, transport, housing and employment.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Problem of waste and sanitation.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Crime and violence.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Homelessness.</a:t>
            </a:r>
          </a:p>
          <a:p>
            <a:pPr marL="342900" lvl="0" indent="-34290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>
                <a:latin typeface="Arial Black" pitchFamily="34" charset="0"/>
              </a:rPr>
              <a:t>Unemployment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23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What is Migration?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2400" y="1417638"/>
            <a:ext cx="8763000" cy="42973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latin typeface="Arial Black" pitchFamily="34" charset="0"/>
              </a:rPr>
              <a:t> </a:t>
            </a:r>
            <a:r>
              <a:rPr lang="en-US" sz="3600" b="1" dirty="0" smtClean="0">
                <a:latin typeface="Arial Black" pitchFamily="34" charset="0"/>
              </a:rPr>
              <a:t>Migration</a:t>
            </a:r>
            <a:r>
              <a:rPr lang="en-US" b="1" dirty="0" smtClean="0">
                <a:latin typeface="Arial Black" pitchFamily="34" charset="0"/>
              </a:rPr>
              <a:t>:</a:t>
            </a:r>
            <a:r>
              <a:rPr lang="en-US" dirty="0" smtClean="0">
                <a:latin typeface="Arial Black" pitchFamily="34" charset="0"/>
              </a:rPr>
              <a:t> </a:t>
            </a:r>
          </a:p>
          <a:p>
            <a:pPr marL="0" indent="0">
              <a:lnSpc>
                <a:spcPts val="5400"/>
              </a:lnSpc>
              <a:buNone/>
            </a:pPr>
            <a:r>
              <a:rPr lang="en-US" dirty="0" smtClean="0">
                <a:latin typeface="Arial Black" pitchFamily="34" charset="0"/>
              </a:rPr>
              <a:t>The act of moving </a:t>
            </a:r>
            <a:r>
              <a:rPr lang="en-US" b="1" dirty="0" smtClean="0">
                <a:latin typeface="Arial Black" pitchFamily="34" charset="0"/>
              </a:rPr>
              <a:t>to </a:t>
            </a:r>
            <a:r>
              <a:rPr lang="en-US" b="1" dirty="0">
                <a:latin typeface="Arial Black" pitchFamily="34" charset="0"/>
              </a:rPr>
              <a:t>a new </a:t>
            </a:r>
            <a:r>
              <a:rPr lang="en-US" b="1" dirty="0" smtClean="0">
                <a:latin typeface="Arial Black" pitchFamily="34" charset="0"/>
              </a:rPr>
              <a:t>place </a:t>
            </a:r>
            <a:r>
              <a:rPr lang="en-US" b="1" dirty="0">
                <a:latin typeface="Arial Black" pitchFamily="34" charset="0"/>
              </a:rPr>
              <a:t>outside the community of origin; </a:t>
            </a:r>
            <a:r>
              <a:rPr lang="en-US" dirty="0" smtClean="0">
                <a:latin typeface="Arial Black" pitchFamily="34" charset="0"/>
              </a:rPr>
              <a:t>with the purpose </a:t>
            </a:r>
            <a:r>
              <a:rPr lang="en-US" dirty="0">
                <a:latin typeface="Arial Black" pitchFamily="34" charset="0"/>
              </a:rPr>
              <a:t>of establishing a new permanent or semi-permanent residence</a:t>
            </a:r>
            <a:r>
              <a:rPr lang="en-US" dirty="0" smtClean="0">
                <a:latin typeface="Arial Black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1682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381000" y="76200"/>
            <a:ext cx="86106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39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5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eaLnBrk="1" fontAlgn="auto" hangingPunct="1">
              <a:spcAft>
                <a:spcPts val="0"/>
              </a:spcAft>
              <a:buNone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 Black" pitchFamily="34" charset="0"/>
              </a:rPr>
              <a:t>Urban population</a:t>
            </a:r>
            <a:r>
              <a:rPr lang="en-US" sz="2800" b="1" dirty="0" smtClean="0">
                <a:solidFill>
                  <a:schemeClr val="tx1"/>
                </a:solidFill>
                <a:latin typeface="Arial Black" pitchFamily="34" charset="0"/>
              </a:rPr>
              <a:t>:</a:t>
            </a:r>
          </a:p>
          <a:p>
            <a:pPr marL="171450" indent="0" eaLnBrk="1" fontAlgn="auto" hangingPunct="1">
              <a:lnSpc>
                <a:spcPts val="4500"/>
              </a:lnSpc>
              <a:spcAft>
                <a:spcPts val="0"/>
              </a:spcAft>
              <a:buNone/>
              <a:defRPr/>
            </a:pP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Persons </a:t>
            </a: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living in cities or towns of 2,500 </a:t>
            </a: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  or </a:t>
            </a: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more residents.</a:t>
            </a:r>
          </a:p>
          <a:p>
            <a:pPr marL="68580" indent="0" eaLnBrk="1" fontAlgn="auto" hangingPunct="1">
              <a:lnSpc>
                <a:spcPts val="2000"/>
              </a:lnSpc>
              <a:spcAft>
                <a:spcPts val="0"/>
              </a:spcAft>
              <a:buNone/>
              <a:defRPr/>
            </a:pPr>
            <a:endParaRPr lang="en-US" sz="28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68580" indent="0" eaLnBrk="1" fontAlgn="auto" hangingPunct="1">
              <a:spcAft>
                <a:spcPts val="0"/>
              </a:spcAft>
              <a:buNone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 Black" pitchFamily="34" charset="0"/>
              </a:rPr>
              <a:t>Urbanized </a:t>
            </a:r>
            <a:r>
              <a:rPr lang="en-US" sz="3200" b="1" dirty="0" smtClean="0">
                <a:solidFill>
                  <a:schemeClr val="tx1"/>
                </a:solidFill>
                <a:latin typeface="Arial Black" pitchFamily="34" charset="0"/>
              </a:rPr>
              <a:t>area:</a:t>
            </a:r>
          </a:p>
          <a:p>
            <a:pPr marL="68580" indent="0" eaLnBrk="1" fontAlgn="auto" hangingPunct="1">
              <a:lnSpc>
                <a:spcPts val="4500"/>
              </a:lnSpc>
              <a:spcAft>
                <a:spcPts val="0"/>
              </a:spcAft>
              <a:buNone/>
              <a:defRPr/>
            </a:pP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One </a:t>
            </a: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or more places and the adjacent densely populated surrounding area that together have a minimum population of 50,000.</a:t>
            </a:r>
          </a:p>
          <a:p>
            <a:pPr marL="68580" indent="0" eaLnBrk="1" fontAlgn="auto" hangingPunct="1">
              <a:lnSpc>
                <a:spcPts val="1500"/>
              </a:lnSpc>
              <a:spcAft>
                <a:spcPts val="0"/>
              </a:spcAft>
              <a:buNone/>
              <a:defRPr/>
            </a:pPr>
            <a:endParaRPr lang="en-US" sz="32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68580" indent="0" eaLnBrk="1" fontAlgn="auto" hangingPunct="1">
              <a:spcAft>
                <a:spcPts val="0"/>
              </a:spcAft>
              <a:buNone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rial Black" pitchFamily="34" charset="0"/>
              </a:rPr>
              <a:t>Mega-cities:</a:t>
            </a:r>
          </a:p>
          <a:p>
            <a:pPr marL="68580" indent="0" eaLnBrk="1" fontAlgn="auto" hangingPunct="1">
              <a:spcAft>
                <a:spcPts val="0"/>
              </a:spcAft>
              <a:buNone/>
              <a:defRPr/>
            </a:pP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Cities with 10 million residents or more.</a:t>
            </a:r>
          </a:p>
        </p:txBody>
      </p:sp>
    </p:spTree>
    <p:extLst>
      <p:ext uri="{BB962C8B-B14F-4D97-AF65-F5344CB8AC3E}">
        <p14:creationId xmlns:p14="http://schemas.microsoft.com/office/powerpoint/2010/main" val="3536534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1_07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46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71127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685800" y="1516380"/>
            <a:ext cx="8229600" cy="358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39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5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1" hangingPunct="1">
              <a:lnSpc>
                <a:spcPts val="5200"/>
              </a:lnSpc>
              <a:buFont typeface="Times" charset="0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Arial Black" pitchFamily="34" charset="0"/>
              </a:rPr>
              <a:t>Promoting agricultural development in rural areas.</a:t>
            </a:r>
          </a:p>
          <a:p>
            <a:pPr marL="457200" indent="-457200" eaLnBrk="1" hangingPunct="1">
              <a:lnSpc>
                <a:spcPts val="5200"/>
              </a:lnSpc>
              <a:buFont typeface="Times" charset="0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  <a:latin typeface="Arial Black" pitchFamily="34" charset="0"/>
              </a:rPr>
              <a:t>Providing </a:t>
            </a:r>
            <a:r>
              <a:rPr lang="en-US" sz="2800" b="1" dirty="0" smtClean="0">
                <a:solidFill>
                  <a:schemeClr val="tx1"/>
                </a:solidFill>
                <a:latin typeface="Arial Black" pitchFamily="34" charset="0"/>
              </a:rPr>
              <a:t>incentives to industries and businesses to relocate from urban to rural areas.</a:t>
            </a: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533400" y="228600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lnSpc>
                <a:spcPts val="5200"/>
              </a:lnSpc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Strategies for Reducing Urban </a:t>
            </a:r>
            <a:r>
              <a:rPr lang="en-US" dirty="0" smtClean="0">
                <a:solidFill>
                  <a:schemeClr val="tx1"/>
                </a:solidFill>
                <a:latin typeface="Arial Black" pitchFamily="34" charset="0"/>
              </a:rPr>
              <a:t>Growth</a:t>
            </a:r>
            <a:endParaRPr lang="en-US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427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228600" y="533400"/>
            <a:ext cx="8763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39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5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eaLnBrk="1" hangingPunct="1">
              <a:lnSpc>
                <a:spcPts val="4500"/>
              </a:lnSpc>
              <a:buFont typeface="Times" charset="0"/>
              <a:buAutoNum type="arabicPeriod" startAt="3"/>
            </a:pP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Providing incentives to encourage new businesses in rural areas.</a:t>
            </a:r>
          </a:p>
          <a:p>
            <a:pPr marL="533400" indent="-533400" eaLnBrk="1" hangingPunct="1">
              <a:lnSpc>
                <a:spcPts val="4500"/>
              </a:lnSpc>
              <a:buFont typeface="Times" charset="0"/>
              <a:buAutoNum type="arabicPeriod" startAt="3"/>
            </a:pPr>
            <a:endParaRPr lang="en-US" sz="2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533400" indent="-533400" eaLnBrk="1" hangingPunct="1">
              <a:lnSpc>
                <a:spcPts val="4500"/>
              </a:lnSpc>
              <a:buFont typeface="Times" charset="0"/>
              <a:buAutoNum type="arabicPeriod" startAt="3"/>
            </a:pP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>Developing the infrastructure of rural areas, including transportation systems, clean water supplies, sanitary waste disposal systems, and social services.</a:t>
            </a:r>
          </a:p>
        </p:txBody>
      </p:sp>
    </p:spTree>
    <p:extLst>
      <p:ext uri="{BB962C8B-B14F-4D97-AF65-F5344CB8AC3E}">
        <p14:creationId xmlns:p14="http://schemas.microsoft.com/office/powerpoint/2010/main" val="7502779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152400" y="1143000"/>
            <a:ext cx="89154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dirty="0" smtClean="0">
                <a:latin typeface="Arial Black" pitchFamily="34" charset="0"/>
                <a:cs typeface="Times New Roman" pitchFamily="18" charset="0"/>
              </a:rPr>
              <a:t>Transportation </a:t>
            </a:r>
            <a:r>
              <a:rPr lang="en-US" sz="2800" dirty="0" smtClean="0">
                <a:latin typeface="Arial Black" pitchFamily="34" charset="0"/>
                <a:cs typeface="Times New Roman" pitchFamily="18" charset="0"/>
              </a:rPr>
              <a:t>problems (commute </a:t>
            </a:r>
            <a:r>
              <a:rPr lang="en-US" sz="2800" dirty="0" smtClean="0">
                <a:latin typeface="Arial Black" pitchFamily="34" charset="0"/>
                <a:cs typeface="Times New Roman" pitchFamily="18" charset="0"/>
              </a:rPr>
              <a:t>to </a:t>
            </a:r>
            <a:r>
              <a:rPr lang="en-US" sz="2800" dirty="0" smtClean="0">
                <a:latin typeface="Arial Black" pitchFamily="34" charset="0"/>
                <a:cs typeface="Times New Roman" pitchFamily="18" charset="0"/>
              </a:rPr>
              <a:t>work)</a:t>
            </a:r>
            <a:endParaRPr lang="en-US" sz="2400" dirty="0" smtClean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601980" y="133350"/>
            <a:ext cx="82296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3600" dirty="0" smtClean="0">
                <a:latin typeface="Arial Black" pitchFamily="34" charset="0"/>
                <a:cs typeface="Times New Roman" pitchFamily="18" charset="0"/>
              </a:rPr>
              <a:t>Environment of Cities</a:t>
            </a:r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160020" y="2362200"/>
            <a:ext cx="8763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eaLnBrk="1" hangingPunct="1"/>
            <a:r>
              <a:rPr lang="en-US" dirty="0" smtClean="0">
                <a:latin typeface="Arial Black" pitchFamily="34" charset="0"/>
                <a:cs typeface="Times New Roman" pitchFamily="18" charset="0"/>
              </a:rPr>
              <a:t>Air</a:t>
            </a:r>
          </a:p>
          <a:p>
            <a:pPr lvl="1" eaLnBrk="1" hangingPunct="1">
              <a:lnSpc>
                <a:spcPts val="45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Smoke &amp; dust  (particulates)</a:t>
            </a:r>
          </a:p>
          <a:p>
            <a:pPr lvl="1" eaLnBrk="1" hangingPunct="1">
              <a:lnSpc>
                <a:spcPts val="45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Hydrocarbons, nitrous oxides, ozone</a:t>
            </a:r>
          </a:p>
          <a:p>
            <a:pPr eaLnBrk="1" hangingPunct="1"/>
            <a:r>
              <a:rPr lang="en-US" dirty="0" smtClean="0">
                <a:latin typeface="Arial Black" pitchFamily="34" charset="0"/>
                <a:cs typeface="Times New Roman" pitchFamily="18" charset="0"/>
              </a:rPr>
              <a:t>Water</a:t>
            </a:r>
          </a:p>
          <a:p>
            <a:pPr lvl="1" eaLnBrk="1" hangingPunct="1">
              <a:lnSpc>
                <a:spcPts val="45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Usually must be piped in from distance.</a:t>
            </a:r>
          </a:p>
          <a:p>
            <a:pPr lvl="1" eaLnBrk="1" hangingPunct="1">
              <a:lnSpc>
                <a:spcPts val="45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Pollution from industrial waste,</a:t>
            </a:r>
          </a:p>
          <a:p>
            <a:pPr lvl="1" eaLnBrk="1" hangingPunct="1">
              <a:lnSpc>
                <a:spcPts val="45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Human waste (sewage).</a:t>
            </a:r>
          </a:p>
          <a:p>
            <a:pPr eaLnBrk="1" hangingPunct="1"/>
            <a:endParaRPr lang="en-US" dirty="0" smtClean="0">
              <a:latin typeface="Arial Black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183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5184775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24802"/>
            <a:ext cx="3429000" cy="599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8059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ioFave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538956"/>
            <a:ext cx="8077200" cy="586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5546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ather and son collect plastic for recycling in Manilla Bay, Philippin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398018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Megacities Zoom In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958" y="53340"/>
            <a:ext cx="4608513" cy="406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6236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4191000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28600"/>
            <a:ext cx="4895850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3894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304800" y="1166019"/>
            <a:ext cx="8610600" cy="409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ts val="46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Solid waste, garbage, litter.</a:t>
            </a:r>
          </a:p>
          <a:p>
            <a:pPr eaLnBrk="1" hangingPunct="1">
              <a:lnSpc>
                <a:spcPts val="4600"/>
              </a:lnSpc>
            </a:pPr>
            <a:r>
              <a:rPr lang="en-US" dirty="0" smtClean="0">
                <a:latin typeface="Arial Black" pitchFamily="34" charset="0"/>
                <a:cs typeface="Times New Roman" pitchFamily="18" charset="0"/>
              </a:rPr>
              <a:t>Spread of infectious diseases</a:t>
            </a:r>
          </a:p>
          <a:p>
            <a:pPr lvl="1" eaLnBrk="1" hangingPunct="1">
              <a:lnSpc>
                <a:spcPts val="4600"/>
              </a:lnSpc>
            </a:pPr>
            <a:r>
              <a:rPr lang="en-US" sz="3200" dirty="0" smtClean="0">
                <a:latin typeface="Arial Black" pitchFamily="34" charset="0"/>
                <a:cs typeface="Times New Roman" pitchFamily="18" charset="0"/>
              </a:rPr>
              <a:t>Common cold, influenza, measles</a:t>
            </a:r>
          </a:p>
          <a:p>
            <a:pPr lvl="1" eaLnBrk="1" hangingPunct="1">
              <a:lnSpc>
                <a:spcPts val="4600"/>
              </a:lnSpc>
            </a:pPr>
            <a:r>
              <a:rPr lang="en-US" sz="3200" dirty="0" smtClean="0">
                <a:latin typeface="Arial Black" pitchFamily="34" charset="0"/>
                <a:cs typeface="Times New Roman" pitchFamily="18" charset="0"/>
              </a:rPr>
              <a:t>Cholera, typhoid fever, plague </a:t>
            </a:r>
          </a:p>
          <a:p>
            <a:pPr lvl="1" eaLnBrk="1" hangingPunct="1">
              <a:lnSpc>
                <a:spcPts val="4600"/>
              </a:lnSpc>
            </a:pPr>
            <a:r>
              <a:rPr lang="en-US" sz="3200" dirty="0" smtClean="0">
                <a:latin typeface="Arial Black" pitchFamily="34" charset="0"/>
                <a:cs typeface="Times New Roman" pitchFamily="18" charset="0"/>
              </a:rPr>
              <a:t>Malaria, yellow fever, dengue, West Nile virus</a:t>
            </a:r>
          </a:p>
        </p:txBody>
      </p:sp>
    </p:spTree>
    <p:extLst>
      <p:ext uri="{BB962C8B-B14F-4D97-AF65-F5344CB8AC3E}">
        <p14:creationId xmlns:p14="http://schemas.microsoft.com/office/powerpoint/2010/main" val="391154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97359"/>
            <a:ext cx="9067800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2</a:t>
            </a:r>
            <a:r>
              <a:rPr lang="en-US" sz="3200" dirty="0">
                <a:latin typeface="Arial Black" pitchFamily="34" charset="0"/>
              </a:rPr>
              <a:t>. </a:t>
            </a:r>
            <a:r>
              <a:rPr lang="en-US" sz="3600" dirty="0">
                <a:latin typeface="Arial Black" pitchFamily="34" charset="0"/>
              </a:rPr>
              <a:t>International Migration</a:t>
            </a:r>
            <a:r>
              <a:rPr lang="en-US" sz="3200" dirty="0">
                <a:latin typeface="Arial Black" pitchFamily="34" charset="0"/>
              </a:rPr>
              <a:t>: </a:t>
            </a:r>
            <a:endParaRPr lang="en-US" sz="3200" dirty="0" smtClean="0">
              <a:latin typeface="Arial Black" pitchFamily="34" charset="0"/>
            </a:endParaRPr>
          </a:p>
          <a:p>
            <a:pPr>
              <a:lnSpc>
                <a:spcPts val="5500"/>
              </a:lnSpc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   Moves </a:t>
            </a:r>
            <a:r>
              <a:rPr lang="en-US" sz="3200" dirty="0">
                <a:latin typeface="Arial Black" pitchFamily="34" charset="0"/>
              </a:rPr>
              <a:t>between countries</a:t>
            </a: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</a:pPr>
            <a:r>
              <a:rPr lang="en-US" sz="3600" dirty="0" smtClean="0">
                <a:latin typeface="Arial Black" pitchFamily="34" charset="0"/>
              </a:rPr>
              <a:t>Immigration </a:t>
            </a:r>
            <a:r>
              <a:rPr lang="en-US" sz="3200" dirty="0" smtClean="0">
                <a:latin typeface="Arial Black" pitchFamily="34" charset="0"/>
              </a:rPr>
              <a:t>:</a:t>
            </a:r>
          </a:p>
          <a:p>
            <a:pPr>
              <a:lnSpc>
                <a:spcPts val="5500"/>
              </a:lnSpc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  move </a:t>
            </a:r>
            <a:r>
              <a:rPr lang="en-US" sz="3200" dirty="0">
                <a:latin typeface="Arial Black" pitchFamily="34" charset="0"/>
              </a:rPr>
              <a:t>into a new country</a:t>
            </a:r>
          </a:p>
          <a:p>
            <a:pPr marL="457200" indent="-457200">
              <a:lnSpc>
                <a:spcPts val="5500"/>
              </a:lnSpc>
              <a:buFont typeface="Wingdings" pitchFamily="2" charset="2"/>
              <a:buChar char="§"/>
              <a:tabLst>
                <a:tab pos="514350" algn="l"/>
              </a:tabLst>
            </a:pPr>
            <a:r>
              <a:rPr lang="en-US" sz="3600" dirty="0" smtClean="0">
                <a:latin typeface="Arial Black" pitchFamily="34" charset="0"/>
              </a:rPr>
              <a:t>Immigrant</a:t>
            </a:r>
            <a:r>
              <a:rPr lang="en-US" sz="3200" dirty="0" smtClean="0">
                <a:latin typeface="Arial Black" pitchFamily="34" charset="0"/>
              </a:rPr>
              <a:t>: </a:t>
            </a:r>
          </a:p>
          <a:p>
            <a:pPr marL="400050" indent="-400050">
              <a:lnSpc>
                <a:spcPts val="5500"/>
              </a:lnSpc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  An </a:t>
            </a:r>
            <a:r>
              <a:rPr lang="en-US" sz="3200" dirty="0">
                <a:latin typeface="Arial Black" pitchFamily="34" charset="0"/>
              </a:rPr>
              <a:t>international migrant who enters </a:t>
            </a:r>
            <a:r>
              <a:rPr lang="en-US" sz="3200" dirty="0" smtClean="0">
                <a:latin typeface="Arial Black" pitchFamily="34" charset="0"/>
              </a:rPr>
              <a:t>    the </a:t>
            </a:r>
            <a:r>
              <a:rPr lang="en-US" sz="3200" dirty="0">
                <a:latin typeface="Arial Black" pitchFamily="34" charset="0"/>
              </a:rPr>
              <a:t>area from a place outside the </a:t>
            </a:r>
            <a:r>
              <a:rPr lang="en-US" sz="3200" dirty="0" smtClean="0">
                <a:latin typeface="Arial Black" pitchFamily="34" charset="0"/>
              </a:rPr>
              <a:t>country.</a:t>
            </a:r>
            <a:endParaRPr lang="en-US" sz="3200" dirty="0">
              <a:latin typeface="Arial Black" pitchFamily="34" charset="0"/>
            </a:endParaRPr>
          </a:p>
          <a:p>
            <a:pPr>
              <a:lnSpc>
                <a:spcPts val="5500"/>
              </a:lnSpc>
            </a:pP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7868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461010" y="228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3600" dirty="0" smtClean="0">
                <a:latin typeface="Arial Black" pitchFamily="34" charset="0"/>
              </a:rPr>
              <a:t>Migration-consequences</a:t>
            </a: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52400" y="1219200"/>
            <a:ext cx="88392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ts val="5200"/>
              </a:lnSpc>
            </a:pPr>
            <a:r>
              <a:rPr lang="en-US" dirty="0" smtClean="0">
                <a:latin typeface="Arial Black" pitchFamily="34" charset="0"/>
              </a:rPr>
              <a:t>Overcrowding</a:t>
            </a:r>
          </a:p>
          <a:p>
            <a:pPr eaLnBrk="1" hangingPunct="1">
              <a:lnSpc>
                <a:spcPts val="5200"/>
              </a:lnSpc>
            </a:pPr>
            <a:r>
              <a:rPr lang="en-US" dirty="0" smtClean="0">
                <a:latin typeface="Arial Black" pitchFamily="34" charset="0"/>
              </a:rPr>
              <a:t>Mushrooming of slums</a:t>
            </a:r>
          </a:p>
          <a:p>
            <a:pPr eaLnBrk="1" hangingPunct="1">
              <a:lnSpc>
                <a:spcPts val="5200"/>
              </a:lnSpc>
            </a:pPr>
            <a:r>
              <a:rPr lang="en-US" dirty="0" smtClean="0">
                <a:latin typeface="Arial Black" pitchFamily="34" charset="0"/>
              </a:rPr>
              <a:t>Unemployment</a:t>
            </a:r>
          </a:p>
          <a:p>
            <a:pPr eaLnBrk="1" hangingPunct="1">
              <a:lnSpc>
                <a:spcPts val="5200"/>
              </a:lnSpc>
            </a:pPr>
            <a:r>
              <a:rPr lang="en-US" dirty="0" smtClean="0">
                <a:latin typeface="Arial Black" pitchFamily="34" charset="0"/>
              </a:rPr>
              <a:t>Poverty</a:t>
            </a:r>
          </a:p>
          <a:p>
            <a:pPr eaLnBrk="1" hangingPunct="1">
              <a:lnSpc>
                <a:spcPts val="5200"/>
              </a:lnSpc>
            </a:pPr>
            <a:r>
              <a:rPr lang="en-US" dirty="0" smtClean="0">
                <a:latin typeface="Arial Black" pitchFamily="34" charset="0"/>
              </a:rPr>
              <a:t>Physical &amp; mental stress</a:t>
            </a:r>
          </a:p>
          <a:p>
            <a:pPr eaLnBrk="1" hangingPunct="1">
              <a:lnSpc>
                <a:spcPts val="5200"/>
              </a:lnSpc>
            </a:pPr>
            <a:r>
              <a:rPr lang="en-US" dirty="0" smtClean="0">
                <a:latin typeface="Arial Black" pitchFamily="34" charset="0"/>
              </a:rPr>
              <a:t>Change of Family </a:t>
            </a:r>
            <a:r>
              <a:rPr lang="en-US" dirty="0" smtClean="0">
                <a:latin typeface="Arial Black" pitchFamily="34" charset="0"/>
              </a:rPr>
              <a:t>structure-Nuclear families</a:t>
            </a:r>
          </a:p>
          <a:p>
            <a:pPr eaLnBrk="1" hangingPunct="1">
              <a:lnSpc>
                <a:spcPts val="5200"/>
              </a:lnSpc>
              <a:buFontTx/>
              <a:buNone/>
            </a:pPr>
            <a:r>
              <a:rPr lang="en-US" dirty="0" smtClean="0">
                <a:latin typeface="Arial Black" pitchFamily="34" charset="0"/>
              </a:rPr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4179382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/>
        </p:nvSpPr>
        <p:spPr bwMode="auto">
          <a:xfrm>
            <a:off x="381000" y="800100"/>
            <a:ext cx="8382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ts val="5000"/>
              </a:lnSpc>
              <a:buNone/>
            </a:pPr>
            <a:r>
              <a:rPr lang="en-US" sz="2800" b="1" i="1" dirty="0" smtClean="0">
                <a:latin typeface="Arial Black" pitchFamily="34" charset="0"/>
              </a:rPr>
              <a:t>Overcrowding and related health issues</a:t>
            </a:r>
            <a:endParaRPr lang="en-US" sz="2800" dirty="0" smtClean="0">
              <a:latin typeface="Arial Black" pitchFamily="34" charset="0"/>
            </a:endParaRPr>
          </a:p>
          <a:p>
            <a:pPr eaLnBrk="1" hangingPunct="1">
              <a:lnSpc>
                <a:spcPts val="5000"/>
              </a:lnSpc>
            </a:pPr>
            <a:r>
              <a:rPr lang="en-US" sz="2800" dirty="0" smtClean="0">
                <a:latin typeface="Arial Black" pitchFamily="34" charset="0"/>
              </a:rPr>
              <a:t>Rapid growth of urban centers has led to substandard housing on marginal land and overcrowding </a:t>
            </a:r>
          </a:p>
          <a:p>
            <a:pPr eaLnBrk="1" hangingPunct="1">
              <a:lnSpc>
                <a:spcPts val="5000"/>
              </a:lnSpc>
            </a:pPr>
            <a:r>
              <a:rPr lang="en-US" sz="2800" dirty="0" smtClean="0">
                <a:latin typeface="Arial Black" pitchFamily="34" charset="0"/>
              </a:rPr>
              <a:t>Outbreaks of diseases transmitted through respiratory and </a:t>
            </a:r>
            <a:r>
              <a:rPr lang="en-US" sz="2800" dirty="0" err="1" smtClean="0">
                <a:latin typeface="Arial Black" pitchFamily="34" charset="0"/>
              </a:rPr>
              <a:t>faeco</a:t>
            </a:r>
            <a:r>
              <a:rPr lang="en-US" sz="2800" dirty="0" smtClean="0">
                <a:latin typeface="Arial Black" pitchFamily="34" charset="0"/>
              </a:rPr>
              <a:t>-oral route due to increased </a:t>
            </a:r>
            <a:r>
              <a:rPr lang="en-US" sz="2800" dirty="0" smtClean="0">
                <a:latin typeface="Arial Black" pitchFamily="34" charset="0"/>
              </a:rPr>
              <a:t>population </a:t>
            </a:r>
            <a:r>
              <a:rPr lang="en-US" sz="2800" dirty="0" smtClean="0">
                <a:latin typeface="Arial Black" pitchFamily="34" charset="0"/>
              </a:rPr>
              <a:t>density</a:t>
            </a:r>
          </a:p>
          <a:p>
            <a:pPr eaLnBrk="1" hangingPunct="1">
              <a:lnSpc>
                <a:spcPts val="5000"/>
              </a:lnSpc>
            </a:pPr>
            <a:endParaRPr lang="en-US" sz="28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3394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82013"/>
            <a:ext cx="90678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5000"/>
              </a:lnSpc>
              <a:buFont typeface="Arial" pitchFamily="34" charset="0"/>
              <a:buChar char="•"/>
            </a:pPr>
            <a:r>
              <a:rPr lang="en-US" sz="2800" dirty="0">
                <a:latin typeface="Arial Black" pitchFamily="34" charset="0"/>
              </a:rPr>
              <a:t>It exacerbates health risks related to insufficient and poor water supply and poor sanitation </a:t>
            </a:r>
            <a:r>
              <a:rPr lang="en-US" sz="2800" dirty="0" smtClean="0">
                <a:latin typeface="Arial Black" pitchFamily="34" charset="0"/>
              </a:rPr>
              <a:t>systems.</a:t>
            </a:r>
          </a:p>
          <a:p>
            <a:pPr>
              <a:lnSpc>
                <a:spcPts val="5000"/>
              </a:lnSpc>
            </a:pPr>
            <a:endParaRPr lang="en-US" sz="2800" dirty="0">
              <a:latin typeface="Arial Black" pitchFamily="34" charset="0"/>
            </a:endParaRPr>
          </a:p>
          <a:p>
            <a:pPr marL="342900" indent="-342900">
              <a:lnSpc>
                <a:spcPts val="5000"/>
              </a:lnSpc>
              <a:buFont typeface="Arial" pitchFamily="34" charset="0"/>
              <a:buChar char="•"/>
            </a:pPr>
            <a:r>
              <a:rPr lang="en-US" sz="2800" dirty="0">
                <a:latin typeface="Arial Black" pitchFamily="34" charset="0"/>
              </a:rPr>
              <a:t>Lack of privacy leading to depression, anxiety, </a:t>
            </a:r>
            <a:r>
              <a:rPr lang="en-US" sz="2800" dirty="0" smtClean="0">
                <a:latin typeface="Arial Black" pitchFamily="34" charset="0"/>
              </a:rPr>
              <a:t>stress </a:t>
            </a:r>
            <a:r>
              <a:rPr lang="en-US" sz="2800" dirty="0" err="1">
                <a:latin typeface="Arial Black" pitchFamily="34" charset="0"/>
              </a:rPr>
              <a:t>etc</a:t>
            </a:r>
            <a:endParaRPr lang="en-US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5013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/>
        </p:nvSpPr>
        <p:spPr bwMode="auto">
          <a:xfrm>
            <a:off x="319881" y="457200"/>
            <a:ext cx="8504238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lnSpc>
                <a:spcPts val="5000"/>
              </a:lnSpc>
              <a:spcAft>
                <a:spcPts val="0"/>
              </a:spcAft>
              <a:buNone/>
              <a:defRPr/>
            </a:pPr>
            <a:r>
              <a:rPr lang="en-US" b="1" i="1" dirty="0" smtClean="0">
                <a:latin typeface="Arial Black" pitchFamily="34" charset="0"/>
              </a:rPr>
              <a:t>Air pollution and its consequences</a:t>
            </a:r>
            <a:endParaRPr lang="en-US" dirty="0" smtClean="0">
              <a:latin typeface="Arial Black" pitchFamily="34" charset="0"/>
            </a:endParaRPr>
          </a:p>
          <a:p>
            <a:pPr eaLnBrk="1" fontAlgn="auto" hangingPunct="1">
              <a:lnSpc>
                <a:spcPts val="5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Arial Black" pitchFamily="34" charset="0"/>
              </a:rPr>
              <a:t>Due to increase in the numbers of motorized vehicles and industries in the cities of the developing world</a:t>
            </a:r>
          </a:p>
          <a:p>
            <a:pPr eaLnBrk="1" fontAlgn="auto" hangingPunct="1">
              <a:lnSpc>
                <a:spcPts val="5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Arial Black" pitchFamily="34" charset="0"/>
              </a:rPr>
              <a:t>Air </a:t>
            </a:r>
            <a:r>
              <a:rPr lang="en-US" dirty="0" smtClean="0">
                <a:latin typeface="Arial Black" pitchFamily="34" charset="0"/>
              </a:rPr>
              <a:t>pollution can affect our health in many ways with both </a:t>
            </a:r>
            <a:r>
              <a:rPr lang="en-US" i="1" dirty="0" smtClean="0">
                <a:latin typeface="Arial Black" pitchFamily="34" charset="0"/>
              </a:rPr>
              <a:t>short-term </a:t>
            </a:r>
            <a:r>
              <a:rPr lang="en-US" dirty="0" smtClean="0">
                <a:latin typeface="Arial Black" pitchFamily="34" charset="0"/>
              </a:rPr>
              <a:t>and </a:t>
            </a:r>
            <a:r>
              <a:rPr lang="en-US" i="1" dirty="0" smtClean="0">
                <a:latin typeface="Arial Black" pitchFamily="34" charset="0"/>
              </a:rPr>
              <a:t>long-term </a:t>
            </a:r>
            <a:r>
              <a:rPr lang="en-US" dirty="0" smtClean="0">
                <a:latin typeface="Arial Black" pitchFamily="34" charset="0"/>
              </a:rPr>
              <a:t>effects</a:t>
            </a:r>
          </a:p>
          <a:p>
            <a:pPr eaLnBrk="1" fontAlgn="auto" hangingPunct="1">
              <a:lnSpc>
                <a:spcPts val="5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4106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04800"/>
            <a:ext cx="8991600" cy="5567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Short-term air pollution can aggravate medical conditions like asthma and </a:t>
            </a:r>
            <a:r>
              <a:rPr lang="en-US" sz="3200" dirty="0" smtClean="0">
                <a:latin typeface="Arial Black" pitchFamily="34" charset="0"/>
              </a:rPr>
              <a:t>emphysema.</a:t>
            </a:r>
          </a:p>
          <a:p>
            <a:pPr>
              <a:lnSpc>
                <a:spcPts val="5400"/>
              </a:lnSpc>
              <a:defRPr/>
            </a:pPr>
            <a:endParaRPr lang="en-US" sz="3200" dirty="0">
              <a:latin typeface="Arial Black" pitchFamily="34" charset="0"/>
            </a:endParaRPr>
          </a:p>
          <a:p>
            <a:pPr>
              <a:lnSpc>
                <a:spcPts val="5400"/>
              </a:lnSpc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Long-term health effects can include chronic respiratory disease, lung cancer, heart disease, and even damage to other vital organs</a:t>
            </a:r>
          </a:p>
        </p:txBody>
      </p:sp>
    </p:spTree>
    <p:extLst>
      <p:ext uri="{BB962C8B-B14F-4D97-AF65-F5344CB8AC3E}">
        <p14:creationId xmlns:p14="http://schemas.microsoft.com/office/powerpoint/2010/main" val="36671287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/>
        </p:nvSpPr>
        <p:spPr bwMode="auto">
          <a:xfrm>
            <a:off x="152400" y="228600"/>
            <a:ext cx="8763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lnSpc>
                <a:spcPts val="5000"/>
              </a:lnSpc>
              <a:spcAft>
                <a:spcPts val="0"/>
              </a:spcAft>
              <a:buNone/>
              <a:defRPr/>
            </a:pPr>
            <a:r>
              <a:rPr lang="en-US" sz="2800" b="1" i="1" dirty="0" smtClean="0">
                <a:latin typeface="Arial Black" pitchFamily="34" charset="0"/>
              </a:rPr>
              <a:t>Water and sanitation problems</a:t>
            </a:r>
            <a:endParaRPr lang="en-US" sz="2800" dirty="0" smtClean="0">
              <a:latin typeface="Arial Black" pitchFamily="34" charset="0"/>
            </a:endParaRPr>
          </a:p>
          <a:p>
            <a:pPr eaLnBrk="1" fontAlgn="auto" hangingPunct="1">
              <a:lnSpc>
                <a:spcPts val="5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 Black" pitchFamily="34" charset="0"/>
              </a:rPr>
              <a:t>Nearly </a:t>
            </a:r>
            <a:r>
              <a:rPr lang="en-US" sz="2800" dirty="0" smtClean="0">
                <a:latin typeface="Arial Black" pitchFamily="34" charset="0"/>
              </a:rPr>
              <a:t>1.1 billion people worldwide </a:t>
            </a:r>
            <a:r>
              <a:rPr lang="en-US" sz="2800" dirty="0" smtClean="0">
                <a:latin typeface="Arial Black" pitchFamily="34" charset="0"/>
              </a:rPr>
              <a:t>do </a:t>
            </a:r>
            <a:r>
              <a:rPr lang="en-US" sz="2800" dirty="0" smtClean="0">
                <a:latin typeface="Arial Black" pitchFamily="34" charset="0"/>
              </a:rPr>
              <a:t>not have access to clean drinking water and </a:t>
            </a:r>
            <a:r>
              <a:rPr lang="en-US" sz="2800" dirty="0" smtClean="0">
                <a:latin typeface="Arial Black" pitchFamily="34" charset="0"/>
              </a:rPr>
              <a:t>over </a:t>
            </a:r>
            <a:r>
              <a:rPr lang="en-US" sz="2800" dirty="0" smtClean="0">
                <a:latin typeface="Arial Black" pitchFamily="34" charset="0"/>
              </a:rPr>
              <a:t>400 million people, lack </a:t>
            </a:r>
            <a:r>
              <a:rPr lang="en-US" sz="2800" dirty="0" smtClean="0">
                <a:latin typeface="Arial Black" pitchFamily="34" charset="0"/>
              </a:rPr>
              <a:t>simple </a:t>
            </a:r>
            <a:r>
              <a:rPr lang="en-US" sz="2800" dirty="0" smtClean="0">
                <a:latin typeface="Arial Black" pitchFamily="34" charset="0"/>
              </a:rPr>
              <a:t>improved </a:t>
            </a:r>
            <a:r>
              <a:rPr lang="en-US" sz="2800" dirty="0" smtClean="0">
                <a:latin typeface="Arial Black" pitchFamily="34" charset="0"/>
              </a:rPr>
              <a:t>latrine.</a:t>
            </a:r>
            <a:endParaRPr lang="en-US" sz="2800" dirty="0" smtClean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3657600"/>
            <a:ext cx="8763000" cy="130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 Black" pitchFamily="34" charset="0"/>
              </a:rPr>
              <a:t> This </a:t>
            </a:r>
            <a:r>
              <a:rPr lang="en-US" sz="2800" dirty="0">
                <a:latin typeface="Arial Black" pitchFamily="34" charset="0"/>
              </a:rPr>
              <a:t>can lead to increased episodes of diarrhea and other communicable diseases.</a:t>
            </a:r>
          </a:p>
        </p:txBody>
      </p:sp>
    </p:spTree>
    <p:extLst>
      <p:ext uri="{BB962C8B-B14F-4D97-AF65-F5344CB8AC3E}">
        <p14:creationId xmlns:p14="http://schemas.microsoft.com/office/powerpoint/2010/main" val="567698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/>
        </p:nvSpPr>
        <p:spPr bwMode="auto">
          <a:xfrm>
            <a:off x="121920" y="609600"/>
            <a:ext cx="8763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ts val="5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 Black" pitchFamily="34" charset="0"/>
              </a:rPr>
              <a:t>The </a:t>
            </a:r>
            <a:r>
              <a:rPr lang="en-US" sz="2800" dirty="0" smtClean="0">
                <a:latin typeface="Arial Black" pitchFamily="34" charset="0"/>
              </a:rPr>
              <a:t>rising trends of non-communicable diseases are a consequence of the demographic and dietary </a:t>
            </a:r>
            <a:r>
              <a:rPr lang="en-US" sz="2800" dirty="0" smtClean="0">
                <a:latin typeface="Arial Black" pitchFamily="34" charset="0"/>
              </a:rPr>
              <a:t>transition.</a:t>
            </a:r>
            <a:endParaRPr lang="en-US" sz="2800" dirty="0" smtClean="0">
              <a:latin typeface="Arial Black" pitchFamily="34" charset="0"/>
            </a:endParaRPr>
          </a:p>
          <a:p>
            <a:pPr eaLnBrk="1" fontAlgn="auto" hangingPunct="1">
              <a:lnSpc>
                <a:spcPts val="5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 Black" pitchFamily="34" charset="0"/>
              </a:rPr>
              <a:t>Decreases in activity combined with access to processed food high in calories and low in nutrition have played a key </a:t>
            </a:r>
            <a:r>
              <a:rPr lang="en-US" sz="2800" dirty="0" smtClean="0">
                <a:latin typeface="Arial Black" pitchFamily="34" charset="0"/>
              </a:rPr>
              <a:t>role</a:t>
            </a:r>
            <a:endParaRPr lang="en-US" sz="28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544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534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400"/>
              </a:lnSpc>
            </a:pPr>
            <a:r>
              <a:rPr lang="en-US" sz="3600" dirty="0" smtClean="0">
                <a:latin typeface="Arial Black" pitchFamily="34" charset="0"/>
              </a:rPr>
              <a:t>Emigration</a:t>
            </a:r>
            <a:r>
              <a:rPr lang="en-US" sz="3200" dirty="0" smtClean="0">
                <a:latin typeface="Arial Black" pitchFamily="34" charset="0"/>
              </a:rPr>
              <a:t>:</a:t>
            </a:r>
          </a:p>
          <a:p>
            <a:pPr>
              <a:lnSpc>
                <a:spcPts val="5400"/>
              </a:lnSpc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move out of home country.</a:t>
            </a:r>
          </a:p>
          <a:p>
            <a:pPr marL="457200" indent="-457200">
              <a:lnSpc>
                <a:spcPts val="5400"/>
              </a:lnSpc>
              <a:buFont typeface="Wingdings" pitchFamily="2" charset="2"/>
              <a:buChar char="§"/>
            </a:pPr>
            <a:r>
              <a:rPr lang="en-US" sz="3600" dirty="0" smtClean="0">
                <a:latin typeface="Arial Black" pitchFamily="34" charset="0"/>
              </a:rPr>
              <a:t>Emigrant</a:t>
            </a:r>
            <a:r>
              <a:rPr lang="en-US" sz="3200" dirty="0" smtClean="0">
                <a:latin typeface="Arial Black" pitchFamily="34" charset="0"/>
              </a:rPr>
              <a:t>:</a:t>
            </a:r>
          </a:p>
          <a:p>
            <a:pPr>
              <a:lnSpc>
                <a:spcPts val="5400"/>
              </a:lnSpc>
            </a:pPr>
            <a:r>
              <a:rPr lang="en-US" sz="3200" dirty="0" smtClean="0">
                <a:latin typeface="Arial Black" pitchFamily="34" charset="0"/>
              </a:rPr>
              <a:t>An international migrant departing to another country by crossing the international boundary. 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35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991600" cy="6209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300"/>
              </a:lnSpc>
            </a:pPr>
            <a:r>
              <a:rPr lang="en-US" sz="3200" b="1" dirty="0">
                <a:latin typeface="Arial Black" pitchFamily="34" charset="0"/>
              </a:rPr>
              <a:t>3. </a:t>
            </a:r>
            <a:r>
              <a:rPr lang="en-US" sz="3600" b="1" dirty="0">
                <a:latin typeface="Arial Black" pitchFamily="34" charset="0"/>
              </a:rPr>
              <a:t>Internal migration</a:t>
            </a:r>
            <a:r>
              <a:rPr lang="en-US" sz="3200" b="1" dirty="0">
                <a:latin typeface="Arial Black" pitchFamily="34" charset="0"/>
              </a:rPr>
              <a:t>: </a:t>
            </a:r>
            <a:endParaRPr lang="en-US" sz="3200" b="1" dirty="0" smtClean="0">
              <a:latin typeface="Arial Black" pitchFamily="34" charset="0"/>
            </a:endParaRPr>
          </a:p>
          <a:p>
            <a:pPr>
              <a:lnSpc>
                <a:spcPts val="5300"/>
              </a:lnSpc>
            </a:pPr>
            <a:r>
              <a:rPr lang="en-US" sz="3200" b="1" dirty="0" smtClean="0">
                <a:latin typeface="Arial Black" pitchFamily="34" charset="0"/>
              </a:rPr>
              <a:t>Moves </a:t>
            </a:r>
            <a:r>
              <a:rPr lang="en-US" sz="3200" b="1" dirty="0">
                <a:latin typeface="Arial Black" pitchFamily="34" charset="0"/>
              </a:rPr>
              <a:t>within a </a:t>
            </a:r>
            <a:r>
              <a:rPr lang="en-US" sz="3200" b="1" dirty="0" smtClean="0">
                <a:latin typeface="Arial Black" pitchFamily="34" charset="0"/>
              </a:rPr>
              <a:t>country</a:t>
            </a:r>
          </a:p>
          <a:p>
            <a:pPr marL="457200" indent="-457200">
              <a:lnSpc>
                <a:spcPts val="5300"/>
              </a:lnSpc>
              <a:buFont typeface="Wingdings" pitchFamily="2" charset="2"/>
              <a:buChar char="§"/>
            </a:pPr>
            <a:r>
              <a:rPr lang="en-US" sz="3600" dirty="0" smtClean="0">
                <a:latin typeface="Arial Black" pitchFamily="34" charset="0"/>
              </a:rPr>
              <a:t>In-Migration</a:t>
            </a:r>
            <a:r>
              <a:rPr lang="en-US" sz="3200" dirty="0">
                <a:latin typeface="Arial Black" pitchFamily="34" charset="0"/>
              </a:rPr>
              <a:t>: </a:t>
            </a:r>
            <a:endParaRPr lang="en-US" sz="3200" dirty="0" smtClean="0">
              <a:latin typeface="Arial Black" pitchFamily="34" charset="0"/>
            </a:endParaRPr>
          </a:p>
          <a:p>
            <a:pPr marL="400050" indent="-400050">
              <a:lnSpc>
                <a:spcPts val="5300"/>
              </a:lnSpc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  movement </a:t>
            </a:r>
            <a:r>
              <a:rPr lang="en-US" sz="3200" dirty="0">
                <a:latin typeface="Arial Black" pitchFamily="34" charset="0"/>
              </a:rPr>
              <a:t>into a new </a:t>
            </a:r>
            <a:r>
              <a:rPr lang="en-US" sz="3200" dirty="0" smtClean="0">
                <a:latin typeface="Arial Black" pitchFamily="34" charset="0"/>
              </a:rPr>
              <a:t>geographically/ administratively </a:t>
            </a:r>
            <a:r>
              <a:rPr lang="en-US" sz="3200" dirty="0">
                <a:latin typeface="Arial Black" pitchFamily="34" charset="0"/>
              </a:rPr>
              <a:t>defined area within the same </a:t>
            </a:r>
            <a:r>
              <a:rPr lang="en-US" sz="3200" dirty="0" smtClean="0">
                <a:latin typeface="Arial Black" pitchFamily="34" charset="0"/>
              </a:rPr>
              <a:t>country.</a:t>
            </a:r>
          </a:p>
          <a:p>
            <a:pPr marL="457200" indent="-457200">
              <a:lnSpc>
                <a:spcPts val="5300"/>
              </a:lnSpc>
              <a:buFont typeface="Wingdings" pitchFamily="2" charset="2"/>
              <a:buChar char="§"/>
            </a:pPr>
            <a:r>
              <a:rPr lang="en-US" sz="3600" dirty="0" smtClean="0">
                <a:latin typeface="Arial Black" pitchFamily="34" charset="0"/>
              </a:rPr>
              <a:t>In-Migrant </a:t>
            </a:r>
            <a:r>
              <a:rPr lang="en-US" sz="3200" dirty="0">
                <a:latin typeface="Arial Black" pitchFamily="34" charset="0"/>
              </a:rPr>
              <a:t>: </a:t>
            </a:r>
            <a:endParaRPr lang="en-US" sz="3200" dirty="0" smtClean="0">
              <a:latin typeface="Arial Black" pitchFamily="34" charset="0"/>
            </a:endParaRPr>
          </a:p>
          <a:p>
            <a:pPr marL="342900" indent="-342900">
              <a:lnSpc>
                <a:spcPts val="5300"/>
              </a:lnSpc>
            </a:pPr>
            <a:r>
              <a:rPr lang="en-US" sz="3200" dirty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  A </a:t>
            </a:r>
            <a:r>
              <a:rPr lang="en-US" sz="3200" dirty="0">
                <a:latin typeface="Arial Black" pitchFamily="34" charset="0"/>
              </a:rPr>
              <a:t>person who moves into a new area within the same country</a:t>
            </a:r>
            <a:r>
              <a:rPr lang="en-US" sz="3200" dirty="0" smtClean="0">
                <a:latin typeface="Arial Black" pitchFamily="34" charset="0"/>
              </a:rPr>
              <a:t>􀂊</a:t>
            </a:r>
          </a:p>
        </p:txBody>
      </p:sp>
    </p:spTree>
    <p:extLst>
      <p:ext uri="{BB962C8B-B14F-4D97-AF65-F5344CB8AC3E}">
        <p14:creationId xmlns:p14="http://schemas.microsoft.com/office/powerpoint/2010/main" val="3708090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533400" y="304800"/>
            <a:ext cx="81407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Types of Migration</a:t>
            </a:r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457200" y="1219200"/>
            <a:ext cx="8153400" cy="206623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52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Voluntary migration</a:t>
            </a:r>
          </a:p>
          <a:p>
            <a:pPr marL="742950" marR="0" lvl="1" indent="-285750" algn="l" defTabSz="914400" rtl="0" eaLnBrk="1" fontAlgn="auto" latinLnBrk="0" hangingPunct="1">
              <a:lnSpc>
                <a:spcPts val="52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The migrant makes the decision to move.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525780" y="3505200"/>
            <a:ext cx="8450580" cy="279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52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Involuntary</a:t>
            </a:r>
          </a:p>
          <a:p>
            <a:pPr marL="742950" lvl="1" indent="-285750">
              <a:lnSpc>
                <a:spcPts val="52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3200" dirty="0">
                <a:latin typeface="Arial Black" pitchFamily="34" charset="0"/>
              </a:rPr>
              <a:t>Forced migration in which the mover has no role in the decision-making process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657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991600" cy="3106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3200" dirty="0">
                <a:latin typeface="Arial Black" pitchFamily="34" charset="0"/>
              </a:rPr>
              <a:t>Refugees.</a:t>
            </a:r>
          </a:p>
          <a:p>
            <a:pPr marL="742950" lvl="1" indent="-28575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3200" dirty="0" smtClean="0">
                <a:latin typeface="Arial Black" pitchFamily="34" charset="0"/>
              </a:rPr>
              <a:t>Military </a:t>
            </a:r>
            <a:r>
              <a:rPr lang="en-US" sz="3200" dirty="0">
                <a:latin typeface="Arial Black" pitchFamily="34" charset="0"/>
              </a:rPr>
              <a:t>conscription.</a:t>
            </a:r>
          </a:p>
          <a:p>
            <a:pPr marL="742950" lvl="1" indent="-28575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3200" dirty="0">
                <a:latin typeface="Arial Black" pitchFamily="34" charset="0"/>
              </a:rPr>
              <a:t>Children of migrants.</a:t>
            </a:r>
          </a:p>
          <a:p>
            <a:pPr marL="742950" lvl="1" indent="-285750">
              <a:lnSpc>
                <a:spcPts val="53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3200" dirty="0">
                <a:latin typeface="Arial Black" pitchFamily="34" charset="0"/>
              </a:rPr>
              <a:t>Situations of divorce or separation.</a:t>
            </a:r>
          </a:p>
        </p:txBody>
      </p:sp>
    </p:spTree>
    <p:extLst>
      <p:ext uri="{BB962C8B-B14F-4D97-AF65-F5344CB8AC3E}">
        <p14:creationId xmlns:p14="http://schemas.microsoft.com/office/powerpoint/2010/main" val="1096657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Comic Sans MS" pitchFamily="66" charset="0"/>
              </a:rPr>
              <a:t>Meanings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pPr eaLnBrk="1" hangingPunct="1">
              <a:lnSpc>
                <a:spcPts val="4500"/>
              </a:lnSpc>
            </a:pPr>
            <a:r>
              <a:rPr lang="en-US" sz="2800" dirty="0" err="1" smtClean="0">
                <a:latin typeface="Arial Black" pitchFamily="34" charset="0"/>
              </a:rPr>
              <a:t>Lina</a:t>
            </a:r>
            <a:r>
              <a:rPr lang="en-US" sz="2800" dirty="0" smtClean="0">
                <a:latin typeface="Arial Black" pitchFamily="34" charset="0"/>
              </a:rPr>
              <a:t> decides to leave her home town for good and move to a new area.</a:t>
            </a:r>
          </a:p>
          <a:p>
            <a:pPr eaLnBrk="1" hangingPunct="1">
              <a:lnSpc>
                <a:spcPts val="4500"/>
              </a:lnSpc>
            </a:pPr>
            <a:r>
              <a:rPr lang="en-US" sz="2800" dirty="0" smtClean="0">
                <a:latin typeface="Arial Black" pitchFamily="34" charset="0"/>
              </a:rPr>
              <a:t>Ahmed moves from </a:t>
            </a:r>
            <a:r>
              <a:rPr lang="en-US" sz="2800" dirty="0" smtClean="0">
                <a:latin typeface="Arial Black" pitchFamily="34" charset="0"/>
              </a:rPr>
              <a:t>Emirates </a:t>
            </a:r>
            <a:r>
              <a:rPr lang="en-US" sz="2800" dirty="0" smtClean="0">
                <a:latin typeface="Arial Black" pitchFamily="34" charset="0"/>
              </a:rPr>
              <a:t>to Saudi Arabia.</a:t>
            </a:r>
          </a:p>
          <a:p>
            <a:pPr eaLnBrk="1" hangingPunct="1">
              <a:lnSpc>
                <a:spcPts val="4500"/>
              </a:lnSpc>
            </a:pPr>
            <a:r>
              <a:rPr lang="en-US" sz="2800" dirty="0" err="1" smtClean="0">
                <a:latin typeface="Arial Black" pitchFamily="34" charset="0"/>
              </a:rPr>
              <a:t>Rana</a:t>
            </a:r>
            <a:r>
              <a:rPr lang="en-US" sz="2800" dirty="0" smtClean="0">
                <a:latin typeface="Arial Black" pitchFamily="34" charset="0"/>
              </a:rPr>
              <a:t> and her family have to leave Iraq because of the war.</a:t>
            </a:r>
          </a:p>
          <a:p>
            <a:pPr eaLnBrk="1" hangingPunct="1">
              <a:lnSpc>
                <a:spcPts val="4500"/>
              </a:lnSpc>
            </a:pPr>
            <a:endParaRPr lang="en-US" sz="2800" dirty="0" smtClean="0">
              <a:latin typeface="Arial Black" pitchFamily="34" charset="0"/>
            </a:endParaRPr>
          </a:p>
          <a:p>
            <a:pPr eaLnBrk="1" hangingPunct="1">
              <a:lnSpc>
                <a:spcPts val="4500"/>
              </a:lnSpc>
            </a:pPr>
            <a:endParaRPr lang="en-US" sz="28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17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1276</Words>
  <Application>Microsoft Office PowerPoint</Application>
  <PresentationFormat>On-screen Show (4:3)</PresentationFormat>
  <Paragraphs>196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Migration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Meanings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Migration</dc:title>
  <dc:creator>User</dc:creator>
  <cp:lastModifiedBy>User</cp:lastModifiedBy>
  <cp:revision>36</cp:revision>
  <cp:lastPrinted>2014-11-23T09:36:56Z</cp:lastPrinted>
  <dcterms:created xsi:type="dcterms:W3CDTF">2014-10-26T09:35:33Z</dcterms:created>
  <dcterms:modified xsi:type="dcterms:W3CDTF">2014-11-23T09:37:31Z</dcterms:modified>
</cp:coreProperties>
</file>