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71" r:id="rId4"/>
  </p:sldMasterIdLst>
  <p:notesMasterIdLst>
    <p:notesMasterId r:id="rId21"/>
  </p:notesMasterIdLst>
  <p:sldIdLst>
    <p:sldId id="368" r:id="rId5"/>
    <p:sldId id="578" r:id="rId6"/>
    <p:sldId id="256" r:id="rId7"/>
    <p:sldId id="575" r:id="rId8"/>
    <p:sldId id="579" r:id="rId9"/>
    <p:sldId id="582" r:id="rId10"/>
    <p:sldId id="583" r:id="rId11"/>
    <p:sldId id="584" r:id="rId12"/>
    <p:sldId id="580" r:id="rId13"/>
    <p:sldId id="585" r:id="rId14"/>
    <p:sldId id="587" r:id="rId15"/>
    <p:sldId id="577" r:id="rId16"/>
    <p:sldId id="590" r:id="rId17"/>
    <p:sldId id="588" r:id="rId18"/>
    <p:sldId id="592" r:id="rId19"/>
    <p:sldId id="500" r:id="rId20"/>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611" autoAdjust="0"/>
    <p:restoredTop sz="93250" autoAdjust="0"/>
  </p:normalViewPr>
  <p:slideViewPr>
    <p:cSldViewPr>
      <p:cViewPr>
        <p:scale>
          <a:sx n="50" d="100"/>
          <a:sy n="50" d="100"/>
        </p:scale>
        <p:origin x="-1998" y="-48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200"/>
            </a:lvl1pPr>
          </a:lstStyle>
          <a:p>
            <a:pPr>
              <a:defRPr/>
            </a:pPr>
            <a:endParaRPr lang="en-US"/>
          </a:p>
        </p:txBody>
      </p:sp>
      <p:sp>
        <p:nvSpPr>
          <p:cNvPr id="23555"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lvl1pPr>
          </a:lstStyle>
          <a:p>
            <a:pPr>
              <a:defRPr/>
            </a:pPr>
            <a:endParaRPr lang="en-US"/>
          </a:p>
        </p:txBody>
      </p:sp>
      <p:sp>
        <p:nvSpPr>
          <p:cNvPr id="1075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200"/>
            </a:lvl1pPr>
          </a:lstStyle>
          <a:p>
            <a:pPr>
              <a:defRPr/>
            </a:pPr>
            <a:endParaRPr lang="en-US"/>
          </a:p>
        </p:txBody>
      </p:sp>
      <p:sp>
        <p:nvSpPr>
          <p:cNvPr id="23559"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vl1pPr>
          </a:lstStyle>
          <a:p>
            <a:pPr>
              <a:defRPr/>
            </a:pPr>
            <a:fld id="{D5AAC4B0-2838-4C19-BAF8-69F33C9D4C7A}"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أسوأ</a:t>
            </a:r>
            <a:r>
              <a:rPr lang="ar-SA" baseline="0" dirty="0" smtClean="0"/>
              <a:t> مستشفى من الداخل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أسوأ</a:t>
            </a:r>
            <a:r>
              <a:rPr lang="ar-SA" baseline="0" dirty="0" smtClean="0"/>
              <a:t> مستشفى من الداخل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أسوأ</a:t>
            </a:r>
            <a:r>
              <a:rPr lang="ar-SA" baseline="0" dirty="0" smtClean="0"/>
              <a:t> مستشفى من الداخل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أسوأ</a:t>
            </a:r>
            <a:r>
              <a:rPr lang="ar-SA" baseline="0" dirty="0" smtClean="0"/>
              <a:t> مستشفى من الداخل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أسوأ</a:t>
            </a:r>
            <a:r>
              <a:rPr lang="ar-SA" baseline="0" dirty="0" smtClean="0"/>
              <a:t> مستشفى من الداخل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كن</a:t>
            </a:r>
            <a:r>
              <a:rPr lang="ar-SA" baseline="0" dirty="0" smtClean="0"/>
              <a:t> صبورا مع المرضى غير الصبورين لتسعدهم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أسوأ</a:t>
            </a:r>
            <a:r>
              <a:rPr lang="ar-SA" baseline="0" dirty="0" smtClean="0"/>
              <a:t> مستشفى من الداخل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أسوأ</a:t>
            </a:r>
            <a:r>
              <a:rPr lang="ar-SA" baseline="0" dirty="0" smtClean="0"/>
              <a:t> مستشفى من الداخل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أسوأ</a:t>
            </a:r>
            <a:r>
              <a:rPr lang="ar-SA" baseline="0" dirty="0" smtClean="0"/>
              <a:t> مستشفى من الداخل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أسوأ</a:t>
            </a:r>
            <a:r>
              <a:rPr lang="ar-SA" baseline="0" dirty="0" smtClean="0"/>
              <a:t> مستشفى من الداخل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أسوأ</a:t>
            </a:r>
            <a:r>
              <a:rPr lang="ar-SA" baseline="0" dirty="0" smtClean="0"/>
              <a:t> مستشفى من الداخل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أسوأ</a:t>
            </a:r>
            <a:r>
              <a:rPr lang="ar-SA" baseline="0" dirty="0" smtClean="0"/>
              <a:t> مستشفى من الداخل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أسوأ</a:t>
            </a:r>
            <a:r>
              <a:rPr lang="ar-SA" baseline="0" dirty="0" smtClean="0"/>
              <a:t> مستشفى من الداخل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أسوأ</a:t>
            </a:r>
            <a:r>
              <a:rPr lang="ar-SA" baseline="0" dirty="0" smtClean="0"/>
              <a:t> مستشفى من الداخل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شريحة عنوان">
    <p:spTree>
      <p:nvGrpSpPr>
        <p:cNvPr id="1" name=""/>
        <p:cNvGrpSpPr/>
        <p:nvPr/>
      </p:nvGrpSpPr>
      <p:grpSpPr>
        <a:xfrm>
          <a:off x="0" y="0"/>
          <a:ext cx="0" cy="0"/>
          <a:chOff x="0" y="0"/>
          <a:chExt cx="0" cy="0"/>
        </a:xfrm>
      </p:grpSpPr>
      <p:grpSp>
        <p:nvGrpSpPr>
          <p:cNvPr id="4" name="Group 2"/>
          <p:cNvGrpSpPr>
            <a:grpSpLocks/>
          </p:cNvGrpSpPr>
          <p:nvPr/>
        </p:nvGrpSpPr>
        <p:grpSpPr bwMode="auto">
          <a:xfrm>
            <a:off x="319088" y="1752600"/>
            <a:ext cx="8824912" cy="5129213"/>
            <a:chOff x="201" y="1104"/>
            <a:chExt cx="5559" cy="3231"/>
          </a:xfrm>
        </p:grpSpPr>
        <p:sp>
          <p:nvSpPr>
            <p:cNvPr id="5" name="Freeform 3"/>
            <p:cNvSpPr>
              <a:spLocks/>
            </p:cNvSpPr>
            <p:nvPr/>
          </p:nvSpPr>
          <p:spPr bwMode="ltGray">
            <a:xfrm>
              <a:off x="210" y="1104"/>
              <a:ext cx="5550" cy="3216"/>
            </a:xfrm>
            <a:custGeom>
              <a:avLst/>
              <a:gdLst/>
              <a:ahLst/>
              <a:cxnLst>
                <a:cxn ang="0">
                  <a:pos x="335" y="0"/>
                </a:cxn>
                <a:cxn ang="0">
                  <a:pos x="333" y="1290"/>
                </a:cxn>
                <a:cxn ang="0">
                  <a:pos x="0" y="1290"/>
                </a:cxn>
                <a:cxn ang="0">
                  <a:pos x="6" y="3210"/>
                </a:cxn>
                <a:cxn ang="0">
                  <a:pos x="5550" y="3216"/>
                </a:cxn>
                <a:cxn ang="0">
                  <a:pos x="5550" y="0"/>
                </a:cxn>
                <a:cxn ang="0">
                  <a:pos x="335" y="0"/>
                </a:cxn>
                <a:cxn ang="0">
                  <a:pos x="335" y="0"/>
                </a:cxn>
              </a:cxnLst>
              <a:rect l="0" t="0" r="r" b="b"/>
              <a:pathLst>
                <a:path w="5550" h="3216">
                  <a:moveTo>
                    <a:pt x="335" y="0"/>
                  </a:moveTo>
                  <a:lnTo>
                    <a:pt x="333" y="1290"/>
                  </a:lnTo>
                  <a:lnTo>
                    <a:pt x="0" y="1290"/>
                  </a:lnTo>
                  <a:lnTo>
                    <a:pt x="6" y="3210"/>
                  </a:lnTo>
                  <a:lnTo>
                    <a:pt x="5550" y="3216"/>
                  </a:lnTo>
                  <a:lnTo>
                    <a:pt x="5550" y="0"/>
                  </a:lnTo>
                  <a:lnTo>
                    <a:pt x="335" y="0"/>
                  </a:lnTo>
                  <a:lnTo>
                    <a:pt x="335" y="0"/>
                  </a:lnTo>
                  <a:close/>
                </a:path>
              </a:pathLst>
            </a:custGeom>
            <a:solidFill>
              <a:schemeClr val="bg2">
                <a:alpha val="39999"/>
              </a:schemeClr>
            </a:solidFill>
            <a:ln w="9525">
              <a:noFill/>
              <a:round/>
              <a:headEnd/>
              <a:tailEnd/>
            </a:ln>
          </p:spPr>
          <p:txBody>
            <a:bodyPr/>
            <a:lstStyle/>
            <a:p>
              <a:pPr>
                <a:defRPr/>
              </a:pPr>
              <a:endParaRPr lang="ar-SA"/>
            </a:p>
          </p:txBody>
        </p:sp>
        <p:sp>
          <p:nvSpPr>
            <p:cNvPr id="6" name="Freeform 4"/>
            <p:cNvSpPr>
              <a:spLocks/>
            </p:cNvSpPr>
            <p:nvPr/>
          </p:nvSpPr>
          <p:spPr bwMode="ltGray">
            <a:xfrm>
              <a:off x="528" y="2400"/>
              <a:ext cx="5232" cy="1920"/>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pPr>
                <a:defRPr/>
              </a:pPr>
              <a:endParaRPr lang="ar-SA"/>
            </a:p>
          </p:txBody>
        </p:sp>
        <p:sp>
          <p:nvSpPr>
            <p:cNvPr id="7" name="Freeform 5"/>
            <p:cNvSpPr>
              <a:spLocks/>
            </p:cNvSpPr>
            <p:nvPr/>
          </p:nvSpPr>
          <p:spPr bwMode="ltGray">
            <a:xfrm>
              <a:off x="201" y="2377"/>
              <a:ext cx="3455"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8" name="Freeform 6"/>
            <p:cNvSpPr>
              <a:spLocks/>
            </p:cNvSpPr>
            <p:nvPr/>
          </p:nvSpPr>
          <p:spPr bwMode="ltGray">
            <a:xfrm>
              <a:off x="528" y="1104"/>
              <a:ext cx="4894"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9" name="Freeform 7"/>
            <p:cNvSpPr>
              <a:spLocks/>
            </p:cNvSpPr>
            <p:nvPr/>
          </p:nvSpPr>
          <p:spPr bwMode="ltGray">
            <a:xfrm>
              <a:off x="201" y="2377"/>
              <a:ext cx="30" cy="1958"/>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0" name="Freeform 8"/>
            <p:cNvSpPr>
              <a:spLocks/>
            </p:cNvSpPr>
            <p:nvPr/>
          </p:nvSpPr>
          <p:spPr bwMode="ltGray">
            <a:xfrm>
              <a:off x="528" y="1104"/>
              <a:ext cx="29" cy="322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grpSp>
      <p:sp>
        <p:nvSpPr>
          <p:cNvPr id="172041" name="Rectangle 9"/>
          <p:cNvSpPr>
            <a:spLocks noGrp="1" noChangeArrowheads="1"/>
          </p:cNvSpPr>
          <p:nvPr>
            <p:ph type="ctrTitle" sz="quarter"/>
          </p:nvPr>
        </p:nvSpPr>
        <p:spPr>
          <a:xfrm>
            <a:off x="990600" y="1905000"/>
            <a:ext cx="7772400" cy="1736725"/>
          </a:xfrm>
        </p:spPr>
        <p:txBody>
          <a:bodyPr anchor="t"/>
          <a:lstStyle>
            <a:lvl1pPr>
              <a:defRPr sz="5400"/>
            </a:lvl1pPr>
          </a:lstStyle>
          <a:p>
            <a:r>
              <a:rPr lang="ar-SA"/>
              <a:t>انقر لتحرير نمط العنوان الرئيسي</a:t>
            </a:r>
          </a:p>
        </p:txBody>
      </p:sp>
      <p:sp>
        <p:nvSpPr>
          <p:cNvPr id="172042" name="Rectangle 10"/>
          <p:cNvSpPr>
            <a:spLocks noGrp="1" noChangeArrowheads="1"/>
          </p:cNvSpPr>
          <p:nvPr>
            <p:ph type="subTitle" sz="quarter" idx="1"/>
          </p:nvPr>
        </p:nvSpPr>
        <p:spPr>
          <a:xfrm>
            <a:off x="990600" y="3962400"/>
            <a:ext cx="6781800" cy="1752600"/>
          </a:xfrm>
        </p:spPr>
        <p:txBody>
          <a:bodyPr/>
          <a:lstStyle>
            <a:lvl1pPr marL="0" indent="0">
              <a:buFont typeface="Wingdings" pitchFamily="2" charset="2"/>
              <a:buNone/>
              <a:defRPr/>
            </a:lvl1pPr>
          </a:lstStyle>
          <a:p>
            <a:r>
              <a:rPr lang="ar-SA"/>
              <a:t>انقر لتحرير نمط العنوان الثانوي الرئيسي</a:t>
            </a:r>
          </a:p>
        </p:txBody>
      </p:sp>
      <p:sp>
        <p:nvSpPr>
          <p:cNvPr id="11" name="Rectangle 11"/>
          <p:cNvSpPr>
            <a:spLocks noGrp="1" noChangeArrowheads="1"/>
          </p:cNvSpPr>
          <p:nvPr>
            <p:ph type="dt" sz="quarter" idx="10"/>
          </p:nvPr>
        </p:nvSpPr>
        <p:spPr>
          <a:xfrm>
            <a:off x="990600" y="6245225"/>
            <a:ext cx="1901825" cy="476250"/>
          </a:xfrm>
        </p:spPr>
        <p:txBody>
          <a:bodyPr/>
          <a:lstStyle>
            <a:lvl1pPr>
              <a:defRPr/>
            </a:lvl1pPr>
          </a:lstStyle>
          <a:p>
            <a:pPr>
              <a:defRPr/>
            </a:pPr>
            <a:r>
              <a:rPr lang="ar-SA" smtClean="0"/>
              <a:t>مختصز تازيخ التعليم الصحي عيسى الجوحلي 16__3_1439</a:t>
            </a:r>
            <a:endParaRPr lang="en-US"/>
          </a:p>
        </p:txBody>
      </p:sp>
      <p:sp>
        <p:nvSpPr>
          <p:cNvPr id="12" name="Rectangle 12"/>
          <p:cNvSpPr>
            <a:spLocks noGrp="1" noChangeArrowheads="1"/>
          </p:cNvSpPr>
          <p:nvPr>
            <p:ph type="ftr" sz="quarter" idx="11"/>
          </p:nvPr>
        </p:nvSpPr>
        <p:spPr>
          <a:xfrm>
            <a:off x="3468688" y="6245225"/>
            <a:ext cx="2895600" cy="476250"/>
          </a:xfrm>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13" name="Rectangle 13"/>
          <p:cNvSpPr>
            <a:spLocks noGrp="1" noChangeArrowheads="1"/>
          </p:cNvSpPr>
          <p:nvPr>
            <p:ph type="sldNum" sz="quarter" idx="12"/>
          </p:nvPr>
        </p:nvSpPr>
        <p:spPr/>
        <p:txBody>
          <a:bodyPr/>
          <a:lstStyle>
            <a:lvl1pPr>
              <a:defRPr/>
            </a:lvl1pPr>
          </a:lstStyle>
          <a:p>
            <a:pPr>
              <a:defRPr/>
            </a:pPr>
            <a:fld id="{293B550A-84CC-4599-8F89-5D109A743ACA}" type="slidenum">
              <a:rPr lang="ar-SA"/>
              <a:pPr>
                <a:defRPr/>
              </a:pPr>
              <a:t>‹#›</a:t>
            </a:fld>
            <a:endParaRPr lang="en-US"/>
          </a:p>
        </p:txBody>
      </p:sp>
    </p:spTree>
  </p:cSld>
  <p:clrMapOvr>
    <a:masterClrMapping/>
  </p:clrMapOvr>
  <p:transition>
    <p:push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مختصز تازيخ التعليم الصحي عيسى الجوحلي 16__3_1439</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1F5A243A-E622-4083-917C-0DC1AD1570BE}" type="slidenum">
              <a:rPr lang="ar-SA"/>
              <a:pPr>
                <a:defRPr/>
              </a:pPr>
              <a:t>‹#›</a:t>
            </a:fld>
            <a:endParaRPr lang="en-US"/>
          </a:p>
        </p:txBody>
      </p:sp>
    </p:spTree>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48463" y="244475"/>
            <a:ext cx="2097087"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44475"/>
            <a:ext cx="6138863"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مختصز تازيخ التعليم الصحي عيسى الجوحلي 16__3_1439</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078599C9-3804-4474-8D79-056B4E109FAE}" type="slidenum">
              <a:rPr lang="ar-SA"/>
              <a:pPr>
                <a:defRPr/>
              </a:pPr>
              <a:t>‹#›</a:t>
            </a:fld>
            <a:endParaRPr lang="en-US"/>
          </a:p>
        </p:txBody>
      </p:sp>
    </p:spTree>
  </p:cSld>
  <p:clrMapOvr>
    <a:masterClrMapping/>
  </p:clrMapOvr>
  <p:transition>
    <p:push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عنوان وجدول">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جدول 2"/>
          <p:cNvSpPr>
            <a:spLocks noGrp="1"/>
          </p:cNvSpPr>
          <p:nvPr>
            <p:ph type="tbl" idx="1"/>
          </p:nvPr>
        </p:nvSpPr>
        <p:spPr>
          <a:xfrm>
            <a:off x="838200" y="1905000"/>
            <a:ext cx="8007350" cy="4191000"/>
          </a:xfrm>
        </p:spPr>
        <p:txBody>
          <a:bodyPr/>
          <a:lstStyle/>
          <a:p>
            <a:pPr lvl="0"/>
            <a:endParaRPr lang="ar-SA" noProof="0" smtClean="0"/>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مختصز تازيخ التعليم الصحي عيسى الجوحلي 16__3_1439</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A680296D-1D93-4EC5-A06B-E33F330612CD}" type="slidenum">
              <a:rPr lang="ar-SA"/>
              <a:pPr>
                <a:defRPr/>
              </a:pPr>
              <a:t>‹#›</a:t>
            </a:fld>
            <a:endParaRPr lang="en-US"/>
          </a:p>
        </p:txBody>
      </p:sp>
    </p:spTree>
  </p:cSld>
  <p:clrMapOvr>
    <a:masterClrMapping/>
  </p:clrMapOvr>
  <p:transition>
    <p:push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عنوان، ونص،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918075"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مختصز تازيخ التعليم الصحي عيسى الجوحلي 16__3_1439</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0494BAA8-C3CF-4114-8833-84DCFDEBC013}" type="slidenum">
              <a:rPr lang="ar-SA"/>
              <a:pPr>
                <a:defRPr/>
              </a:pPr>
              <a:t>‹#›</a:t>
            </a:fld>
            <a:endParaRPr lang="en-US"/>
          </a:p>
        </p:txBody>
      </p:sp>
    </p:spTree>
  </p:cSld>
  <p:clrMapOvr>
    <a:masterClrMapping/>
  </p:clrMapOvr>
  <p:transition>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4918075" y="1905000"/>
            <a:ext cx="3927475" cy="20193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محتوى 4"/>
          <p:cNvSpPr>
            <a:spLocks noGrp="1"/>
          </p:cNvSpPr>
          <p:nvPr>
            <p:ph sz="quarter" idx="3"/>
          </p:nvPr>
        </p:nvSpPr>
        <p:spPr>
          <a:xfrm>
            <a:off x="4918075" y="4076700"/>
            <a:ext cx="3927475" cy="20193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1"/>
          <p:cNvSpPr>
            <a:spLocks noGrp="1" noChangeArrowheads="1"/>
          </p:cNvSpPr>
          <p:nvPr>
            <p:ph type="dt" sz="half" idx="10"/>
          </p:nvPr>
        </p:nvSpPr>
        <p:spPr>
          <a:ln/>
        </p:spPr>
        <p:txBody>
          <a:bodyPr/>
          <a:lstStyle>
            <a:lvl1pPr>
              <a:defRPr/>
            </a:lvl1pPr>
          </a:lstStyle>
          <a:p>
            <a:pPr>
              <a:defRPr/>
            </a:pPr>
            <a:r>
              <a:rPr lang="ar-SA" smtClean="0"/>
              <a:t>مختصز تازيخ التعليم الصحي عيسى الجوحلي 16__3_1439</a:t>
            </a:r>
            <a:endParaRPr lang="en-US"/>
          </a:p>
        </p:txBody>
      </p:sp>
      <p:sp>
        <p:nvSpPr>
          <p:cNvPr id="7" name="Rectangle 12"/>
          <p:cNvSpPr>
            <a:spLocks noGrp="1" noChangeArrowheads="1"/>
          </p:cNvSpPr>
          <p:nvPr>
            <p:ph type="ftr" sz="quarter" idx="11"/>
          </p:nvPr>
        </p:nvSpPr>
        <p:spPr>
          <a:ln/>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8" name="Rectangle 13"/>
          <p:cNvSpPr>
            <a:spLocks noGrp="1" noChangeArrowheads="1"/>
          </p:cNvSpPr>
          <p:nvPr>
            <p:ph type="sldNum" sz="quarter" idx="12"/>
          </p:nvPr>
        </p:nvSpPr>
        <p:spPr>
          <a:ln/>
        </p:spPr>
        <p:txBody>
          <a:bodyPr/>
          <a:lstStyle>
            <a:lvl1pPr>
              <a:defRPr/>
            </a:lvl1pPr>
          </a:lstStyle>
          <a:p>
            <a:pPr>
              <a:defRPr/>
            </a:pPr>
            <a:fld id="{E3DC8925-C32E-4D67-8C32-E0CE00B9AD3B}" type="slidenum">
              <a:rPr lang="ar-SA"/>
              <a:pPr>
                <a:defRPr/>
              </a:pPr>
              <a:t>‹#›</a:t>
            </a:fld>
            <a:endParaRPr lang="en-US"/>
          </a:p>
        </p:txBody>
      </p:sp>
    </p:spTree>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مختصز تازيخ التعليم الصحي عيسى الجوحلي 16__3_1439</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978C93D2-0CD3-44E6-B74B-98515F7048D2}" type="slidenum">
              <a:rPr lang="ar-SA"/>
              <a:pPr>
                <a:defRPr/>
              </a:pPr>
              <a:t>‹#›</a:t>
            </a:fld>
            <a:endParaRPr lang="en-US"/>
          </a:p>
        </p:txBody>
      </p:sp>
    </p:spTree>
  </p:cSld>
  <p:clrMapOvr>
    <a:masterClrMapping/>
  </p:clrMapOvr>
  <p:transition>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مختصز تازيخ التعليم الصحي عيسى الجوحلي 16__3_1439</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78F46190-3E89-4D28-B71F-B414E1C1D7BD}" type="slidenum">
              <a:rPr lang="ar-SA"/>
              <a:pPr>
                <a:defRPr/>
              </a:pPr>
              <a:t>‹#›</a:t>
            </a:fld>
            <a:endParaRPr lang="en-US"/>
          </a:p>
        </p:txBody>
      </p:sp>
    </p:spTree>
  </p:cSld>
  <p:clrMapOvr>
    <a:masterClrMapping/>
  </p:clrMapOvr>
  <p:transition>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838200"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918075"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مختصز تازيخ التعليم الصحي عيسى الجوحلي 16__3_1439</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9B0EA7A9-6A72-4381-8E65-AED31536ADFA}" type="slidenum">
              <a:rPr lang="ar-SA"/>
              <a:pPr>
                <a:defRPr/>
              </a:pPr>
              <a:t>‹#›</a:t>
            </a:fld>
            <a:endParaRPr lang="en-US"/>
          </a:p>
        </p:txBody>
      </p:sp>
    </p:spTree>
  </p:cSld>
  <p:clrMapOvr>
    <a:masterClrMapping/>
  </p:clrMapOvr>
  <p:transition>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11"/>
          <p:cNvSpPr>
            <a:spLocks noGrp="1" noChangeArrowheads="1"/>
          </p:cNvSpPr>
          <p:nvPr>
            <p:ph type="dt" sz="half" idx="10"/>
          </p:nvPr>
        </p:nvSpPr>
        <p:spPr>
          <a:ln/>
        </p:spPr>
        <p:txBody>
          <a:bodyPr/>
          <a:lstStyle>
            <a:lvl1pPr>
              <a:defRPr/>
            </a:lvl1pPr>
          </a:lstStyle>
          <a:p>
            <a:pPr>
              <a:defRPr/>
            </a:pPr>
            <a:r>
              <a:rPr lang="ar-SA" smtClean="0"/>
              <a:t>مختصز تازيخ التعليم الصحي عيسى الجوحلي 16__3_1439</a:t>
            </a:r>
            <a:endParaRPr lang="en-US"/>
          </a:p>
        </p:txBody>
      </p:sp>
      <p:sp>
        <p:nvSpPr>
          <p:cNvPr id="8" name="Rectangle 12"/>
          <p:cNvSpPr>
            <a:spLocks noGrp="1" noChangeArrowheads="1"/>
          </p:cNvSpPr>
          <p:nvPr>
            <p:ph type="ftr" sz="quarter" idx="11"/>
          </p:nvPr>
        </p:nvSpPr>
        <p:spPr>
          <a:ln/>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9" name="Rectangle 13"/>
          <p:cNvSpPr>
            <a:spLocks noGrp="1" noChangeArrowheads="1"/>
          </p:cNvSpPr>
          <p:nvPr>
            <p:ph type="sldNum" sz="quarter" idx="12"/>
          </p:nvPr>
        </p:nvSpPr>
        <p:spPr>
          <a:ln/>
        </p:spPr>
        <p:txBody>
          <a:bodyPr/>
          <a:lstStyle>
            <a:lvl1pPr>
              <a:defRPr/>
            </a:lvl1pPr>
          </a:lstStyle>
          <a:p>
            <a:pPr>
              <a:defRPr/>
            </a:pPr>
            <a:fld id="{33523621-3EC3-4F06-AE9C-254B99C3492D}" type="slidenum">
              <a:rPr lang="ar-SA"/>
              <a:pPr>
                <a:defRPr/>
              </a:pPr>
              <a:t>‹#›</a:t>
            </a:fld>
            <a:endParaRPr lang="en-US"/>
          </a:p>
        </p:txBody>
      </p:sp>
    </p:spTree>
  </p:cSld>
  <p:clrMapOvr>
    <a:masterClrMapping/>
  </p:clrMapOvr>
  <p:transition>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r>
              <a:rPr lang="ar-SA" smtClean="0"/>
              <a:t>مختصز تازيخ التعليم الصحي عيسى الجوحلي 16__3_1439</a:t>
            </a:r>
            <a:endParaRPr lang="en-US"/>
          </a:p>
        </p:txBody>
      </p:sp>
      <p:sp>
        <p:nvSpPr>
          <p:cNvPr id="4" name="Rectangle 12"/>
          <p:cNvSpPr>
            <a:spLocks noGrp="1" noChangeArrowheads="1"/>
          </p:cNvSpPr>
          <p:nvPr>
            <p:ph type="ftr" sz="quarter" idx="11"/>
          </p:nvPr>
        </p:nvSpPr>
        <p:spPr>
          <a:ln/>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5" name="Rectangle 13"/>
          <p:cNvSpPr>
            <a:spLocks noGrp="1" noChangeArrowheads="1"/>
          </p:cNvSpPr>
          <p:nvPr>
            <p:ph type="sldNum" sz="quarter" idx="12"/>
          </p:nvPr>
        </p:nvSpPr>
        <p:spPr>
          <a:ln/>
        </p:spPr>
        <p:txBody>
          <a:bodyPr/>
          <a:lstStyle>
            <a:lvl1pPr>
              <a:defRPr/>
            </a:lvl1pPr>
          </a:lstStyle>
          <a:p>
            <a:pPr>
              <a:defRPr/>
            </a:pPr>
            <a:fld id="{F7F2E110-DCE5-4B4A-B952-455D71428BD0}" type="slidenum">
              <a:rPr lang="ar-SA"/>
              <a:pPr>
                <a:defRPr/>
              </a:pPr>
              <a:t>‹#›</a:t>
            </a:fld>
            <a:endParaRPr lang="en-US"/>
          </a:p>
        </p:txBody>
      </p:sp>
    </p:spTree>
  </p:cSld>
  <p:clrMapOvr>
    <a:masterClrMapping/>
  </p:clrMapOvr>
  <p:transition>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r>
              <a:rPr lang="ar-SA" smtClean="0"/>
              <a:t>مختصز تازيخ التعليم الصحي عيسى الجوحلي 16__3_1439</a:t>
            </a:r>
            <a:endParaRPr lang="en-US"/>
          </a:p>
        </p:txBody>
      </p:sp>
      <p:sp>
        <p:nvSpPr>
          <p:cNvPr id="3" name="Rectangle 12"/>
          <p:cNvSpPr>
            <a:spLocks noGrp="1" noChangeArrowheads="1"/>
          </p:cNvSpPr>
          <p:nvPr>
            <p:ph type="ftr" sz="quarter" idx="11"/>
          </p:nvPr>
        </p:nvSpPr>
        <p:spPr>
          <a:ln/>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4" name="Rectangle 13"/>
          <p:cNvSpPr>
            <a:spLocks noGrp="1" noChangeArrowheads="1"/>
          </p:cNvSpPr>
          <p:nvPr>
            <p:ph type="sldNum" sz="quarter" idx="12"/>
          </p:nvPr>
        </p:nvSpPr>
        <p:spPr>
          <a:ln/>
        </p:spPr>
        <p:txBody>
          <a:bodyPr/>
          <a:lstStyle>
            <a:lvl1pPr>
              <a:defRPr/>
            </a:lvl1pPr>
          </a:lstStyle>
          <a:p>
            <a:pPr>
              <a:defRPr/>
            </a:pPr>
            <a:fld id="{EFDC60A6-13D5-4900-9D45-FC2CC50B2D43}" type="slidenum">
              <a:rPr lang="ar-SA"/>
              <a:pPr>
                <a:defRPr/>
              </a:pPr>
              <a:t>‹#›</a:t>
            </a:fld>
            <a:endParaRPr lang="en-US"/>
          </a:p>
        </p:txBody>
      </p:sp>
    </p:spTree>
  </p:cSld>
  <p:clrMapOvr>
    <a:masterClrMapping/>
  </p:clrMapOvr>
  <p:transition>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مختصز تازيخ التعليم الصحي عيسى الجوحلي 16__3_1439</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10AB4D0C-23E3-40C0-8C6E-2DBB31B0F1A7}" type="slidenum">
              <a:rPr lang="ar-SA"/>
              <a:pPr>
                <a:defRPr/>
              </a:pPr>
              <a:t>‹#›</a:t>
            </a:fld>
            <a:endParaRPr lang="en-US"/>
          </a:p>
        </p:txBody>
      </p:sp>
    </p:spTree>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مختصز تازيخ التعليم الصحي عيسى الجوحلي 16__3_1439</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ar-SA" smtClean="0"/>
              <a:t>عزض خاص لمشزوع مزكز توثيق تازيخ التعليم الصحي السعودي الحزس الوطني</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5AD71A68-5A4E-4513-8902-BC0030C273CE}" type="slidenum">
              <a:rPr lang="ar-SA"/>
              <a:pPr>
                <a:defRPr/>
              </a:pPr>
              <a:t>‹#›</a:t>
            </a:fld>
            <a:endParaRPr lang="en-US"/>
          </a:p>
        </p:txBody>
      </p:sp>
    </p:spTree>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lin ang="5400000" scaled="1"/>
        </a:gra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319088" y="1828800"/>
            <a:ext cx="8824912" cy="5029200"/>
            <a:chOff x="201" y="1152"/>
            <a:chExt cx="5559" cy="3168"/>
          </a:xfrm>
        </p:grpSpPr>
        <p:sp>
          <p:nvSpPr>
            <p:cNvPr id="171011" name="Freeform 3"/>
            <p:cNvSpPr>
              <a:spLocks/>
            </p:cNvSpPr>
            <p:nvPr/>
          </p:nvSpPr>
          <p:spPr bwMode="ltGray">
            <a:xfrm>
              <a:off x="528" y="2909"/>
              <a:ext cx="5232" cy="1411"/>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pPr>
                <a:defRPr/>
              </a:pPr>
              <a:endParaRPr lang="ar-SA"/>
            </a:p>
          </p:txBody>
        </p:sp>
        <p:sp>
          <p:nvSpPr>
            <p:cNvPr id="171012" name="Freeform 4"/>
            <p:cNvSpPr>
              <a:spLocks/>
            </p:cNvSpPr>
            <p:nvPr/>
          </p:nvSpPr>
          <p:spPr bwMode="ltGray">
            <a:xfrm>
              <a:off x="210" y="1152"/>
              <a:ext cx="5550" cy="3168"/>
            </a:xfrm>
            <a:custGeom>
              <a:avLst/>
              <a:gdLst/>
              <a:ahLst/>
              <a:cxnLst>
                <a:cxn ang="0">
                  <a:pos x="330" y="1764"/>
                </a:cxn>
                <a:cxn ang="0">
                  <a:pos x="0" y="1764"/>
                </a:cxn>
                <a:cxn ang="0">
                  <a:pos x="0" y="3168"/>
                </a:cxn>
                <a:cxn ang="0">
                  <a:pos x="5550" y="3168"/>
                </a:cxn>
                <a:cxn ang="0">
                  <a:pos x="5550" y="0"/>
                </a:cxn>
                <a:cxn ang="0">
                  <a:pos x="330" y="0"/>
                </a:cxn>
                <a:cxn ang="0">
                  <a:pos x="330" y="1764"/>
                </a:cxn>
              </a:cxnLst>
              <a:rect l="0" t="0" r="r" b="b"/>
              <a:pathLst>
                <a:path w="5550" h="3168">
                  <a:moveTo>
                    <a:pt x="330" y="1764"/>
                  </a:moveTo>
                  <a:lnTo>
                    <a:pt x="0" y="1764"/>
                  </a:lnTo>
                  <a:lnTo>
                    <a:pt x="0" y="3168"/>
                  </a:lnTo>
                  <a:lnTo>
                    <a:pt x="5550" y="3168"/>
                  </a:lnTo>
                  <a:lnTo>
                    <a:pt x="5550" y="0"/>
                  </a:lnTo>
                  <a:lnTo>
                    <a:pt x="330" y="0"/>
                  </a:lnTo>
                  <a:lnTo>
                    <a:pt x="330" y="1764"/>
                  </a:lnTo>
                  <a:close/>
                </a:path>
              </a:pathLst>
            </a:custGeom>
            <a:solidFill>
              <a:schemeClr val="bg2">
                <a:alpha val="30000"/>
              </a:schemeClr>
            </a:solidFill>
            <a:ln w="9525">
              <a:noFill/>
              <a:round/>
              <a:headEnd/>
              <a:tailEnd/>
            </a:ln>
          </p:spPr>
          <p:txBody>
            <a:bodyPr/>
            <a:lstStyle/>
            <a:p>
              <a:pPr>
                <a:defRPr/>
              </a:pPr>
              <a:endParaRPr lang="ar-SA"/>
            </a:p>
          </p:txBody>
        </p:sp>
        <p:sp>
          <p:nvSpPr>
            <p:cNvPr id="171013" name="Freeform 5"/>
            <p:cNvSpPr>
              <a:spLocks/>
            </p:cNvSpPr>
            <p:nvPr/>
          </p:nvSpPr>
          <p:spPr bwMode="ltGray">
            <a:xfrm>
              <a:off x="528" y="2932"/>
              <a:ext cx="5232" cy="1388"/>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accent2">
                <a:alpha val="0"/>
              </a:schemeClr>
            </a:solidFill>
            <a:ln w="9525">
              <a:noFill/>
              <a:round/>
              <a:headEnd/>
              <a:tailEnd/>
            </a:ln>
          </p:spPr>
          <p:txBody>
            <a:bodyPr/>
            <a:lstStyle/>
            <a:p>
              <a:pPr>
                <a:defRPr/>
              </a:pPr>
              <a:endParaRPr lang="ar-SA"/>
            </a:p>
          </p:txBody>
        </p:sp>
        <p:sp>
          <p:nvSpPr>
            <p:cNvPr id="171014" name="Freeform 6"/>
            <p:cNvSpPr>
              <a:spLocks/>
            </p:cNvSpPr>
            <p:nvPr/>
          </p:nvSpPr>
          <p:spPr bwMode="ltGray">
            <a:xfrm>
              <a:off x="528" y="1152"/>
              <a:ext cx="4607"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171015" name="Freeform 7"/>
            <p:cNvSpPr>
              <a:spLocks/>
            </p:cNvSpPr>
            <p:nvPr/>
          </p:nvSpPr>
          <p:spPr bwMode="ltGray">
            <a:xfrm>
              <a:off x="528" y="1152"/>
              <a:ext cx="29" cy="178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71016" name="Freeform 8"/>
            <p:cNvSpPr>
              <a:spLocks/>
            </p:cNvSpPr>
            <p:nvPr/>
          </p:nvSpPr>
          <p:spPr bwMode="ltGray">
            <a:xfrm>
              <a:off x="527" y="2904"/>
              <a:ext cx="29" cy="1416"/>
            </a:xfrm>
            <a:custGeom>
              <a:avLst/>
              <a:gdLst/>
              <a:ahLst/>
              <a:cxnLst>
                <a:cxn ang="0">
                  <a:pos x="0" y="1416"/>
                </a:cxn>
                <a:cxn ang="0">
                  <a:pos x="29" y="1416"/>
                </a:cxn>
                <a:cxn ang="0">
                  <a:pos x="28" y="24"/>
                </a:cxn>
                <a:cxn ang="0">
                  <a:pos x="0" y="0"/>
                </a:cxn>
                <a:cxn ang="0">
                  <a:pos x="0" y="1416"/>
                </a:cxn>
              </a:cxnLst>
              <a:rect l="0" t="0" r="r" b="b"/>
              <a:pathLst>
                <a:path w="29" h="1416">
                  <a:moveTo>
                    <a:pt x="0" y="1416"/>
                  </a:moveTo>
                  <a:lnTo>
                    <a:pt x="29" y="1416"/>
                  </a:lnTo>
                  <a:lnTo>
                    <a:pt x="28" y="24"/>
                  </a:lnTo>
                  <a:lnTo>
                    <a:pt x="0" y="0"/>
                  </a:lnTo>
                  <a:lnTo>
                    <a:pt x="0" y="1416"/>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71017" name="Freeform 9"/>
            <p:cNvSpPr>
              <a:spLocks/>
            </p:cNvSpPr>
            <p:nvPr/>
          </p:nvSpPr>
          <p:spPr bwMode="ltGray">
            <a:xfrm>
              <a:off x="201" y="2904"/>
              <a:ext cx="2879"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171018" name="Freeform 10"/>
            <p:cNvSpPr>
              <a:spLocks/>
            </p:cNvSpPr>
            <p:nvPr/>
          </p:nvSpPr>
          <p:spPr bwMode="ltGray">
            <a:xfrm>
              <a:off x="201" y="2904"/>
              <a:ext cx="30" cy="1416"/>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10001"/>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grpSp>
      <p:sp>
        <p:nvSpPr>
          <p:cNvPr id="171019" name="Rectangle 11"/>
          <p:cNvSpPr>
            <a:spLocks noGrp="1" noChangeArrowheads="1"/>
          </p:cNvSpPr>
          <p:nvPr>
            <p:ph type="dt" sz="half" idx="2"/>
          </p:nvPr>
        </p:nvSpPr>
        <p:spPr bwMode="auto">
          <a:xfrm>
            <a:off x="838200"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400">
                <a:effectLst>
                  <a:outerShdw blurRad="38100" dist="38100" dir="2700000" algn="tl">
                    <a:srgbClr val="000000"/>
                  </a:outerShdw>
                </a:effectLst>
              </a:defRPr>
            </a:lvl1pPr>
          </a:lstStyle>
          <a:p>
            <a:pPr>
              <a:defRPr/>
            </a:pPr>
            <a:r>
              <a:rPr lang="ar-SA" smtClean="0"/>
              <a:t>مختصز تازيخ التعليم الصحي عيسى الجوحلي 16__3_1439</a:t>
            </a:r>
            <a:endParaRPr lang="en-US"/>
          </a:p>
        </p:txBody>
      </p:sp>
      <p:sp>
        <p:nvSpPr>
          <p:cNvPr id="171020" name="Rectangle 12"/>
          <p:cNvSpPr>
            <a:spLocks noGrp="1" noChangeArrowheads="1"/>
          </p:cNvSpPr>
          <p:nvPr>
            <p:ph type="ftr" sz="quarter" idx="3"/>
          </p:nvPr>
        </p:nvSpPr>
        <p:spPr bwMode="auto">
          <a:xfrm>
            <a:off x="34290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400">
                <a:effectLst>
                  <a:outerShdw blurRad="38100" dist="38100" dir="2700000" algn="tl">
                    <a:srgbClr val="000000"/>
                  </a:outerShdw>
                </a:effectLst>
              </a:defRPr>
            </a:lvl1pPr>
          </a:lstStyle>
          <a:p>
            <a:pPr>
              <a:defRPr/>
            </a:pPr>
            <a:r>
              <a:rPr lang="ar-SA" smtClean="0"/>
              <a:t>عزض خاص لمشزوع مزكز توثيق تازيخ التعليم الصحي السعودي الحزس الوطني</a:t>
            </a:r>
            <a:endParaRPr lang="en-US"/>
          </a:p>
        </p:txBody>
      </p:sp>
      <p:sp>
        <p:nvSpPr>
          <p:cNvPr id="171021" name="Rectangle 13"/>
          <p:cNvSpPr>
            <a:spLocks noGrp="1" noChangeArrowheads="1"/>
          </p:cNvSpPr>
          <p:nvPr>
            <p:ph type="sldNum" sz="quarter" idx="4"/>
          </p:nvPr>
        </p:nvSpPr>
        <p:spPr bwMode="auto">
          <a:xfrm>
            <a:off x="6937375"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400">
                <a:effectLst>
                  <a:outerShdw blurRad="38100" dist="38100" dir="2700000" algn="tl">
                    <a:srgbClr val="000000"/>
                  </a:outerShdw>
                </a:effectLst>
              </a:defRPr>
            </a:lvl1pPr>
          </a:lstStyle>
          <a:p>
            <a:pPr>
              <a:defRPr/>
            </a:pPr>
            <a:fld id="{9FA4870F-D0AE-4E91-9926-FE30C4466623}" type="slidenum">
              <a:rPr lang="ar-SA"/>
              <a:pPr>
                <a:defRPr/>
              </a:pPr>
              <a:t>‹#›</a:t>
            </a:fld>
            <a:endParaRPr lang="en-US"/>
          </a:p>
        </p:txBody>
      </p:sp>
      <p:sp>
        <p:nvSpPr>
          <p:cNvPr id="171022" name="Rectangle 14"/>
          <p:cNvSpPr>
            <a:spLocks noGrp="1" noRot="1" noChangeArrowheads="1"/>
          </p:cNvSpPr>
          <p:nvPr>
            <p:ph type="title"/>
          </p:nvPr>
        </p:nvSpPr>
        <p:spPr bwMode="auto">
          <a:xfrm>
            <a:off x="457200" y="244475"/>
            <a:ext cx="8385175"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p>
        </p:txBody>
      </p:sp>
      <p:sp>
        <p:nvSpPr>
          <p:cNvPr id="171023" name="Rectangle 15"/>
          <p:cNvSpPr>
            <a:spLocks noGrp="1" noRot="1" noChangeArrowheads="1"/>
          </p:cNvSpPr>
          <p:nvPr>
            <p:ph type="body" idx="1"/>
          </p:nvPr>
        </p:nvSpPr>
        <p:spPr bwMode="auto">
          <a:xfrm>
            <a:off x="838200" y="1905000"/>
            <a:ext cx="8007350"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Tree>
  </p:cSld>
  <p:clrMap bg1="dk2" tx1="lt1" bg2="dk1" tx2="lt2" accent1="accent1" accent2="accent2" accent3="accent3" accent4="accent4" accent5="accent5" accent6="accent6" hlink="hlink" folHlink="folHlink"/>
  <p:sldLayoutIdLst>
    <p:sldLayoutId id="2147483790"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Lst>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iterate type="lt">
                                    <p:tmPct val="10000"/>
                                  </p:iterate>
                                  <p:childTnLst>
                                    <p:set>
                                      <p:cBhvr>
                                        <p:cTn id="6" dur="1" fill="hold">
                                          <p:stCondLst>
                                            <p:cond delay="0"/>
                                          </p:stCondLst>
                                        </p:cTn>
                                        <p:tgtEl>
                                          <p:spTgt spid="171022"/>
                                        </p:tgtEl>
                                        <p:attrNameLst>
                                          <p:attrName>style.visibility</p:attrName>
                                        </p:attrNameLst>
                                      </p:cBhvr>
                                      <p:to>
                                        <p:strVal val="visible"/>
                                      </p:to>
                                    </p:set>
                                    <p:anim calcmode="lin" valueType="num">
                                      <p:cBhvr additive="base">
                                        <p:cTn id="7" dur="800" fill="hold">
                                          <p:stCondLst>
                                            <p:cond delay="0"/>
                                          </p:stCondLst>
                                        </p:cTn>
                                        <p:tgtEl>
                                          <p:spTgt spid="171022"/>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17102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0" presetClass="entr" presetSubtype="0" fill="hold" grpId="0" nodeType="clickEffect">
                                  <p:stCondLst>
                                    <p:cond delay="0"/>
                                  </p:stCondLst>
                                  <p:iterate type="lt">
                                    <p:tmPct val="10000"/>
                                  </p:iterate>
                                  <p:childTnLst>
                                    <p:set>
                                      <p:cBhvr>
                                        <p:cTn id="12" dur="1" fill="hold">
                                          <p:stCondLst>
                                            <p:cond delay="0"/>
                                          </p:stCondLst>
                                        </p:cTn>
                                        <p:tgtEl>
                                          <p:spTgt spid="171023">
                                            <p:txEl>
                                              <p:pRg st="0" end="0"/>
                                            </p:txEl>
                                          </p:spTgt>
                                        </p:tgtEl>
                                        <p:attrNameLst>
                                          <p:attrName>style.visibility</p:attrName>
                                        </p:attrNameLst>
                                      </p:cBhvr>
                                      <p:to>
                                        <p:strVal val="visible"/>
                                      </p:to>
                                    </p:set>
                                    <p:animEffect transition="in" filter="fade">
                                      <p:cBhvr>
                                        <p:cTn id="13" dur="1000"/>
                                        <p:tgtEl>
                                          <p:spTgt spid="171023">
                                            <p:txEl>
                                              <p:pRg st="0" end="0"/>
                                            </p:txEl>
                                          </p:spTgt>
                                        </p:tgtEl>
                                      </p:cBhvr>
                                    </p:animEffect>
                                    <p:anim calcmode="lin" valueType="num">
                                      <p:cBhvr>
                                        <p:cTn id="14" dur="1000" fill="hold"/>
                                        <p:tgtEl>
                                          <p:spTgt spid="17102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171023">
                                            <p:txEl>
                                              <p:pRg st="0" end="0"/>
                                            </p:txEl>
                                          </p:spTgt>
                                        </p:tgtEl>
                                        <p:attrNameLst>
                                          <p:attrName>ppt_y</p:attrName>
                                        </p:attrNameLst>
                                      </p:cBhvr>
                                      <p:tavLst>
                                        <p:tav tm="0">
                                          <p:val>
                                            <p:strVal val="#ppt_y"/>
                                          </p:val>
                                        </p:tav>
                                        <p:tav tm="100000">
                                          <p:val>
                                            <p:strVal val="#ppt_y"/>
                                          </p:val>
                                        </p:tav>
                                      </p:tavLst>
                                    </p:anim>
                                  </p:childTnLst>
                                </p:cTn>
                              </p:par>
                              <p:par>
                                <p:cTn id="16" presetID="40" presetClass="entr" presetSubtype="0" fill="hold" grpId="0" nodeType="withEffect">
                                  <p:stCondLst>
                                    <p:cond delay="0"/>
                                  </p:stCondLst>
                                  <p:iterate type="lt">
                                    <p:tmPct val="10000"/>
                                  </p:iterate>
                                  <p:childTnLst>
                                    <p:set>
                                      <p:cBhvr>
                                        <p:cTn id="17" dur="1" fill="hold">
                                          <p:stCondLst>
                                            <p:cond delay="0"/>
                                          </p:stCondLst>
                                        </p:cTn>
                                        <p:tgtEl>
                                          <p:spTgt spid="171023">
                                            <p:txEl>
                                              <p:pRg st="1" end="1"/>
                                            </p:txEl>
                                          </p:spTgt>
                                        </p:tgtEl>
                                        <p:attrNameLst>
                                          <p:attrName>style.visibility</p:attrName>
                                        </p:attrNameLst>
                                      </p:cBhvr>
                                      <p:to>
                                        <p:strVal val="visible"/>
                                      </p:to>
                                    </p:set>
                                    <p:animEffect transition="in" filter="fade">
                                      <p:cBhvr>
                                        <p:cTn id="18" dur="1000"/>
                                        <p:tgtEl>
                                          <p:spTgt spid="171023">
                                            <p:txEl>
                                              <p:pRg st="1" end="1"/>
                                            </p:txEl>
                                          </p:spTgt>
                                        </p:tgtEl>
                                      </p:cBhvr>
                                    </p:animEffect>
                                    <p:anim calcmode="lin" valueType="num">
                                      <p:cBhvr>
                                        <p:cTn id="19" dur="1000" fill="hold"/>
                                        <p:tgtEl>
                                          <p:spTgt spid="171023">
                                            <p:txEl>
                                              <p:pRg st="1" end="1"/>
                                            </p:txEl>
                                          </p:spTgt>
                                        </p:tgtEl>
                                        <p:attrNameLst>
                                          <p:attrName>ppt_x</p:attrName>
                                        </p:attrNameLst>
                                      </p:cBhvr>
                                      <p:tavLst>
                                        <p:tav tm="0">
                                          <p:val>
                                            <p:strVal val="#ppt_x-.1"/>
                                          </p:val>
                                        </p:tav>
                                        <p:tav tm="100000">
                                          <p:val>
                                            <p:strVal val="#ppt_x"/>
                                          </p:val>
                                        </p:tav>
                                      </p:tavLst>
                                    </p:anim>
                                    <p:anim calcmode="lin" valueType="num">
                                      <p:cBhvr>
                                        <p:cTn id="20" dur="1000" fill="hold"/>
                                        <p:tgtEl>
                                          <p:spTgt spid="171023">
                                            <p:txEl>
                                              <p:pRg st="1" end="1"/>
                                            </p:txEl>
                                          </p:spTgt>
                                        </p:tgtEl>
                                        <p:attrNameLst>
                                          <p:attrName>ppt_y</p:attrName>
                                        </p:attrNameLst>
                                      </p:cBhvr>
                                      <p:tavLst>
                                        <p:tav tm="0">
                                          <p:val>
                                            <p:strVal val="#ppt_y"/>
                                          </p:val>
                                        </p:tav>
                                        <p:tav tm="100000">
                                          <p:val>
                                            <p:strVal val="#ppt_y"/>
                                          </p:val>
                                        </p:tav>
                                      </p:tavLst>
                                    </p:anim>
                                  </p:childTnLst>
                                </p:cTn>
                              </p:par>
                              <p:par>
                                <p:cTn id="21" presetID="40" presetClass="entr" presetSubtype="0" fill="hold" grpId="0" nodeType="withEffect">
                                  <p:stCondLst>
                                    <p:cond delay="0"/>
                                  </p:stCondLst>
                                  <p:iterate type="lt">
                                    <p:tmPct val="10000"/>
                                  </p:iterate>
                                  <p:childTnLst>
                                    <p:set>
                                      <p:cBhvr>
                                        <p:cTn id="22" dur="1" fill="hold">
                                          <p:stCondLst>
                                            <p:cond delay="0"/>
                                          </p:stCondLst>
                                        </p:cTn>
                                        <p:tgtEl>
                                          <p:spTgt spid="171023">
                                            <p:txEl>
                                              <p:pRg st="2" end="2"/>
                                            </p:txEl>
                                          </p:spTgt>
                                        </p:tgtEl>
                                        <p:attrNameLst>
                                          <p:attrName>style.visibility</p:attrName>
                                        </p:attrNameLst>
                                      </p:cBhvr>
                                      <p:to>
                                        <p:strVal val="visible"/>
                                      </p:to>
                                    </p:set>
                                    <p:animEffect transition="in" filter="fade">
                                      <p:cBhvr>
                                        <p:cTn id="23" dur="1000"/>
                                        <p:tgtEl>
                                          <p:spTgt spid="171023">
                                            <p:txEl>
                                              <p:pRg st="2" end="2"/>
                                            </p:txEl>
                                          </p:spTgt>
                                        </p:tgtEl>
                                      </p:cBhvr>
                                    </p:animEffect>
                                    <p:anim calcmode="lin" valueType="num">
                                      <p:cBhvr>
                                        <p:cTn id="24" dur="1000" fill="hold"/>
                                        <p:tgtEl>
                                          <p:spTgt spid="171023">
                                            <p:txEl>
                                              <p:pRg st="2" end="2"/>
                                            </p:txEl>
                                          </p:spTgt>
                                        </p:tgtEl>
                                        <p:attrNameLst>
                                          <p:attrName>ppt_x</p:attrName>
                                        </p:attrNameLst>
                                      </p:cBhvr>
                                      <p:tavLst>
                                        <p:tav tm="0">
                                          <p:val>
                                            <p:strVal val="#ppt_x-.1"/>
                                          </p:val>
                                        </p:tav>
                                        <p:tav tm="100000">
                                          <p:val>
                                            <p:strVal val="#ppt_x"/>
                                          </p:val>
                                        </p:tav>
                                      </p:tavLst>
                                    </p:anim>
                                    <p:anim calcmode="lin" valueType="num">
                                      <p:cBhvr>
                                        <p:cTn id="25" dur="1000" fill="hold"/>
                                        <p:tgtEl>
                                          <p:spTgt spid="171023">
                                            <p:txEl>
                                              <p:pRg st="2" end="2"/>
                                            </p:txEl>
                                          </p:spTgt>
                                        </p:tgtEl>
                                        <p:attrNameLst>
                                          <p:attrName>ppt_y</p:attrName>
                                        </p:attrNameLst>
                                      </p:cBhvr>
                                      <p:tavLst>
                                        <p:tav tm="0">
                                          <p:val>
                                            <p:strVal val="#ppt_y"/>
                                          </p:val>
                                        </p:tav>
                                        <p:tav tm="100000">
                                          <p:val>
                                            <p:strVal val="#ppt_y"/>
                                          </p:val>
                                        </p:tav>
                                      </p:tavLst>
                                    </p:anim>
                                  </p:childTnLst>
                                </p:cTn>
                              </p:par>
                              <p:par>
                                <p:cTn id="26" presetID="40" presetClass="entr" presetSubtype="0" fill="hold" grpId="0" nodeType="withEffect">
                                  <p:stCondLst>
                                    <p:cond delay="0"/>
                                  </p:stCondLst>
                                  <p:iterate type="lt">
                                    <p:tmPct val="10000"/>
                                  </p:iterate>
                                  <p:childTnLst>
                                    <p:set>
                                      <p:cBhvr>
                                        <p:cTn id="27" dur="1" fill="hold">
                                          <p:stCondLst>
                                            <p:cond delay="0"/>
                                          </p:stCondLst>
                                        </p:cTn>
                                        <p:tgtEl>
                                          <p:spTgt spid="171023">
                                            <p:txEl>
                                              <p:pRg st="3" end="3"/>
                                            </p:txEl>
                                          </p:spTgt>
                                        </p:tgtEl>
                                        <p:attrNameLst>
                                          <p:attrName>style.visibility</p:attrName>
                                        </p:attrNameLst>
                                      </p:cBhvr>
                                      <p:to>
                                        <p:strVal val="visible"/>
                                      </p:to>
                                    </p:set>
                                    <p:animEffect transition="in" filter="fade">
                                      <p:cBhvr>
                                        <p:cTn id="28" dur="1000"/>
                                        <p:tgtEl>
                                          <p:spTgt spid="171023">
                                            <p:txEl>
                                              <p:pRg st="3" end="3"/>
                                            </p:txEl>
                                          </p:spTgt>
                                        </p:tgtEl>
                                      </p:cBhvr>
                                    </p:animEffect>
                                    <p:anim calcmode="lin" valueType="num">
                                      <p:cBhvr>
                                        <p:cTn id="29" dur="1000" fill="hold"/>
                                        <p:tgtEl>
                                          <p:spTgt spid="171023">
                                            <p:txEl>
                                              <p:pRg st="3" end="3"/>
                                            </p:txEl>
                                          </p:spTgt>
                                        </p:tgtEl>
                                        <p:attrNameLst>
                                          <p:attrName>ppt_x</p:attrName>
                                        </p:attrNameLst>
                                      </p:cBhvr>
                                      <p:tavLst>
                                        <p:tav tm="0">
                                          <p:val>
                                            <p:strVal val="#ppt_x-.1"/>
                                          </p:val>
                                        </p:tav>
                                        <p:tav tm="100000">
                                          <p:val>
                                            <p:strVal val="#ppt_x"/>
                                          </p:val>
                                        </p:tav>
                                      </p:tavLst>
                                    </p:anim>
                                    <p:anim calcmode="lin" valueType="num">
                                      <p:cBhvr>
                                        <p:cTn id="30" dur="1000" fill="hold"/>
                                        <p:tgtEl>
                                          <p:spTgt spid="171023">
                                            <p:txEl>
                                              <p:pRg st="3" end="3"/>
                                            </p:txEl>
                                          </p:spTgt>
                                        </p:tgtEl>
                                        <p:attrNameLst>
                                          <p:attrName>ppt_y</p:attrName>
                                        </p:attrNameLst>
                                      </p:cBhvr>
                                      <p:tavLst>
                                        <p:tav tm="0">
                                          <p:val>
                                            <p:strVal val="#ppt_y"/>
                                          </p:val>
                                        </p:tav>
                                        <p:tav tm="100000">
                                          <p:val>
                                            <p:strVal val="#ppt_y"/>
                                          </p:val>
                                        </p:tav>
                                      </p:tavLst>
                                    </p:anim>
                                  </p:childTnLst>
                                </p:cTn>
                              </p:par>
                              <p:par>
                                <p:cTn id="31" presetID="40" presetClass="entr" presetSubtype="0" fill="hold" grpId="0" nodeType="withEffect">
                                  <p:stCondLst>
                                    <p:cond delay="0"/>
                                  </p:stCondLst>
                                  <p:iterate type="lt">
                                    <p:tmPct val="10000"/>
                                  </p:iterate>
                                  <p:childTnLst>
                                    <p:set>
                                      <p:cBhvr>
                                        <p:cTn id="32" dur="1" fill="hold">
                                          <p:stCondLst>
                                            <p:cond delay="0"/>
                                          </p:stCondLst>
                                        </p:cTn>
                                        <p:tgtEl>
                                          <p:spTgt spid="171023">
                                            <p:txEl>
                                              <p:pRg st="4" end="4"/>
                                            </p:txEl>
                                          </p:spTgt>
                                        </p:tgtEl>
                                        <p:attrNameLst>
                                          <p:attrName>style.visibility</p:attrName>
                                        </p:attrNameLst>
                                      </p:cBhvr>
                                      <p:to>
                                        <p:strVal val="visible"/>
                                      </p:to>
                                    </p:set>
                                    <p:animEffect transition="in" filter="fade">
                                      <p:cBhvr>
                                        <p:cTn id="33" dur="1000"/>
                                        <p:tgtEl>
                                          <p:spTgt spid="171023">
                                            <p:txEl>
                                              <p:pRg st="4" end="4"/>
                                            </p:txEl>
                                          </p:spTgt>
                                        </p:tgtEl>
                                      </p:cBhvr>
                                    </p:animEffect>
                                    <p:anim calcmode="lin" valueType="num">
                                      <p:cBhvr>
                                        <p:cTn id="34" dur="1000" fill="hold"/>
                                        <p:tgtEl>
                                          <p:spTgt spid="171023">
                                            <p:txEl>
                                              <p:pRg st="4" end="4"/>
                                            </p:txEl>
                                          </p:spTgt>
                                        </p:tgtEl>
                                        <p:attrNameLst>
                                          <p:attrName>ppt_x</p:attrName>
                                        </p:attrNameLst>
                                      </p:cBhvr>
                                      <p:tavLst>
                                        <p:tav tm="0">
                                          <p:val>
                                            <p:strVal val="#ppt_x-.1"/>
                                          </p:val>
                                        </p:tav>
                                        <p:tav tm="100000">
                                          <p:val>
                                            <p:strVal val="#ppt_x"/>
                                          </p:val>
                                        </p:tav>
                                      </p:tavLst>
                                    </p:anim>
                                    <p:anim calcmode="lin" valueType="num">
                                      <p:cBhvr>
                                        <p:cTn id="35" dur="1000" fill="hold"/>
                                        <p:tgtEl>
                                          <p:spTgt spid="17102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22" grpId="0"/>
      <p:bldP spid="171023" grpId="0" build="p">
        <p:tmplLst>
          <p:tmpl lvl="1">
            <p:tnLst>
              <p:par>
                <p:cTn presetID="40" presetClass="entr" presetSubtype="0" fill="hold" nodeType="click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2">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3">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4">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5">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Lst>
      </p:bldP>
    </p:bldLst>
  </p:timing>
  <p:hf hdr="0"/>
  <p:txStyles>
    <p:titleStyle>
      <a:lvl1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2pPr>
      <a:lvl3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3pPr>
      <a:lvl4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4pPr>
      <a:lvl5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5pPr>
      <a:lvl6pPr marL="4572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6pPr>
      <a:lvl7pPr marL="9144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7pPr>
      <a:lvl8pPr marL="13716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8pPr>
      <a:lvl9pPr marL="18288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9pPr>
    </p:titleStyle>
    <p:bodyStyle>
      <a:lvl1pPr marL="342900" indent="-342900" algn="r" rtl="1" eaLnBrk="0" fontAlgn="base" hangingPunct="0">
        <a:spcBef>
          <a:spcPct val="20000"/>
        </a:spcBef>
        <a:spcAft>
          <a:spcPct val="0"/>
        </a:spcAft>
        <a:buClr>
          <a:schemeClr val="hlink"/>
        </a:buClr>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r" rtl="1" eaLnBrk="0" fontAlgn="base" hangingPunct="0">
        <a:spcBef>
          <a:spcPct val="20000"/>
        </a:spcBef>
        <a:spcAft>
          <a:spcPct val="0"/>
        </a:spcAft>
        <a:buClr>
          <a:schemeClr val="accent2"/>
        </a:buClr>
        <a:buFont typeface="Wingdings" pitchFamily="2" charset="2"/>
        <a:buChar char="§"/>
        <a:defRPr sz="2800">
          <a:solidFill>
            <a:schemeClr val="tx1"/>
          </a:solidFill>
          <a:effectLst>
            <a:outerShdw blurRad="38100" dist="38100" dir="2700000" algn="tl">
              <a:srgbClr val="000000"/>
            </a:outerShdw>
          </a:effectLst>
          <a:latin typeface="+mn-lt"/>
          <a:cs typeface="+mn-cs"/>
        </a:defRPr>
      </a:lvl2pPr>
      <a:lvl3pPr marL="1143000" indent="-228600" algn="r" rtl="1"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cs typeface="+mn-cs"/>
        </a:defRPr>
      </a:lvl3pPr>
      <a:lvl4pPr marL="1600200" indent="-228600" algn="r" rtl="1" eaLnBrk="0" fontAlgn="base" hangingPunct="0">
        <a:spcBef>
          <a:spcPct val="20000"/>
        </a:spcBef>
        <a:spcAft>
          <a:spcPct val="0"/>
        </a:spcAft>
        <a:buClr>
          <a:schemeClr val="accent2"/>
        </a:buClr>
        <a:buFont typeface="Wingdings" pitchFamily="2" charset="2"/>
        <a:buChar char="§"/>
        <a:defRPr sz="2000">
          <a:solidFill>
            <a:schemeClr val="tx1"/>
          </a:solidFill>
          <a:effectLst>
            <a:outerShdw blurRad="38100" dist="38100" dir="2700000" algn="tl">
              <a:srgbClr val="000000"/>
            </a:outerShdw>
          </a:effectLst>
          <a:latin typeface="+mn-lt"/>
          <a:cs typeface="+mn-cs"/>
        </a:defRPr>
      </a:lvl4pPr>
      <a:lvl5pPr marL="2057400" indent="-228600" algn="r" rtl="1"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5pPr>
      <a:lvl6pPr marL="25146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6pPr>
      <a:lvl7pPr marL="29718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7pPr>
      <a:lvl8pPr marL="34290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8pPr>
      <a:lvl9pPr marL="38862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fac.ksu.edu.sa/sites/default/files/2.cv_mr_johali_dec_2017_1.docx" TargetMode="External"/><Relationship Id="rId3" Type="http://schemas.openxmlformats.org/officeDocument/2006/relationships/hyperlink" Target="http://r.search.yahoo.com/_ylt=A0LEV08qBiNayUUAOYFXNyoA;_ylu=X3oDMTEyc2F2NTd1BGNvbG8DYmYxBHBvcwMyBHZ0aWQDVUkyQzNfMQRzZWMDc3I-/RV=2/RE=1512273578/RO=10/RU=http%3a%2f%2fwww.neelwafurat.com%2fitempage.aspx%3fid%3degb101991-5101613%26search%3dbooks/RK=2/RS=ZkKDCZyewqG_2pXSVMCxHP7_ywQ-" TargetMode="External"/><Relationship Id="rId7" Type="http://schemas.openxmlformats.org/officeDocument/2006/relationships/hyperlink" Target="http://www.ksa-teachers.com/forums/t104100"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www.facebook.com/marspub.eg/posts/291626474320370" TargetMode="External"/><Relationship Id="rId5" Type="http://schemas.openxmlformats.org/officeDocument/2006/relationships/hyperlink" Target="https://bouhoot.blogspot.com.eg/2015/04/normal-0-21-false-false-false-fr-x-none_66.html" TargetMode="External"/><Relationship Id="rId4" Type="http://schemas.openxmlformats.org/officeDocument/2006/relationships/hyperlink" Target="http://faculty.ksu.edu.sa/JOHALI/Publications/Forms/AllItems.aspx" TargetMode="External"/><Relationship Id="rId9"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fac.ksu.edu.sa/ejohali" TargetMode="External"/><Relationship Id="rId3" Type="http://schemas.openxmlformats.org/officeDocument/2006/relationships/hyperlink" Target="mailto:_Johali.59@windowslie.com" TargetMode="External"/><Relationship Id="rId7" Type="http://schemas.openxmlformats.org/officeDocument/2006/relationships/hyperlink" Target="http://faculty.ksu.edu.sa/JOHALI/default.aspx" TargetMode="External"/><Relationship Id="rId2" Type="http://schemas.openxmlformats.org/officeDocument/2006/relationships/hyperlink" Target="mailto:Johali59@hotmail.com" TargetMode="External"/><Relationship Id="rId1" Type="http://schemas.openxmlformats.org/officeDocument/2006/relationships/slideLayout" Target="../slideLayouts/slideLayout1.xml"/><Relationship Id="rId6" Type="http://schemas.openxmlformats.org/officeDocument/2006/relationships/hyperlink" Target="https://wiki.answers.com/Q/User:Johaliask" TargetMode="External"/><Relationship Id="rId5" Type="http://schemas.openxmlformats.org/officeDocument/2006/relationships/hyperlink" Target="https://twitter.com/TheNature2011" TargetMode="External"/><Relationship Id="rId4" Type="http://schemas.openxmlformats.org/officeDocument/2006/relationships/hyperlink" Target="http://sa.linkedin.com..................who/"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عنصر نائب لرقم الشريحة 5"/>
          <p:cNvSpPr>
            <a:spLocks noGrp="1"/>
          </p:cNvSpPr>
          <p:nvPr>
            <p:ph type="sldNum" sz="quarter" idx="12"/>
          </p:nvPr>
        </p:nvSpPr>
        <p:spPr>
          <a:xfrm>
            <a:off x="4214810" y="6388101"/>
            <a:ext cx="1052490" cy="327047"/>
          </a:xfrm>
        </p:spPr>
        <p:txBody>
          <a:bodyPr/>
          <a:lstStyle/>
          <a:p>
            <a:pPr algn="ctr"/>
            <a:fld id="{54EFE01F-2A90-4F95-8156-3112546C6D71}" type="slidenum">
              <a:rPr lang="ar-SA" smtClean="0"/>
              <a:pPr algn="ctr"/>
              <a:t>1</a:t>
            </a:fld>
            <a:endParaRPr lang="en-US" dirty="0"/>
          </a:p>
        </p:txBody>
      </p:sp>
      <p:sp>
        <p:nvSpPr>
          <p:cNvPr id="14" name="Rectangle 7"/>
          <p:cNvSpPr>
            <a:spLocks noChangeArrowheads="1"/>
          </p:cNvSpPr>
          <p:nvPr/>
        </p:nvSpPr>
        <p:spPr bwMode="auto">
          <a:xfrm>
            <a:off x="2643174" y="0"/>
            <a:ext cx="3571900" cy="620712"/>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sz="2400" b="1" dirty="0">
                <a:solidFill>
                  <a:srgbClr val="00FF99"/>
                </a:solidFill>
                <a:effectLst>
                  <a:outerShdw blurRad="38100" dist="38100" dir="2700000" algn="tl">
                    <a:srgbClr val="000000"/>
                  </a:outerShdw>
                </a:effectLst>
                <a:latin typeface="David" pitchFamily="34" charset="-79"/>
                <a:cs typeface="Diwani Bent" pitchFamily="2" charset="-78"/>
              </a:rPr>
              <a:t>بسم الله الرحمن الرحيم</a:t>
            </a:r>
            <a:endParaRPr lang="en-US" sz="2400" b="1" dirty="0">
              <a:solidFill>
                <a:srgbClr val="00FF99"/>
              </a:solidFill>
              <a:effectLst>
                <a:outerShdw blurRad="38100" dist="38100" dir="2700000" algn="tl">
                  <a:srgbClr val="000000"/>
                </a:outerShdw>
              </a:effectLst>
              <a:latin typeface="David" pitchFamily="34" charset="-79"/>
              <a:cs typeface="David" pitchFamily="34" charset="-79"/>
            </a:endParaRPr>
          </a:p>
        </p:txBody>
      </p:sp>
      <p:sp>
        <p:nvSpPr>
          <p:cNvPr id="31" name="عنصر نائب للتاريخ 15"/>
          <p:cNvSpPr>
            <a:spLocks noGrp="1"/>
          </p:cNvSpPr>
          <p:nvPr>
            <p:ph type="dt" sz="half" idx="10"/>
          </p:nvPr>
        </p:nvSpPr>
        <p:spPr>
          <a:xfrm>
            <a:off x="928662" y="714356"/>
            <a:ext cx="7286676" cy="857256"/>
          </a:xfrm>
        </p:spPr>
        <p:style>
          <a:lnRef idx="2">
            <a:schemeClr val="accent6"/>
          </a:lnRef>
          <a:fillRef idx="1">
            <a:schemeClr val="lt1"/>
          </a:fillRef>
          <a:effectRef idx="0">
            <a:schemeClr val="accent6"/>
          </a:effectRef>
          <a:fontRef idx="minor">
            <a:schemeClr val="dk1"/>
          </a:fontRef>
        </p:style>
        <p:txBody>
          <a:bodyPr/>
          <a:lstStyle/>
          <a:p>
            <a:pPr algn="ctr"/>
            <a:r>
              <a:rPr lang="ar-SA" sz="2400" dirty="0" smtClean="0">
                <a:latin typeface="Arabic Typesetting" pitchFamily="66" charset="-78"/>
                <a:cs typeface="Arabic Typesetting" pitchFamily="66" charset="-78"/>
              </a:rPr>
              <a:t>مختصر تاريخ التعليم الصحي السعودي </a:t>
            </a:r>
            <a:endParaRPr lang="ar-SA" sz="2400" dirty="0" smtClean="0">
              <a:latin typeface="Arabic Typesetting" pitchFamily="66" charset="-78"/>
              <a:cs typeface="Arabic Typesetting" pitchFamily="66" charset="-78"/>
            </a:endParaRPr>
          </a:p>
          <a:p>
            <a:pPr algn="ctr"/>
            <a:r>
              <a:rPr lang="ar-SA" sz="2400" dirty="0" smtClean="0">
                <a:latin typeface="Arabic Typesetting" pitchFamily="66" charset="-78"/>
                <a:cs typeface="Arabic Typesetting" pitchFamily="66" charset="-78"/>
              </a:rPr>
              <a:t>عرض </a:t>
            </a:r>
            <a:r>
              <a:rPr lang="ar-SA" sz="2400" dirty="0" smtClean="0">
                <a:latin typeface="Arabic Typesetting" pitchFamily="66" charset="-78"/>
                <a:cs typeface="Arabic Typesetting" pitchFamily="66" charset="-78"/>
              </a:rPr>
              <a:t>خاص لمشروع مركز توثيق تاريخ التعليم الصحي السعودي الحرس </a:t>
            </a:r>
            <a:r>
              <a:rPr lang="ar-SA" sz="2400" dirty="0" smtClean="0">
                <a:latin typeface="Arabic Typesetting" pitchFamily="66" charset="-78"/>
                <a:cs typeface="Arabic Typesetting" pitchFamily="66" charset="-78"/>
              </a:rPr>
              <a:t>الوطني</a:t>
            </a:r>
            <a:endParaRPr lang="ar-SA" sz="2400" dirty="0" smtClean="0">
              <a:latin typeface="Arabic Typesetting" pitchFamily="66" charset="-78"/>
              <a:cs typeface="Arabic Typesetting" pitchFamily="66" charset="-78"/>
            </a:endParaRPr>
          </a:p>
        </p:txBody>
      </p:sp>
      <p:sp>
        <p:nvSpPr>
          <p:cNvPr id="35" name="مستطيل 34"/>
          <p:cNvSpPr/>
          <p:nvPr/>
        </p:nvSpPr>
        <p:spPr>
          <a:xfrm>
            <a:off x="857224" y="5934694"/>
            <a:ext cx="7429552" cy="923330"/>
          </a:xfrm>
          <a:prstGeom prst="rect">
            <a:avLst/>
          </a:prstGeom>
          <a:solidFill>
            <a:schemeClr val="tx1"/>
          </a:solidFill>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ar-SA" b="1" dirty="0" smtClean="0">
                <a:solidFill>
                  <a:schemeClr val="bg1"/>
                </a:solidFill>
                <a:latin typeface="Andalus" pitchFamily="18" charset="-78"/>
                <a:cs typeface="Andalus" pitchFamily="18" charset="-78"/>
              </a:rPr>
              <a:t>عيسى </a:t>
            </a:r>
            <a:r>
              <a:rPr lang="ar-SA" b="1" dirty="0" smtClean="0">
                <a:solidFill>
                  <a:schemeClr val="bg1"/>
                </a:solidFill>
                <a:latin typeface="Andalus" pitchFamily="18" charset="-78"/>
                <a:cs typeface="Andalus" pitchFamily="18" charset="-78"/>
              </a:rPr>
              <a:t>بن علي محمد </a:t>
            </a:r>
            <a:r>
              <a:rPr lang="ar-SA" b="1" dirty="0" err="1" smtClean="0">
                <a:solidFill>
                  <a:schemeClr val="bg1"/>
                </a:solidFill>
                <a:latin typeface="Andalus" pitchFamily="18" charset="-78"/>
                <a:cs typeface="Andalus" pitchFamily="18" charset="-78"/>
              </a:rPr>
              <a:t>جوحلي</a:t>
            </a:r>
            <a:r>
              <a:rPr lang="ar-SA" b="1" dirty="0" smtClean="0">
                <a:solidFill>
                  <a:schemeClr val="bg1"/>
                </a:solidFill>
                <a:latin typeface="Andalus" pitchFamily="18" charset="-78"/>
                <a:cs typeface="Andalus" pitchFamily="18" charset="-78"/>
              </a:rPr>
              <a:t> </a:t>
            </a:r>
          </a:p>
          <a:p>
            <a:pPr algn="ctr"/>
            <a:r>
              <a:rPr lang="ar-SA" b="1" dirty="0" smtClean="0">
                <a:solidFill>
                  <a:schemeClr val="bg1"/>
                </a:solidFill>
                <a:latin typeface="Andalus" pitchFamily="18" charset="-78"/>
                <a:cs typeface="Andalus" pitchFamily="18" charset="-78"/>
              </a:rPr>
              <a:t> </a:t>
            </a:r>
            <a:r>
              <a:rPr lang="ar-SA" b="1" dirty="0" smtClean="0">
                <a:solidFill>
                  <a:schemeClr val="bg1"/>
                </a:solidFill>
                <a:latin typeface="Andalus" pitchFamily="18" charset="-78"/>
                <a:cs typeface="Andalus" pitchFamily="18" charset="-78"/>
              </a:rPr>
              <a:t>محاضر التعليم والتثقيف </a:t>
            </a:r>
            <a:r>
              <a:rPr lang="ar-SA" b="1" dirty="0" smtClean="0">
                <a:solidFill>
                  <a:schemeClr val="bg1"/>
                </a:solidFill>
                <a:latin typeface="Andalus" pitchFamily="18" charset="-78"/>
                <a:cs typeface="Andalus" pitchFamily="18" charset="-78"/>
              </a:rPr>
              <a:t>الصحي، قسم </a:t>
            </a:r>
            <a:r>
              <a:rPr lang="ar-SA" b="1" dirty="0" smtClean="0">
                <a:solidFill>
                  <a:schemeClr val="bg1"/>
                </a:solidFill>
                <a:latin typeface="Andalus" pitchFamily="18" charset="-78"/>
                <a:cs typeface="Andalus" pitchFamily="18" charset="-78"/>
              </a:rPr>
              <a:t>علوم صحة المجتمع كلية العلوم الطبية التطبيقية جامعة الملك سعود </a:t>
            </a:r>
            <a:endParaRPr lang="ar-SA" b="1" dirty="0" smtClean="0">
              <a:solidFill>
                <a:schemeClr val="bg1"/>
              </a:solidFill>
              <a:latin typeface="Andalus" pitchFamily="18" charset="-78"/>
              <a:cs typeface="Andalus" pitchFamily="18" charset="-78"/>
            </a:endParaRPr>
          </a:p>
          <a:p>
            <a:pPr algn="ctr"/>
            <a:r>
              <a:rPr lang="ar-SA" b="1" dirty="0" smtClean="0">
                <a:solidFill>
                  <a:schemeClr val="bg1"/>
                </a:solidFill>
                <a:latin typeface="Andalus" pitchFamily="18" charset="-78"/>
                <a:cs typeface="Andalus" pitchFamily="18" charset="-78"/>
              </a:rPr>
              <a:t>الرياض 16_3_1439هـ</a:t>
            </a:r>
          </a:p>
        </p:txBody>
      </p:sp>
      <p:pic>
        <p:nvPicPr>
          <p:cNvPr id="1027" name="Picture 3"/>
          <p:cNvPicPr>
            <a:picLocks noChangeAspect="1" noChangeArrowheads="1"/>
          </p:cNvPicPr>
          <p:nvPr/>
        </p:nvPicPr>
        <p:blipFill>
          <a:blip r:embed="rId3"/>
          <a:srcRect t="9821"/>
          <a:stretch>
            <a:fillRect/>
          </a:stretch>
        </p:blipFill>
        <p:spPr bwMode="auto">
          <a:xfrm>
            <a:off x="1500166" y="1643050"/>
            <a:ext cx="6215106" cy="4214842"/>
          </a:xfrm>
          <a:prstGeom prst="rect">
            <a:avLst/>
          </a:prstGeom>
          <a:noFill/>
          <a:ln w="9525">
            <a:noFill/>
            <a:miter lim="800000"/>
            <a:headEnd/>
            <a:tailEnd/>
          </a:ln>
          <a:effectLst/>
        </p:spPr>
      </p:pic>
    </p:spTree>
  </p:cSld>
  <p:clrMapOvr>
    <a:masterClrMapping/>
  </p:clrMapOvr>
  <p:transition>
    <p:push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عنصر نائب للتاريخ 15"/>
          <p:cNvSpPr>
            <a:spLocks noGrp="1"/>
          </p:cNvSpPr>
          <p:nvPr>
            <p:ph type="dt" sz="half" idx="10"/>
          </p:nvPr>
        </p:nvSpPr>
        <p:spPr>
          <a:xfrm>
            <a:off x="71406" y="6643710"/>
            <a:ext cx="3143272" cy="214314"/>
          </a:xfrm>
        </p:spPr>
        <p:style>
          <a:lnRef idx="2">
            <a:schemeClr val="dk1">
              <a:shade val="50000"/>
            </a:schemeClr>
          </a:lnRef>
          <a:fillRef idx="1">
            <a:schemeClr val="dk1"/>
          </a:fillRef>
          <a:effectRef idx="0">
            <a:schemeClr val="dk1"/>
          </a:effectRef>
          <a:fontRef idx="minor">
            <a:schemeClr val="lt1"/>
          </a:fontRef>
        </p:style>
        <p:txBody>
          <a:bodyPr/>
          <a:lstStyle/>
          <a:p>
            <a:pPr algn="ctr"/>
            <a:r>
              <a:rPr lang="ar-SA" sz="1100" dirty="0" smtClean="0"/>
              <a:t>مختصر تاريخ التعليم الصحي عيسى </a:t>
            </a:r>
            <a:r>
              <a:rPr lang="ar-SA" sz="1100" dirty="0" err="1" smtClean="0"/>
              <a:t>الجوحلي</a:t>
            </a:r>
            <a:r>
              <a:rPr lang="ar-SA" sz="1100" dirty="0" smtClean="0"/>
              <a:t> 16__3_1439</a:t>
            </a:r>
            <a:endParaRPr lang="en-US" sz="1100" dirty="0"/>
          </a:p>
        </p:txBody>
      </p:sp>
      <p:sp>
        <p:nvSpPr>
          <p:cNvPr id="12" name="عنصر نائب للتذييل 4"/>
          <p:cNvSpPr>
            <a:spLocks noGrp="1"/>
          </p:cNvSpPr>
          <p:nvPr>
            <p:ph type="ftr" sz="quarter" idx="11"/>
          </p:nvPr>
        </p:nvSpPr>
        <p:spPr>
          <a:xfrm>
            <a:off x="5643602" y="6643710"/>
            <a:ext cx="3500430" cy="214314"/>
          </a:xfrm>
        </p:spPr>
        <p:style>
          <a:lnRef idx="2">
            <a:schemeClr val="dk1">
              <a:shade val="50000"/>
            </a:schemeClr>
          </a:lnRef>
          <a:fillRef idx="1">
            <a:schemeClr val="dk1"/>
          </a:fillRef>
          <a:effectRef idx="0">
            <a:schemeClr val="dk1"/>
          </a:effectRef>
          <a:fontRef idx="minor">
            <a:schemeClr val="lt1"/>
          </a:fontRef>
        </p:style>
        <p:txBody>
          <a:bodyPr/>
          <a:lstStyle/>
          <a:p>
            <a:r>
              <a:rPr lang="ar-SA" sz="900" dirty="0" smtClean="0"/>
              <a:t>عرض خاص لمشروع مركز توثيق تاريخ التعليم الصحي السعودي الحرس الوطني</a:t>
            </a:r>
            <a:endParaRPr lang="en-US" sz="900" dirty="0"/>
          </a:p>
        </p:txBody>
      </p:sp>
      <p:sp>
        <p:nvSpPr>
          <p:cNvPr id="7" name="عنوان 1"/>
          <p:cNvSpPr>
            <a:spLocks noGrp="1"/>
          </p:cNvSpPr>
          <p:nvPr>
            <p:ph type="title"/>
          </p:nvPr>
        </p:nvSpPr>
        <p:spPr>
          <a:xfrm>
            <a:off x="571472" y="2500306"/>
            <a:ext cx="8072494" cy="714380"/>
          </a:xfrm>
        </p:spPr>
        <p:style>
          <a:lnRef idx="2">
            <a:schemeClr val="dk1"/>
          </a:lnRef>
          <a:fillRef idx="1">
            <a:schemeClr val="lt1"/>
          </a:fillRef>
          <a:effectRef idx="0">
            <a:schemeClr val="dk1"/>
          </a:effectRef>
          <a:fontRef idx="minor">
            <a:schemeClr val="dk1"/>
          </a:fontRef>
        </p:style>
        <p:txBody>
          <a:bodyPr>
            <a:normAutofit/>
          </a:bodyPr>
          <a:lstStyle/>
          <a:p>
            <a:pPr algn="ctr"/>
            <a:r>
              <a:rPr lang="ar-SA" sz="2000" dirty="0" smtClean="0">
                <a:latin typeface="Monotype Koufi" pitchFamily="2" charset="-78"/>
                <a:ea typeface="Monotype Koufi" pitchFamily="2" charset="-78"/>
                <a:cs typeface="Monotype Koufi" pitchFamily="2" charset="-78"/>
              </a:rPr>
              <a:t>نموذج الفلسفة الشاملة لنظام تخطيط وتطوير مناهج التعليم الصحي</a:t>
            </a:r>
            <a:br>
              <a:rPr lang="ar-SA" sz="2000" dirty="0" smtClean="0">
                <a:latin typeface="Monotype Koufi" pitchFamily="2" charset="-78"/>
                <a:ea typeface="Monotype Koufi" pitchFamily="2" charset="-78"/>
                <a:cs typeface="Monotype Koufi" pitchFamily="2" charset="-78"/>
              </a:rPr>
            </a:br>
            <a:r>
              <a:rPr lang="ar-SA" sz="1800" dirty="0" smtClean="0">
                <a:latin typeface="Monotype Koufi" pitchFamily="2" charset="-78"/>
                <a:ea typeface="Monotype Koufi" pitchFamily="2" charset="-78"/>
                <a:cs typeface="Monotype Koufi" pitchFamily="2" charset="-78"/>
              </a:rPr>
              <a:t>”وصف تفصيلي لخبراتنا ومبادئها ومقوماتها – نموذج مطور 1417هـ بعد الماجستير“   </a:t>
            </a:r>
            <a:endParaRPr lang="ar-SA" sz="1800" dirty="0">
              <a:latin typeface="Monotype Koufi" pitchFamily="2" charset="-78"/>
              <a:ea typeface="Monotype Koufi" pitchFamily="2" charset="-78"/>
              <a:cs typeface="Monotype Koufi" pitchFamily="2" charset="-78"/>
            </a:endParaRPr>
          </a:p>
        </p:txBody>
      </p:sp>
      <p:sp>
        <p:nvSpPr>
          <p:cNvPr id="8" name="مستطيل 7"/>
          <p:cNvSpPr/>
          <p:nvPr/>
        </p:nvSpPr>
        <p:spPr>
          <a:xfrm>
            <a:off x="928662" y="4786322"/>
            <a:ext cx="7643866" cy="1015663"/>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lvl="0" algn="ctr" fontAlgn="auto">
              <a:spcAft>
                <a:spcPts val="0"/>
              </a:spcAft>
              <a:defRPr/>
            </a:pPr>
            <a:r>
              <a:rPr lang="ar-SA" sz="2000" dirty="0" smtClean="0">
                <a:latin typeface="Simplified Arabic" pitchFamily="18" charset="-78"/>
                <a:ea typeface="Monotype Koufi" pitchFamily="2" charset="-78"/>
                <a:cs typeface="Simplified Arabic" pitchFamily="18" charset="-78"/>
              </a:rPr>
              <a:t>رغم أنه وصف لعملنا المتمثلة في خطط وتعليمات لجان إعداد وتقويم وتقويم المناهج </a:t>
            </a:r>
            <a:r>
              <a:rPr lang="ar-SA" sz="2000" dirty="0" err="1" smtClean="0">
                <a:latin typeface="Simplified Arabic" pitchFamily="18" charset="-78"/>
                <a:ea typeface="Monotype Koufi" pitchFamily="2" charset="-78"/>
                <a:cs typeface="Simplified Arabic" pitchFamily="18" charset="-78"/>
              </a:rPr>
              <a:t>و</a:t>
            </a:r>
            <a:r>
              <a:rPr lang="ar-SA" sz="2000" dirty="0" smtClean="0">
                <a:latin typeface="Simplified Arabic" pitchFamily="18" charset="-78"/>
                <a:ea typeface="Monotype Koufi" pitchFamily="2" charset="-78"/>
                <a:cs typeface="Simplified Arabic" pitchFamily="18" charset="-78"/>
              </a:rPr>
              <a:t> واقعية كل مبادئه ومقوماته وتوفرها بشكل أو آخر إلا انه لم يجد تفهم واسع ولم يختبر تطبيقه بدقة. ولو تأملنا في متطلبات الجودة الشاملة والاعتماد الأكاديمي في زماننا هذا لوجدناها فيه    </a:t>
            </a:r>
            <a:endParaRPr lang="ar-SA" sz="2000" dirty="0">
              <a:latin typeface="Simplified Arabic" pitchFamily="18" charset="-78"/>
              <a:ea typeface="Monotype Koufi" pitchFamily="2" charset="-78"/>
              <a:cs typeface="Simplified Arabic" pitchFamily="18" charset="-78"/>
            </a:endParaRPr>
          </a:p>
        </p:txBody>
      </p:sp>
      <p:sp>
        <p:nvSpPr>
          <p:cNvPr id="9" name="مستطيل 8"/>
          <p:cNvSpPr/>
          <p:nvPr/>
        </p:nvSpPr>
        <p:spPr>
          <a:xfrm>
            <a:off x="1714480" y="928670"/>
            <a:ext cx="5466418"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ar-SA" b="1" dirty="0" smtClean="0">
                <a:latin typeface="Bodoni MT Black" pitchFamily="18" charset="0"/>
              </a:rPr>
              <a:t>التعليم الصحي السعودي المساعد </a:t>
            </a:r>
            <a:r>
              <a:rPr lang="ar-SA" b="1" dirty="0" err="1" smtClean="0">
                <a:latin typeface="Bodoni MT Black" pitchFamily="18" charset="0"/>
              </a:rPr>
              <a:t>و</a:t>
            </a:r>
            <a:r>
              <a:rPr lang="ar-SA" b="1" dirty="0" smtClean="0">
                <a:latin typeface="Bodoni MT Black" pitchFamily="18" charset="0"/>
              </a:rPr>
              <a:t> الفني _أنظمة ومناهج</a:t>
            </a:r>
            <a:endParaRPr lang="ar-SA" dirty="0"/>
          </a:p>
        </p:txBody>
      </p:sp>
      <p:sp>
        <p:nvSpPr>
          <p:cNvPr id="10" name="Rectangle 7"/>
          <p:cNvSpPr>
            <a:spLocks noChangeArrowheads="1"/>
          </p:cNvSpPr>
          <p:nvPr/>
        </p:nvSpPr>
        <p:spPr bwMode="auto">
          <a:xfrm>
            <a:off x="3571868" y="-24"/>
            <a:ext cx="2286016" cy="500066"/>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sz="20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0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Tree>
  </p:cSld>
  <p:clrMapOvr>
    <a:masterClrMapping/>
  </p:clrMapOvr>
  <p:transition>
    <p:push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3"/>
          <p:cNvSpPr>
            <a:spLocks noGrp="1" noRot="1" noChangeArrowheads="1"/>
          </p:cNvSpPr>
          <p:nvPr>
            <p:ph type="body" idx="1"/>
          </p:nvPr>
        </p:nvSpPr>
        <p:spPr>
          <a:xfrm>
            <a:off x="285720" y="1071546"/>
            <a:ext cx="8643998" cy="4857784"/>
          </a:xfrm>
        </p:spPr>
        <p:style>
          <a:lnRef idx="3">
            <a:schemeClr val="lt1"/>
          </a:lnRef>
          <a:fillRef idx="1">
            <a:schemeClr val="dk1"/>
          </a:fillRef>
          <a:effectRef idx="1">
            <a:schemeClr val="dk1"/>
          </a:effectRef>
          <a:fontRef idx="minor">
            <a:schemeClr val="lt1"/>
          </a:fontRef>
        </p:style>
        <p:txBody>
          <a:bodyPr/>
          <a:lstStyle/>
          <a:p>
            <a:pPr algn="ctr">
              <a:buNone/>
            </a:pPr>
            <a:endParaRPr lang="ar-SA" sz="2400" b="1" dirty="0" smtClean="0">
              <a:latin typeface="Bodoni MT Black" pitchFamily="18" charset="0"/>
            </a:endParaRPr>
          </a:p>
          <a:p>
            <a:pPr algn="ctr">
              <a:buNone/>
            </a:pPr>
            <a:endParaRPr lang="en-US" sz="2400" b="1" dirty="0" smtClean="0">
              <a:latin typeface="Bodoni MT Black" pitchFamily="18" charset="0"/>
            </a:endParaRPr>
          </a:p>
        </p:txBody>
      </p:sp>
      <p:sp>
        <p:nvSpPr>
          <p:cNvPr id="16" name="عنصر نائب للتاريخ 15"/>
          <p:cNvSpPr>
            <a:spLocks noGrp="1"/>
          </p:cNvSpPr>
          <p:nvPr>
            <p:ph type="dt" sz="half" idx="10"/>
          </p:nvPr>
        </p:nvSpPr>
        <p:spPr>
          <a:xfrm>
            <a:off x="285720" y="6500834"/>
            <a:ext cx="3357586" cy="357190"/>
          </a:xfrm>
        </p:spPr>
        <p:style>
          <a:lnRef idx="2">
            <a:schemeClr val="dk1">
              <a:shade val="50000"/>
            </a:schemeClr>
          </a:lnRef>
          <a:fillRef idx="1">
            <a:schemeClr val="dk1"/>
          </a:fillRef>
          <a:effectRef idx="0">
            <a:schemeClr val="dk1"/>
          </a:effectRef>
          <a:fontRef idx="minor">
            <a:schemeClr val="lt1"/>
          </a:fontRef>
        </p:style>
        <p:txBody>
          <a:bodyPr/>
          <a:lstStyle/>
          <a:p>
            <a:pPr algn="ctr"/>
            <a:r>
              <a:rPr lang="ar-SA" sz="1100" dirty="0" smtClean="0"/>
              <a:t>مختصر تاريخ التعليم الصحي عيسى </a:t>
            </a:r>
            <a:r>
              <a:rPr lang="ar-SA" sz="1100" dirty="0" err="1" smtClean="0"/>
              <a:t>الجوحلي</a:t>
            </a:r>
            <a:r>
              <a:rPr lang="ar-SA" sz="1100" dirty="0" smtClean="0"/>
              <a:t> 16__3_1439</a:t>
            </a:r>
            <a:endParaRPr lang="en-US" sz="1100" dirty="0"/>
          </a:p>
        </p:txBody>
      </p:sp>
      <p:sp>
        <p:nvSpPr>
          <p:cNvPr id="12" name="عنصر نائب للتذييل 4"/>
          <p:cNvSpPr>
            <a:spLocks noGrp="1"/>
          </p:cNvSpPr>
          <p:nvPr>
            <p:ph type="ftr" sz="quarter" idx="11"/>
          </p:nvPr>
        </p:nvSpPr>
        <p:spPr>
          <a:xfrm>
            <a:off x="5214942" y="6572272"/>
            <a:ext cx="3857620" cy="285752"/>
          </a:xfrm>
        </p:spPr>
        <p:style>
          <a:lnRef idx="2">
            <a:schemeClr val="dk1">
              <a:shade val="50000"/>
            </a:schemeClr>
          </a:lnRef>
          <a:fillRef idx="1">
            <a:schemeClr val="dk1"/>
          </a:fillRef>
          <a:effectRef idx="0">
            <a:schemeClr val="dk1"/>
          </a:effectRef>
          <a:fontRef idx="minor">
            <a:schemeClr val="lt1"/>
          </a:fontRef>
        </p:style>
        <p:txBody>
          <a:bodyPr/>
          <a:lstStyle/>
          <a:p>
            <a:r>
              <a:rPr lang="ar-SA" sz="1100" dirty="0" smtClean="0"/>
              <a:t>عرض خاص لمشروع مركز توثيق تاريخ التعليم الصحي السعودي الحرس الوطني</a:t>
            </a:r>
            <a:endParaRPr lang="en-US" sz="1100" dirty="0"/>
          </a:p>
        </p:txBody>
      </p:sp>
      <p:sp>
        <p:nvSpPr>
          <p:cNvPr id="14" name="Rectangle 7"/>
          <p:cNvSpPr>
            <a:spLocks noChangeArrowheads="1"/>
          </p:cNvSpPr>
          <p:nvPr/>
        </p:nvSpPr>
        <p:spPr bwMode="auto">
          <a:xfrm>
            <a:off x="3571868" y="-24"/>
            <a:ext cx="2286016" cy="500066"/>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sz="20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0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pic>
        <p:nvPicPr>
          <p:cNvPr id="9" name="Picture 2" descr="D:\ok\se50ens\siemens\doc\Documents\CONFERENCES and Workshops 2011\اللقاء الوطني الاول ابها مايو 2011\المسيرة التاريخية أنظمة تخطيط وتطوير المناهج.bmp"/>
          <p:cNvPicPr>
            <a:picLocks noChangeAspect="1" noChangeArrowheads="1"/>
          </p:cNvPicPr>
          <p:nvPr/>
        </p:nvPicPr>
        <p:blipFill>
          <a:blip r:embed="rId3"/>
          <a:srcRect l="9569" t="13233" r="25040" b="12365"/>
          <a:stretch>
            <a:fillRect/>
          </a:stretch>
        </p:blipFill>
        <p:spPr bwMode="auto">
          <a:xfrm>
            <a:off x="1214415" y="1785926"/>
            <a:ext cx="6786610" cy="4071966"/>
          </a:xfrm>
          <a:prstGeom prst="rect">
            <a:avLst/>
          </a:prstGeom>
          <a:noFill/>
        </p:spPr>
      </p:pic>
      <p:sp>
        <p:nvSpPr>
          <p:cNvPr id="10" name="مستطيل 9"/>
          <p:cNvSpPr/>
          <p:nvPr/>
        </p:nvSpPr>
        <p:spPr>
          <a:xfrm>
            <a:off x="1428728" y="1285860"/>
            <a:ext cx="6143668" cy="4001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ar-SA" sz="2000" b="1" dirty="0" smtClean="0">
                <a:latin typeface="Arabic Typesetting" pitchFamily="66" charset="-78"/>
                <a:cs typeface="Arabic Typesetting" pitchFamily="66" charset="-78"/>
              </a:rPr>
              <a:t>نموذج </a:t>
            </a:r>
            <a:r>
              <a:rPr lang="ar-SA" sz="2000" b="1" dirty="0" err="1" smtClean="0">
                <a:latin typeface="Arabic Typesetting" pitchFamily="66" charset="-78"/>
                <a:cs typeface="Arabic Typesetting" pitchFamily="66" charset="-78"/>
              </a:rPr>
              <a:t>الجوحلي</a:t>
            </a:r>
            <a:r>
              <a:rPr lang="ar-SA" sz="2000" b="1" dirty="0" smtClean="0">
                <a:latin typeface="Arabic Typesetting" pitchFamily="66" charset="-78"/>
                <a:cs typeface="Arabic Typesetting" pitchFamily="66" charset="-78"/>
              </a:rPr>
              <a:t> فلسفة تخطيط وتطوير  مناهج التعليم الصحي الفني_ تحليل خبرات عملية ثمانون عاما  </a:t>
            </a:r>
            <a:r>
              <a:rPr lang="en-US" sz="2000" b="1" dirty="0" smtClean="0">
                <a:latin typeface="Arabic Typesetting" pitchFamily="66" charset="-78"/>
                <a:cs typeface="Arabic Typesetting" pitchFamily="66" charset="-78"/>
              </a:rPr>
              <a:t> </a:t>
            </a:r>
            <a:endParaRPr lang="en-US" sz="2000" b="1" dirty="0">
              <a:latin typeface="Arabic Typesetting" pitchFamily="66" charset="-78"/>
              <a:cs typeface="Arabic Typesetting" pitchFamily="66" charset="-78"/>
            </a:endParaRPr>
          </a:p>
        </p:txBody>
      </p:sp>
      <p:sp>
        <p:nvSpPr>
          <p:cNvPr id="8" name="مستطيل 7"/>
          <p:cNvSpPr/>
          <p:nvPr/>
        </p:nvSpPr>
        <p:spPr>
          <a:xfrm>
            <a:off x="2000232" y="500042"/>
            <a:ext cx="5466418"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ar-SA" b="1" dirty="0" smtClean="0">
                <a:latin typeface="Bodoni MT Black" pitchFamily="18" charset="0"/>
              </a:rPr>
              <a:t>التعليم الصحي السعودي المساعد </a:t>
            </a:r>
            <a:r>
              <a:rPr lang="ar-SA" b="1" dirty="0" err="1" smtClean="0">
                <a:latin typeface="Bodoni MT Black" pitchFamily="18" charset="0"/>
              </a:rPr>
              <a:t>و</a:t>
            </a:r>
            <a:r>
              <a:rPr lang="ar-SA" b="1" dirty="0" smtClean="0">
                <a:latin typeface="Bodoni MT Black" pitchFamily="18" charset="0"/>
              </a:rPr>
              <a:t> الفني _أنظمة ومناهج</a:t>
            </a:r>
            <a:endParaRPr lang="ar-SA" dirty="0"/>
          </a:p>
        </p:txBody>
      </p:sp>
    </p:spTree>
  </p:cSld>
  <p:clrMapOvr>
    <a:masterClrMapping/>
  </p:clrMapOvr>
  <p:transition>
    <p:push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عنصر نائب للتاريخ 15"/>
          <p:cNvSpPr>
            <a:spLocks noGrp="1"/>
          </p:cNvSpPr>
          <p:nvPr>
            <p:ph type="dt" sz="half" idx="10"/>
          </p:nvPr>
        </p:nvSpPr>
        <p:spPr>
          <a:xfrm>
            <a:off x="285720" y="6500834"/>
            <a:ext cx="3357586" cy="357190"/>
          </a:xfrm>
        </p:spPr>
        <p:style>
          <a:lnRef idx="2">
            <a:schemeClr val="dk1">
              <a:shade val="50000"/>
            </a:schemeClr>
          </a:lnRef>
          <a:fillRef idx="1">
            <a:schemeClr val="dk1"/>
          </a:fillRef>
          <a:effectRef idx="0">
            <a:schemeClr val="dk1"/>
          </a:effectRef>
          <a:fontRef idx="minor">
            <a:schemeClr val="lt1"/>
          </a:fontRef>
        </p:style>
        <p:txBody>
          <a:bodyPr/>
          <a:lstStyle/>
          <a:p>
            <a:pPr algn="ctr"/>
            <a:r>
              <a:rPr lang="ar-SA" sz="1100" dirty="0" smtClean="0"/>
              <a:t>مختصر تاريخ التعليم الصحي عيسى </a:t>
            </a:r>
            <a:r>
              <a:rPr lang="ar-SA" sz="1100" dirty="0" err="1" smtClean="0"/>
              <a:t>الجوحلي</a:t>
            </a:r>
            <a:r>
              <a:rPr lang="ar-SA" sz="1100" dirty="0" smtClean="0"/>
              <a:t> 16__3_1439</a:t>
            </a:r>
            <a:endParaRPr lang="en-US" sz="1100" dirty="0"/>
          </a:p>
        </p:txBody>
      </p:sp>
      <p:sp>
        <p:nvSpPr>
          <p:cNvPr id="12" name="عنصر نائب للتذييل 4"/>
          <p:cNvSpPr>
            <a:spLocks noGrp="1"/>
          </p:cNvSpPr>
          <p:nvPr>
            <p:ph type="ftr" sz="quarter" idx="11"/>
          </p:nvPr>
        </p:nvSpPr>
        <p:spPr>
          <a:xfrm>
            <a:off x="5214942" y="6572272"/>
            <a:ext cx="3857620" cy="285752"/>
          </a:xfrm>
        </p:spPr>
        <p:style>
          <a:lnRef idx="2">
            <a:schemeClr val="dk1">
              <a:shade val="50000"/>
            </a:schemeClr>
          </a:lnRef>
          <a:fillRef idx="1">
            <a:schemeClr val="dk1"/>
          </a:fillRef>
          <a:effectRef idx="0">
            <a:schemeClr val="dk1"/>
          </a:effectRef>
          <a:fontRef idx="minor">
            <a:schemeClr val="lt1"/>
          </a:fontRef>
        </p:style>
        <p:txBody>
          <a:bodyPr/>
          <a:lstStyle/>
          <a:p>
            <a:r>
              <a:rPr lang="ar-SA" sz="1100" dirty="0" smtClean="0"/>
              <a:t>عرض خاص لمشروع مركز توثيق تاريخ التعليم الصحي السعودي الحرس الوطني</a:t>
            </a:r>
            <a:endParaRPr lang="en-US" sz="1100" dirty="0"/>
          </a:p>
        </p:txBody>
      </p:sp>
      <p:sp>
        <p:nvSpPr>
          <p:cNvPr id="14" name="Rectangle 7"/>
          <p:cNvSpPr>
            <a:spLocks noChangeArrowheads="1"/>
          </p:cNvSpPr>
          <p:nvPr/>
        </p:nvSpPr>
        <p:spPr bwMode="auto">
          <a:xfrm>
            <a:off x="3428992" y="0"/>
            <a:ext cx="2214578" cy="428604"/>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sz="20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0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pic>
        <p:nvPicPr>
          <p:cNvPr id="13" name="Picture 2" descr="C:\Users\user\Documents\Scanned Documents\صورة (28).bmp"/>
          <p:cNvPicPr>
            <a:picLocks noChangeAspect="1" noChangeArrowheads="1"/>
          </p:cNvPicPr>
          <p:nvPr/>
        </p:nvPicPr>
        <p:blipFill>
          <a:blip r:embed="rId3" cstate="print"/>
          <a:srcRect l="21923" t="16101" r="20443" b="12201"/>
          <a:stretch>
            <a:fillRect/>
          </a:stretch>
        </p:blipFill>
        <p:spPr bwMode="auto">
          <a:xfrm>
            <a:off x="428596" y="869099"/>
            <a:ext cx="8501122" cy="4703041"/>
          </a:xfrm>
          <a:prstGeom prst="rect">
            <a:avLst/>
          </a:prstGeom>
          <a:noFill/>
        </p:spPr>
      </p:pic>
      <p:sp>
        <p:nvSpPr>
          <p:cNvPr id="15" name="مستطيل 14"/>
          <p:cNvSpPr/>
          <p:nvPr/>
        </p:nvSpPr>
        <p:spPr>
          <a:xfrm>
            <a:off x="1857356" y="487900"/>
            <a:ext cx="5466418"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ar-SA" b="1" dirty="0" smtClean="0">
                <a:latin typeface="Bodoni MT Black" pitchFamily="18" charset="0"/>
              </a:rPr>
              <a:t>التعليم الصحي السعودي المساعد </a:t>
            </a:r>
            <a:r>
              <a:rPr lang="ar-SA" b="1" dirty="0" err="1" smtClean="0">
                <a:latin typeface="Bodoni MT Black" pitchFamily="18" charset="0"/>
              </a:rPr>
              <a:t>و</a:t>
            </a:r>
            <a:r>
              <a:rPr lang="ar-SA" b="1" dirty="0" smtClean="0">
                <a:latin typeface="Bodoni MT Black" pitchFamily="18" charset="0"/>
              </a:rPr>
              <a:t> الفني _أنظمة ومناهج</a:t>
            </a:r>
            <a:endParaRPr lang="ar-SA" dirty="0"/>
          </a:p>
        </p:txBody>
      </p:sp>
      <p:sp>
        <p:nvSpPr>
          <p:cNvPr id="18" name="مستطيل 17"/>
          <p:cNvSpPr/>
          <p:nvPr/>
        </p:nvSpPr>
        <p:spPr>
          <a:xfrm>
            <a:off x="500034" y="5648942"/>
            <a:ext cx="8429684" cy="101566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ar-SA" sz="2000" b="1" dirty="0" smtClean="0">
                <a:latin typeface="Sakkal Majalla" pitchFamily="2" charset="-78"/>
                <a:ea typeface="Monotype Koufi" pitchFamily="2" charset="-78"/>
                <a:cs typeface="Sakkal Majalla" pitchFamily="2" charset="-78"/>
              </a:rPr>
              <a:t>الفكرة مستمدة من نظام وخطط مناهج إعدادي العلوم الصحية جامعة الرياض 1401-1407هـ(الملك سعود)، وتقريري لدورة تخطيط برامج تعليم المهن الصحية </a:t>
            </a:r>
            <a:r>
              <a:rPr lang="ar-SA" sz="2000" b="1" dirty="0" err="1" smtClean="0">
                <a:latin typeface="Sakkal Majalla" pitchFamily="2" charset="-78"/>
                <a:ea typeface="Monotype Koufi" pitchFamily="2" charset="-78"/>
                <a:cs typeface="Sakkal Majalla" pitchFamily="2" charset="-78"/>
              </a:rPr>
              <a:t>بشيكاغوا</a:t>
            </a:r>
            <a:r>
              <a:rPr lang="ar-SA" sz="2000" b="1" dirty="0" smtClean="0">
                <a:latin typeface="Sakkal Majalla" pitchFamily="2" charset="-78"/>
                <a:ea typeface="Monotype Koufi" pitchFamily="2" charset="-78"/>
                <a:cs typeface="Sakkal Majalla" pitchFamily="2" charset="-78"/>
              </a:rPr>
              <a:t> (</a:t>
            </a:r>
            <a:r>
              <a:rPr lang="en-US" sz="2000" b="1" dirty="0" smtClean="0">
                <a:latin typeface="Sakkal Majalla" pitchFamily="2" charset="-78"/>
                <a:ea typeface="Monotype Koufi" pitchFamily="2" charset="-78"/>
                <a:cs typeface="Sakkal Majalla" pitchFamily="2" charset="-78"/>
              </a:rPr>
              <a:t>(CED; CM &amp; WHO, UIC 1991 </a:t>
            </a:r>
            <a:r>
              <a:rPr lang="ar-SA" sz="2000" b="1" dirty="0" smtClean="0">
                <a:latin typeface="Sakkal Majalla" pitchFamily="2" charset="-78"/>
                <a:ea typeface="Monotype Koufi" pitchFamily="2" charset="-78"/>
                <a:cs typeface="Sakkal Majalla" pitchFamily="2" charset="-78"/>
              </a:rPr>
              <a:t>، ومناهج وخطط كليات العلوم الصحية بدولة البحرين، وتعليم التمريض بالأردن  </a:t>
            </a:r>
            <a:endParaRPr lang="ar-SA" sz="2000" b="1" dirty="0">
              <a:latin typeface="Sakkal Majalla" pitchFamily="2" charset="-78"/>
              <a:cs typeface="Sakkal Majalla" pitchFamily="2" charset="-78"/>
            </a:endParaRPr>
          </a:p>
        </p:txBody>
      </p:sp>
    </p:spTree>
  </p:cSld>
  <p:clrMapOvr>
    <a:masterClrMapping/>
  </p:clrMapOvr>
  <p:transition>
    <p:push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l="21759" t="15912" r="19179" b="21435"/>
          <a:stretch>
            <a:fillRect/>
          </a:stretch>
        </p:blipFill>
        <p:spPr bwMode="auto">
          <a:xfrm>
            <a:off x="642910" y="1030349"/>
            <a:ext cx="8032976" cy="5756237"/>
          </a:xfrm>
          <a:prstGeom prst="rect">
            <a:avLst/>
          </a:prstGeom>
          <a:noFill/>
          <a:ln w="9525">
            <a:noFill/>
            <a:miter lim="800000"/>
            <a:headEnd/>
            <a:tailEnd/>
          </a:ln>
          <a:effectLst/>
        </p:spPr>
      </p:pic>
      <p:sp>
        <p:nvSpPr>
          <p:cNvPr id="3" name="مستطيل 2"/>
          <p:cNvSpPr/>
          <p:nvPr/>
        </p:nvSpPr>
        <p:spPr>
          <a:xfrm>
            <a:off x="1857356" y="357166"/>
            <a:ext cx="5500726" cy="61555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ar-SA" b="1" dirty="0" smtClean="0">
                <a:latin typeface="Bodoni MT Black" pitchFamily="18" charset="0"/>
              </a:rPr>
              <a:t>التعليم الصحي السعودي المساعد </a:t>
            </a:r>
            <a:r>
              <a:rPr lang="ar-SA" b="1" dirty="0" err="1" smtClean="0">
                <a:latin typeface="Bodoni MT Black" pitchFamily="18" charset="0"/>
              </a:rPr>
              <a:t>و</a:t>
            </a:r>
            <a:r>
              <a:rPr lang="ar-SA" b="1" dirty="0" smtClean="0">
                <a:latin typeface="Bodoni MT Black" pitchFamily="18" charset="0"/>
              </a:rPr>
              <a:t> الفني _أنظمة </a:t>
            </a:r>
            <a:r>
              <a:rPr lang="ar-SA" b="1" dirty="0" smtClean="0">
                <a:latin typeface="Bodoni MT Black" pitchFamily="18" charset="0"/>
              </a:rPr>
              <a:t>ومناهج </a:t>
            </a:r>
          </a:p>
          <a:p>
            <a:pPr algn="ctr"/>
            <a:r>
              <a:rPr lang="ar-SA" sz="1600" b="1" dirty="0" smtClean="0">
                <a:latin typeface="Monotype Koufi" pitchFamily="2" charset="-78"/>
                <a:ea typeface="Monotype Koufi" pitchFamily="2" charset="-78"/>
                <a:cs typeface="Monotype Koufi" pitchFamily="2" charset="-78"/>
              </a:rPr>
              <a:t>”فلسفة </a:t>
            </a:r>
            <a:r>
              <a:rPr lang="ar-SA" sz="1600" b="1" dirty="0" err="1" smtClean="0">
                <a:latin typeface="Monotype Koufi" pitchFamily="2" charset="-78"/>
                <a:ea typeface="Monotype Koufi" pitchFamily="2" charset="-78"/>
                <a:cs typeface="Monotype Koufi" pitchFamily="2" charset="-78"/>
              </a:rPr>
              <a:t>الجوحلي</a:t>
            </a:r>
            <a:r>
              <a:rPr lang="ar-SA" sz="1600" b="1" dirty="0" smtClean="0">
                <a:latin typeface="Monotype Koufi" pitchFamily="2" charset="-78"/>
                <a:ea typeface="Monotype Koufi" pitchFamily="2" charset="-78"/>
                <a:cs typeface="Monotype Koufi" pitchFamily="2" charset="-78"/>
              </a:rPr>
              <a:t> الشاملة خلاصة ربع قرن إدارة مناهج“</a:t>
            </a:r>
            <a:endParaRPr lang="ar-SA" sz="1600" dirty="0">
              <a:latin typeface="Monotype Koufi" pitchFamily="2" charset="-78"/>
              <a:ea typeface="Monotype Koufi" pitchFamily="2" charset="-78"/>
              <a:cs typeface="Monotype Koufi" pitchFamily="2" charset="-78"/>
            </a:endParaRPr>
          </a:p>
        </p:txBody>
      </p:sp>
      <p:sp>
        <p:nvSpPr>
          <p:cNvPr id="4" name="Rectangle 7"/>
          <p:cNvSpPr>
            <a:spLocks noChangeArrowheads="1"/>
          </p:cNvSpPr>
          <p:nvPr/>
        </p:nvSpPr>
        <p:spPr bwMode="auto">
          <a:xfrm>
            <a:off x="3500429" y="-71438"/>
            <a:ext cx="1785951" cy="428604"/>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Tree>
  </p:cSld>
  <p:clrMapOvr>
    <a:masterClrMapping/>
  </p:clrMapOvr>
  <p:transition>
    <p:push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عنصر نائب للتاريخ 15"/>
          <p:cNvSpPr>
            <a:spLocks noGrp="1"/>
          </p:cNvSpPr>
          <p:nvPr>
            <p:ph type="dt" sz="half" idx="10"/>
          </p:nvPr>
        </p:nvSpPr>
        <p:spPr>
          <a:xfrm>
            <a:off x="285720" y="6500834"/>
            <a:ext cx="3357586" cy="357190"/>
          </a:xfrm>
        </p:spPr>
        <p:style>
          <a:lnRef idx="2">
            <a:schemeClr val="dk1">
              <a:shade val="50000"/>
            </a:schemeClr>
          </a:lnRef>
          <a:fillRef idx="1">
            <a:schemeClr val="dk1"/>
          </a:fillRef>
          <a:effectRef idx="0">
            <a:schemeClr val="dk1"/>
          </a:effectRef>
          <a:fontRef idx="minor">
            <a:schemeClr val="lt1"/>
          </a:fontRef>
        </p:style>
        <p:txBody>
          <a:bodyPr/>
          <a:lstStyle/>
          <a:p>
            <a:pPr algn="ctr"/>
            <a:r>
              <a:rPr lang="ar-SA" sz="1100" dirty="0" smtClean="0"/>
              <a:t>مختصر تاريخ التعليم الصحي عيسى </a:t>
            </a:r>
            <a:r>
              <a:rPr lang="ar-SA" sz="1100" dirty="0" err="1" smtClean="0"/>
              <a:t>الجوحلي</a:t>
            </a:r>
            <a:r>
              <a:rPr lang="ar-SA" sz="1100" dirty="0" smtClean="0"/>
              <a:t> 16__3_1439</a:t>
            </a:r>
            <a:endParaRPr lang="en-US" sz="1100" dirty="0"/>
          </a:p>
        </p:txBody>
      </p:sp>
      <p:sp>
        <p:nvSpPr>
          <p:cNvPr id="12" name="عنصر نائب للتذييل 4"/>
          <p:cNvSpPr>
            <a:spLocks noGrp="1"/>
          </p:cNvSpPr>
          <p:nvPr>
            <p:ph type="ftr" sz="quarter" idx="11"/>
          </p:nvPr>
        </p:nvSpPr>
        <p:spPr>
          <a:xfrm>
            <a:off x="5214942" y="6572272"/>
            <a:ext cx="3857620" cy="285752"/>
          </a:xfrm>
        </p:spPr>
        <p:style>
          <a:lnRef idx="2">
            <a:schemeClr val="dk1">
              <a:shade val="50000"/>
            </a:schemeClr>
          </a:lnRef>
          <a:fillRef idx="1">
            <a:schemeClr val="dk1"/>
          </a:fillRef>
          <a:effectRef idx="0">
            <a:schemeClr val="dk1"/>
          </a:effectRef>
          <a:fontRef idx="minor">
            <a:schemeClr val="lt1"/>
          </a:fontRef>
        </p:style>
        <p:txBody>
          <a:bodyPr/>
          <a:lstStyle/>
          <a:p>
            <a:r>
              <a:rPr lang="ar-SA" sz="1100" dirty="0" smtClean="0"/>
              <a:t>عرض خاص لمشروع مركز توثيق تاريخ التعليم الصحي السعودي الحرس الوطني</a:t>
            </a:r>
            <a:endParaRPr lang="en-US" sz="1100" dirty="0"/>
          </a:p>
        </p:txBody>
      </p:sp>
      <p:sp>
        <p:nvSpPr>
          <p:cNvPr id="14" name="Rectangle 7"/>
          <p:cNvSpPr>
            <a:spLocks noChangeArrowheads="1"/>
          </p:cNvSpPr>
          <p:nvPr/>
        </p:nvSpPr>
        <p:spPr bwMode="auto">
          <a:xfrm>
            <a:off x="3571868" y="-24"/>
            <a:ext cx="2286016" cy="500066"/>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sz="20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0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
        <p:nvSpPr>
          <p:cNvPr id="11" name="مستطيل 10"/>
          <p:cNvSpPr/>
          <p:nvPr/>
        </p:nvSpPr>
        <p:spPr>
          <a:xfrm>
            <a:off x="1571604" y="714356"/>
            <a:ext cx="5857916" cy="4001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ar-SA" sz="2000" b="1" dirty="0" smtClean="0">
                <a:latin typeface="Bodoni MT Black" pitchFamily="18" charset="0"/>
              </a:rPr>
              <a:t>نبذة عن التعليم </a:t>
            </a:r>
            <a:r>
              <a:rPr lang="ar-SA" sz="2000" b="1" dirty="0" smtClean="0">
                <a:latin typeface="Bodoni MT Black" pitchFamily="18" charset="0"/>
              </a:rPr>
              <a:t>الصحي </a:t>
            </a:r>
            <a:r>
              <a:rPr lang="ar-SA" sz="2000" b="1" dirty="0" smtClean="0">
                <a:latin typeface="Bodoni MT Black" pitchFamily="18" charset="0"/>
              </a:rPr>
              <a:t>السعودي الجامعي حتى تاريخ نشر الكتاب </a:t>
            </a:r>
            <a:endParaRPr lang="ar-SA" sz="2000" dirty="0"/>
          </a:p>
        </p:txBody>
      </p:sp>
    </p:spTree>
  </p:cSld>
  <p:clrMapOvr>
    <a:masterClrMapping/>
  </p:clrMapOvr>
  <p:transition>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عنصر نائب للتاريخ 15"/>
          <p:cNvSpPr>
            <a:spLocks noGrp="1"/>
          </p:cNvSpPr>
          <p:nvPr>
            <p:ph type="dt" sz="half" idx="10"/>
          </p:nvPr>
        </p:nvSpPr>
        <p:spPr>
          <a:xfrm>
            <a:off x="285720" y="6500834"/>
            <a:ext cx="3357586" cy="357190"/>
          </a:xfrm>
        </p:spPr>
        <p:style>
          <a:lnRef idx="2">
            <a:schemeClr val="dk1">
              <a:shade val="50000"/>
            </a:schemeClr>
          </a:lnRef>
          <a:fillRef idx="1">
            <a:schemeClr val="dk1"/>
          </a:fillRef>
          <a:effectRef idx="0">
            <a:schemeClr val="dk1"/>
          </a:effectRef>
          <a:fontRef idx="minor">
            <a:schemeClr val="lt1"/>
          </a:fontRef>
        </p:style>
        <p:txBody>
          <a:bodyPr/>
          <a:lstStyle/>
          <a:p>
            <a:pPr algn="ctr"/>
            <a:r>
              <a:rPr lang="ar-SA" sz="1100" dirty="0" smtClean="0"/>
              <a:t>مختصر تاريخ التعليم الصحي عيسى </a:t>
            </a:r>
            <a:r>
              <a:rPr lang="ar-SA" sz="1100" dirty="0" err="1" smtClean="0"/>
              <a:t>الجوحلي</a:t>
            </a:r>
            <a:r>
              <a:rPr lang="ar-SA" sz="1100" dirty="0" smtClean="0"/>
              <a:t> 16__3_1439</a:t>
            </a:r>
            <a:endParaRPr lang="en-US" sz="1100" dirty="0"/>
          </a:p>
        </p:txBody>
      </p:sp>
      <p:sp>
        <p:nvSpPr>
          <p:cNvPr id="12" name="عنصر نائب للتذييل 4"/>
          <p:cNvSpPr>
            <a:spLocks noGrp="1"/>
          </p:cNvSpPr>
          <p:nvPr>
            <p:ph type="ftr" sz="quarter" idx="11"/>
          </p:nvPr>
        </p:nvSpPr>
        <p:spPr>
          <a:xfrm>
            <a:off x="5214942" y="6572272"/>
            <a:ext cx="3857620" cy="285752"/>
          </a:xfrm>
        </p:spPr>
        <p:style>
          <a:lnRef idx="2">
            <a:schemeClr val="dk1">
              <a:shade val="50000"/>
            </a:schemeClr>
          </a:lnRef>
          <a:fillRef idx="1">
            <a:schemeClr val="dk1"/>
          </a:fillRef>
          <a:effectRef idx="0">
            <a:schemeClr val="dk1"/>
          </a:effectRef>
          <a:fontRef idx="minor">
            <a:schemeClr val="lt1"/>
          </a:fontRef>
        </p:style>
        <p:txBody>
          <a:bodyPr/>
          <a:lstStyle/>
          <a:p>
            <a:r>
              <a:rPr lang="ar-SA" sz="1100" dirty="0" smtClean="0"/>
              <a:t>عرض خاص لمشروع مركز توثيق تاريخ التعليم الصحي السعودي الحرس الوطني</a:t>
            </a:r>
            <a:endParaRPr lang="en-US" sz="1100" dirty="0"/>
          </a:p>
        </p:txBody>
      </p:sp>
      <p:sp>
        <p:nvSpPr>
          <p:cNvPr id="14" name="Rectangle 7"/>
          <p:cNvSpPr>
            <a:spLocks noChangeArrowheads="1"/>
          </p:cNvSpPr>
          <p:nvPr/>
        </p:nvSpPr>
        <p:spPr bwMode="auto">
          <a:xfrm>
            <a:off x="3571868" y="-24"/>
            <a:ext cx="2286016" cy="500066"/>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sz="20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0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
        <p:nvSpPr>
          <p:cNvPr id="11" name="مستطيل 10"/>
          <p:cNvSpPr/>
          <p:nvPr/>
        </p:nvSpPr>
        <p:spPr>
          <a:xfrm>
            <a:off x="1857356" y="714356"/>
            <a:ext cx="5466418"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ar-SA" b="1" dirty="0" err="1" smtClean="0">
                <a:latin typeface="Bodoni MT Black" pitchFamily="18" charset="0"/>
              </a:rPr>
              <a:t>نبذز</a:t>
            </a:r>
            <a:r>
              <a:rPr lang="ar-SA" b="1" dirty="0" smtClean="0">
                <a:latin typeface="Bodoni MT Black" pitchFamily="18" charset="0"/>
              </a:rPr>
              <a:t> عن التعليم </a:t>
            </a:r>
            <a:r>
              <a:rPr lang="ar-SA" b="1" dirty="0" smtClean="0">
                <a:latin typeface="Bodoni MT Black" pitchFamily="18" charset="0"/>
              </a:rPr>
              <a:t>الصحي </a:t>
            </a:r>
            <a:r>
              <a:rPr lang="ar-SA" b="1" dirty="0" smtClean="0">
                <a:latin typeface="Bodoni MT Black" pitchFamily="18" charset="0"/>
              </a:rPr>
              <a:t>السعودي الجامعي حتى تاريخ نشر الكتاب </a:t>
            </a:r>
            <a:endParaRPr lang="ar-SA" dirty="0"/>
          </a:p>
        </p:txBody>
      </p:sp>
    </p:spTree>
  </p:cSld>
  <p:clrMapOvr>
    <a:masterClrMapping/>
  </p:clrMapOvr>
  <p:transition>
    <p:push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500034" y="4143380"/>
            <a:ext cx="8001056" cy="2571768"/>
          </a:xfrm>
        </p:spPr>
        <p:style>
          <a:lnRef idx="2">
            <a:schemeClr val="accent1"/>
          </a:lnRef>
          <a:fillRef idx="1">
            <a:schemeClr val="lt1"/>
          </a:fillRef>
          <a:effectRef idx="0">
            <a:schemeClr val="accent1"/>
          </a:effectRef>
          <a:fontRef idx="minor">
            <a:schemeClr val="dk1"/>
          </a:fontRef>
        </p:style>
        <p:txBody>
          <a:bodyPr/>
          <a:lstStyle/>
          <a:p>
            <a:pPr algn="ctr" rtl="0" eaLnBrk="1" hangingPunct="1">
              <a:defRPr/>
            </a:pPr>
            <a:r>
              <a:rPr lang="ar-SA" sz="2400" dirty="0" smtClean="0">
                <a:solidFill>
                  <a:schemeClr val="bg1"/>
                </a:solidFill>
              </a:rPr>
              <a:t>شكرا على شرف الدعوة متطلع إلى تعاون </a:t>
            </a:r>
            <a:r>
              <a:rPr lang="ar-SA" sz="1800" dirty="0" smtClean="0">
                <a:solidFill>
                  <a:schemeClr val="bg1"/>
                </a:solidFill>
              </a:rPr>
              <a:t>لتحقيق </a:t>
            </a:r>
            <a:r>
              <a:rPr lang="ar-SA" sz="2400" dirty="0" smtClean="0">
                <a:solidFill>
                  <a:schemeClr val="bg1"/>
                </a:solidFill>
              </a:rPr>
              <a:t>حلم التعليم الصحي السعودي </a:t>
            </a:r>
            <a:r>
              <a:rPr lang="en-US" sz="3600" dirty="0" smtClean="0">
                <a:solidFill>
                  <a:schemeClr val="bg1"/>
                </a:solidFill>
              </a:rPr>
              <a:t/>
            </a:r>
            <a:br>
              <a:rPr lang="en-US" sz="3600" dirty="0" smtClean="0">
                <a:solidFill>
                  <a:schemeClr val="bg1"/>
                </a:solidFill>
              </a:rPr>
            </a:br>
            <a:r>
              <a:rPr lang="ar-SA" sz="2400" dirty="0" smtClean="0">
                <a:solidFill>
                  <a:schemeClr val="bg1"/>
                </a:solidFill>
              </a:rPr>
              <a:t>(دعم </a:t>
            </a:r>
            <a:r>
              <a:rPr lang="ar-SA" sz="2400" dirty="0" smtClean="0">
                <a:solidFill>
                  <a:schemeClr val="bg1"/>
                </a:solidFill>
              </a:rPr>
              <a:t>نشر طبعة ثانية إحدى المطالب _  </a:t>
            </a:r>
            <a:r>
              <a:rPr lang="ar-SA" sz="2400" dirty="0" err="1" smtClean="0">
                <a:solidFill>
                  <a:schemeClr val="bg1"/>
                </a:solidFill>
              </a:rPr>
              <a:t>و</a:t>
            </a:r>
            <a:r>
              <a:rPr lang="ar-SA" sz="2400" dirty="0" smtClean="0">
                <a:solidFill>
                  <a:schemeClr val="bg1"/>
                </a:solidFill>
              </a:rPr>
              <a:t> بحوث ) </a:t>
            </a:r>
            <a:r>
              <a:rPr lang="en-US" sz="2400" dirty="0" smtClean="0">
                <a:solidFill>
                  <a:schemeClr val="bg1"/>
                </a:solidFill>
              </a:rPr>
              <a:t/>
            </a:r>
            <a:br>
              <a:rPr lang="en-US" sz="2400" dirty="0" smtClean="0">
                <a:solidFill>
                  <a:schemeClr val="bg1"/>
                </a:solidFill>
              </a:rPr>
            </a:br>
            <a:r>
              <a:rPr lang="ar-SA" sz="2400" dirty="0" smtClean="0">
                <a:solidFill>
                  <a:schemeClr val="bg1"/>
                </a:solidFill>
              </a:rPr>
              <a:t>عيسى بن علي محمد </a:t>
            </a:r>
            <a:r>
              <a:rPr lang="ar-SA" sz="2400" dirty="0" err="1" smtClean="0">
                <a:solidFill>
                  <a:schemeClr val="bg1"/>
                </a:solidFill>
              </a:rPr>
              <a:t>جوحلي</a:t>
            </a:r>
            <a:r>
              <a:rPr lang="ar-SA" sz="2400" dirty="0" smtClean="0">
                <a:solidFill>
                  <a:schemeClr val="bg1"/>
                </a:solidFill>
              </a:rPr>
              <a:t> الرياض 16_3_1439هـ </a:t>
            </a:r>
            <a:r>
              <a:rPr lang="en-US" sz="3600" dirty="0" smtClean="0">
                <a:solidFill>
                  <a:schemeClr val="bg1"/>
                </a:solidFill>
              </a:rPr>
              <a:t/>
            </a:r>
            <a:br>
              <a:rPr lang="en-US" sz="3600" dirty="0" smtClean="0">
                <a:solidFill>
                  <a:schemeClr val="bg1"/>
                </a:solidFill>
              </a:rPr>
            </a:br>
            <a:r>
              <a:rPr lang="en-US" sz="2800" dirty="0" smtClean="0">
                <a:solidFill>
                  <a:schemeClr val="bg1"/>
                </a:solidFill>
              </a:rPr>
              <a:t>Thankful _ Best </a:t>
            </a:r>
            <a:r>
              <a:rPr lang="en-US" sz="2800" dirty="0" smtClean="0">
                <a:solidFill>
                  <a:schemeClr val="bg1"/>
                </a:solidFill>
              </a:rPr>
              <a:t>Wishes </a:t>
            </a:r>
            <a:r>
              <a:rPr lang="en-US" sz="3600" dirty="0" smtClean="0">
                <a:solidFill>
                  <a:schemeClr val="bg1"/>
                </a:solidFill>
              </a:rPr>
              <a:t/>
            </a:r>
            <a:br>
              <a:rPr lang="en-US" sz="3600" dirty="0" smtClean="0">
                <a:solidFill>
                  <a:schemeClr val="bg1"/>
                </a:solidFill>
              </a:rPr>
            </a:br>
            <a:r>
              <a:rPr lang="en-US" sz="2400" i="1" dirty="0" err="1" smtClean="0">
                <a:solidFill>
                  <a:schemeClr val="bg1"/>
                </a:solidFill>
              </a:rPr>
              <a:t>Eisa</a:t>
            </a:r>
            <a:r>
              <a:rPr lang="en-US" sz="2400" i="1" dirty="0" smtClean="0">
                <a:solidFill>
                  <a:schemeClr val="bg1"/>
                </a:solidFill>
              </a:rPr>
              <a:t>  </a:t>
            </a:r>
            <a:r>
              <a:rPr lang="en-US" sz="2400" i="1" dirty="0" smtClean="0">
                <a:solidFill>
                  <a:schemeClr val="bg1"/>
                </a:solidFill>
              </a:rPr>
              <a:t>Ali  </a:t>
            </a:r>
            <a:r>
              <a:rPr lang="en-US" sz="2400" i="1" dirty="0" err="1" smtClean="0">
                <a:solidFill>
                  <a:schemeClr val="bg1"/>
                </a:solidFill>
              </a:rPr>
              <a:t>Johali</a:t>
            </a:r>
            <a:r>
              <a:rPr lang="en-US" sz="2400" i="1" dirty="0" smtClean="0">
                <a:solidFill>
                  <a:schemeClr val="bg1"/>
                </a:solidFill>
              </a:rPr>
              <a:t> </a:t>
            </a:r>
            <a:r>
              <a:rPr lang="en-US" sz="2000" i="1" dirty="0" smtClean="0">
                <a:solidFill>
                  <a:schemeClr val="bg1"/>
                </a:solidFill>
              </a:rPr>
              <a:t>the </a:t>
            </a:r>
            <a:r>
              <a:rPr lang="en-US" sz="2000" i="1" dirty="0" smtClean="0">
                <a:solidFill>
                  <a:schemeClr val="bg1"/>
                </a:solidFill>
              </a:rPr>
              <a:t>lecturer; </a:t>
            </a:r>
            <a:r>
              <a:rPr lang="en-US" sz="2000" i="1" dirty="0" smtClean="0">
                <a:solidFill>
                  <a:schemeClr val="bg1"/>
                </a:solidFill>
              </a:rPr>
              <a:t/>
            </a:r>
            <a:br>
              <a:rPr lang="en-US" sz="2000" i="1" dirty="0" smtClean="0">
                <a:solidFill>
                  <a:schemeClr val="bg1"/>
                </a:solidFill>
              </a:rPr>
            </a:br>
            <a:r>
              <a:rPr lang="en-US" sz="2000" b="0" i="1" dirty="0" smtClean="0">
                <a:solidFill>
                  <a:schemeClr val="bg1"/>
                </a:solidFill>
              </a:rPr>
              <a:t>Riyadh </a:t>
            </a:r>
            <a:r>
              <a:rPr lang="en-US" sz="2000" i="1" dirty="0" smtClean="0">
                <a:solidFill>
                  <a:schemeClr val="bg1"/>
                </a:solidFill>
              </a:rPr>
              <a:t> 4 </a:t>
            </a:r>
            <a:r>
              <a:rPr lang="en-US" sz="2000" i="1" dirty="0" smtClean="0">
                <a:solidFill>
                  <a:schemeClr val="bg1"/>
                </a:solidFill>
              </a:rPr>
              <a:t>Dec </a:t>
            </a:r>
            <a:r>
              <a:rPr lang="en-US" sz="2000" i="1" dirty="0" smtClean="0">
                <a:solidFill>
                  <a:schemeClr val="bg1"/>
                </a:solidFill>
              </a:rPr>
              <a:t>2017</a:t>
            </a:r>
            <a:endParaRPr lang="en-US" sz="3600" dirty="0" smtClean="0">
              <a:solidFill>
                <a:schemeClr val="bg1"/>
              </a:solidFill>
            </a:endParaRPr>
          </a:p>
        </p:txBody>
      </p:sp>
      <p:sp>
        <p:nvSpPr>
          <p:cNvPr id="75780" name="عنصر نائب لرقم الشريحة 5"/>
          <p:cNvSpPr>
            <a:spLocks noGrp="1"/>
          </p:cNvSpPr>
          <p:nvPr>
            <p:ph type="sldNum" sz="quarter" idx="12"/>
          </p:nvPr>
        </p:nvSpPr>
        <p:spPr>
          <a:xfrm>
            <a:off x="6553200" y="6248400"/>
            <a:ext cx="2133600" cy="457200"/>
          </a:xfrm>
          <a:prstGeom prst="rect">
            <a:avLst/>
          </a:prstGeom>
          <a:noFill/>
        </p:spPr>
        <p:txBody>
          <a:bodyPr/>
          <a:lstStyle/>
          <a:p>
            <a:fld id="{7C7E3952-FF65-4E55-BF58-5F7180FA75AA}" type="slidenum">
              <a:rPr lang="ar-SA"/>
              <a:pPr/>
              <a:t>16</a:t>
            </a:fld>
            <a:endParaRPr lang="en-US" dirty="0"/>
          </a:p>
        </p:txBody>
      </p:sp>
      <p:sp>
        <p:nvSpPr>
          <p:cNvPr id="7" name="مستطيل 6"/>
          <p:cNvSpPr/>
          <p:nvPr/>
        </p:nvSpPr>
        <p:spPr>
          <a:xfrm>
            <a:off x="2786049" y="142852"/>
            <a:ext cx="3000397"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ar-SA" b="1" dirty="0" smtClean="0"/>
              <a:t>كتابي في المكتبات والمواقع </a:t>
            </a:r>
            <a:endParaRPr lang="ar-SA" b="1" dirty="0"/>
          </a:p>
        </p:txBody>
      </p:sp>
      <p:sp>
        <p:nvSpPr>
          <p:cNvPr id="2051" name="Rectangle 3"/>
          <p:cNvSpPr>
            <a:spLocks noChangeArrowheads="1"/>
          </p:cNvSpPr>
          <p:nvPr/>
        </p:nvSpPr>
        <p:spPr bwMode="auto">
          <a:xfrm>
            <a:off x="500034" y="571480"/>
            <a:ext cx="5786478" cy="3500462"/>
          </a:xfrm>
          <a:prstGeom prst="rect">
            <a:avLst/>
          </a:prstGeom>
          <a:solidFill>
            <a:srgbClr val="FFFFFF"/>
          </a:solid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كتابي المسيرة التاريخية في مكتبات المملكة ومواقع الكترونية </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3F3F3F"/>
                </a:solidFill>
                <a:effectLst/>
                <a:latin typeface="Helvetica"/>
                <a:ea typeface="Times New Roman" pitchFamily="18" charset="0"/>
                <a:cs typeface="Arial" pitchFamily="34" charset="0"/>
                <a:hlinkClick r:id="rId3"/>
              </a:rPr>
              <a:t>Nwf.com:</a:t>
            </a:r>
            <a:r>
              <a:rPr kumimoji="0" lang="en-US" sz="1400" b="0" i="0" u="none" strike="noStrike" cap="none" normalizeH="0" baseline="0" dirty="0" smtClean="0">
                <a:ln>
                  <a:noFill/>
                </a:ln>
                <a:solidFill>
                  <a:srgbClr val="3F3F3F"/>
                </a:solidFill>
                <a:effectLst/>
                <a:latin typeface="Arial"/>
                <a:ea typeface="Times New Roman" pitchFamily="18" charset="0"/>
                <a:cs typeface="Arial" pitchFamily="34" charset="0"/>
                <a:hlinkClick r:id="rId3"/>
              </a:rPr>
              <a:t> </a:t>
            </a:r>
            <a:r>
              <a:rPr kumimoji="0" lang="ar-SA" sz="1400" b="0" i="0" u="none" strike="noStrike" cap="none" normalizeH="0" baseline="0" dirty="0" smtClean="0">
                <a:ln>
                  <a:noFill/>
                </a:ln>
                <a:solidFill>
                  <a:srgbClr val="3F3F3F"/>
                </a:solidFill>
                <a:effectLst/>
                <a:latin typeface="Helvetica"/>
                <a:ea typeface="Times New Roman" pitchFamily="18" charset="0"/>
                <a:cs typeface="Arial" pitchFamily="34" charset="0"/>
                <a:hlinkClick r:id="rId3"/>
              </a:rPr>
              <a:t>المسيرة</a:t>
            </a:r>
            <a:r>
              <a:rPr kumimoji="0" lang="en-US" sz="1400" b="0" i="0" u="none" strike="noStrike" cap="none" normalizeH="0" baseline="0" dirty="0" smtClean="0">
                <a:ln>
                  <a:noFill/>
                </a:ln>
                <a:solidFill>
                  <a:srgbClr val="3F3F3F"/>
                </a:solidFill>
                <a:effectLst/>
                <a:latin typeface="Arial"/>
                <a:ea typeface="Times New Roman" pitchFamily="18" charset="0"/>
                <a:cs typeface="Arial" pitchFamily="34" charset="0"/>
                <a:hlinkClick r:id="rId3"/>
              </a:rPr>
              <a:t> </a:t>
            </a:r>
            <a:r>
              <a:rPr kumimoji="0" lang="ar-SA" sz="1400" b="0" i="0" u="none" strike="noStrike" cap="none" normalizeH="0" baseline="0" dirty="0" smtClean="0">
                <a:ln>
                  <a:noFill/>
                </a:ln>
                <a:solidFill>
                  <a:srgbClr val="3F3F3F"/>
                </a:solidFill>
                <a:effectLst/>
                <a:latin typeface="Helvetica"/>
                <a:ea typeface="Times New Roman" pitchFamily="18" charset="0"/>
                <a:cs typeface="Arial" pitchFamily="34" charset="0"/>
                <a:hlinkClick r:id="rId3"/>
              </a:rPr>
              <a:t>التاريخية</a:t>
            </a:r>
            <a:r>
              <a:rPr kumimoji="0" lang="en-US" sz="1400" b="0" i="0" u="none" strike="noStrike" cap="none" normalizeH="0" baseline="0" dirty="0" smtClean="0">
                <a:ln>
                  <a:noFill/>
                </a:ln>
                <a:solidFill>
                  <a:srgbClr val="3F3F3F"/>
                </a:solidFill>
                <a:effectLst/>
                <a:latin typeface="Arial"/>
                <a:ea typeface="Times New Roman" pitchFamily="18" charset="0"/>
                <a:cs typeface="Arial" pitchFamily="34" charset="0"/>
                <a:hlinkClick r:id="rId3"/>
              </a:rPr>
              <a:t> </a:t>
            </a:r>
            <a:r>
              <a:rPr kumimoji="0" lang="ar-SA" sz="1400" b="0" i="0" u="none" strike="noStrike" cap="none" normalizeH="0" baseline="0" dirty="0" smtClean="0">
                <a:ln>
                  <a:noFill/>
                </a:ln>
                <a:solidFill>
                  <a:srgbClr val="3F3F3F"/>
                </a:solidFill>
                <a:effectLst/>
                <a:latin typeface="Helvetica"/>
                <a:ea typeface="Times New Roman" pitchFamily="18" charset="0"/>
                <a:cs typeface="Arial" pitchFamily="34" charset="0"/>
                <a:hlinkClick r:id="rId3"/>
              </a:rPr>
              <a:t>للتعليم</a:t>
            </a:r>
            <a:r>
              <a:rPr kumimoji="0" lang="en-US" sz="1400" b="0" i="0" u="none" strike="noStrike" cap="none" normalizeH="0" baseline="0" dirty="0" smtClean="0">
                <a:ln>
                  <a:noFill/>
                </a:ln>
                <a:solidFill>
                  <a:srgbClr val="3F3F3F"/>
                </a:solidFill>
                <a:effectLst/>
                <a:latin typeface="Arial"/>
                <a:ea typeface="Times New Roman" pitchFamily="18" charset="0"/>
                <a:cs typeface="Arial" pitchFamily="34" charset="0"/>
                <a:hlinkClick r:id="rId3"/>
              </a:rPr>
              <a:t> </a:t>
            </a:r>
            <a:r>
              <a:rPr kumimoji="0" lang="ar-SA" sz="1400" b="0" i="0" u="none" strike="noStrike" cap="none" normalizeH="0" baseline="0" dirty="0" err="1" smtClean="0">
                <a:ln>
                  <a:noFill/>
                </a:ln>
                <a:solidFill>
                  <a:srgbClr val="3F3F3F"/>
                </a:solidFill>
                <a:effectLst/>
                <a:latin typeface="Helvetica"/>
                <a:ea typeface="Times New Roman" pitchFamily="18" charset="0"/>
                <a:cs typeface="Arial" pitchFamily="34" charset="0"/>
                <a:hlinkClick r:id="rId3"/>
              </a:rPr>
              <a:t>الصحى</a:t>
            </a:r>
            <a:r>
              <a:rPr kumimoji="0" lang="en-US" sz="1400" b="0" i="0" u="none" strike="noStrike" cap="none" normalizeH="0" baseline="0" dirty="0" smtClean="0">
                <a:ln>
                  <a:noFill/>
                </a:ln>
                <a:solidFill>
                  <a:srgbClr val="3F3F3F"/>
                </a:solidFill>
                <a:effectLst/>
                <a:latin typeface="Arial"/>
                <a:ea typeface="Times New Roman" pitchFamily="18" charset="0"/>
                <a:cs typeface="Arial" pitchFamily="34" charset="0"/>
                <a:hlinkClick r:id="rId3"/>
              </a:rPr>
              <a:t> </a:t>
            </a:r>
            <a:r>
              <a:rPr kumimoji="0" lang="ar-SA" sz="1400" b="0" i="0" u="none" strike="noStrike" cap="none" normalizeH="0" baseline="0" dirty="0" err="1" smtClean="0">
                <a:ln>
                  <a:noFill/>
                </a:ln>
                <a:solidFill>
                  <a:srgbClr val="3F3F3F"/>
                </a:solidFill>
                <a:effectLst/>
                <a:latin typeface="Helvetica"/>
                <a:ea typeface="Times New Roman" pitchFamily="18" charset="0"/>
                <a:cs typeface="Arial" pitchFamily="34" charset="0"/>
                <a:hlinkClick r:id="rId3"/>
              </a:rPr>
              <a:t>فى</a:t>
            </a:r>
            <a:r>
              <a:rPr kumimoji="0" lang="en-US" sz="1400" b="0" i="0" u="none" strike="noStrike" cap="none" normalizeH="0" baseline="0" dirty="0" smtClean="0">
                <a:ln>
                  <a:noFill/>
                </a:ln>
                <a:solidFill>
                  <a:srgbClr val="3F3F3F"/>
                </a:solidFill>
                <a:effectLst/>
                <a:latin typeface="Arial"/>
                <a:ea typeface="Times New Roman" pitchFamily="18" charset="0"/>
                <a:cs typeface="Arial" pitchFamily="34" charset="0"/>
                <a:hlinkClick r:id="rId3"/>
              </a:rPr>
              <a:t> </a:t>
            </a:r>
            <a:r>
              <a:rPr kumimoji="0" lang="ar-SA" sz="1400" b="0" i="0" u="none" strike="noStrike" cap="none" normalizeH="0" baseline="0" dirty="0" smtClean="0">
                <a:ln>
                  <a:noFill/>
                </a:ln>
                <a:solidFill>
                  <a:srgbClr val="3F3F3F"/>
                </a:solidFill>
                <a:effectLst/>
                <a:latin typeface="Helvetica"/>
                <a:ea typeface="Times New Roman" pitchFamily="18" charset="0"/>
                <a:cs typeface="Arial" pitchFamily="34" charset="0"/>
                <a:hlinkClick r:id="rId3"/>
              </a:rPr>
              <a:t>الممل</a:t>
            </a:r>
            <a:r>
              <a:rPr kumimoji="0" lang="en-US" sz="1400" b="0" i="0" u="none" strike="noStrike" cap="none" normalizeH="0" baseline="0" dirty="0" smtClean="0">
                <a:ln>
                  <a:noFill/>
                </a:ln>
                <a:solidFill>
                  <a:srgbClr val="3F3F3F"/>
                </a:solidFill>
                <a:effectLst/>
                <a:latin typeface="Helvetica"/>
                <a:ea typeface="Times New Roman" pitchFamily="18" charset="0"/>
                <a:cs typeface="Arial" pitchFamily="34" charset="0"/>
                <a:hlinkClick r:id="rId3"/>
              </a:rPr>
              <a:t>:</a:t>
            </a:r>
            <a:r>
              <a:rPr kumimoji="0" lang="en-US" sz="1400" b="0" i="0" u="none" strike="noStrike" cap="none" normalizeH="0" baseline="0" dirty="0" smtClean="0">
                <a:ln>
                  <a:noFill/>
                </a:ln>
                <a:solidFill>
                  <a:srgbClr val="3F3F3F"/>
                </a:solidFill>
                <a:effectLst/>
                <a:latin typeface="Arial"/>
                <a:ea typeface="Times New Roman" pitchFamily="18" charset="0"/>
                <a:cs typeface="Arial" pitchFamily="34" charset="0"/>
                <a:hlinkClick r:id="rId3"/>
              </a:rPr>
              <a:t> </a:t>
            </a:r>
            <a:r>
              <a:rPr kumimoji="0" lang="ar-SA" sz="1400" b="0" i="0" u="none" strike="noStrike" cap="none" normalizeH="0" baseline="0" dirty="0" smtClean="0">
                <a:ln>
                  <a:noFill/>
                </a:ln>
                <a:solidFill>
                  <a:srgbClr val="3F3F3F"/>
                </a:solidFill>
                <a:effectLst/>
                <a:latin typeface="Helvetica"/>
                <a:ea typeface="Times New Roman" pitchFamily="18" charset="0"/>
                <a:cs typeface="Arial" pitchFamily="34" charset="0"/>
                <a:hlinkClick r:id="rId3"/>
              </a:rPr>
              <a:t>عيسى</a:t>
            </a:r>
            <a:r>
              <a:rPr kumimoji="0" lang="en-US" sz="1400" b="0" i="0" u="none" strike="noStrike" cap="none" normalizeH="0" baseline="0" dirty="0" smtClean="0">
                <a:ln>
                  <a:noFill/>
                </a:ln>
                <a:solidFill>
                  <a:srgbClr val="3F3F3F"/>
                </a:solidFill>
                <a:effectLst/>
                <a:latin typeface="Arial"/>
                <a:ea typeface="Times New Roman" pitchFamily="18" charset="0"/>
                <a:cs typeface="Arial" pitchFamily="34" charset="0"/>
                <a:hlinkClick r:id="rId3"/>
              </a:rPr>
              <a:t> </a:t>
            </a:r>
            <a:r>
              <a:rPr kumimoji="0" lang="ar-SA" sz="1400" b="0" i="0" u="none" strike="noStrike" cap="none" normalizeH="0" baseline="0" dirty="0" smtClean="0">
                <a:ln>
                  <a:noFill/>
                </a:ln>
                <a:solidFill>
                  <a:srgbClr val="3F3F3F"/>
                </a:solidFill>
                <a:effectLst/>
                <a:latin typeface="Helvetica"/>
                <a:ea typeface="Times New Roman" pitchFamily="18" charset="0"/>
                <a:cs typeface="Arial" pitchFamily="34" charset="0"/>
                <a:hlinkClick r:id="rId3"/>
              </a:rPr>
              <a:t>بن</a:t>
            </a:r>
            <a:r>
              <a:rPr kumimoji="0" lang="en-US" sz="1400" b="0" i="0" u="none" strike="noStrike" cap="none" normalizeH="0" baseline="0" dirty="0" smtClean="0">
                <a:ln>
                  <a:noFill/>
                </a:ln>
                <a:solidFill>
                  <a:srgbClr val="3F3F3F"/>
                </a:solidFill>
                <a:effectLst/>
                <a:latin typeface="Helvetica"/>
                <a:ea typeface="Times New Roman" pitchFamily="18" charset="0"/>
                <a:cs typeface="Arial" pitchFamily="34" charset="0"/>
                <a:hlinkClick r:id="rId3"/>
              </a:rPr>
              <a:t> ...</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Char char="•"/>
              <a:tabLst/>
            </a:pPr>
            <a:r>
              <a:rPr kumimoji="0" lang="en-US" sz="1050" b="0" i="0" u="none" strike="noStrike" cap="none" normalizeH="0" baseline="0" dirty="0" smtClean="0">
                <a:ln>
                  <a:noFill/>
                </a:ln>
                <a:solidFill>
                  <a:srgbClr val="007542"/>
                </a:solidFill>
                <a:effectLst/>
                <a:latin typeface="Helvetica"/>
                <a:ea typeface="Calibri" pitchFamily="34" charset="0"/>
                <a:cs typeface="Arial" pitchFamily="34" charset="0"/>
              </a:rPr>
              <a:t>www.neelwafurat.com/itempage.aspx?id=egb101991-5101613&amp;...</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525252"/>
                </a:solidFill>
                <a:effectLst/>
                <a:latin typeface="Helvetica"/>
                <a:ea typeface="Times New Roman" pitchFamily="18" charset="0"/>
                <a:cs typeface="Arial" pitchFamily="34" charset="0"/>
              </a:rPr>
              <a:t>+961 1 785 108/7 info@nwf.com.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الصفحة الرئيسية كتب كل المواضيع طبخ صحافة وإعلام العلوم</a:t>
            </a:r>
            <a:r>
              <a:rPr kumimoji="0" lang="en-US" sz="1000" b="0" i="0" u="none" strike="noStrike" cap="none" normalizeH="0" baseline="0" dirty="0" smtClean="0">
                <a:ln>
                  <a:noFill/>
                </a:ln>
                <a:solidFill>
                  <a:srgbClr val="525252"/>
                </a:solidFill>
                <a:effectLst/>
                <a:latin typeface="Helvetica"/>
                <a:ea typeface="Times New Roman" pitchFamily="18" charset="0"/>
                <a:cs typeface="Arial" pitchFamily="34" charset="0"/>
              </a:rPr>
              <a:t> ...</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330099"/>
                </a:solidFill>
                <a:effectLst/>
                <a:latin typeface="Helvetica"/>
                <a:ea typeface="Times New Roman" pitchFamily="18" charset="0"/>
                <a:cs typeface="Arial" pitchFamily="34" charset="0"/>
                <a:hlinkClick r:id="rId4"/>
              </a:rPr>
              <a:t>Publications - All Documents</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Char char="•"/>
              <a:tabLst/>
            </a:pPr>
            <a:r>
              <a:rPr kumimoji="0" lang="en-US" sz="1050" b="0" i="0" u="none" strike="noStrike" cap="none" normalizeH="0" baseline="0" dirty="0" smtClean="0">
                <a:ln>
                  <a:noFill/>
                </a:ln>
                <a:solidFill>
                  <a:srgbClr val="007542"/>
                </a:solidFill>
                <a:effectLst/>
                <a:latin typeface="Helvetica"/>
                <a:ea typeface="Calibri" pitchFamily="34" charset="0"/>
                <a:cs typeface="Arial" pitchFamily="34" charset="0"/>
              </a:rPr>
              <a:t>faculty.ksu.edu.sa/JOHALI/Publications/Forms/AllItems.aspx</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عيسى</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بن علي</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err="1" smtClean="0">
                <a:ln>
                  <a:noFill/>
                </a:ln>
                <a:solidFill>
                  <a:srgbClr val="525252"/>
                </a:solidFill>
                <a:effectLst/>
                <a:latin typeface="Helvetica"/>
                <a:ea typeface="Times New Roman" pitchFamily="18" charset="0"/>
                <a:cs typeface="Arial" pitchFamily="34" charset="0"/>
              </a:rPr>
              <a:t>الجوحلي</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en-US" sz="1000" b="0" i="0" u="none" strike="noStrike" cap="none" normalizeH="0" baseline="0" dirty="0" smtClean="0">
                <a:ln>
                  <a:noFill/>
                </a:ln>
                <a:solidFill>
                  <a:srgbClr val="525252"/>
                </a:solidFill>
                <a:effectLst/>
                <a:latin typeface="Helvetica"/>
                <a:ea typeface="Times New Roman" pitchFamily="18" charset="0"/>
                <a:cs typeface="Arial" pitchFamily="34" charset="0"/>
              </a:rPr>
              <a:t>Currently selected. NEW ... History of Heath Education in Saudi Arabia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تاريخ العليم والتثقيف</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الصحي</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en-US" sz="1000" b="0" i="0" u="none" strike="noStrike" cap="none" normalizeH="0" baseline="0" dirty="0" smtClean="0">
                <a:ln>
                  <a:noFill/>
                </a:ln>
                <a:solidFill>
                  <a:srgbClr val="525252"/>
                </a:solidFill>
                <a:effectLst/>
                <a:latin typeface="Helvetica"/>
                <a:ea typeface="Times New Roman" pitchFamily="18" charset="0"/>
                <a:cs typeface="Arial" pitchFamily="34" charset="0"/>
              </a:rPr>
              <a:t>...</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Char char="•"/>
              <a:tabLst/>
            </a:pPr>
            <a:r>
              <a:rPr kumimoji="0" lang="ar-SA" sz="1400" b="0" i="0" u="none" strike="noStrike" cap="none" normalizeH="0" baseline="0" dirty="0" smtClean="0">
                <a:ln>
                  <a:noFill/>
                </a:ln>
                <a:solidFill>
                  <a:srgbClr val="330099"/>
                </a:solidFill>
                <a:effectLst/>
                <a:latin typeface="Helvetica"/>
                <a:ea typeface="Times New Roman" pitchFamily="18" charset="0"/>
                <a:cs typeface="Arial" pitchFamily="34" charset="0"/>
                <a:hlinkClick r:id="rId5"/>
              </a:rPr>
              <a:t>قائمة الكتب | الشامل موسوعة البحوث المواضيع المدرسية</a:t>
            </a:r>
            <a:r>
              <a:rPr kumimoji="0" lang="en-US" sz="1400" b="0" i="0" u="none" strike="noStrike" cap="none" normalizeH="0" baseline="0" dirty="0" smtClean="0">
                <a:ln>
                  <a:noFill/>
                </a:ln>
                <a:solidFill>
                  <a:srgbClr val="330099"/>
                </a:solidFill>
                <a:effectLst/>
                <a:latin typeface="Helvetica"/>
                <a:ea typeface="Times New Roman" pitchFamily="18" charset="0"/>
                <a:cs typeface="Arial" pitchFamily="34" charset="0"/>
                <a:hlinkClick r:id="rId5"/>
              </a:rPr>
              <a:t> </a:t>
            </a:r>
            <a:r>
              <a:rPr kumimoji="0" lang="en-US" sz="1400" b="0" i="0" u="none" strike="noStrike" cap="none" normalizeH="0" baseline="0" dirty="0" err="1" smtClean="0">
                <a:ln>
                  <a:noFill/>
                </a:ln>
                <a:solidFill>
                  <a:srgbClr val="330099"/>
                </a:solidFill>
                <a:effectLst/>
                <a:latin typeface="Helvetica"/>
                <a:ea typeface="Times New Roman" pitchFamily="18" charset="0"/>
                <a:cs typeface="Arial" pitchFamily="34" charset="0"/>
                <a:hlinkClick r:id="rId5"/>
              </a:rPr>
              <a:t>alchamel</a:t>
            </a:r>
            <a:r>
              <a:rPr kumimoji="0" lang="en-US" sz="1400" b="0" i="0" u="none" strike="noStrike" cap="none" normalizeH="0" baseline="0" dirty="0" smtClean="0">
                <a:ln>
                  <a:noFill/>
                </a:ln>
                <a:solidFill>
                  <a:srgbClr val="330099"/>
                </a:solidFill>
                <a:effectLst/>
                <a:latin typeface="Helvetica"/>
                <a:ea typeface="Times New Roman" pitchFamily="18" charset="0"/>
                <a:cs typeface="Arial" pitchFamily="34" charset="0"/>
                <a:hlinkClick r:id="rId5"/>
              </a:rPr>
              <a:t> ...</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Char char="•"/>
              <a:tabLst/>
            </a:pPr>
            <a:r>
              <a:rPr kumimoji="0" lang="en-US" sz="1050" b="0" i="0" u="none" strike="noStrike" cap="none" normalizeH="0" baseline="0" dirty="0" smtClean="0">
                <a:ln>
                  <a:noFill/>
                </a:ln>
                <a:solidFill>
                  <a:srgbClr val="007542"/>
                </a:solidFill>
                <a:effectLst/>
                <a:latin typeface="Helvetica"/>
                <a:ea typeface="Calibri" pitchFamily="34" charset="0"/>
                <a:cs typeface="Arial" pitchFamily="34" charset="0"/>
              </a:rPr>
              <a:t>bouhoot.blogspot.com.eg/2015/04/normal-0-21...</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المسيرة</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التاريخية</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للتعليم</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الصحي</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في</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المملكة</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العربية</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السعودية</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عيسى</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بن على</a:t>
            </a:r>
            <a:r>
              <a:rPr kumimoji="0" lang="en-US" sz="1000" b="0" i="0" u="none" strike="noStrike" cap="none" normalizeH="0" baseline="0" dirty="0" smtClean="0">
                <a:ln>
                  <a:noFill/>
                </a:ln>
                <a:solidFill>
                  <a:srgbClr val="525252"/>
                </a:solidFill>
                <a:effectLst/>
                <a:latin typeface="Helvetica"/>
                <a:ea typeface="Times New Roman" pitchFamily="18" charset="0"/>
                <a:cs typeface="Arial" pitchFamily="34" charset="0"/>
              </a:rPr>
              <a:t> ...</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330099"/>
                </a:solidFill>
                <a:effectLst/>
                <a:latin typeface="Arial"/>
                <a:ea typeface="Times New Roman" pitchFamily="18" charset="0"/>
                <a:cs typeface="Arial" pitchFamily="34" charset="0"/>
                <a:hlinkClick r:id="rId6"/>
              </a:rPr>
              <a:t>‫</a:t>
            </a:r>
            <a:r>
              <a:rPr kumimoji="0" lang="ar-SA" sz="1400" b="0" i="0" u="none" strike="noStrike" cap="none" normalizeH="0" baseline="0" dirty="0" smtClean="0">
                <a:ln>
                  <a:noFill/>
                </a:ln>
                <a:solidFill>
                  <a:srgbClr val="330099"/>
                </a:solidFill>
                <a:effectLst/>
                <a:latin typeface="Helvetica"/>
                <a:ea typeface="Times New Roman" pitchFamily="18" charset="0"/>
                <a:cs typeface="Arial" pitchFamily="34" charset="0"/>
                <a:hlinkClick r:id="rId6"/>
              </a:rPr>
              <a:t>قائمة مطبوعات دار المريخ للنشر ( القاهرة... - دار المريخ ...</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Char char="•"/>
              <a:tabLst/>
            </a:pPr>
            <a:r>
              <a:rPr kumimoji="0" lang="en-US" sz="1050" b="0" i="0" u="none" strike="noStrike" cap="none" normalizeH="0" baseline="0" dirty="0" smtClean="0">
                <a:ln>
                  <a:noFill/>
                </a:ln>
                <a:solidFill>
                  <a:srgbClr val="007542"/>
                </a:solidFill>
                <a:effectLst/>
                <a:latin typeface="Helvetica"/>
                <a:ea typeface="Calibri" pitchFamily="34" charset="0"/>
                <a:cs typeface="Arial" pitchFamily="34" charset="0"/>
              </a:rPr>
              <a:t>www.facebook.com/marspub.eg/posts/291626474320370</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pP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المسيرة</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التاريخية</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للتعليم</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الصحي</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في</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المملكة</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العربية</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السعودية</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en-US" sz="1000" b="0" i="0" u="none" strike="noStrike" cap="none" normalizeH="0" baseline="0" dirty="0" smtClean="0">
                <a:ln>
                  <a:noFill/>
                </a:ln>
                <a:solidFill>
                  <a:srgbClr val="525252"/>
                </a:solidFill>
                <a:effectLst/>
                <a:latin typeface="Helvetica"/>
                <a:ea typeface="Times New Roman" pitchFamily="18" charset="0"/>
                <a:cs typeface="Arial" pitchFamily="34" charset="0"/>
              </a:rPr>
              <a:t>(</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ملون</a:t>
            </a:r>
            <a:r>
              <a:rPr kumimoji="0" lang="en-US" sz="1000" b="0" i="0" u="none" strike="noStrike" cap="none" normalizeH="0" baseline="0" dirty="0" smtClean="0">
                <a:ln>
                  <a:noFill/>
                </a:ln>
                <a:solidFill>
                  <a:srgbClr val="525252"/>
                </a:solidFill>
                <a:effectLst/>
                <a:latin typeface="Helvetica"/>
                <a:ea typeface="Times New Roman" pitchFamily="18" charset="0"/>
                <a:cs typeface="Arial" pitchFamily="34" charset="0"/>
              </a:rPr>
              <a:t>)</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عيسى</a:t>
            </a:r>
            <a:r>
              <a:rPr kumimoji="0" lang="en-US" sz="100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00" b="0" i="0" u="none" strike="noStrike" cap="none" normalizeH="0" baseline="0" dirty="0" smtClean="0">
                <a:ln>
                  <a:noFill/>
                </a:ln>
                <a:solidFill>
                  <a:srgbClr val="525252"/>
                </a:solidFill>
                <a:effectLst/>
                <a:latin typeface="Helvetica"/>
                <a:ea typeface="Times New Roman" pitchFamily="18" charset="0"/>
                <a:cs typeface="Arial" pitchFamily="34" charset="0"/>
              </a:rPr>
              <a:t>بن عبد الله محمد</a:t>
            </a:r>
            <a:r>
              <a:rPr kumimoji="0" lang="en-US" sz="1000" b="0" i="0" u="none" strike="noStrike" cap="none" normalizeH="0" baseline="0" dirty="0" smtClean="0">
                <a:ln>
                  <a:noFill/>
                </a:ln>
                <a:solidFill>
                  <a:srgbClr val="525252"/>
                </a:solidFill>
                <a:effectLst/>
                <a:latin typeface="Helvetica"/>
                <a:ea typeface="Times New Roman" pitchFamily="18" charset="0"/>
                <a:cs typeface="Arial" pitchFamily="34" charset="0"/>
              </a:rPr>
              <a:t> ...</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Char char="•"/>
              <a:tabLst/>
            </a:pPr>
            <a:r>
              <a:rPr kumimoji="0" lang="ar-SA" sz="1400" b="0" i="0" u="none" strike="noStrike" cap="none" normalizeH="0" baseline="0" dirty="0" smtClean="0">
                <a:ln>
                  <a:noFill/>
                </a:ln>
                <a:solidFill>
                  <a:srgbClr val="330099"/>
                </a:solidFill>
                <a:effectLst/>
                <a:latin typeface="Helvetica"/>
                <a:ea typeface="Times New Roman" pitchFamily="18" charset="0"/>
                <a:cs typeface="Arial" pitchFamily="34" charset="0"/>
                <a:hlinkClick r:id="rId7"/>
              </a:rPr>
              <a:t>أخبار التعليم</a:t>
            </a:r>
            <a:r>
              <a:rPr kumimoji="0" lang="en-US" sz="1400" b="0" i="0" u="none" strike="noStrike" cap="none" normalizeH="0" baseline="0" dirty="0" smtClean="0">
                <a:ln>
                  <a:noFill/>
                </a:ln>
                <a:solidFill>
                  <a:srgbClr val="330099"/>
                </a:solidFill>
                <a:effectLst/>
                <a:latin typeface="Arial"/>
                <a:ea typeface="Times New Roman" pitchFamily="18" charset="0"/>
                <a:cs typeface="Arial" pitchFamily="34" charset="0"/>
                <a:hlinkClick r:id="rId7"/>
              </a:rPr>
              <a:t> </a:t>
            </a:r>
            <a:r>
              <a:rPr kumimoji="0" lang="ar-SA" sz="1400" b="0" i="0" u="none" strike="noStrike" cap="none" normalizeH="0" baseline="0" dirty="0" smtClean="0">
                <a:ln>
                  <a:noFill/>
                </a:ln>
                <a:solidFill>
                  <a:srgbClr val="330099"/>
                </a:solidFill>
                <a:effectLst/>
                <a:latin typeface="Helvetica"/>
                <a:ea typeface="Times New Roman" pitchFamily="18" charset="0"/>
                <a:cs typeface="Arial" pitchFamily="34" charset="0"/>
                <a:hlinkClick r:id="rId7"/>
              </a:rPr>
              <a:t>في</a:t>
            </a:r>
            <a:r>
              <a:rPr kumimoji="0" lang="en-US" sz="1400" b="0" i="0" u="none" strike="noStrike" cap="none" normalizeH="0" baseline="0" dirty="0" smtClean="0">
                <a:ln>
                  <a:noFill/>
                </a:ln>
                <a:solidFill>
                  <a:srgbClr val="330099"/>
                </a:solidFill>
                <a:effectLst/>
                <a:latin typeface="Arial"/>
                <a:ea typeface="Times New Roman" pitchFamily="18" charset="0"/>
                <a:cs typeface="Arial" pitchFamily="34" charset="0"/>
                <a:hlinkClick r:id="rId7"/>
              </a:rPr>
              <a:t> </a:t>
            </a:r>
            <a:r>
              <a:rPr kumimoji="0" lang="ar-SA" sz="1400" b="0" i="0" u="none" strike="noStrike" cap="none" normalizeH="0" baseline="0" dirty="0" smtClean="0">
                <a:ln>
                  <a:noFill/>
                </a:ln>
                <a:solidFill>
                  <a:srgbClr val="330099"/>
                </a:solidFill>
                <a:effectLst/>
                <a:latin typeface="Helvetica"/>
                <a:ea typeface="Times New Roman" pitchFamily="18" charset="0"/>
                <a:cs typeface="Arial" pitchFamily="34" charset="0"/>
                <a:hlinkClick r:id="rId7"/>
              </a:rPr>
              <a:t>الصحف ليوم </a:t>
            </a:r>
            <a:r>
              <a:rPr kumimoji="0" lang="ar-SA" sz="1400" b="0" i="0" u="none" strike="noStrike" cap="none" normalizeH="0" baseline="0" dirty="0" err="1" smtClean="0">
                <a:ln>
                  <a:noFill/>
                </a:ln>
                <a:solidFill>
                  <a:srgbClr val="330099"/>
                </a:solidFill>
                <a:effectLst/>
                <a:latin typeface="Helvetica"/>
                <a:ea typeface="Times New Roman" pitchFamily="18" charset="0"/>
                <a:cs typeface="Arial" pitchFamily="34" charset="0"/>
                <a:hlinkClick r:id="rId7"/>
              </a:rPr>
              <a:t>الاربعاء</a:t>
            </a:r>
            <a:r>
              <a:rPr kumimoji="0" lang="ar-SA" sz="1400" b="0" i="0" u="none" strike="noStrike" cap="none" normalizeH="0" baseline="0" dirty="0" smtClean="0">
                <a:ln>
                  <a:noFill/>
                </a:ln>
                <a:solidFill>
                  <a:srgbClr val="330099"/>
                </a:solidFill>
                <a:effectLst/>
                <a:latin typeface="Helvetica"/>
                <a:ea typeface="Times New Roman" pitchFamily="18" charset="0"/>
                <a:cs typeface="Arial" pitchFamily="34" charset="0"/>
                <a:hlinkClick r:id="rId7"/>
              </a:rPr>
              <a:t> 1431/6/5هـ - منتديات</a:t>
            </a:r>
            <a:r>
              <a:rPr kumimoji="0" lang="en-US" sz="1400" b="0" i="0" u="none" strike="noStrike" cap="none" normalizeH="0" baseline="0" dirty="0" smtClean="0">
                <a:ln>
                  <a:noFill/>
                </a:ln>
                <a:solidFill>
                  <a:srgbClr val="330099"/>
                </a:solidFill>
                <a:effectLst/>
                <a:latin typeface="Helvetica"/>
                <a:ea typeface="Times New Roman" pitchFamily="18" charset="0"/>
                <a:cs typeface="Arial" pitchFamily="34" charset="0"/>
                <a:hlinkClick r:id="rId7"/>
              </a:rPr>
              <a:t> ...</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err="1" smtClean="0">
                <a:ln>
                  <a:noFill/>
                </a:ln>
                <a:solidFill>
                  <a:srgbClr val="330099"/>
                </a:solidFill>
                <a:effectLst/>
                <a:latin typeface="Helvetica"/>
                <a:ea typeface="Times New Roman" pitchFamily="18" charset="0"/>
                <a:cs typeface="Arial" pitchFamily="34" charset="0"/>
                <a:hlinkClick r:id="rId8"/>
              </a:rPr>
              <a:t>ohali</a:t>
            </a:r>
            <a:r>
              <a:rPr kumimoji="0" lang="en-US" sz="1400" b="0" i="0" u="none" strike="noStrike" cap="none" normalizeH="0" baseline="0" dirty="0" smtClean="0">
                <a:ln>
                  <a:noFill/>
                </a:ln>
                <a:solidFill>
                  <a:srgbClr val="330099"/>
                </a:solidFill>
                <a:effectLst/>
                <a:latin typeface="Arial"/>
                <a:ea typeface="Times New Roman" pitchFamily="18" charset="0"/>
                <a:cs typeface="Arial" pitchFamily="34" charset="0"/>
                <a:hlinkClick r:id="rId8"/>
              </a:rPr>
              <a:t> </a:t>
            </a:r>
            <a:r>
              <a:rPr kumimoji="0" lang="en-US" sz="1400" b="0" i="0" u="none" strike="noStrike" cap="none" normalizeH="0" baseline="0" dirty="0" smtClean="0">
                <a:ln>
                  <a:noFill/>
                </a:ln>
                <a:solidFill>
                  <a:srgbClr val="330099"/>
                </a:solidFill>
                <a:effectLst/>
                <a:latin typeface="Helvetica"/>
                <a:ea typeface="Times New Roman" pitchFamily="18" charset="0"/>
                <a:cs typeface="Arial" pitchFamily="34" charset="0"/>
                <a:hlinkClick r:id="rId8"/>
              </a:rPr>
              <a:t>C V 31 May 2012 - fac.ksu.edu.sa</a:t>
            </a:r>
            <a:endPar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50" b="0" i="0" u="none" strike="noStrike" cap="none" normalizeH="0" baseline="0" dirty="0" smtClean="0">
                <a:ln>
                  <a:noFill/>
                </a:ln>
                <a:solidFill>
                  <a:srgbClr val="007542"/>
                </a:solidFill>
                <a:effectLst/>
                <a:latin typeface="Helvetica"/>
                <a:ea typeface="Calibri" pitchFamily="34" charset="0"/>
                <a:cs typeface="Arial" pitchFamily="34" charset="0"/>
              </a:rPr>
              <a:t>fac.ksu.edu.sa/.../files/2.cv_mr_johali_dec_2017_1.docx</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50" b="0" i="0" u="none" strike="noStrike" cap="none" normalizeH="0" baseline="0" dirty="0" err="1" smtClean="0">
                <a:ln>
                  <a:noFill/>
                </a:ln>
                <a:solidFill>
                  <a:srgbClr val="525252"/>
                </a:solidFill>
                <a:effectLst/>
                <a:latin typeface="Helvetica"/>
                <a:ea typeface="Times New Roman" pitchFamily="18" charset="0"/>
                <a:cs typeface="Arial" pitchFamily="34" charset="0"/>
              </a:rPr>
              <a:t>Eisa</a:t>
            </a:r>
            <a:r>
              <a:rPr kumimoji="0" lang="en-US" sz="105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en-US" sz="1050" b="0" i="0" u="none" strike="noStrike" cap="none" normalizeH="0" baseline="0" dirty="0" smtClean="0">
                <a:ln>
                  <a:noFill/>
                </a:ln>
                <a:solidFill>
                  <a:srgbClr val="525252"/>
                </a:solidFill>
                <a:effectLst/>
                <a:latin typeface="Helvetica"/>
                <a:ea typeface="Times New Roman" pitchFamily="18" charset="0"/>
                <a:cs typeface="Arial" pitchFamily="34" charset="0"/>
              </a:rPr>
              <a:t>Ali</a:t>
            </a:r>
            <a:r>
              <a:rPr kumimoji="0" lang="en-US" sz="105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en-US" sz="1050" b="0" i="0" u="none" strike="noStrike" cap="none" normalizeH="0" baseline="0" dirty="0" smtClean="0">
                <a:ln>
                  <a:noFill/>
                </a:ln>
                <a:solidFill>
                  <a:srgbClr val="525252"/>
                </a:solidFill>
                <a:effectLst/>
                <a:latin typeface="Helvetica"/>
                <a:ea typeface="Times New Roman" pitchFamily="18" charset="0"/>
                <a:cs typeface="Arial" pitchFamily="34" charset="0"/>
              </a:rPr>
              <a:t>M.</a:t>
            </a:r>
            <a:r>
              <a:rPr kumimoji="0" lang="en-US" sz="105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en-US" sz="1050" b="0" i="0" u="none" strike="noStrike" cap="none" normalizeH="0" baseline="0" dirty="0" err="1" smtClean="0">
                <a:ln>
                  <a:noFill/>
                </a:ln>
                <a:solidFill>
                  <a:srgbClr val="525252"/>
                </a:solidFill>
                <a:effectLst/>
                <a:latin typeface="Helvetica"/>
                <a:ea typeface="Times New Roman" pitchFamily="18" charset="0"/>
                <a:cs typeface="Arial" pitchFamily="34" charset="0"/>
              </a:rPr>
              <a:t>Johali</a:t>
            </a:r>
            <a:r>
              <a:rPr kumimoji="0" lang="en-US" sz="105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en-US" sz="1050" b="0" i="0" u="none" strike="noStrike" cap="none" normalizeH="0" baseline="0" dirty="0" smtClean="0">
                <a:ln>
                  <a:noFill/>
                </a:ln>
                <a:solidFill>
                  <a:srgbClr val="525252"/>
                </a:solidFill>
                <a:effectLst/>
                <a:latin typeface="Helvetica"/>
                <a:ea typeface="Times New Roman" pitchFamily="18" charset="0"/>
                <a:cs typeface="Arial" pitchFamily="34" charset="0"/>
              </a:rPr>
              <a:t>. Birth date: 11/01/1959. Sex: Male. ... </a:t>
            </a:r>
            <a:r>
              <a:rPr kumimoji="0" lang="ar-SA" sz="1050" b="0" i="0" u="none" strike="noStrike" cap="none" normalizeH="0" baseline="0" dirty="0" smtClean="0">
                <a:ln>
                  <a:noFill/>
                </a:ln>
                <a:solidFill>
                  <a:srgbClr val="525252"/>
                </a:solidFill>
                <a:effectLst/>
                <a:latin typeface="Helvetica"/>
                <a:ea typeface="Times New Roman" pitchFamily="18" charset="0"/>
                <a:cs typeface="Arial" pitchFamily="34" charset="0"/>
              </a:rPr>
              <a:t>اقتران</a:t>
            </a:r>
            <a:r>
              <a:rPr kumimoji="0" lang="en-US" sz="105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50" b="0" i="0" u="none" strike="noStrike" cap="none" normalizeH="0" baseline="0" dirty="0" smtClean="0">
                <a:ln>
                  <a:noFill/>
                </a:ln>
                <a:solidFill>
                  <a:srgbClr val="525252"/>
                </a:solidFill>
                <a:effectLst/>
                <a:latin typeface="Helvetica"/>
                <a:ea typeface="Times New Roman" pitchFamily="18" charset="0"/>
                <a:cs typeface="Arial" pitchFamily="34" charset="0"/>
              </a:rPr>
              <a:t>التعليم</a:t>
            </a:r>
            <a:r>
              <a:rPr kumimoji="0" lang="en-US" sz="1050" b="0" i="0" u="none" strike="noStrike" cap="none" normalizeH="0" baseline="0" dirty="0" smtClean="0">
                <a:ln>
                  <a:noFill/>
                </a:ln>
                <a:solidFill>
                  <a:srgbClr val="525252"/>
                </a:solidFill>
                <a:effectLst/>
                <a:latin typeface="Arial"/>
                <a:ea typeface="Times New Roman" pitchFamily="18" charset="0"/>
                <a:cs typeface="Arial" pitchFamily="34" charset="0"/>
              </a:rPr>
              <a:t> </a:t>
            </a:r>
            <a:r>
              <a:rPr kumimoji="0" lang="ar-SA" sz="1050" b="0" i="0" u="none" strike="noStrike" cap="none" normalizeH="0" baseline="0" dirty="0" smtClean="0">
                <a:ln>
                  <a:noFill/>
                </a:ln>
                <a:solidFill>
                  <a:srgbClr val="525252"/>
                </a:solidFill>
                <a:effectLst/>
                <a:latin typeface="Helvetica"/>
                <a:ea typeface="Times New Roman" pitchFamily="18" charset="0"/>
                <a:cs typeface="Arial" pitchFamily="34" charset="0"/>
              </a:rPr>
              <a:t>الصحي الفني بالجامعي ، رسالة الجامعة العدد</a:t>
            </a:r>
            <a:r>
              <a:rPr kumimoji="0" lang="en-US" sz="1050" b="0" i="0" u="none" strike="noStrike" cap="none" normalizeH="0" baseline="0" dirty="0" smtClean="0">
                <a:ln>
                  <a:noFill/>
                </a:ln>
                <a:solidFill>
                  <a:srgbClr val="525252"/>
                </a:solidFill>
                <a:effectLst/>
                <a:latin typeface="Helvetica"/>
                <a:ea typeface="Times New Roman" pitchFamily="18" charset="0"/>
                <a:cs typeface="Arial" pitchFamily="34" charset="0"/>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2" name="Picture 1"/>
          <p:cNvPicPr>
            <a:picLocks noChangeAspect="1" noChangeArrowheads="1"/>
          </p:cNvPicPr>
          <p:nvPr/>
        </p:nvPicPr>
        <p:blipFill>
          <a:blip r:embed="rId9" cstate="print"/>
          <a:srcRect/>
          <a:stretch>
            <a:fillRect/>
          </a:stretch>
        </p:blipFill>
        <p:spPr bwMode="auto">
          <a:xfrm>
            <a:off x="6357950" y="1214422"/>
            <a:ext cx="2658841" cy="2071702"/>
          </a:xfrm>
          <a:prstGeom prst="rect">
            <a:avLst/>
          </a:prstGeom>
          <a:noFill/>
          <a:ln w="9525">
            <a:noFill/>
            <a:miter lim="800000"/>
            <a:headEnd/>
            <a:tailEnd/>
          </a:ln>
          <a:effectLst/>
        </p:spPr>
      </p:pic>
    </p:spTree>
  </p:cSld>
  <p:clrMapOvr>
    <a:masterClrMapping/>
  </p:clrMapOvr>
  <p:transition>
    <p:push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عنصر نائب لرقم الشريحة 5"/>
          <p:cNvSpPr>
            <a:spLocks noGrp="1"/>
          </p:cNvSpPr>
          <p:nvPr>
            <p:ph type="sldNum" sz="quarter" idx="12"/>
          </p:nvPr>
        </p:nvSpPr>
        <p:spPr>
          <a:xfrm>
            <a:off x="4214810" y="6388101"/>
            <a:ext cx="1052490" cy="327047"/>
          </a:xfrm>
        </p:spPr>
        <p:txBody>
          <a:bodyPr/>
          <a:lstStyle/>
          <a:p>
            <a:pPr algn="ctr"/>
            <a:fld id="{54EFE01F-2A90-4F95-8156-3112546C6D71}" type="slidenum">
              <a:rPr lang="ar-SA" smtClean="0"/>
              <a:pPr algn="ctr"/>
              <a:t>2</a:t>
            </a:fld>
            <a:endParaRPr lang="en-US" dirty="0"/>
          </a:p>
        </p:txBody>
      </p:sp>
      <p:sp>
        <p:nvSpPr>
          <p:cNvPr id="14" name="Rectangle 7"/>
          <p:cNvSpPr>
            <a:spLocks noChangeArrowheads="1"/>
          </p:cNvSpPr>
          <p:nvPr/>
        </p:nvSpPr>
        <p:spPr bwMode="auto">
          <a:xfrm>
            <a:off x="2500298" y="0"/>
            <a:ext cx="4105275" cy="620712"/>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sz="28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8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
        <p:nvSpPr>
          <p:cNvPr id="31" name="عنصر نائب للتاريخ 15"/>
          <p:cNvSpPr>
            <a:spLocks noGrp="1"/>
          </p:cNvSpPr>
          <p:nvPr>
            <p:ph type="dt" sz="half" idx="10"/>
          </p:nvPr>
        </p:nvSpPr>
        <p:spPr>
          <a:xfrm>
            <a:off x="1500198" y="714356"/>
            <a:ext cx="5857884" cy="428628"/>
          </a:xfrm>
        </p:spPr>
        <p:style>
          <a:lnRef idx="2">
            <a:schemeClr val="dk1">
              <a:shade val="50000"/>
            </a:schemeClr>
          </a:lnRef>
          <a:fillRef idx="1">
            <a:schemeClr val="dk1"/>
          </a:fillRef>
          <a:effectRef idx="0">
            <a:schemeClr val="dk1"/>
          </a:effectRef>
          <a:fontRef idx="minor">
            <a:schemeClr val="lt1"/>
          </a:fontRef>
        </p:style>
        <p:txBody>
          <a:bodyPr/>
          <a:lstStyle/>
          <a:p>
            <a:pPr algn="ctr"/>
            <a:r>
              <a:rPr lang="ar-SA" sz="2800" dirty="0" smtClean="0">
                <a:latin typeface="Arabic Typesetting" pitchFamily="66" charset="-78"/>
                <a:cs typeface="Arabic Typesetting" pitchFamily="66" charset="-78"/>
              </a:rPr>
              <a:t>مختصر تاريخ التعليم الصحي السعودي عيسى </a:t>
            </a:r>
            <a:r>
              <a:rPr lang="ar-SA" sz="2800" dirty="0" err="1" smtClean="0">
                <a:latin typeface="Arabic Typesetting" pitchFamily="66" charset="-78"/>
                <a:cs typeface="Arabic Typesetting" pitchFamily="66" charset="-78"/>
              </a:rPr>
              <a:t>الجوحلي</a:t>
            </a:r>
            <a:r>
              <a:rPr lang="ar-SA" sz="2800" dirty="0" smtClean="0">
                <a:latin typeface="Arabic Typesetting" pitchFamily="66" charset="-78"/>
                <a:cs typeface="Arabic Typesetting" pitchFamily="66" charset="-78"/>
              </a:rPr>
              <a:t> 16__3_1439</a:t>
            </a:r>
            <a:endParaRPr lang="en-US" sz="2800" dirty="0">
              <a:latin typeface="Arabic Typesetting" pitchFamily="66" charset="-78"/>
              <a:cs typeface="Arabic Typesetting" pitchFamily="66" charset="-78"/>
            </a:endParaRPr>
          </a:p>
        </p:txBody>
      </p:sp>
      <p:sp>
        <p:nvSpPr>
          <p:cNvPr id="32" name="عنصر نائب للتذييل 4"/>
          <p:cNvSpPr txBox="1">
            <a:spLocks/>
          </p:cNvSpPr>
          <p:nvPr/>
        </p:nvSpPr>
        <p:spPr bwMode="auto">
          <a:xfrm>
            <a:off x="1214414" y="1214422"/>
            <a:ext cx="6429420" cy="428628"/>
          </a:xfrm>
          <a:prstGeom prst="rect">
            <a:avLst/>
          </a:prstGeom>
          <a:ln w="25400" cap="flat" cmpd="sng" algn="ctr">
            <a:solidFill>
              <a:schemeClr val="dk1">
                <a:shade val="50000"/>
              </a:schemeClr>
            </a:solidFill>
            <a:prstDash val="solid"/>
            <a:miter lim="800000"/>
            <a:headEnd/>
            <a:tailEn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ar-SA" sz="2800" b="0" i="0" u="none" strike="noStrike" kern="1200" cap="none" spc="0" normalizeH="0" baseline="0" noProof="0" dirty="0" smtClean="0">
                <a:ln>
                  <a:noFill/>
                </a:ln>
                <a:solidFill>
                  <a:schemeClr val="lt1"/>
                </a:solidFill>
                <a:effectLst>
                  <a:outerShdw blurRad="38100" dist="38100" dir="2700000" algn="tl">
                    <a:srgbClr val="000000"/>
                  </a:outerShdw>
                </a:effectLst>
                <a:uLnTx/>
                <a:uFillTx/>
                <a:latin typeface="Arabic Typesetting" pitchFamily="66" charset="-78"/>
                <a:cs typeface="Arabic Typesetting" pitchFamily="66" charset="-78"/>
              </a:rPr>
              <a:t>عرض خاص لمشروع مركز توثيق تاريخ التعليم الصحي السعودي الحرس الوطني</a:t>
            </a:r>
            <a:endParaRPr kumimoji="0" lang="en-US" sz="2800" b="0" i="0" u="none" strike="noStrike" kern="1200" cap="none" spc="0" normalizeH="0" baseline="0" noProof="0" dirty="0">
              <a:ln>
                <a:noFill/>
              </a:ln>
              <a:solidFill>
                <a:schemeClr val="lt1"/>
              </a:solidFill>
              <a:effectLst>
                <a:outerShdw blurRad="38100" dist="38100" dir="2700000" algn="tl">
                  <a:srgbClr val="000000"/>
                </a:outerShdw>
              </a:effectLst>
              <a:uLnTx/>
              <a:uFillTx/>
              <a:latin typeface="Arabic Typesetting" pitchFamily="66" charset="-78"/>
              <a:cs typeface="Arabic Typesetting" pitchFamily="66" charset="-78"/>
            </a:endParaRPr>
          </a:p>
        </p:txBody>
      </p:sp>
      <p:pic>
        <p:nvPicPr>
          <p:cNvPr id="8" name="Picture 7"/>
          <p:cNvPicPr>
            <a:picLocks noChangeAspect="1" noChangeArrowheads="1"/>
          </p:cNvPicPr>
          <p:nvPr/>
        </p:nvPicPr>
        <p:blipFill>
          <a:blip r:embed="rId3" cstate="print"/>
          <a:srcRect l="19907" t="22649" r="26359" b="17392"/>
          <a:stretch>
            <a:fillRect/>
          </a:stretch>
        </p:blipFill>
        <p:spPr bwMode="auto">
          <a:xfrm>
            <a:off x="1000100" y="1796917"/>
            <a:ext cx="7000924" cy="4846793"/>
          </a:xfrm>
          <a:prstGeom prst="rect">
            <a:avLst/>
          </a:prstGeom>
          <a:noFill/>
          <a:ln w="9525">
            <a:noFill/>
            <a:miter lim="800000"/>
            <a:headEnd/>
            <a:tailEnd/>
          </a:ln>
          <a:effectLst/>
        </p:spPr>
      </p:pic>
    </p:spTree>
  </p:cSld>
  <p:clrMapOvr>
    <a:masterClrMapping/>
  </p:clrMapOvr>
  <p:transition>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1071538" y="785794"/>
            <a:ext cx="7404104" cy="5286412"/>
          </a:xfrm>
        </p:spPr>
        <p:style>
          <a:lnRef idx="2">
            <a:schemeClr val="accent1"/>
          </a:lnRef>
          <a:fillRef idx="1">
            <a:schemeClr val="lt1"/>
          </a:fillRef>
          <a:effectRef idx="0">
            <a:schemeClr val="accent1"/>
          </a:effectRef>
          <a:fontRef idx="minor">
            <a:schemeClr val="dk1"/>
          </a:fontRef>
        </p:style>
        <p:txBody>
          <a:bodyPr/>
          <a:lstStyle/>
          <a:p>
            <a:pPr algn="ctr" rtl="0" eaLnBrk="1" hangingPunct="1">
              <a:lnSpc>
                <a:spcPct val="80000"/>
              </a:lnSpc>
              <a:defRPr/>
            </a:pPr>
            <a:r>
              <a:rPr lang="ar-SA" sz="2400" dirty="0" smtClean="0">
                <a:latin typeface="Arial Black" pitchFamily="34" charset="0"/>
                <a:cs typeface="Monotype Koufi" pitchFamily="2" charset="-78"/>
              </a:rPr>
              <a:t>عيسى </a:t>
            </a:r>
            <a:r>
              <a:rPr lang="ar-SA" sz="2400" dirty="0" smtClean="0">
                <a:latin typeface="Arial Black" pitchFamily="34" charset="0"/>
                <a:cs typeface="Monotype Koufi" pitchFamily="2" charset="-78"/>
              </a:rPr>
              <a:t>بن علي </a:t>
            </a:r>
            <a:r>
              <a:rPr lang="ar-SA" sz="2400" dirty="0" err="1" smtClean="0">
                <a:latin typeface="Arial Black" pitchFamily="34" charset="0"/>
                <a:cs typeface="Monotype Koufi" pitchFamily="2" charset="-78"/>
              </a:rPr>
              <a:t>الجوحلي</a:t>
            </a:r>
            <a:endParaRPr lang="en-US" sz="2400" dirty="0" smtClean="0">
              <a:latin typeface="Arial Black" pitchFamily="34" charset="0"/>
              <a:cs typeface="Monotype Koufi" pitchFamily="2" charset="-78"/>
            </a:endParaRPr>
          </a:p>
          <a:p>
            <a:pPr algn="ctr" rtl="0" eaLnBrk="1" hangingPunct="1">
              <a:lnSpc>
                <a:spcPct val="80000"/>
              </a:lnSpc>
              <a:defRPr/>
            </a:pPr>
            <a:r>
              <a:rPr lang="en-US" sz="1800" dirty="0" smtClean="0">
                <a:latin typeface="Arial Black" pitchFamily="34" charset="0"/>
              </a:rPr>
              <a:t>EISA  </a:t>
            </a:r>
            <a:r>
              <a:rPr lang="en-US" sz="1800" dirty="0" smtClean="0">
                <a:latin typeface="Arial Black" pitchFamily="34" charset="0"/>
              </a:rPr>
              <a:t>ALI  JOHALI</a:t>
            </a:r>
          </a:p>
          <a:p>
            <a:pPr algn="ctr" rtl="0" eaLnBrk="1" hangingPunct="1">
              <a:lnSpc>
                <a:spcPct val="80000"/>
              </a:lnSpc>
              <a:defRPr/>
            </a:pPr>
            <a:r>
              <a:rPr lang="en-US" sz="1800" b="1" i="1" dirty="0" smtClean="0"/>
              <a:t>A </a:t>
            </a:r>
            <a:r>
              <a:rPr lang="en-US" sz="1800" b="1" i="1" dirty="0" smtClean="0"/>
              <a:t>Lecturer</a:t>
            </a:r>
          </a:p>
          <a:p>
            <a:pPr marL="177800" algn="ctr" rtl="0" eaLnBrk="1" hangingPunct="1">
              <a:lnSpc>
                <a:spcPct val="80000"/>
              </a:lnSpc>
              <a:buFont typeface="Arial" pitchFamily="34" charset="0"/>
              <a:buChar char="•"/>
              <a:defRPr/>
            </a:pPr>
            <a:r>
              <a:rPr lang="en-US" sz="1800" b="1" i="1" dirty="0" smtClean="0"/>
              <a:t> </a:t>
            </a:r>
            <a:r>
              <a:rPr lang="en-US" sz="1400" b="1" i="1" dirty="0" smtClean="0"/>
              <a:t>Bachelor A. M. Sc. Heath Education, KSU 1407 /1987 </a:t>
            </a:r>
          </a:p>
          <a:p>
            <a:pPr marL="177800" algn="ctr" rtl="0" eaLnBrk="1" hangingPunct="1">
              <a:lnSpc>
                <a:spcPct val="80000"/>
              </a:lnSpc>
              <a:buFont typeface="Arial" pitchFamily="34" charset="0"/>
              <a:buChar char="•"/>
              <a:defRPr/>
            </a:pPr>
            <a:endParaRPr lang="en-US" sz="1400" b="1" i="1" dirty="0" smtClean="0"/>
          </a:p>
          <a:p>
            <a:pPr marL="177800" algn="ctr" rtl="0" eaLnBrk="1" hangingPunct="1">
              <a:lnSpc>
                <a:spcPct val="80000"/>
              </a:lnSpc>
              <a:buFont typeface="Arial" pitchFamily="34" charset="0"/>
              <a:buChar char="•"/>
              <a:defRPr/>
            </a:pPr>
            <a:r>
              <a:rPr lang="en-US" sz="1400" b="1" i="1" dirty="0" smtClean="0"/>
              <a:t>Short </a:t>
            </a:r>
            <a:r>
              <a:rPr lang="en-US" sz="1400" b="1" i="1" dirty="0" smtClean="0"/>
              <a:t>Fellowship Planning Health Professions Education, UIC, USA 199</a:t>
            </a:r>
          </a:p>
          <a:p>
            <a:pPr marL="177800" algn="ctr" rtl="0" eaLnBrk="1" hangingPunct="1">
              <a:lnSpc>
                <a:spcPct val="80000"/>
              </a:lnSpc>
              <a:buFont typeface="Arial" pitchFamily="34" charset="0"/>
              <a:buChar char="•"/>
              <a:defRPr/>
            </a:pPr>
            <a:endParaRPr lang="en-US" sz="1400" b="1" i="1" dirty="0" smtClean="0"/>
          </a:p>
          <a:p>
            <a:pPr marL="177800" algn="ctr" rtl="0" eaLnBrk="1" hangingPunct="1">
              <a:lnSpc>
                <a:spcPct val="80000"/>
              </a:lnSpc>
              <a:buFont typeface="Arial" pitchFamily="34" charset="0"/>
              <a:buChar char="•"/>
              <a:defRPr/>
            </a:pPr>
            <a:r>
              <a:rPr lang="en-US" sz="1400" b="1" i="1" dirty="0" smtClean="0"/>
              <a:t>MA </a:t>
            </a:r>
            <a:r>
              <a:rPr lang="en-US" sz="1400" b="1" i="1" dirty="0" smtClean="0"/>
              <a:t>(Ed.) Philosophies and Sciences of Teaching, Learning and Curriculum in Nursing, UK </a:t>
            </a:r>
            <a:r>
              <a:rPr lang="en-US" sz="1400" b="1" i="1" dirty="0" smtClean="0"/>
              <a:t>1995</a:t>
            </a:r>
          </a:p>
          <a:p>
            <a:pPr marL="177800" algn="ctr" rtl="0" eaLnBrk="1" hangingPunct="1">
              <a:lnSpc>
                <a:spcPct val="80000"/>
              </a:lnSpc>
              <a:buFont typeface="Arial" pitchFamily="34" charset="0"/>
              <a:buChar char="•"/>
              <a:defRPr/>
            </a:pPr>
            <a:endParaRPr lang="en-US" sz="1400" b="1" i="1" dirty="0" smtClean="0"/>
          </a:p>
          <a:p>
            <a:pPr marL="177800" algn="ctr" rtl="0" eaLnBrk="1" hangingPunct="1">
              <a:lnSpc>
                <a:spcPct val="80000"/>
              </a:lnSpc>
              <a:buFont typeface="Arial" pitchFamily="34" charset="0"/>
              <a:buChar char="•"/>
              <a:defRPr/>
            </a:pPr>
            <a:r>
              <a:rPr lang="en-US" sz="1400" b="1" i="1" dirty="0" smtClean="0"/>
              <a:t>PhD Health Sciences By Accrediting Prior Experiences, Hill University Sept. 2012</a:t>
            </a:r>
          </a:p>
          <a:p>
            <a:pPr algn="ctr" rtl="0" eaLnBrk="1" hangingPunct="1">
              <a:lnSpc>
                <a:spcPct val="80000"/>
              </a:lnSpc>
              <a:defRPr/>
            </a:pPr>
            <a:endParaRPr lang="en-US" sz="1800" dirty="0" smtClean="0"/>
          </a:p>
          <a:p>
            <a:pPr algn="ctr" rtl="0" eaLnBrk="1" hangingPunct="1">
              <a:lnSpc>
                <a:spcPct val="80000"/>
              </a:lnSpc>
              <a:defRPr/>
            </a:pPr>
            <a:r>
              <a:rPr lang="en-US" sz="1800" dirty="0" smtClean="0"/>
              <a:t>Author </a:t>
            </a:r>
            <a:r>
              <a:rPr lang="en-US" sz="1800" dirty="0" smtClean="0"/>
              <a:t>of Two Published Books &amp; </a:t>
            </a:r>
            <a:r>
              <a:rPr lang="en-US" sz="1800" dirty="0" smtClean="0"/>
              <a:t>4+ Projected books</a:t>
            </a:r>
          </a:p>
          <a:p>
            <a:pPr algn="ctr" rtl="0" eaLnBrk="1" hangingPunct="1">
              <a:lnSpc>
                <a:spcPct val="80000"/>
              </a:lnSpc>
              <a:defRPr/>
            </a:pPr>
            <a:r>
              <a:rPr lang="en-US" sz="1800" dirty="0" smtClean="0"/>
              <a:t> </a:t>
            </a:r>
            <a:r>
              <a:rPr lang="en-US" sz="1800" dirty="0" smtClean="0">
                <a:hlinkClick r:id="rId2"/>
              </a:rPr>
              <a:t>Johali59@hotmail.com</a:t>
            </a:r>
            <a:r>
              <a:rPr lang="en-US" sz="1800" dirty="0" smtClean="0"/>
              <a:t> </a:t>
            </a:r>
            <a:r>
              <a:rPr lang="en-US" sz="1800" dirty="0" smtClean="0">
                <a:hlinkClick r:id="rId3"/>
              </a:rPr>
              <a:t>_Johali.59@window … .com</a:t>
            </a:r>
            <a:r>
              <a:rPr lang="en-US" sz="1800" dirty="0" smtClean="0"/>
              <a:t>  </a:t>
            </a:r>
            <a:endParaRPr lang="en-US" sz="1800" dirty="0" smtClean="0"/>
          </a:p>
          <a:p>
            <a:pPr algn="ctr" rtl="0" eaLnBrk="1" hangingPunct="1">
              <a:lnSpc>
                <a:spcPct val="80000"/>
              </a:lnSpc>
              <a:defRPr/>
            </a:pPr>
            <a:endParaRPr lang="en-US" sz="1800" dirty="0" smtClean="0"/>
          </a:p>
          <a:p>
            <a:pPr algn="ctr" rtl="0" eaLnBrk="1" hangingPunct="1">
              <a:lnSpc>
                <a:spcPct val="80000"/>
              </a:lnSpc>
              <a:defRPr/>
            </a:pPr>
            <a:endParaRPr lang="en-US" sz="1800" dirty="0" smtClean="0"/>
          </a:p>
          <a:p>
            <a:pPr algn="ctr" rtl="0" eaLnBrk="1" hangingPunct="1">
              <a:lnSpc>
                <a:spcPct val="80000"/>
              </a:lnSpc>
              <a:defRPr/>
            </a:pPr>
            <a:endParaRPr lang="en-US" sz="1600" dirty="0" smtClean="0">
              <a:hlinkClick r:id="rId4" tooltip="View public profile"/>
            </a:endParaRPr>
          </a:p>
          <a:p>
            <a:pPr algn="ctr" rtl="0" eaLnBrk="1" hangingPunct="1">
              <a:lnSpc>
                <a:spcPct val="80000"/>
              </a:lnSpc>
              <a:defRPr/>
            </a:pPr>
            <a:endParaRPr lang="en-US" sz="1600" dirty="0" smtClean="0">
              <a:hlinkClick r:id="rId4" tooltip="View public profile"/>
            </a:endParaRPr>
          </a:p>
          <a:p>
            <a:pPr algn="ctr" rtl="0" eaLnBrk="1" hangingPunct="1">
              <a:lnSpc>
                <a:spcPct val="80000"/>
              </a:lnSpc>
              <a:defRPr/>
            </a:pPr>
            <a:r>
              <a:rPr lang="en-US" sz="1600" dirty="0" smtClean="0">
                <a:hlinkClick r:id="rId4" tooltip="View public profile"/>
              </a:rPr>
              <a:t>ttp</a:t>
            </a:r>
            <a:r>
              <a:rPr lang="en-US" sz="1600" dirty="0" smtClean="0">
                <a:hlinkClick r:id="rId4" tooltip="View public profile"/>
              </a:rPr>
              <a:t>://</a:t>
            </a:r>
            <a:r>
              <a:rPr lang="en-US" sz="1600" dirty="0" smtClean="0">
                <a:hlinkClick r:id="rId4" tooltip="View public profile"/>
              </a:rPr>
              <a:t>sa.linkedin.com ..................</a:t>
            </a:r>
            <a:r>
              <a:rPr lang="en-US" sz="1600" dirty="0" smtClean="0">
                <a:hlinkClick r:id="rId4" tooltip="View public profile"/>
              </a:rPr>
              <a:t>Who</a:t>
            </a:r>
            <a:r>
              <a:rPr lang="en-US" sz="1600" dirty="0" smtClean="0"/>
              <a:t> ??  </a:t>
            </a:r>
          </a:p>
          <a:p>
            <a:pPr algn="ctr" rtl="0" eaLnBrk="1" hangingPunct="1">
              <a:lnSpc>
                <a:spcPct val="80000"/>
              </a:lnSpc>
              <a:defRPr/>
            </a:pPr>
            <a:r>
              <a:rPr lang="en-US" sz="1600" dirty="0" smtClean="0">
                <a:hlinkClick r:id="rId5"/>
              </a:rPr>
              <a:t>https://twitter.com/TheNature2011</a:t>
            </a:r>
            <a:r>
              <a:rPr lang="en-US" sz="1600" dirty="0" smtClean="0"/>
              <a:t> </a:t>
            </a:r>
            <a:r>
              <a:rPr lang="en-US" sz="1600" dirty="0" err="1" smtClean="0"/>
              <a:t>Eisa</a:t>
            </a:r>
            <a:r>
              <a:rPr lang="en-US" sz="1600" dirty="0" smtClean="0"/>
              <a:t> </a:t>
            </a:r>
            <a:r>
              <a:rPr lang="en-US" sz="1600" dirty="0" err="1" smtClean="0"/>
              <a:t>Johali</a:t>
            </a:r>
            <a:endParaRPr lang="en-US" sz="1600" dirty="0" smtClean="0"/>
          </a:p>
          <a:p>
            <a:pPr algn="ctr" rtl="0" eaLnBrk="1" hangingPunct="1">
              <a:lnSpc>
                <a:spcPct val="80000"/>
              </a:lnSpc>
              <a:defRPr/>
            </a:pPr>
            <a:endParaRPr lang="en-US" sz="1600" dirty="0" smtClean="0"/>
          </a:p>
        </p:txBody>
      </p:sp>
      <p:sp>
        <p:nvSpPr>
          <p:cNvPr id="2055" name="Rectangle 7"/>
          <p:cNvSpPr>
            <a:spLocks noChangeArrowheads="1"/>
          </p:cNvSpPr>
          <p:nvPr/>
        </p:nvSpPr>
        <p:spPr bwMode="auto">
          <a:xfrm>
            <a:off x="3214678" y="0"/>
            <a:ext cx="2857520" cy="642918"/>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defRPr/>
            </a:pPr>
            <a:r>
              <a:rPr lang="ar-SA" sz="2400"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400"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
        <p:nvSpPr>
          <p:cNvPr id="11" name="مستطيل 10"/>
          <p:cNvSpPr/>
          <p:nvPr/>
        </p:nvSpPr>
        <p:spPr>
          <a:xfrm>
            <a:off x="1908117" y="6215082"/>
            <a:ext cx="5878593"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defPPr>
              <a:defRPr lang="en-US"/>
            </a:defPPr>
            <a:lvl1pPr algn="r" rtl="1" fontAlgn="base">
              <a:spcBef>
                <a:spcPct val="0"/>
              </a:spcBef>
              <a:spcAft>
                <a:spcPct val="0"/>
              </a:spcAft>
              <a:defRPr kern="1200">
                <a:solidFill>
                  <a:schemeClr val="lt1"/>
                </a:solidFill>
                <a:latin typeface="+mn-lt"/>
                <a:ea typeface="+mn-ea"/>
                <a:cs typeface="+mn-cs"/>
              </a:defRPr>
            </a:lvl1pPr>
            <a:lvl2pPr marL="457200" algn="r" rtl="1" fontAlgn="base">
              <a:spcBef>
                <a:spcPct val="0"/>
              </a:spcBef>
              <a:spcAft>
                <a:spcPct val="0"/>
              </a:spcAft>
              <a:defRPr kern="1200">
                <a:solidFill>
                  <a:schemeClr val="lt1"/>
                </a:solidFill>
                <a:latin typeface="+mn-lt"/>
                <a:ea typeface="+mn-ea"/>
                <a:cs typeface="+mn-cs"/>
              </a:defRPr>
            </a:lvl2pPr>
            <a:lvl3pPr marL="914400" algn="r" rtl="1" fontAlgn="base">
              <a:spcBef>
                <a:spcPct val="0"/>
              </a:spcBef>
              <a:spcAft>
                <a:spcPct val="0"/>
              </a:spcAft>
              <a:defRPr kern="1200">
                <a:solidFill>
                  <a:schemeClr val="lt1"/>
                </a:solidFill>
                <a:latin typeface="+mn-lt"/>
                <a:ea typeface="+mn-ea"/>
                <a:cs typeface="+mn-cs"/>
              </a:defRPr>
            </a:lvl3pPr>
            <a:lvl4pPr marL="1371600" algn="r" rtl="1" fontAlgn="base">
              <a:spcBef>
                <a:spcPct val="0"/>
              </a:spcBef>
              <a:spcAft>
                <a:spcPct val="0"/>
              </a:spcAft>
              <a:defRPr kern="1200">
                <a:solidFill>
                  <a:schemeClr val="lt1"/>
                </a:solidFill>
                <a:latin typeface="+mn-lt"/>
                <a:ea typeface="+mn-ea"/>
                <a:cs typeface="+mn-cs"/>
              </a:defRPr>
            </a:lvl4pPr>
            <a:lvl5pPr marL="1828800" algn="r" rtl="1" fontAlgn="base">
              <a:spcBef>
                <a:spcPct val="0"/>
              </a:spcBef>
              <a:spcAft>
                <a:spcPct val="0"/>
              </a:spcAft>
              <a:defRPr kern="1200">
                <a:solidFill>
                  <a:schemeClr val="lt1"/>
                </a:solidFill>
                <a:latin typeface="+mn-lt"/>
                <a:ea typeface="+mn-ea"/>
                <a:cs typeface="+mn-cs"/>
              </a:defRPr>
            </a:lvl5pPr>
            <a:lvl6pPr marL="2286000" algn="r" defTabSz="914400" rtl="1" eaLnBrk="1" latinLnBrk="0" hangingPunct="1">
              <a:defRPr kern="1200">
                <a:solidFill>
                  <a:schemeClr val="lt1"/>
                </a:solidFill>
                <a:latin typeface="+mn-lt"/>
                <a:ea typeface="+mn-ea"/>
                <a:cs typeface="+mn-cs"/>
              </a:defRPr>
            </a:lvl6pPr>
            <a:lvl7pPr marL="2743200" algn="r" defTabSz="914400" rtl="1" eaLnBrk="1" latinLnBrk="0" hangingPunct="1">
              <a:defRPr kern="1200">
                <a:solidFill>
                  <a:schemeClr val="lt1"/>
                </a:solidFill>
                <a:latin typeface="+mn-lt"/>
                <a:ea typeface="+mn-ea"/>
                <a:cs typeface="+mn-cs"/>
              </a:defRPr>
            </a:lvl7pPr>
            <a:lvl8pPr marL="3200400" algn="r" defTabSz="914400" rtl="1" eaLnBrk="1" latinLnBrk="0" hangingPunct="1">
              <a:defRPr kern="1200">
                <a:solidFill>
                  <a:schemeClr val="lt1"/>
                </a:solidFill>
                <a:latin typeface="+mn-lt"/>
                <a:ea typeface="+mn-ea"/>
                <a:cs typeface="+mn-cs"/>
              </a:defRPr>
            </a:lvl8pPr>
            <a:lvl9pPr marL="3657600" algn="r" defTabSz="914400" rtl="1" eaLnBrk="1" latinLnBrk="0" hangingPunct="1">
              <a:defRPr kern="1200">
                <a:solidFill>
                  <a:schemeClr val="lt1"/>
                </a:solidFill>
                <a:latin typeface="+mn-lt"/>
                <a:ea typeface="+mn-ea"/>
                <a:cs typeface="+mn-cs"/>
              </a:defRPr>
            </a:lvl9pPr>
          </a:lstStyle>
          <a:p>
            <a:pPr algn="ctr" rtl="0"/>
            <a:r>
              <a:rPr lang="en-US" dirty="0" smtClean="0"/>
              <a:t>NEW     </a:t>
            </a:r>
            <a:r>
              <a:rPr lang="en-US" dirty="0" smtClean="0">
                <a:hlinkClick r:id="rId6"/>
              </a:rPr>
              <a:t>https://wiki.answers.com/Q/User:Johaliask</a:t>
            </a:r>
            <a:r>
              <a:rPr lang="en-US" dirty="0" smtClean="0"/>
              <a:t> </a:t>
            </a:r>
            <a:endParaRPr lang="ar-SA" dirty="0"/>
          </a:p>
        </p:txBody>
      </p:sp>
      <p:sp>
        <p:nvSpPr>
          <p:cNvPr id="12" name="مستطيل 11"/>
          <p:cNvSpPr/>
          <p:nvPr/>
        </p:nvSpPr>
        <p:spPr>
          <a:xfrm>
            <a:off x="2214546" y="4572008"/>
            <a:ext cx="5000660"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dirty="0" smtClean="0">
                <a:hlinkClick r:id="rId7"/>
              </a:rPr>
              <a:t>http://</a:t>
            </a:r>
            <a:r>
              <a:rPr lang="en-US" dirty="0" smtClean="0">
                <a:hlinkClick r:id="rId7"/>
              </a:rPr>
              <a:t>faculty.ksu.edu.sa/JOHALI/default.aspx</a:t>
            </a:r>
            <a:r>
              <a:rPr lang="en-US" dirty="0" smtClean="0"/>
              <a:t> </a:t>
            </a:r>
            <a:endParaRPr lang="ar-SA" dirty="0"/>
          </a:p>
        </p:txBody>
      </p:sp>
      <p:sp>
        <p:nvSpPr>
          <p:cNvPr id="13" name="مستطيل 12"/>
          <p:cNvSpPr/>
          <p:nvPr/>
        </p:nvSpPr>
        <p:spPr>
          <a:xfrm>
            <a:off x="3357554" y="5000636"/>
            <a:ext cx="3044423" cy="369332"/>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en-US" dirty="0" smtClean="0">
                <a:hlinkClick r:id="rId8"/>
              </a:rPr>
              <a:t>http://</a:t>
            </a:r>
            <a:r>
              <a:rPr lang="en-US" dirty="0" smtClean="0">
                <a:hlinkClick r:id="rId8"/>
              </a:rPr>
              <a:t>fac.ksu.edu.sa/ejohali</a:t>
            </a:r>
            <a:r>
              <a:rPr lang="en-US" dirty="0" smtClean="0"/>
              <a:t> </a:t>
            </a:r>
            <a:endParaRPr lang="ar-SA" dirty="0"/>
          </a:p>
        </p:txBody>
      </p:sp>
    </p:spTree>
  </p:cSld>
  <p:clrMapOvr>
    <a:masterClrMapping/>
  </p:clrMapOvr>
  <p:transition>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3"/>
          <p:cNvSpPr>
            <a:spLocks noGrp="1" noRot="1" noChangeArrowheads="1"/>
          </p:cNvSpPr>
          <p:nvPr>
            <p:ph type="body" idx="1"/>
          </p:nvPr>
        </p:nvSpPr>
        <p:spPr>
          <a:xfrm>
            <a:off x="214282" y="857232"/>
            <a:ext cx="8643998" cy="5214974"/>
          </a:xfrm>
        </p:spPr>
        <p:style>
          <a:lnRef idx="3">
            <a:schemeClr val="lt1"/>
          </a:lnRef>
          <a:fillRef idx="1">
            <a:schemeClr val="dk1"/>
          </a:fillRef>
          <a:effectRef idx="1">
            <a:schemeClr val="dk1"/>
          </a:effectRef>
          <a:fontRef idx="minor">
            <a:schemeClr val="lt1"/>
          </a:fontRef>
        </p:style>
        <p:txBody>
          <a:bodyPr/>
          <a:lstStyle/>
          <a:p>
            <a:pPr algn="ctr">
              <a:buNone/>
            </a:pPr>
            <a:r>
              <a:rPr lang="ar-SA" sz="3600" b="1" dirty="0" smtClean="0">
                <a:latin typeface="Arabic Typesetting" pitchFamily="66" charset="-78"/>
                <a:cs typeface="Arabic Typesetting" pitchFamily="66" charset="-78"/>
              </a:rPr>
              <a:t>التعليم الصحي السعودي المساعد و الفني  </a:t>
            </a:r>
          </a:p>
          <a:p>
            <a:pPr algn="ctr">
              <a:buNone/>
            </a:pPr>
            <a:endParaRPr lang="ar-SA" sz="2400" b="1" dirty="0" smtClean="0">
              <a:latin typeface="Bodoni MT Black" pitchFamily="18" charset="0"/>
            </a:endParaRPr>
          </a:p>
          <a:p>
            <a:pPr algn="ctr">
              <a:buNone/>
            </a:pPr>
            <a:endParaRPr lang="ar-SA" sz="2400" b="1" dirty="0" smtClean="0">
              <a:latin typeface="Bodoni MT Black" pitchFamily="18" charset="0"/>
            </a:endParaRPr>
          </a:p>
          <a:p>
            <a:pPr algn="ctr">
              <a:buNone/>
            </a:pPr>
            <a:endParaRPr lang="en-US" sz="2400" b="1" dirty="0" smtClean="0">
              <a:latin typeface="Bodoni MT Black" pitchFamily="18" charset="0"/>
            </a:endParaRPr>
          </a:p>
        </p:txBody>
      </p:sp>
      <p:sp>
        <p:nvSpPr>
          <p:cNvPr id="16" name="عنصر نائب للتاريخ 15"/>
          <p:cNvSpPr>
            <a:spLocks noGrp="1"/>
          </p:cNvSpPr>
          <p:nvPr>
            <p:ph type="dt" sz="half" idx="10"/>
          </p:nvPr>
        </p:nvSpPr>
        <p:spPr>
          <a:xfrm>
            <a:off x="285720" y="6500834"/>
            <a:ext cx="3357586" cy="357190"/>
          </a:xfrm>
        </p:spPr>
        <p:style>
          <a:lnRef idx="2">
            <a:schemeClr val="dk1">
              <a:shade val="50000"/>
            </a:schemeClr>
          </a:lnRef>
          <a:fillRef idx="1">
            <a:schemeClr val="dk1"/>
          </a:fillRef>
          <a:effectRef idx="0">
            <a:schemeClr val="dk1"/>
          </a:effectRef>
          <a:fontRef idx="minor">
            <a:schemeClr val="lt1"/>
          </a:fontRef>
        </p:style>
        <p:txBody>
          <a:bodyPr/>
          <a:lstStyle/>
          <a:p>
            <a:pPr algn="ctr"/>
            <a:r>
              <a:rPr lang="ar-SA" sz="1100" dirty="0" smtClean="0"/>
              <a:t>مختصر تاريخ التعليم الصحي عيسى </a:t>
            </a:r>
            <a:r>
              <a:rPr lang="ar-SA" sz="1100" dirty="0" err="1" smtClean="0"/>
              <a:t>الجوحلي</a:t>
            </a:r>
            <a:r>
              <a:rPr lang="ar-SA" sz="1100" dirty="0" smtClean="0"/>
              <a:t> 16__3_1439</a:t>
            </a:r>
            <a:endParaRPr lang="en-US" sz="1100" dirty="0"/>
          </a:p>
        </p:txBody>
      </p:sp>
      <p:sp>
        <p:nvSpPr>
          <p:cNvPr id="12" name="عنصر نائب للتذييل 4"/>
          <p:cNvSpPr>
            <a:spLocks noGrp="1"/>
          </p:cNvSpPr>
          <p:nvPr>
            <p:ph type="ftr" sz="quarter" idx="11"/>
          </p:nvPr>
        </p:nvSpPr>
        <p:spPr>
          <a:xfrm>
            <a:off x="5214942" y="6572272"/>
            <a:ext cx="3857620" cy="285752"/>
          </a:xfrm>
        </p:spPr>
        <p:style>
          <a:lnRef idx="2">
            <a:schemeClr val="dk1">
              <a:shade val="50000"/>
            </a:schemeClr>
          </a:lnRef>
          <a:fillRef idx="1">
            <a:schemeClr val="dk1"/>
          </a:fillRef>
          <a:effectRef idx="0">
            <a:schemeClr val="dk1"/>
          </a:effectRef>
          <a:fontRef idx="minor">
            <a:schemeClr val="lt1"/>
          </a:fontRef>
        </p:style>
        <p:txBody>
          <a:bodyPr/>
          <a:lstStyle/>
          <a:p>
            <a:r>
              <a:rPr lang="ar-SA" sz="1100" dirty="0" smtClean="0"/>
              <a:t>عرض خاص لمشروع مركز توثيق تاريخ التعليم الصحي السعودي الحرس الوطني</a:t>
            </a:r>
            <a:endParaRPr lang="en-US" sz="1100" dirty="0"/>
          </a:p>
        </p:txBody>
      </p:sp>
      <p:sp>
        <p:nvSpPr>
          <p:cNvPr id="14" name="Rectangle 7"/>
          <p:cNvSpPr>
            <a:spLocks noChangeArrowheads="1"/>
          </p:cNvSpPr>
          <p:nvPr/>
        </p:nvSpPr>
        <p:spPr bwMode="auto">
          <a:xfrm>
            <a:off x="2627313" y="-24"/>
            <a:ext cx="4105275" cy="620712"/>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sz="28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8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
        <p:nvSpPr>
          <p:cNvPr id="17" name="مستطيل 16"/>
          <p:cNvSpPr/>
          <p:nvPr/>
        </p:nvSpPr>
        <p:spPr>
          <a:xfrm>
            <a:off x="285720" y="5292882"/>
            <a:ext cx="2357454" cy="70788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ar-SA" sz="2000" dirty="0" smtClean="0">
                <a:latin typeface="Arial Black" pitchFamily="34" charset="0"/>
              </a:rPr>
              <a:t>النهاية المؤسفة</a:t>
            </a:r>
          </a:p>
          <a:p>
            <a:pPr algn="ctr"/>
            <a:r>
              <a:rPr lang="ar-SA" sz="2000" dirty="0" smtClean="0">
                <a:latin typeface="Arial Black" pitchFamily="34" charset="0"/>
              </a:rPr>
              <a:t>الرياض 1433 المانع  </a:t>
            </a:r>
            <a:endParaRPr lang="ar-SA" sz="2000" dirty="0" smtClean="0">
              <a:latin typeface="Arial Black" pitchFamily="34" charset="0"/>
            </a:endParaRPr>
          </a:p>
        </p:txBody>
      </p:sp>
      <p:sp>
        <p:nvSpPr>
          <p:cNvPr id="19" name="مستطيل 18"/>
          <p:cNvSpPr/>
          <p:nvPr/>
        </p:nvSpPr>
        <p:spPr>
          <a:xfrm>
            <a:off x="4000496" y="1506668"/>
            <a:ext cx="4357718" cy="70788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ar-SA" sz="2000" dirty="0" smtClean="0"/>
              <a:t>الانطلاقة  1343هـ_1345هـ مكة المكرمة </a:t>
            </a:r>
            <a:endParaRPr lang="ar-SA" sz="2000" dirty="0" smtClean="0"/>
          </a:p>
          <a:p>
            <a:pPr algn="ctr"/>
            <a:r>
              <a:rPr lang="en-US" sz="2000" dirty="0" smtClean="0"/>
              <a:t>Origin </a:t>
            </a:r>
            <a:r>
              <a:rPr lang="ar-SA" sz="2000" dirty="0" smtClean="0"/>
              <a:t> </a:t>
            </a:r>
            <a:endParaRPr lang="ar-SA" sz="2000" dirty="0"/>
          </a:p>
        </p:txBody>
      </p:sp>
      <p:pic>
        <p:nvPicPr>
          <p:cNvPr id="18" name="Picture 2"/>
          <p:cNvPicPr>
            <a:picLocks noChangeAspect="1" noChangeArrowheads="1"/>
          </p:cNvPicPr>
          <p:nvPr/>
        </p:nvPicPr>
        <p:blipFill>
          <a:blip r:embed="rId3"/>
          <a:srcRect l="2543" r="4627" b="34589"/>
          <a:stretch>
            <a:fillRect/>
          </a:stretch>
        </p:blipFill>
        <p:spPr bwMode="auto">
          <a:xfrm>
            <a:off x="2857488" y="2285992"/>
            <a:ext cx="5786478" cy="3714776"/>
          </a:xfrm>
          <a:prstGeom prst="rect">
            <a:avLst/>
          </a:prstGeom>
          <a:noFill/>
          <a:ln w="9525">
            <a:noFill/>
            <a:miter lim="800000"/>
            <a:headEnd/>
            <a:tailEnd/>
          </a:ln>
          <a:effectLst/>
        </p:spPr>
      </p:pic>
      <p:pic>
        <p:nvPicPr>
          <p:cNvPr id="29697" name="Picture 1"/>
          <p:cNvPicPr>
            <a:picLocks noChangeAspect="1" noChangeArrowheads="1"/>
          </p:cNvPicPr>
          <p:nvPr/>
        </p:nvPicPr>
        <p:blipFill>
          <a:blip r:embed="rId4" cstate="print"/>
          <a:srcRect/>
          <a:stretch>
            <a:fillRect/>
          </a:stretch>
        </p:blipFill>
        <p:spPr bwMode="auto">
          <a:xfrm>
            <a:off x="357158" y="3857628"/>
            <a:ext cx="1901814" cy="1426074"/>
          </a:xfrm>
          <a:prstGeom prst="rect">
            <a:avLst/>
          </a:prstGeom>
          <a:noFill/>
          <a:ln w="9525">
            <a:noFill/>
            <a:miter lim="800000"/>
            <a:headEnd/>
            <a:tailEnd/>
          </a:ln>
          <a:effectLst/>
        </p:spPr>
      </p:pic>
    </p:spTree>
  </p:cSld>
  <p:clrMapOvr>
    <a:masterClrMapping/>
  </p:clrMapOvr>
  <p:transition>
    <p:push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عنصر نائب للتاريخ 15"/>
          <p:cNvSpPr>
            <a:spLocks noGrp="1"/>
          </p:cNvSpPr>
          <p:nvPr>
            <p:ph type="dt" sz="half" idx="10"/>
          </p:nvPr>
        </p:nvSpPr>
        <p:spPr>
          <a:xfrm>
            <a:off x="71406" y="6643710"/>
            <a:ext cx="3143272" cy="214314"/>
          </a:xfrm>
        </p:spPr>
        <p:style>
          <a:lnRef idx="2">
            <a:schemeClr val="dk1">
              <a:shade val="50000"/>
            </a:schemeClr>
          </a:lnRef>
          <a:fillRef idx="1">
            <a:schemeClr val="dk1"/>
          </a:fillRef>
          <a:effectRef idx="0">
            <a:schemeClr val="dk1"/>
          </a:effectRef>
          <a:fontRef idx="minor">
            <a:schemeClr val="lt1"/>
          </a:fontRef>
        </p:style>
        <p:txBody>
          <a:bodyPr/>
          <a:lstStyle/>
          <a:p>
            <a:pPr algn="ctr"/>
            <a:r>
              <a:rPr lang="ar-SA" sz="1100" dirty="0" smtClean="0"/>
              <a:t>مختصر تاريخ التعليم الصحي عيسى </a:t>
            </a:r>
            <a:r>
              <a:rPr lang="ar-SA" sz="1100" dirty="0" err="1" smtClean="0"/>
              <a:t>الجوحلي</a:t>
            </a:r>
            <a:r>
              <a:rPr lang="ar-SA" sz="1100" dirty="0" smtClean="0"/>
              <a:t> 16__3_1439</a:t>
            </a:r>
            <a:endParaRPr lang="en-US" sz="1100" dirty="0"/>
          </a:p>
        </p:txBody>
      </p:sp>
      <p:sp>
        <p:nvSpPr>
          <p:cNvPr id="12" name="عنصر نائب للتذييل 4"/>
          <p:cNvSpPr>
            <a:spLocks noGrp="1"/>
          </p:cNvSpPr>
          <p:nvPr>
            <p:ph type="ftr" sz="quarter" idx="11"/>
          </p:nvPr>
        </p:nvSpPr>
        <p:spPr>
          <a:xfrm>
            <a:off x="5643602" y="6643710"/>
            <a:ext cx="3500430" cy="214314"/>
          </a:xfrm>
        </p:spPr>
        <p:style>
          <a:lnRef idx="2">
            <a:schemeClr val="dk1">
              <a:shade val="50000"/>
            </a:schemeClr>
          </a:lnRef>
          <a:fillRef idx="1">
            <a:schemeClr val="dk1"/>
          </a:fillRef>
          <a:effectRef idx="0">
            <a:schemeClr val="dk1"/>
          </a:effectRef>
          <a:fontRef idx="minor">
            <a:schemeClr val="lt1"/>
          </a:fontRef>
        </p:style>
        <p:txBody>
          <a:bodyPr/>
          <a:lstStyle/>
          <a:p>
            <a:r>
              <a:rPr lang="ar-SA" sz="900" dirty="0" smtClean="0"/>
              <a:t>عرض خاص لمشروع مركز توثيق تاريخ التعليم الصحي السعودي الحرس الوطني</a:t>
            </a:r>
            <a:endParaRPr lang="en-US" sz="900" dirty="0"/>
          </a:p>
        </p:txBody>
      </p:sp>
      <p:sp>
        <p:nvSpPr>
          <p:cNvPr id="14" name="Rectangle 7"/>
          <p:cNvSpPr>
            <a:spLocks noChangeArrowheads="1"/>
          </p:cNvSpPr>
          <p:nvPr/>
        </p:nvSpPr>
        <p:spPr bwMode="auto">
          <a:xfrm>
            <a:off x="3214678" y="-24"/>
            <a:ext cx="2143140" cy="428628"/>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sz="20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0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pic>
        <p:nvPicPr>
          <p:cNvPr id="7" name="Picture 2"/>
          <p:cNvPicPr>
            <a:picLocks noChangeAspect="1" noChangeArrowheads="1"/>
          </p:cNvPicPr>
          <p:nvPr/>
        </p:nvPicPr>
        <p:blipFill>
          <a:blip r:embed="rId3"/>
          <a:srcRect/>
          <a:stretch>
            <a:fillRect/>
          </a:stretch>
        </p:blipFill>
        <p:spPr bwMode="auto">
          <a:xfrm>
            <a:off x="428596" y="1000108"/>
            <a:ext cx="8358246" cy="5483018"/>
          </a:xfrm>
          <a:prstGeom prst="rect">
            <a:avLst/>
          </a:prstGeom>
          <a:noFill/>
          <a:ln w="9525">
            <a:noFill/>
            <a:miter lim="800000"/>
            <a:headEnd/>
            <a:tailEnd/>
          </a:ln>
          <a:effectLst/>
        </p:spPr>
      </p:pic>
      <p:sp>
        <p:nvSpPr>
          <p:cNvPr id="9" name="مستطيل 8"/>
          <p:cNvSpPr/>
          <p:nvPr/>
        </p:nvSpPr>
        <p:spPr>
          <a:xfrm>
            <a:off x="1357290" y="571480"/>
            <a:ext cx="5857884"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buNone/>
            </a:pPr>
            <a:r>
              <a:rPr lang="ar-SA" b="1" dirty="0" smtClean="0">
                <a:latin typeface="Bodoni MT Black" pitchFamily="18" charset="0"/>
              </a:rPr>
              <a:t>التعليم الصحي السعودي المساعد </a:t>
            </a:r>
            <a:r>
              <a:rPr lang="ar-SA" b="1" dirty="0" err="1" smtClean="0">
                <a:latin typeface="Bodoni MT Black" pitchFamily="18" charset="0"/>
              </a:rPr>
              <a:t>و</a:t>
            </a:r>
            <a:r>
              <a:rPr lang="ar-SA" b="1" dirty="0" smtClean="0">
                <a:latin typeface="Bodoni MT Black" pitchFamily="18" charset="0"/>
              </a:rPr>
              <a:t> الفني _ الأنظمة هي التاريخ  </a:t>
            </a:r>
          </a:p>
        </p:txBody>
      </p:sp>
    </p:spTree>
  </p:cSld>
  <p:clrMapOvr>
    <a:masterClrMapping/>
  </p:clrMapOvr>
  <p:transition>
    <p:push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عنصر نائب للتاريخ 15"/>
          <p:cNvSpPr>
            <a:spLocks noGrp="1"/>
          </p:cNvSpPr>
          <p:nvPr>
            <p:ph type="dt" sz="half" idx="10"/>
          </p:nvPr>
        </p:nvSpPr>
        <p:spPr>
          <a:xfrm>
            <a:off x="71406" y="6643710"/>
            <a:ext cx="3143272" cy="214314"/>
          </a:xfrm>
        </p:spPr>
        <p:style>
          <a:lnRef idx="2">
            <a:schemeClr val="dk1">
              <a:shade val="50000"/>
            </a:schemeClr>
          </a:lnRef>
          <a:fillRef idx="1">
            <a:schemeClr val="dk1"/>
          </a:fillRef>
          <a:effectRef idx="0">
            <a:schemeClr val="dk1"/>
          </a:effectRef>
          <a:fontRef idx="minor">
            <a:schemeClr val="lt1"/>
          </a:fontRef>
        </p:style>
        <p:txBody>
          <a:bodyPr/>
          <a:lstStyle/>
          <a:p>
            <a:pPr algn="ctr"/>
            <a:r>
              <a:rPr lang="ar-SA" sz="1100" dirty="0" smtClean="0"/>
              <a:t>مختصر تاريخ التعليم الصحي عيسى </a:t>
            </a:r>
            <a:r>
              <a:rPr lang="ar-SA" sz="1100" dirty="0" err="1" smtClean="0"/>
              <a:t>الجوحلي</a:t>
            </a:r>
            <a:r>
              <a:rPr lang="ar-SA" sz="1100" dirty="0" smtClean="0"/>
              <a:t> 16__3_1439</a:t>
            </a:r>
            <a:endParaRPr lang="en-US" sz="1100" dirty="0"/>
          </a:p>
        </p:txBody>
      </p:sp>
      <p:sp>
        <p:nvSpPr>
          <p:cNvPr id="12" name="عنصر نائب للتذييل 4"/>
          <p:cNvSpPr>
            <a:spLocks noGrp="1"/>
          </p:cNvSpPr>
          <p:nvPr>
            <p:ph type="ftr" sz="quarter" idx="11"/>
          </p:nvPr>
        </p:nvSpPr>
        <p:spPr>
          <a:xfrm>
            <a:off x="5643602" y="6643710"/>
            <a:ext cx="3500430" cy="214314"/>
          </a:xfrm>
        </p:spPr>
        <p:style>
          <a:lnRef idx="2">
            <a:schemeClr val="dk1">
              <a:shade val="50000"/>
            </a:schemeClr>
          </a:lnRef>
          <a:fillRef idx="1">
            <a:schemeClr val="dk1"/>
          </a:fillRef>
          <a:effectRef idx="0">
            <a:schemeClr val="dk1"/>
          </a:effectRef>
          <a:fontRef idx="minor">
            <a:schemeClr val="lt1"/>
          </a:fontRef>
        </p:style>
        <p:txBody>
          <a:bodyPr/>
          <a:lstStyle/>
          <a:p>
            <a:r>
              <a:rPr lang="ar-SA" sz="900" dirty="0" smtClean="0"/>
              <a:t>عرض خاص لمشروع مركز توثيق تاريخ التعليم الصحي السعودي الحرس الوطني</a:t>
            </a:r>
            <a:endParaRPr lang="en-US" sz="900" dirty="0"/>
          </a:p>
        </p:txBody>
      </p:sp>
      <p:sp>
        <p:nvSpPr>
          <p:cNvPr id="14" name="Rectangle 7"/>
          <p:cNvSpPr>
            <a:spLocks noChangeArrowheads="1"/>
          </p:cNvSpPr>
          <p:nvPr/>
        </p:nvSpPr>
        <p:spPr bwMode="auto">
          <a:xfrm>
            <a:off x="3214678" y="-24"/>
            <a:ext cx="2143140" cy="428628"/>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sz="20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0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
        <p:nvSpPr>
          <p:cNvPr id="9" name="مستطيل 8"/>
          <p:cNvSpPr/>
          <p:nvPr/>
        </p:nvSpPr>
        <p:spPr>
          <a:xfrm>
            <a:off x="1571636" y="487900"/>
            <a:ext cx="5857884"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buNone/>
            </a:pPr>
            <a:r>
              <a:rPr lang="ar-SA" b="1" dirty="0" smtClean="0">
                <a:latin typeface="Bodoni MT Black" pitchFamily="18" charset="0"/>
              </a:rPr>
              <a:t>التعليم الصحي السعودي المساعد </a:t>
            </a:r>
            <a:r>
              <a:rPr lang="ar-SA" b="1" dirty="0" err="1" smtClean="0">
                <a:latin typeface="Bodoni MT Black" pitchFamily="18" charset="0"/>
              </a:rPr>
              <a:t>و</a:t>
            </a:r>
            <a:r>
              <a:rPr lang="ar-SA" b="1" dirty="0" smtClean="0">
                <a:latin typeface="Bodoni MT Black" pitchFamily="18" charset="0"/>
              </a:rPr>
              <a:t> الفني _ الأنظمة هي التاريخ  </a:t>
            </a:r>
          </a:p>
        </p:txBody>
      </p:sp>
      <p:pic>
        <p:nvPicPr>
          <p:cNvPr id="8" name="Picture 2"/>
          <p:cNvPicPr>
            <a:picLocks noChangeAspect="1" noChangeArrowheads="1"/>
          </p:cNvPicPr>
          <p:nvPr/>
        </p:nvPicPr>
        <p:blipFill>
          <a:blip r:embed="rId3"/>
          <a:srcRect l="6897" r="3448"/>
          <a:stretch>
            <a:fillRect/>
          </a:stretch>
        </p:blipFill>
        <p:spPr bwMode="auto">
          <a:xfrm>
            <a:off x="857224" y="889460"/>
            <a:ext cx="7720722" cy="5682812"/>
          </a:xfrm>
          <a:prstGeom prst="rect">
            <a:avLst/>
          </a:prstGeom>
          <a:noFill/>
          <a:ln w="9525">
            <a:noFill/>
            <a:miter lim="800000"/>
            <a:headEnd/>
            <a:tailEnd/>
          </a:ln>
          <a:effectLst/>
        </p:spPr>
      </p:pic>
    </p:spTree>
  </p:cSld>
  <p:clrMapOvr>
    <a:masterClrMapping/>
  </p:clrMapOvr>
  <p:transition>
    <p:push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عنصر نائب للتاريخ 15"/>
          <p:cNvSpPr>
            <a:spLocks noGrp="1"/>
          </p:cNvSpPr>
          <p:nvPr>
            <p:ph type="dt" sz="half" idx="10"/>
          </p:nvPr>
        </p:nvSpPr>
        <p:spPr>
          <a:xfrm>
            <a:off x="71406" y="6643710"/>
            <a:ext cx="3143272" cy="214314"/>
          </a:xfrm>
        </p:spPr>
        <p:style>
          <a:lnRef idx="2">
            <a:schemeClr val="dk1">
              <a:shade val="50000"/>
            </a:schemeClr>
          </a:lnRef>
          <a:fillRef idx="1">
            <a:schemeClr val="dk1"/>
          </a:fillRef>
          <a:effectRef idx="0">
            <a:schemeClr val="dk1"/>
          </a:effectRef>
          <a:fontRef idx="minor">
            <a:schemeClr val="lt1"/>
          </a:fontRef>
        </p:style>
        <p:txBody>
          <a:bodyPr/>
          <a:lstStyle/>
          <a:p>
            <a:pPr algn="ctr"/>
            <a:r>
              <a:rPr lang="ar-SA" sz="1100" dirty="0" smtClean="0"/>
              <a:t>مختصر تاريخ التعليم الصحي عيسى </a:t>
            </a:r>
            <a:r>
              <a:rPr lang="ar-SA" sz="1100" dirty="0" err="1" smtClean="0"/>
              <a:t>الجوحلي</a:t>
            </a:r>
            <a:r>
              <a:rPr lang="ar-SA" sz="1100" dirty="0" smtClean="0"/>
              <a:t> 16__3_1439</a:t>
            </a:r>
            <a:endParaRPr lang="en-US" sz="1100" dirty="0"/>
          </a:p>
        </p:txBody>
      </p:sp>
      <p:sp>
        <p:nvSpPr>
          <p:cNvPr id="12" name="عنصر نائب للتذييل 4"/>
          <p:cNvSpPr>
            <a:spLocks noGrp="1"/>
          </p:cNvSpPr>
          <p:nvPr>
            <p:ph type="ftr" sz="quarter" idx="11"/>
          </p:nvPr>
        </p:nvSpPr>
        <p:spPr>
          <a:xfrm>
            <a:off x="5643602" y="6643710"/>
            <a:ext cx="3500430" cy="214314"/>
          </a:xfrm>
        </p:spPr>
        <p:style>
          <a:lnRef idx="2">
            <a:schemeClr val="dk1">
              <a:shade val="50000"/>
            </a:schemeClr>
          </a:lnRef>
          <a:fillRef idx="1">
            <a:schemeClr val="dk1"/>
          </a:fillRef>
          <a:effectRef idx="0">
            <a:schemeClr val="dk1"/>
          </a:effectRef>
          <a:fontRef idx="minor">
            <a:schemeClr val="lt1"/>
          </a:fontRef>
        </p:style>
        <p:txBody>
          <a:bodyPr/>
          <a:lstStyle/>
          <a:p>
            <a:r>
              <a:rPr lang="ar-SA" sz="900" dirty="0" smtClean="0"/>
              <a:t>عرض خاص لمشروع مركز توثيق تاريخ التعليم الصحي السعودي الحرس الوطني</a:t>
            </a:r>
            <a:endParaRPr lang="en-US" sz="900" dirty="0"/>
          </a:p>
        </p:txBody>
      </p:sp>
      <p:sp>
        <p:nvSpPr>
          <p:cNvPr id="14" name="Rectangle 7"/>
          <p:cNvSpPr>
            <a:spLocks noChangeArrowheads="1"/>
          </p:cNvSpPr>
          <p:nvPr/>
        </p:nvSpPr>
        <p:spPr bwMode="auto">
          <a:xfrm>
            <a:off x="3214678" y="-24"/>
            <a:ext cx="2143140" cy="428628"/>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sz="20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0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
        <p:nvSpPr>
          <p:cNvPr id="9" name="مستطيل 8"/>
          <p:cNvSpPr/>
          <p:nvPr/>
        </p:nvSpPr>
        <p:spPr>
          <a:xfrm>
            <a:off x="1571636" y="487900"/>
            <a:ext cx="5857884"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buNone/>
            </a:pPr>
            <a:r>
              <a:rPr lang="ar-SA" b="1" dirty="0" smtClean="0">
                <a:latin typeface="Bodoni MT Black" pitchFamily="18" charset="0"/>
              </a:rPr>
              <a:t>التعليم الصحي السعودي المساعد </a:t>
            </a:r>
            <a:r>
              <a:rPr lang="ar-SA" b="1" dirty="0" err="1" smtClean="0">
                <a:latin typeface="Bodoni MT Black" pitchFamily="18" charset="0"/>
              </a:rPr>
              <a:t>و</a:t>
            </a:r>
            <a:r>
              <a:rPr lang="ar-SA" b="1" dirty="0" smtClean="0">
                <a:latin typeface="Bodoni MT Black" pitchFamily="18" charset="0"/>
              </a:rPr>
              <a:t> الفني _ الأنظمة هي التاريخ  </a:t>
            </a:r>
          </a:p>
        </p:txBody>
      </p:sp>
      <p:pic>
        <p:nvPicPr>
          <p:cNvPr id="8" name="Picture 2"/>
          <p:cNvPicPr>
            <a:picLocks noChangeAspect="1" noChangeArrowheads="1"/>
          </p:cNvPicPr>
          <p:nvPr/>
        </p:nvPicPr>
        <p:blipFill>
          <a:blip r:embed="rId3"/>
          <a:srcRect l="6897" r="3448"/>
          <a:stretch>
            <a:fillRect/>
          </a:stretch>
        </p:blipFill>
        <p:spPr bwMode="auto">
          <a:xfrm>
            <a:off x="857224" y="889460"/>
            <a:ext cx="7720722" cy="5682812"/>
          </a:xfrm>
          <a:prstGeom prst="rect">
            <a:avLst/>
          </a:prstGeom>
          <a:noFill/>
          <a:ln w="9525">
            <a:noFill/>
            <a:miter lim="800000"/>
            <a:headEnd/>
            <a:tailEnd/>
          </a:ln>
          <a:effectLst/>
        </p:spPr>
      </p:pic>
    </p:spTree>
  </p:cSld>
  <p:clrMapOvr>
    <a:masterClrMapping/>
  </p:clrMapOvr>
  <p:transition>
    <p:push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عنصر نائب للتاريخ 15"/>
          <p:cNvSpPr>
            <a:spLocks noGrp="1"/>
          </p:cNvSpPr>
          <p:nvPr>
            <p:ph type="dt" sz="half" idx="10"/>
          </p:nvPr>
        </p:nvSpPr>
        <p:spPr>
          <a:xfrm>
            <a:off x="71406" y="6643710"/>
            <a:ext cx="3143272" cy="214314"/>
          </a:xfrm>
        </p:spPr>
        <p:style>
          <a:lnRef idx="2">
            <a:schemeClr val="dk1">
              <a:shade val="50000"/>
            </a:schemeClr>
          </a:lnRef>
          <a:fillRef idx="1">
            <a:schemeClr val="dk1"/>
          </a:fillRef>
          <a:effectRef idx="0">
            <a:schemeClr val="dk1"/>
          </a:effectRef>
          <a:fontRef idx="minor">
            <a:schemeClr val="lt1"/>
          </a:fontRef>
        </p:style>
        <p:txBody>
          <a:bodyPr/>
          <a:lstStyle/>
          <a:p>
            <a:pPr algn="ctr"/>
            <a:r>
              <a:rPr lang="ar-SA" sz="1100" dirty="0" smtClean="0"/>
              <a:t>مختصر تاريخ التعليم الصحي عيسى </a:t>
            </a:r>
            <a:r>
              <a:rPr lang="ar-SA" sz="1100" dirty="0" err="1" smtClean="0"/>
              <a:t>الجوحلي</a:t>
            </a:r>
            <a:r>
              <a:rPr lang="ar-SA" sz="1100" dirty="0" smtClean="0"/>
              <a:t> 16__3_1439</a:t>
            </a:r>
            <a:endParaRPr lang="en-US" sz="1100" dirty="0"/>
          </a:p>
        </p:txBody>
      </p:sp>
      <p:sp>
        <p:nvSpPr>
          <p:cNvPr id="12" name="عنصر نائب للتذييل 4"/>
          <p:cNvSpPr>
            <a:spLocks noGrp="1"/>
          </p:cNvSpPr>
          <p:nvPr>
            <p:ph type="ftr" sz="quarter" idx="11"/>
          </p:nvPr>
        </p:nvSpPr>
        <p:spPr>
          <a:xfrm>
            <a:off x="5643602" y="6643710"/>
            <a:ext cx="3500430" cy="214314"/>
          </a:xfrm>
        </p:spPr>
        <p:style>
          <a:lnRef idx="2">
            <a:schemeClr val="dk1">
              <a:shade val="50000"/>
            </a:schemeClr>
          </a:lnRef>
          <a:fillRef idx="1">
            <a:schemeClr val="dk1"/>
          </a:fillRef>
          <a:effectRef idx="0">
            <a:schemeClr val="dk1"/>
          </a:effectRef>
          <a:fontRef idx="minor">
            <a:schemeClr val="lt1"/>
          </a:fontRef>
        </p:style>
        <p:txBody>
          <a:bodyPr/>
          <a:lstStyle/>
          <a:p>
            <a:r>
              <a:rPr lang="ar-SA" sz="900" dirty="0" smtClean="0"/>
              <a:t>عرض خاص لمشروع مركز توثيق تاريخ التعليم الصحي السعودي الحرس الوطني</a:t>
            </a:r>
            <a:endParaRPr lang="en-US" sz="900" dirty="0"/>
          </a:p>
        </p:txBody>
      </p:sp>
      <p:sp>
        <p:nvSpPr>
          <p:cNvPr id="14" name="Rectangle 7"/>
          <p:cNvSpPr>
            <a:spLocks noChangeArrowheads="1"/>
          </p:cNvSpPr>
          <p:nvPr/>
        </p:nvSpPr>
        <p:spPr bwMode="auto">
          <a:xfrm>
            <a:off x="3214678" y="-24"/>
            <a:ext cx="2143140" cy="428628"/>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sz="20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0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
        <p:nvSpPr>
          <p:cNvPr id="9" name="مستطيل 8"/>
          <p:cNvSpPr/>
          <p:nvPr/>
        </p:nvSpPr>
        <p:spPr>
          <a:xfrm>
            <a:off x="1571636" y="487900"/>
            <a:ext cx="5857884"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buNone/>
            </a:pPr>
            <a:r>
              <a:rPr lang="ar-SA" b="1" dirty="0" smtClean="0">
                <a:latin typeface="Bodoni MT Black" pitchFamily="18" charset="0"/>
              </a:rPr>
              <a:t>التعليم الصحي السعودي المساعد </a:t>
            </a:r>
            <a:r>
              <a:rPr lang="ar-SA" b="1" dirty="0" err="1" smtClean="0">
                <a:latin typeface="Bodoni MT Black" pitchFamily="18" charset="0"/>
              </a:rPr>
              <a:t>و</a:t>
            </a:r>
            <a:r>
              <a:rPr lang="ar-SA" b="1" dirty="0" smtClean="0">
                <a:latin typeface="Bodoni MT Black" pitchFamily="18" charset="0"/>
              </a:rPr>
              <a:t> الفني _ الأنظمة هي التاريخ  </a:t>
            </a:r>
          </a:p>
        </p:txBody>
      </p:sp>
      <p:sp>
        <p:nvSpPr>
          <p:cNvPr id="7" name="مستطيل 6"/>
          <p:cNvSpPr/>
          <p:nvPr/>
        </p:nvSpPr>
        <p:spPr>
          <a:xfrm>
            <a:off x="785786" y="1000108"/>
            <a:ext cx="7429552" cy="550920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ar-SA" sz="3200" dirty="0" smtClean="0">
                <a:latin typeface="Arabic Typesetting" pitchFamily="66" charset="-78"/>
                <a:cs typeface="Arabic Typesetting" pitchFamily="66" charset="-78"/>
              </a:rPr>
              <a:t>فنظام التعليم الصحي المطور معاهد صحية سنتان بعد الثانوية </a:t>
            </a:r>
            <a:endParaRPr lang="ar-SA" sz="3200" dirty="0" smtClean="0">
              <a:latin typeface="Arabic Typesetting" pitchFamily="66" charset="-78"/>
              <a:cs typeface="Arabic Typesetting" pitchFamily="66" charset="-78"/>
            </a:endParaRPr>
          </a:p>
          <a:p>
            <a:pPr algn="ctr"/>
            <a:endParaRPr lang="ar-SA" sz="3200" dirty="0" smtClean="0">
              <a:latin typeface="Arabic Typesetting" pitchFamily="66" charset="-78"/>
              <a:cs typeface="Arabic Typesetting" pitchFamily="66" charset="-78"/>
            </a:endParaRPr>
          </a:p>
          <a:p>
            <a:pPr algn="ctr"/>
            <a:r>
              <a:rPr lang="ar-SA" sz="3200" dirty="0" smtClean="0">
                <a:latin typeface="Arabic Typesetting" pitchFamily="66" charset="-78"/>
                <a:cs typeface="Arabic Typesetting" pitchFamily="66" charset="-78"/>
              </a:rPr>
              <a:t>و </a:t>
            </a:r>
          </a:p>
          <a:p>
            <a:pPr algn="ctr"/>
            <a:endParaRPr lang="ar-SA" sz="3200" dirty="0" smtClean="0">
              <a:latin typeface="Arabic Typesetting" pitchFamily="66" charset="-78"/>
              <a:cs typeface="Arabic Typesetting" pitchFamily="66" charset="-78"/>
            </a:endParaRPr>
          </a:p>
          <a:p>
            <a:pPr algn="ctr"/>
            <a:r>
              <a:rPr lang="ar-SA" sz="3200" dirty="0" smtClean="0">
                <a:latin typeface="Arabic Typesetting" pitchFamily="66" charset="-78"/>
                <a:cs typeface="Arabic Typesetting" pitchFamily="66" charset="-78"/>
              </a:rPr>
              <a:t>التعليم </a:t>
            </a:r>
            <a:r>
              <a:rPr lang="ar-SA" sz="3200" dirty="0" smtClean="0">
                <a:latin typeface="Arabic Typesetting" pitchFamily="66" charset="-78"/>
                <a:cs typeface="Arabic Typesetting" pitchFamily="66" charset="-78"/>
              </a:rPr>
              <a:t>الصحي الجامعي المتوسط (مشارك صحي متقدم) كليات العلوم الصحية المتوسطة ثلاث سنوات ونصف  1413هـ  </a:t>
            </a:r>
            <a:endParaRPr lang="ar-SA" sz="3200" dirty="0" smtClean="0">
              <a:latin typeface="Arabic Typesetting" pitchFamily="66" charset="-78"/>
              <a:cs typeface="Arabic Typesetting" pitchFamily="66" charset="-78"/>
            </a:endParaRPr>
          </a:p>
          <a:p>
            <a:pPr algn="ctr"/>
            <a:r>
              <a:rPr lang="ar-SA" sz="3200" dirty="0" smtClean="0">
                <a:latin typeface="Arabic Typesetting" pitchFamily="66" charset="-78"/>
                <a:cs typeface="Arabic Typesetting" pitchFamily="66" charset="-78"/>
              </a:rPr>
              <a:t>ثم </a:t>
            </a:r>
          </a:p>
          <a:p>
            <a:pPr algn="ctr"/>
            <a:r>
              <a:rPr lang="ar-SA" sz="3200" dirty="0" smtClean="0">
                <a:latin typeface="Arabic Typesetting" pitchFamily="66" charset="-78"/>
                <a:cs typeface="Arabic Typesetting" pitchFamily="66" charset="-78"/>
              </a:rPr>
              <a:t> </a:t>
            </a:r>
            <a:r>
              <a:rPr lang="ar-SA" sz="2800" dirty="0" smtClean="0">
                <a:latin typeface="Arabic Typesetting" pitchFamily="66" charset="-78"/>
                <a:cs typeface="Arabic Typesetting" pitchFamily="66" charset="-78"/>
              </a:rPr>
              <a:t>والتعليم الصحي الأهلي </a:t>
            </a:r>
            <a:r>
              <a:rPr lang="ar-SA" sz="2800" dirty="0" smtClean="0">
                <a:latin typeface="Arabic Typesetting" pitchFamily="66" charset="-78"/>
                <a:cs typeface="Arabic Typesetting" pitchFamily="66" charset="-78"/>
              </a:rPr>
              <a:t> معاهد صحية </a:t>
            </a:r>
            <a:r>
              <a:rPr lang="ar-SA" sz="2800" dirty="0" err="1" smtClean="0">
                <a:latin typeface="Arabic Typesetting" pitchFamily="66" charset="-78"/>
                <a:cs typeface="Arabic Typesetting" pitchFamily="66" charset="-78"/>
              </a:rPr>
              <a:t>اهلية</a:t>
            </a:r>
            <a:r>
              <a:rPr lang="ar-SA" sz="2800" dirty="0" smtClean="0">
                <a:latin typeface="Arabic Typesetting" pitchFamily="66" charset="-78"/>
                <a:cs typeface="Arabic Typesetting" pitchFamily="66" charset="-78"/>
              </a:rPr>
              <a:t> منذ </a:t>
            </a:r>
            <a:r>
              <a:rPr lang="ar-SA" sz="2800" dirty="0" err="1" smtClean="0">
                <a:latin typeface="Arabic Typesetting" pitchFamily="66" charset="-78"/>
                <a:cs typeface="Arabic Typesetting" pitchFamily="66" charset="-78"/>
              </a:rPr>
              <a:t>اول</a:t>
            </a:r>
            <a:r>
              <a:rPr lang="ar-SA" sz="2800" dirty="0" smtClean="0">
                <a:latin typeface="Arabic Typesetting" pitchFamily="66" charset="-78"/>
                <a:cs typeface="Arabic Typesetting" pitchFamily="66" charset="-78"/>
              </a:rPr>
              <a:t> طلب 1410هـ ... و تعليم الحرس فني وجامعي .. وباقي الجامعات السعودية</a:t>
            </a:r>
            <a:endParaRPr lang="ar-SA" sz="3200" dirty="0" smtClean="0">
              <a:latin typeface="Arabic Typesetting" pitchFamily="66" charset="-78"/>
              <a:cs typeface="Arabic Typesetting" pitchFamily="66" charset="-78"/>
            </a:endParaRPr>
          </a:p>
          <a:p>
            <a:pPr algn="ctr"/>
            <a:endParaRPr lang="ar-SA" sz="3200" dirty="0" smtClean="0">
              <a:latin typeface="Arabic Typesetting" pitchFamily="66" charset="-78"/>
              <a:cs typeface="Arabic Typesetting" pitchFamily="66" charset="-78"/>
            </a:endParaRPr>
          </a:p>
          <a:p>
            <a:pPr algn="ctr"/>
            <a:r>
              <a:rPr lang="ar-SA" sz="2800" dirty="0" smtClean="0">
                <a:latin typeface="Arabic Typesetting" pitchFamily="66" charset="-78"/>
                <a:cs typeface="Arabic Typesetting" pitchFamily="66" charset="-78"/>
              </a:rPr>
              <a:t>(ضمن كتابي الطبعة تاريخ التعليم الصحي ...  طبعة 2 قريبا ببراهين )</a:t>
            </a:r>
            <a:endParaRPr lang="ar-SA" sz="2800" dirty="0">
              <a:latin typeface="Arabic Typesetting" pitchFamily="66" charset="-78"/>
              <a:cs typeface="Arabic Typesetting" pitchFamily="66" charset="-78"/>
            </a:endParaRPr>
          </a:p>
        </p:txBody>
      </p:sp>
    </p:spTree>
  </p:cSld>
  <p:clrMapOvr>
    <a:masterClrMapping/>
  </p:clrMapOvr>
  <p:transition>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عنصر نائب للتاريخ 15"/>
          <p:cNvSpPr>
            <a:spLocks noGrp="1"/>
          </p:cNvSpPr>
          <p:nvPr>
            <p:ph type="dt" sz="half" idx="10"/>
          </p:nvPr>
        </p:nvSpPr>
        <p:spPr>
          <a:xfrm>
            <a:off x="71406" y="6643710"/>
            <a:ext cx="3143272" cy="214314"/>
          </a:xfrm>
        </p:spPr>
        <p:style>
          <a:lnRef idx="2">
            <a:schemeClr val="dk1">
              <a:shade val="50000"/>
            </a:schemeClr>
          </a:lnRef>
          <a:fillRef idx="1">
            <a:schemeClr val="dk1"/>
          </a:fillRef>
          <a:effectRef idx="0">
            <a:schemeClr val="dk1"/>
          </a:effectRef>
          <a:fontRef idx="minor">
            <a:schemeClr val="lt1"/>
          </a:fontRef>
        </p:style>
        <p:txBody>
          <a:bodyPr/>
          <a:lstStyle/>
          <a:p>
            <a:pPr algn="ctr"/>
            <a:r>
              <a:rPr lang="ar-SA" sz="1100" dirty="0" smtClean="0"/>
              <a:t>مختصر تاريخ التعليم الصحي عيسى </a:t>
            </a:r>
            <a:r>
              <a:rPr lang="ar-SA" sz="1100" dirty="0" err="1" smtClean="0"/>
              <a:t>الجوحلي</a:t>
            </a:r>
            <a:r>
              <a:rPr lang="ar-SA" sz="1100" dirty="0" smtClean="0"/>
              <a:t> 16__3_1439</a:t>
            </a:r>
            <a:endParaRPr lang="en-US" sz="1100" dirty="0"/>
          </a:p>
        </p:txBody>
      </p:sp>
      <p:sp>
        <p:nvSpPr>
          <p:cNvPr id="12" name="عنصر نائب للتذييل 4"/>
          <p:cNvSpPr>
            <a:spLocks noGrp="1"/>
          </p:cNvSpPr>
          <p:nvPr>
            <p:ph type="ftr" sz="quarter" idx="11"/>
          </p:nvPr>
        </p:nvSpPr>
        <p:spPr>
          <a:xfrm>
            <a:off x="5643602" y="6643710"/>
            <a:ext cx="3500430" cy="214314"/>
          </a:xfrm>
        </p:spPr>
        <p:style>
          <a:lnRef idx="2">
            <a:schemeClr val="dk1">
              <a:shade val="50000"/>
            </a:schemeClr>
          </a:lnRef>
          <a:fillRef idx="1">
            <a:schemeClr val="dk1"/>
          </a:fillRef>
          <a:effectRef idx="0">
            <a:schemeClr val="dk1"/>
          </a:effectRef>
          <a:fontRef idx="minor">
            <a:schemeClr val="lt1"/>
          </a:fontRef>
        </p:style>
        <p:txBody>
          <a:bodyPr/>
          <a:lstStyle/>
          <a:p>
            <a:r>
              <a:rPr lang="ar-SA" sz="900" dirty="0" smtClean="0"/>
              <a:t>عرض خاص لمشروع مركز توثيق تاريخ التعليم الصحي السعودي الحرس الوطني</a:t>
            </a:r>
            <a:endParaRPr lang="en-US" sz="900" dirty="0"/>
          </a:p>
        </p:txBody>
      </p:sp>
      <p:sp>
        <p:nvSpPr>
          <p:cNvPr id="14" name="Rectangle 7"/>
          <p:cNvSpPr>
            <a:spLocks noChangeArrowheads="1"/>
          </p:cNvSpPr>
          <p:nvPr/>
        </p:nvSpPr>
        <p:spPr bwMode="auto">
          <a:xfrm>
            <a:off x="3357554" y="-24"/>
            <a:ext cx="2143140" cy="357190"/>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lstStyle/>
          <a:p>
            <a:pPr algn="ctr">
              <a:defRPr/>
            </a:pPr>
            <a:r>
              <a:rPr lang="ar-SA"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
        <p:nvSpPr>
          <p:cNvPr id="8" name="مستطيل 7"/>
          <p:cNvSpPr/>
          <p:nvPr/>
        </p:nvSpPr>
        <p:spPr>
          <a:xfrm>
            <a:off x="1928794" y="457122"/>
            <a:ext cx="5214890" cy="400110"/>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algn="ctr">
              <a:buNone/>
            </a:pPr>
            <a:r>
              <a:rPr lang="ar-SA" sz="2000" b="1" dirty="0" smtClean="0">
                <a:latin typeface="Bodoni MT Black" pitchFamily="18" charset="0"/>
              </a:rPr>
              <a:t>التعليم الصحي السعودي المساعد </a:t>
            </a:r>
            <a:r>
              <a:rPr lang="ar-SA" sz="2000" b="1" dirty="0" err="1" smtClean="0">
                <a:latin typeface="Bodoni MT Black" pitchFamily="18" charset="0"/>
              </a:rPr>
              <a:t>و</a:t>
            </a:r>
            <a:r>
              <a:rPr lang="ar-SA" sz="2000" b="1" dirty="0" smtClean="0">
                <a:latin typeface="Bodoni MT Black" pitchFamily="18" charset="0"/>
              </a:rPr>
              <a:t> الفني في صور للتاريخ   </a:t>
            </a:r>
            <a:endParaRPr lang="en-US" sz="2000" b="1" dirty="0" smtClean="0">
              <a:latin typeface="Bodoni MT Black" pitchFamily="18" charset="0"/>
            </a:endParaRPr>
          </a:p>
        </p:txBody>
      </p:sp>
      <p:pic>
        <p:nvPicPr>
          <p:cNvPr id="21505" name="Picture 1"/>
          <p:cNvPicPr>
            <a:picLocks noChangeAspect="1" noChangeArrowheads="1"/>
          </p:cNvPicPr>
          <p:nvPr/>
        </p:nvPicPr>
        <p:blipFill>
          <a:blip r:embed="rId3" cstate="print"/>
          <a:srcRect/>
          <a:stretch>
            <a:fillRect/>
          </a:stretch>
        </p:blipFill>
        <p:spPr bwMode="auto">
          <a:xfrm>
            <a:off x="4786314" y="5000636"/>
            <a:ext cx="1833467" cy="1374824"/>
          </a:xfrm>
          <a:prstGeom prst="rect">
            <a:avLst/>
          </a:prstGeom>
          <a:noFill/>
          <a:ln w="9525">
            <a:noFill/>
            <a:miter lim="800000"/>
            <a:headEnd/>
            <a:tailEnd/>
          </a:ln>
          <a:effectLst/>
        </p:spPr>
      </p:pic>
      <p:pic>
        <p:nvPicPr>
          <p:cNvPr id="10" name="Picture 1"/>
          <p:cNvPicPr>
            <a:picLocks noChangeAspect="1" noChangeArrowheads="1"/>
          </p:cNvPicPr>
          <p:nvPr/>
        </p:nvPicPr>
        <p:blipFill>
          <a:blip r:embed="rId4" cstate="print"/>
          <a:srcRect/>
          <a:stretch>
            <a:fillRect/>
          </a:stretch>
        </p:blipFill>
        <p:spPr bwMode="auto">
          <a:xfrm>
            <a:off x="2571736" y="5000636"/>
            <a:ext cx="1901814" cy="1426074"/>
          </a:xfrm>
          <a:prstGeom prst="rect">
            <a:avLst/>
          </a:prstGeom>
          <a:noFill/>
          <a:ln w="9525">
            <a:noFill/>
            <a:miter lim="800000"/>
            <a:headEnd/>
            <a:tailEnd/>
          </a:ln>
          <a:effectLst/>
        </p:spPr>
      </p:pic>
    </p:spTree>
  </p:cSld>
  <p:clrMapOvr>
    <a:masterClrMapping/>
  </p:clrMapOvr>
  <p:transition>
    <p:push dir="r"/>
  </p:transition>
  <p:timing>
    <p:tnLst>
      <p:par>
        <p:cTn id="1" dur="indefinite" restart="never" nodeType="tmRoot"/>
      </p:par>
    </p:tnLst>
  </p:timing>
</p:sld>
</file>

<file path=ppt/theme/theme1.xml><?xml version="1.0" encoding="utf-8"?>
<a:theme xmlns:a="http://schemas.openxmlformats.org/drawingml/2006/main" name="Glass Layers">
  <a:themeElements>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fontScheme name="Glass Layers">
      <a:majorFont>
        <a:latin typeface="Arial Black"/>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lass Layers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Glass Layers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Glass Layers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Glass Layers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Glass Layers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Glass Layers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Glass Layers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سمة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1C590C8628EBA4DA5F5967879C7AB53" ma:contentTypeVersion="0" ma:contentTypeDescription="Create a new document." ma:contentTypeScope="" ma:versionID="f0f2df87185971a570a3cbe160040bcb">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DA4FFE-1980-4FA3-8162-6DD0C5024681}">
  <ds:schemaRefs>
    <ds:schemaRef ds:uri="http://schemas.microsoft.com/office/2006/metadata/properties"/>
  </ds:schemaRefs>
</ds:datastoreItem>
</file>

<file path=customXml/itemProps2.xml><?xml version="1.0" encoding="utf-8"?>
<ds:datastoreItem xmlns:ds="http://schemas.openxmlformats.org/officeDocument/2006/customXml" ds:itemID="{B75FB6B1-BB10-4793-886B-1F50EA62D7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C9BD82-1CC4-4298-8984-1F2355C95EA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13997</TotalTime>
  <Words>854</Words>
  <Application>Microsoft Office PowerPoint</Application>
  <PresentationFormat>عرض على الشاشة (3:4)‏</PresentationFormat>
  <Paragraphs>147</Paragraphs>
  <Slides>16</Slides>
  <Notes>14</Notes>
  <HiddenSlides>0</HiddenSlides>
  <MMClips>0</MMClips>
  <ScaleCrop>false</ScaleCrop>
  <HeadingPairs>
    <vt:vector size="4" baseType="variant">
      <vt:variant>
        <vt:lpstr>سمة</vt:lpstr>
      </vt:variant>
      <vt:variant>
        <vt:i4>1</vt:i4>
      </vt:variant>
      <vt:variant>
        <vt:lpstr>عناوين الشرائح</vt:lpstr>
      </vt:variant>
      <vt:variant>
        <vt:i4>16</vt:i4>
      </vt:variant>
    </vt:vector>
  </HeadingPairs>
  <TitlesOfParts>
    <vt:vector size="17" baseType="lpstr">
      <vt:lpstr>Glass Layers</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نموذج الفلسفة الشاملة لنظام تخطيط وتطوير مناهج التعليم الصحي ”وصف تفصيلي لخبراتنا ومبادئها ومقوماتها – نموذج مطور 1417هـ بعد الماجستير“   </vt:lpstr>
      <vt:lpstr>الشريحة 11</vt:lpstr>
      <vt:lpstr>الشريحة 12</vt:lpstr>
      <vt:lpstr>الشريحة 13</vt:lpstr>
      <vt:lpstr>الشريحة 14</vt:lpstr>
      <vt:lpstr>الشريحة 15</vt:lpstr>
      <vt:lpstr>شكرا على شرف الدعوة متطلع إلى تعاون لتحقيق حلم التعليم الصحي السعودي  (دعم نشر طبعة ثانية إحدى المطالب _  و بحوث )  عيسى بن علي محمد جوحلي الرياض 16_3_1439هـ  Thankful _ Best Wishes  Eisa  Ali  Johali the lecturer;  Riyadh  4 Dec 2017</vt:lpstr>
    </vt:vector>
  </TitlesOfParts>
  <Company>SELF</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HP</dc:creator>
  <cp:lastModifiedBy>win7</cp:lastModifiedBy>
  <cp:revision>917</cp:revision>
  <dcterms:created xsi:type="dcterms:W3CDTF">2008-10-26T03:43:25Z</dcterms:created>
  <dcterms:modified xsi:type="dcterms:W3CDTF">2017-12-02T23:25:37Z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0x01010021C590C8628EBA4DA5F5967879C7AB53</vt:lpwstr>
  </property>
</Properties>
</file>