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63" r:id="rId4"/>
    <p:sldId id="266" r:id="rId5"/>
    <p:sldId id="265" r:id="rId6"/>
    <p:sldId id="264" r:id="rId7"/>
    <p:sldId id="262" r:id="rId8"/>
    <p:sldId id="258" r:id="rId9"/>
    <p:sldId id="261" r:id="rId10"/>
    <p:sldId id="260" r:id="rId11"/>
    <p:sldId id="259" r:id="rId12"/>
    <p:sldId id="267" r:id="rId13"/>
    <p:sldId id="268" r:id="rId14"/>
    <p:sldId id="269" r:id="rId15"/>
    <p:sldId id="271" r:id="rId16"/>
    <p:sldId id="270" r:id="rId17"/>
    <p:sldId id="272"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2393" autoAdjust="0"/>
  </p:normalViewPr>
  <p:slideViewPr>
    <p:cSldViewPr>
      <p:cViewPr varScale="1">
        <p:scale>
          <a:sx n="107" d="100"/>
          <a:sy n="107" d="100"/>
        </p:scale>
        <p:origin x="-84" y="-19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21/07/38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21/07/38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21/07/38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21/07/38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21/07/38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21/07/38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21/07/38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21/07/38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21/07/38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21/07/38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21/07/38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21/07/38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en-US" dirty="0" smtClean="0"/>
              <a:t>                                                                                                                                                                                </a:t>
            </a:r>
            <a:endParaRPr lang="ar-SA" dirty="0"/>
          </a:p>
        </p:txBody>
      </p:sp>
      <p:sp>
        <p:nvSpPr>
          <p:cNvPr id="3" name="عنوان فرعي 2"/>
          <p:cNvSpPr>
            <a:spLocks noGrp="1"/>
          </p:cNvSpPr>
          <p:nvPr>
            <p:ph type="subTitle" idx="1"/>
          </p:nvPr>
        </p:nvSpPr>
        <p:spPr/>
        <p:txBody>
          <a:bodyPr>
            <a:normAutofit/>
          </a:bodyPr>
          <a:lstStyle/>
          <a:p>
            <a:r>
              <a:rPr lang="ar-SA" sz="4800" b="1" dirty="0" smtClean="0">
                <a:solidFill>
                  <a:srgbClr val="FF0000"/>
                </a:solidFill>
              </a:rPr>
              <a:t>معلمي الموهوبين </a:t>
            </a:r>
            <a:endParaRPr lang="ar-SA" sz="4800" b="1" dirty="0">
              <a:solidFill>
                <a:srgbClr val="FF0000"/>
              </a:solidFill>
            </a:endParaRPr>
          </a:p>
        </p:txBody>
      </p:sp>
    </p:spTree>
    <p:extLst>
      <p:ext uri="{BB962C8B-B14F-4D97-AF65-F5344CB8AC3E}">
        <p14:creationId xmlns:p14="http://schemas.microsoft.com/office/powerpoint/2010/main" val="19491306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تابع الخصائص العامة المشتركة للمعلم الناجح:</a:t>
            </a:r>
          </a:p>
        </p:txBody>
      </p:sp>
      <p:sp>
        <p:nvSpPr>
          <p:cNvPr id="3" name="عنصر نائب للمحتوى 2"/>
          <p:cNvSpPr>
            <a:spLocks noGrp="1"/>
          </p:cNvSpPr>
          <p:nvPr>
            <p:ph idx="1"/>
          </p:nvPr>
        </p:nvSpPr>
        <p:spPr/>
        <p:txBody>
          <a:bodyPr/>
          <a:lstStyle/>
          <a:p>
            <a:r>
              <a:rPr lang="ar-SA" dirty="0" smtClean="0"/>
              <a:t>3-الشعور بالأمن الشخصي: يوجد تحدي بين الطلبة الموهوبين ومعلميهم لأسباب منها:</a:t>
            </a:r>
          </a:p>
          <a:p>
            <a:r>
              <a:rPr lang="ar-SA" dirty="0" smtClean="0"/>
              <a:t>-الرغبة في إثبات نقطة أو وجهة نظر علمية</a:t>
            </a:r>
          </a:p>
          <a:p>
            <a:r>
              <a:rPr lang="ar-SA" dirty="0" smtClean="0"/>
              <a:t>- الرغبة في إرباك المعلم </a:t>
            </a:r>
          </a:p>
          <a:p>
            <a:r>
              <a:rPr lang="ar-SA" dirty="0" smtClean="0"/>
              <a:t>ومن شأن هذا التحدي أن يجعل سلوك المعلم يتسم بالسلطة والتحدي وربما العدوانية.</a:t>
            </a:r>
          </a:p>
        </p:txBody>
      </p:sp>
    </p:spTree>
    <p:extLst>
      <p:ext uri="{BB962C8B-B14F-4D97-AF65-F5344CB8AC3E}">
        <p14:creationId xmlns:p14="http://schemas.microsoft.com/office/powerpoint/2010/main" val="23316945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تابع الخصائص العامة المشتركة للمعلم الناجح:</a:t>
            </a:r>
          </a:p>
        </p:txBody>
      </p:sp>
      <p:sp>
        <p:nvSpPr>
          <p:cNvPr id="3" name="عنصر نائب للمحتوى 2"/>
          <p:cNvSpPr>
            <a:spLocks noGrp="1"/>
          </p:cNvSpPr>
          <p:nvPr>
            <p:ph idx="1"/>
          </p:nvPr>
        </p:nvSpPr>
        <p:spPr/>
        <p:txBody>
          <a:bodyPr/>
          <a:lstStyle/>
          <a:p>
            <a:pPr>
              <a:lnSpc>
                <a:spcPct val="150000"/>
              </a:lnSpc>
            </a:pPr>
            <a:r>
              <a:rPr lang="ar-SA" dirty="0" smtClean="0"/>
              <a:t>5-الانفتاح والمرونة: ينبغي أن تكون معظم الممارسات الصفية في برامج تعليمهم موجهة لتعليم التفكير وإذا كانت الغاية هي اتاحة الفرصة للطلبة كي يفكروا لأنفسهم فمن واجب المعلمين أن يكونوا منفتحين ومستعدين للتقبل جميع الأفكار التي يعرضها الطلبة.</a:t>
            </a:r>
            <a:endParaRPr lang="ar-SA" dirty="0"/>
          </a:p>
        </p:txBody>
      </p:sp>
    </p:spTree>
    <p:extLst>
      <p:ext uri="{BB962C8B-B14F-4D97-AF65-F5344CB8AC3E}">
        <p14:creationId xmlns:p14="http://schemas.microsoft.com/office/powerpoint/2010/main" val="12630910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تابع الخصائص العامة المشتركة للمعلم الناجح:</a:t>
            </a:r>
          </a:p>
        </p:txBody>
      </p:sp>
      <p:sp>
        <p:nvSpPr>
          <p:cNvPr id="3" name="عنصر نائب للمحتوى 2"/>
          <p:cNvSpPr>
            <a:spLocks noGrp="1"/>
          </p:cNvSpPr>
          <p:nvPr>
            <p:ph idx="1"/>
          </p:nvPr>
        </p:nvSpPr>
        <p:spPr/>
        <p:txBody>
          <a:bodyPr/>
          <a:lstStyle/>
          <a:p>
            <a:pPr>
              <a:lnSpc>
                <a:spcPct val="150000"/>
              </a:lnSpc>
            </a:pPr>
            <a:r>
              <a:rPr lang="ar-SA" dirty="0" smtClean="0"/>
              <a:t>6- التنظيم والإعداد المسبق: يعني أن يكون المعلم قادر على تنظيم غرفة الصف وإعداد قدر من المعلومات والمعارف المناسبة للطلبة ومن هنا يظهر للطلبة أن المعلم مستعد لدرسه وان هناك هدف واضح لكل ما يمارس في الصف.</a:t>
            </a:r>
            <a:endParaRPr lang="ar-SA" dirty="0"/>
          </a:p>
        </p:txBody>
      </p:sp>
    </p:spTree>
    <p:extLst>
      <p:ext uri="{BB962C8B-B14F-4D97-AF65-F5344CB8AC3E}">
        <p14:creationId xmlns:p14="http://schemas.microsoft.com/office/powerpoint/2010/main" val="7352932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تابع الخصائص العامة المشتركة للمعلم الناجح:</a:t>
            </a:r>
          </a:p>
        </p:txBody>
      </p:sp>
      <p:sp>
        <p:nvSpPr>
          <p:cNvPr id="3" name="عنصر نائب للمحتوى 2"/>
          <p:cNvSpPr>
            <a:spLocks noGrp="1"/>
          </p:cNvSpPr>
          <p:nvPr>
            <p:ph idx="1"/>
          </p:nvPr>
        </p:nvSpPr>
        <p:spPr/>
        <p:txBody>
          <a:bodyPr/>
          <a:lstStyle/>
          <a:p>
            <a:pPr marL="0" indent="0">
              <a:lnSpc>
                <a:spcPct val="150000"/>
              </a:lnSpc>
              <a:buNone/>
            </a:pPr>
            <a:r>
              <a:rPr lang="ar-SA" dirty="0"/>
              <a:t>7</a:t>
            </a:r>
            <a:r>
              <a:rPr lang="ar-SA" dirty="0" smtClean="0"/>
              <a:t>-التأهيل والتدريب: وعي المعلم بطبيعة هذا المجتمع الخاص وحاجاته ودرايته بالمسائل المتعلقة بالمنهاج وطرق التدريس الملائمة لهم من الأمور الأساسية التي يحتاجها المعلم ليكون ناجح في تعليمه.</a:t>
            </a:r>
          </a:p>
          <a:p>
            <a:endParaRPr lang="ar-SA" dirty="0"/>
          </a:p>
        </p:txBody>
      </p:sp>
    </p:spTree>
    <p:extLst>
      <p:ext uri="{BB962C8B-B14F-4D97-AF65-F5344CB8AC3E}">
        <p14:creationId xmlns:p14="http://schemas.microsoft.com/office/powerpoint/2010/main" val="18403096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تابع الخصائص العامة المشتركة للمعلم الناجح:</a:t>
            </a:r>
          </a:p>
        </p:txBody>
      </p:sp>
      <p:sp>
        <p:nvSpPr>
          <p:cNvPr id="3" name="عنصر نائب للمحتوى 2"/>
          <p:cNvSpPr>
            <a:spLocks noGrp="1"/>
          </p:cNvSpPr>
          <p:nvPr>
            <p:ph idx="1"/>
          </p:nvPr>
        </p:nvSpPr>
        <p:spPr/>
        <p:txBody>
          <a:bodyPr/>
          <a:lstStyle/>
          <a:p>
            <a:pPr>
              <a:lnSpc>
                <a:spcPct val="150000"/>
              </a:lnSpc>
            </a:pPr>
            <a:r>
              <a:rPr lang="ar-SA" dirty="0" smtClean="0"/>
              <a:t>8- معرفة بمشكلات الموهوبين وأساليب ارشادهم: النزعة للكمال، تباين معدلات النمو العقلي ، النمو العاطفي والجسمي ، ضغوطات المعلمين، وأولياء الأمور معرفة المعلمين بهذه المشكلات وطرق الارشاد والتوجيه لا تقل أهمية عن معرفته بموضوع تخصصه لأنها متطلب لزيادة فاعليته في التعامل مع الطلبة الموهوبين .</a:t>
            </a:r>
          </a:p>
        </p:txBody>
      </p:sp>
    </p:spTree>
    <p:extLst>
      <p:ext uri="{BB962C8B-B14F-4D97-AF65-F5344CB8AC3E}">
        <p14:creationId xmlns:p14="http://schemas.microsoft.com/office/powerpoint/2010/main" val="18230809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تابع الخصائص العامة المشتركة للمعلم الناجح:</a:t>
            </a:r>
          </a:p>
        </p:txBody>
      </p:sp>
      <p:sp>
        <p:nvSpPr>
          <p:cNvPr id="3" name="عنصر نائب للمحتوى 2"/>
          <p:cNvSpPr>
            <a:spLocks noGrp="1"/>
          </p:cNvSpPr>
          <p:nvPr>
            <p:ph idx="1"/>
          </p:nvPr>
        </p:nvSpPr>
        <p:spPr/>
        <p:txBody>
          <a:bodyPr/>
          <a:lstStyle/>
          <a:p>
            <a:r>
              <a:rPr lang="ar-SA" dirty="0" smtClean="0"/>
              <a:t>9-مهارات الاتصال والدبلوماسية: يتحمل المعلمون مسئولية كبيرة في توضيح أهداف البرنامج ومناقشة أساليب العمل للطلبة وأولياء أمورهم وللمعلمين والإداريين في المدارس العادية وفي كثير من الحالات يجدون أنفسهم مطالبين بالدفاع عن البرنامج أمام جمهور تغلب عليه الشكوك أو الاتجاهات المعادية للبرنامج وعليه لابد أن تتوافر لدى معلم الموهوبين والمتفوقين مهارات في التعامل مع الأفراد والجماعات ولا شك أن الدبلوماسية والعلاقات العامة ومخاطبة الجمهور مهارات ضرورية.</a:t>
            </a:r>
            <a:endParaRPr lang="ar-SA" dirty="0"/>
          </a:p>
        </p:txBody>
      </p:sp>
    </p:spTree>
    <p:extLst>
      <p:ext uri="{BB962C8B-B14F-4D97-AF65-F5344CB8AC3E}">
        <p14:creationId xmlns:p14="http://schemas.microsoft.com/office/powerpoint/2010/main" val="27817448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تابع الخصائص العامة المشتركة للمعلم الناجح:</a:t>
            </a:r>
          </a:p>
        </p:txBody>
      </p:sp>
      <p:sp>
        <p:nvSpPr>
          <p:cNvPr id="3" name="عنصر نائب للمحتوى 2"/>
          <p:cNvSpPr>
            <a:spLocks noGrp="1"/>
          </p:cNvSpPr>
          <p:nvPr>
            <p:ph idx="1"/>
          </p:nvPr>
        </p:nvSpPr>
        <p:spPr/>
        <p:txBody>
          <a:bodyPr/>
          <a:lstStyle/>
          <a:p>
            <a:r>
              <a:rPr lang="ar-SA" dirty="0" smtClean="0"/>
              <a:t>10-الحزم وعدم التمركز حول الذات: التمركز حول الذات أن لا يكون المعلم مهمته الأولى نفسه وإنما يتعداها للطلاب. </a:t>
            </a:r>
            <a:endParaRPr lang="ar-SA" dirty="0"/>
          </a:p>
        </p:txBody>
      </p:sp>
    </p:spTree>
    <p:extLst>
      <p:ext uri="{BB962C8B-B14F-4D97-AF65-F5344CB8AC3E}">
        <p14:creationId xmlns:p14="http://schemas.microsoft.com/office/powerpoint/2010/main" val="35045742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3130183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60648"/>
            <a:ext cx="8229600" cy="5865515"/>
          </a:xfrm>
        </p:spPr>
        <p:txBody>
          <a:bodyPr>
            <a:normAutofit lnSpcReduction="10000"/>
          </a:bodyPr>
          <a:lstStyle/>
          <a:p>
            <a:pPr algn="just"/>
            <a:endParaRPr lang="ar-SA" dirty="0" smtClean="0"/>
          </a:p>
          <a:p>
            <a:pPr algn="just"/>
            <a:r>
              <a:rPr lang="ar-SA" dirty="0" smtClean="0"/>
              <a:t>قول عتبة بن أبي سفيان لمؤدب ولده: «ليكن أول ما تبدأ به من إصلاحك بني إصلاحك نفسك. فإن أعينهم معقودة بعينيك، فالحسن عندهم ما </a:t>
            </a:r>
            <a:r>
              <a:rPr lang="ar-SA" dirty="0" err="1" smtClean="0"/>
              <a:t>ستحسنت</a:t>
            </a:r>
            <a:r>
              <a:rPr lang="ar-SA" dirty="0" smtClean="0"/>
              <a:t>، والقبيح عندهم ما ستقبحت. علمهم كتاب الله، ولا تكرههم عليه فيملوه، ولا تتركهم منه فيهجروه، ثم </a:t>
            </a:r>
            <a:r>
              <a:rPr lang="ar-SA" dirty="0" err="1" smtClean="0"/>
              <a:t>روهيم</a:t>
            </a:r>
            <a:r>
              <a:rPr lang="ar-SA" dirty="0" smtClean="0"/>
              <a:t> من الشعر أحسنه، ومن الحديث أشرفه. ولا تخرجهم من علم إلى غيره حتى يحكموه، فإن ازدحام الكلام في السمع مضلة للفهم، وروهم سير الحكماء وأخلاق الأدباء، وكن لهم كالطبيب الذي لا يعجل بالدواء حتى يعرف الداء. وإياك أن تتكل على عذر مني لك، فلقد اتكلت على كفاية منك، وزد في تأديبهم أزد في برك إن شاء الله تعالى.»</a:t>
            </a:r>
            <a:endParaRPr lang="ar-SA" dirty="0"/>
          </a:p>
          <a:p>
            <a:endParaRPr lang="ar-SA" dirty="0"/>
          </a:p>
        </p:txBody>
      </p:sp>
    </p:spTree>
    <p:extLst>
      <p:ext uri="{BB962C8B-B14F-4D97-AF65-F5344CB8AC3E}">
        <p14:creationId xmlns:p14="http://schemas.microsoft.com/office/powerpoint/2010/main" val="3257505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162474"/>
          </a:xfrm>
        </p:spPr>
        <p:txBody>
          <a:bodyPr>
            <a:normAutofit/>
          </a:bodyPr>
          <a:lstStyle/>
          <a:p>
            <a:r>
              <a:rPr lang="ar-SA" dirty="0" smtClean="0"/>
              <a:t>يتفق الباحثون في ميدان التربية بشكل عام على أن المعلم المفتاح الرئيسي لنجاح العملية التربوية في أي برنامج. </a:t>
            </a:r>
            <a:endParaRPr lang="ar-SA" dirty="0"/>
          </a:p>
        </p:txBody>
      </p:sp>
    </p:spTree>
    <p:extLst>
      <p:ext uri="{BB962C8B-B14F-4D97-AF65-F5344CB8AC3E}">
        <p14:creationId xmlns:p14="http://schemas.microsoft.com/office/powerpoint/2010/main" val="9065405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الخصائص الشخصية للمعلم الناجح:</a:t>
            </a:r>
            <a:endParaRPr lang="ar-SA" dirty="0"/>
          </a:p>
        </p:txBody>
      </p:sp>
      <p:sp>
        <p:nvSpPr>
          <p:cNvPr id="3" name="عنصر نائب للمحتوى 2"/>
          <p:cNvSpPr>
            <a:spLocks noGrp="1"/>
          </p:cNvSpPr>
          <p:nvPr>
            <p:ph idx="1"/>
          </p:nvPr>
        </p:nvSpPr>
        <p:spPr/>
        <p:txBody>
          <a:bodyPr>
            <a:normAutofit/>
          </a:bodyPr>
          <a:lstStyle/>
          <a:p>
            <a:r>
              <a:rPr lang="ar-SA" sz="2800" dirty="0" smtClean="0"/>
              <a:t>-يتفهم، يتقبل ،يحترم، يثق، لديه شخصية قوية </a:t>
            </a:r>
          </a:p>
          <a:p>
            <a:r>
              <a:rPr lang="ar-SA" sz="2800" dirty="0" smtClean="0"/>
              <a:t>-حساس لمشكلات الآخرين ويقدم الدعم المناسب لهم.</a:t>
            </a:r>
          </a:p>
          <a:p>
            <a:r>
              <a:rPr lang="ar-SA" sz="2800" dirty="0" smtClean="0"/>
              <a:t>-منفتح على الأفكار الجديدة ويتصف بالمرونة.</a:t>
            </a:r>
          </a:p>
          <a:p>
            <a:r>
              <a:rPr lang="ar-SA" sz="2800" dirty="0" smtClean="0"/>
              <a:t>-لديه ذكاء فوق المتوسط.</a:t>
            </a:r>
          </a:p>
          <a:p>
            <a:r>
              <a:rPr lang="ar-SA" sz="2800" dirty="0" smtClean="0"/>
              <a:t>-لديه اهتمامات ثقافية ،أدبية، فكرية.</a:t>
            </a:r>
          </a:p>
          <a:p>
            <a:r>
              <a:rPr lang="ar-SA" sz="2800" dirty="0" smtClean="0"/>
              <a:t>-لديه رغبة في التعلم وزيادة التحصيل المتميز</a:t>
            </a:r>
          </a:p>
          <a:p>
            <a:endParaRPr lang="ar-SA" sz="2800" dirty="0"/>
          </a:p>
        </p:txBody>
      </p:sp>
    </p:spTree>
    <p:extLst>
      <p:ext uri="{BB962C8B-B14F-4D97-AF65-F5344CB8AC3E}">
        <p14:creationId xmlns:p14="http://schemas.microsoft.com/office/powerpoint/2010/main" val="11166642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تابع الخصائص </a:t>
            </a:r>
            <a:r>
              <a:rPr lang="ar-SA" dirty="0"/>
              <a:t>الشخصية للمعلم الناجح:</a:t>
            </a:r>
          </a:p>
        </p:txBody>
      </p:sp>
      <p:sp>
        <p:nvSpPr>
          <p:cNvPr id="3" name="عنصر نائب للمحتوى 2"/>
          <p:cNvSpPr>
            <a:spLocks noGrp="1"/>
          </p:cNvSpPr>
          <p:nvPr>
            <p:ph idx="1"/>
          </p:nvPr>
        </p:nvSpPr>
        <p:spPr/>
        <p:txBody>
          <a:bodyPr/>
          <a:lstStyle/>
          <a:p>
            <a:r>
              <a:rPr lang="ar-SA" dirty="0" smtClean="0"/>
              <a:t>-متحمس</a:t>
            </a:r>
            <a:endParaRPr lang="ar-SA" dirty="0"/>
          </a:p>
          <a:p>
            <a:r>
              <a:rPr lang="ar-SA" dirty="0"/>
              <a:t>-حاضر البديهة</a:t>
            </a:r>
          </a:p>
          <a:p>
            <a:r>
              <a:rPr lang="ar-SA" dirty="0"/>
              <a:t>-ملتزم بالتفوق</a:t>
            </a:r>
          </a:p>
          <a:p>
            <a:r>
              <a:rPr lang="ar-SA" dirty="0"/>
              <a:t>-يشعر </a:t>
            </a:r>
            <a:r>
              <a:rPr lang="ar-SA" dirty="0" err="1"/>
              <a:t>بالمسءولية</a:t>
            </a:r>
            <a:r>
              <a:rPr lang="ar-SA" dirty="0"/>
              <a:t> </a:t>
            </a:r>
          </a:p>
          <a:p>
            <a:r>
              <a:rPr lang="ar-SA" dirty="0"/>
              <a:t>-ديمقراطي وليس مستبد</a:t>
            </a:r>
          </a:p>
          <a:p>
            <a:r>
              <a:rPr lang="ar-SA" dirty="0"/>
              <a:t>-مبادر تجريبي وليس نمطي جامد</a:t>
            </a:r>
          </a:p>
          <a:p>
            <a:r>
              <a:rPr lang="ar-SA" dirty="0"/>
              <a:t>- يشرك الآخرين في الاكتشاف ولا </a:t>
            </a:r>
            <a:r>
              <a:rPr lang="ar-SA" dirty="0" err="1"/>
              <a:t>يطي</a:t>
            </a:r>
            <a:r>
              <a:rPr lang="ar-SA" dirty="0"/>
              <a:t> اجابات فقط. </a:t>
            </a:r>
          </a:p>
        </p:txBody>
      </p:sp>
    </p:spTree>
    <p:extLst>
      <p:ext uri="{BB962C8B-B14F-4D97-AF65-F5344CB8AC3E}">
        <p14:creationId xmlns:p14="http://schemas.microsoft.com/office/powerpoint/2010/main" val="2365819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الخصائص التعليمية للمعلم الناجح:</a:t>
            </a:r>
            <a:endParaRPr lang="ar-SA" dirty="0"/>
          </a:p>
        </p:txBody>
      </p:sp>
      <p:sp>
        <p:nvSpPr>
          <p:cNvPr id="3" name="عنصر نائب للمحتوى 2"/>
          <p:cNvSpPr>
            <a:spLocks noGrp="1"/>
          </p:cNvSpPr>
          <p:nvPr>
            <p:ph idx="1"/>
          </p:nvPr>
        </p:nvSpPr>
        <p:spPr/>
        <p:txBody>
          <a:bodyPr>
            <a:normAutofit/>
          </a:bodyPr>
          <a:lstStyle/>
          <a:p>
            <a:r>
              <a:rPr lang="ar-SA" sz="2800" dirty="0" smtClean="0"/>
              <a:t>-يطور برنامج مرن يستجيب للاحتياجات الفردية </a:t>
            </a:r>
          </a:p>
          <a:p>
            <a:r>
              <a:rPr lang="ar-SA" sz="2800" dirty="0" smtClean="0"/>
              <a:t>-يهيئ جو آمن يقوم على التسامح والمرح</a:t>
            </a:r>
          </a:p>
          <a:p>
            <a:r>
              <a:rPr lang="ar-SA" sz="2800" dirty="0" smtClean="0"/>
              <a:t>-يعطي تغذية راجعة للطلبة </a:t>
            </a:r>
          </a:p>
          <a:p>
            <a:r>
              <a:rPr lang="ar-SA" sz="2800" dirty="0" smtClean="0"/>
              <a:t>-يستخدم استراتيجيات متنوعة</a:t>
            </a:r>
          </a:p>
        </p:txBody>
      </p:sp>
    </p:spTree>
    <p:extLst>
      <p:ext uri="{BB962C8B-B14F-4D97-AF65-F5344CB8AC3E}">
        <p14:creationId xmlns:p14="http://schemas.microsoft.com/office/powerpoint/2010/main" val="42857387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تابع الخصائص </a:t>
            </a:r>
            <a:r>
              <a:rPr lang="ar-SA" dirty="0"/>
              <a:t>التعليمية للمعلم </a:t>
            </a:r>
            <a:r>
              <a:rPr lang="ar-SA" dirty="0" smtClean="0"/>
              <a:t>الناجح:</a:t>
            </a:r>
            <a:endParaRPr lang="ar-SA" dirty="0"/>
          </a:p>
        </p:txBody>
      </p:sp>
      <p:sp>
        <p:nvSpPr>
          <p:cNvPr id="3" name="عنصر نائب للمحتوى 2"/>
          <p:cNvSpPr>
            <a:spLocks noGrp="1"/>
          </p:cNvSpPr>
          <p:nvPr>
            <p:ph idx="1"/>
          </p:nvPr>
        </p:nvSpPr>
        <p:spPr/>
        <p:txBody>
          <a:bodyPr/>
          <a:lstStyle/>
          <a:p>
            <a:r>
              <a:rPr lang="ar-SA" dirty="0"/>
              <a:t>-يحترم القيم الشخصية والمنظور الذاتي للفرد</a:t>
            </a:r>
          </a:p>
          <a:p>
            <a:r>
              <a:rPr lang="ar-SA" dirty="0"/>
              <a:t>-يقدر الابداعية والتخيل </a:t>
            </a:r>
          </a:p>
          <a:p>
            <a:r>
              <a:rPr lang="ar-SA" dirty="0"/>
              <a:t>- يثير العمليات العقلية الكبرى </a:t>
            </a:r>
          </a:p>
          <a:p>
            <a:r>
              <a:rPr lang="ar-SA" dirty="0"/>
              <a:t>-يحترم الفروق الفردية والكرامة الشخصية </a:t>
            </a:r>
          </a:p>
          <a:p>
            <a:r>
              <a:rPr lang="ar-SA" dirty="0"/>
              <a:t>يحرص على استحضار دور المعلم كقدوة.</a:t>
            </a:r>
          </a:p>
          <a:p>
            <a:endParaRPr lang="ar-SA" dirty="0"/>
          </a:p>
        </p:txBody>
      </p:sp>
    </p:spTree>
    <p:extLst>
      <p:ext uri="{BB962C8B-B14F-4D97-AF65-F5344CB8AC3E}">
        <p14:creationId xmlns:p14="http://schemas.microsoft.com/office/powerpoint/2010/main" val="644127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الخصائص العامة المشتركة للمعلم الناجح:</a:t>
            </a:r>
            <a:endParaRPr lang="ar-SA" dirty="0"/>
          </a:p>
        </p:txBody>
      </p:sp>
      <p:sp>
        <p:nvSpPr>
          <p:cNvPr id="3" name="عنصر نائب للمحتوى 2"/>
          <p:cNvSpPr>
            <a:spLocks noGrp="1"/>
          </p:cNvSpPr>
          <p:nvPr>
            <p:ph idx="1"/>
          </p:nvPr>
        </p:nvSpPr>
        <p:spPr>
          <a:xfrm>
            <a:off x="457200" y="1340768"/>
            <a:ext cx="8229600" cy="5112568"/>
          </a:xfrm>
        </p:spPr>
        <p:txBody>
          <a:bodyPr>
            <a:normAutofit fontScale="85000" lnSpcReduction="20000"/>
          </a:bodyPr>
          <a:lstStyle/>
          <a:p>
            <a:r>
              <a:rPr lang="ar-SA" dirty="0" smtClean="0"/>
              <a:t>                                                                               1-الذكاء المرتفع/ الذكاء أحد أهم السمات الأساسية الواجب توفرها لدى معلمي الاطفال الموهوبين وقدر بعض الباحثين أن نسبة ذكاء فوق المتوسط تعد شرطاً ضرورياً من شروط النجاح في تعليم الموهوبين وذلك لعدة أسباب منها:</a:t>
            </a:r>
          </a:p>
          <a:p>
            <a:r>
              <a:rPr lang="ar-SA" dirty="0" smtClean="0"/>
              <a:t>- من غير الممكن أن يجاري المعلم طلاب أعلى منه ذكاءً</a:t>
            </a:r>
          </a:p>
          <a:p>
            <a:r>
              <a:rPr lang="ar-SA" dirty="0" smtClean="0"/>
              <a:t>-يحتاج المعلم أن يشعر بدرجة عالية بالأمن وتقدير الذات وبالتأكيد سيشعر بالتهديد في حال كان أقل منهم ذكاءً.   </a:t>
            </a:r>
          </a:p>
          <a:p>
            <a:r>
              <a:rPr lang="ar-SA" dirty="0" smtClean="0"/>
              <a:t>لن يكون قدوة جيدة وواقعية للطلاب في سعيه للمعرفة وتناول القضايا المختلفة</a:t>
            </a:r>
          </a:p>
          <a:p>
            <a:r>
              <a:rPr lang="ar-SA" dirty="0" smtClean="0"/>
              <a:t>على معلم الموهوبين المشاركة في تطوير البرامج التدريسية والمنهاج والذي هو بحاجة لقدرة عقلية عالية ومتميزة</a:t>
            </a:r>
          </a:p>
          <a:p>
            <a:pPr marL="0" indent="0">
              <a:buNone/>
            </a:pPr>
            <a:r>
              <a:rPr lang="ar-SA" dirty="0" smtClean="0"/>
              <a:t>                                                                                      </a:t>
            </a:r>
            <a:endParaRPr lang="ar-SA" dirty="0"/>
          </a:p>
        </p:txBody>
      </p:sp>
    </p:spTree>
    <p:extLst>
      <p:ext uri="{BB962C8B-B14F-4D97-AF65-F5344CB8AC3E}">
        <p14:creationId xmlns:p14="http://schemas.microsoft.com/office/powerpoint/2010/main" val="3349918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تابع الخصائص </a:t>
            </a:r>
            <a:r>
              <a:rPr lang="ar-SA" dirty="0"/>
              <a:t>العامة المشتركة للمعلم الناجح:</a:t>
            </a:r>
          </a:p>
        </p:txBody>
      </p:sp>
      <p:sp>
        <p:nvSpPr>
          <p:cNvPr id="3" name="عنصر نائب للمحتوى 2"/>
          <p:cNvSpPr>
            <a:spLocks noGrp="1"/>
          </p:cNvSpPr>
          <p:nvPr>
            <p:ph idx="1"/>
          </p:nvPr>
        </p:nvSpPr>
        <p:spPr/>
        <p:txBody>
          <a:bodyPr/>
          <a:lstStyle/>
          <a:p>
            <a:r>
              <a:rPr lang="ar-SA" dirty="0" smtClean="0"/>
              <a:t>2-الشجاعة الأدبية/ يتردد المعلمون عادةً في الإفصاح عن عدم معرفتهم للإجابة عن سؤال ما في موضوع تخصصهم أمام طلبتهم، وغالباً يعطون اجابات غير دقيقة ومغلوطة بدل اعترافهم بأنهم لا يعرفون. من هنا يجب أن يكون المعلم صادق وأمين مع نفسه وطلبته </a:t>
            </a:r>
          </a:p>
          <a:p>
            <a:r>
              <a:rPr lang="ar-SA" dirty="0" smtClean="0"/>
              <a:t>(من لا يعلم وهو يعلم أنه لا يعلم فقد علم) ومن هنا قول لا أعرف لا ينطوي فقط على عدم المعرفة وإنما يتعداه إلى البحث عن المعرفة.</a:t>
            </a:r>
            <a:endParaRPr lang="ar-SA" dirty="0"/>
          </a:p>
        </p:txBody>
      </p:sp>
    </p:spTree>
    <p:extLst>
      <p:ext uri="{BB962C8B-B14F-4D97-AF65-F5344CB8AC3E}">
        <p14:creationId xmlns:p14="http://schemas.microsoft.com/office/powerpoint/2010/main" val="1671227711"/>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TotalTime>
  <Words>814</Words>
  <Application>Microsoft Office PowerPoint</Application>
  <PresentationFormat>عرض على الشاشة (3:4)‏</PresentationFormat>
  <Paragraphs>58</Paragraphs>
  <Slides>17</Slides>
  <Notes>0</Notes>
  <HiddenSlides>0</HiddenSlides>
  <MMClips>0</MMClips>
  <ScaleCrop>false</ScaleCrop>
  <HeadingPairs>
    <vt:vector size="4" baseType="variant">
      <vt:variant>
        <vt:lpstr>نسق</vt:lpstr>
      </vt:variant>
      <vt:variant>
        <vt:i4>1</vt:i4>
      </vt:variant>
      <vt:variant>
        <vt:lpstr>عناوين الشرائح</vt:lpstr>
      </vt:variant>
      <vt:variant>
        <vt:i4>17</vt:i4>
      </vt:variant>
    </vt:vector>
  </HeadingPairs>
  <TitlesOfParts>
    <vt:vector size="18" baseType="lpstr">
      <vt:lpstr>سمة Office</vt:lpstr>
      <vt:lpstr>                                                                                                                                                                                </vt:lpstr>
      <vt:lpstr>عرض تقديمي في PowerPoint</vt:lpstr>
      <vt:lpstr>يتفق الباحثون في ميدان التربية بشكل عام على أن المعلم المفتاح الرئيسي لنجاح العملية التربوية في أي برنامج. </vt:lpstr>
      <vt:lpstr>الخصائص الشخصية للمعلم الناجح:</vt:lpstr>
      <vt:lpstr>تابع الخصائص الشخصية للمعلم الناجح:</vt:lpstr>
      <vt:lpstr>الخصائص التعليمية للمعلم الناجح:</vt:lpstr>
      <vt:lpstr>تابع الخصائص التعليمية للمعلم الناجح:</vt:lpstr>
      <vt:lpstr>الخصائص العامة المشتركة للمعلم الناجح:</vt:lpstr>
      <vt:lpstr>تابع الخصائص العامة المشتركة للمعلم الناجح:</vt:lpstr>
      <vt:lpstr>تابع الخصائص العامة المشتركة للمعلم الناجح:</vt:lpstr>
      <vt:lpstr>تابع الخصائص العامة المشتركة للمعلم الناجح:</vt:lpstr>
      <vt:lpstr>تابع الخصائص العامة المشتركة للمعلم الناجح:</vt:lpstr>
      <vt:lpstr>تابع الخصائص العامة المشتركة للمعلم الناجح:</vt:lpstr>
      <vt:lpstr>تابع الخصائص العامة المشتركة للمعلم الناجح:</vt:lpstr>
      <vt:lpstr>تابع الخصائص العامة المشتركة للمعلم الناجح:</vt:lpstr>
      <vt:lpstr>تابع الخصائص العامة المشتركة للمعلم الناجح:</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Tahanei balahmar</dc:creator>
  <cp:lastModifiedBy>Tahanei balahmar</cp:lastModifiedBy>
  <cp:revision>12</cp:revision>
  <dcterms:created xsi:type="dcterms:W3CDTF">2016-12-05T07:39:35Z</dcterms:created>
  <dcterms:modified xsi:type="dcterms:W3CDTF">2017-04-17T05:31:46Z</dcterms:modified>
</cp:coreProperties>
</file>