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70" r:id="rId5"/>
    <p:sldId id="259" r:id="rId6"/>
    <p:sldId id="260" r:id="rId7"/>
    <p:sldId id="261" r:id="rId8"/>
    <p:sldId id="262" r:id="rId9"/>
    <p:sldId id="263" r:id="rId10"/>
    <p:sldId id="267" r:id="rId11"/>
    <p:sldId id="265" r:id="rId12"/>
    <p:sldId id="268" r:id="rId13"/>
    <p:sldId id="269" r:id="rId14"/>
    <p:sldId id="266"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A132D6-45FD-4AFA-95A1-1A345FD93522}"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F41ECC20-B376-4D98-B4FA-96BBE093316F}">
      <dgm:prSet/>
      <dgm:spPr/>
      <dgm:t>
        <a:bodyPr/>
        <a:lstStyle/>
        <a:p>
          <a:pPr rtl="0"/>
          <a:r>
            <a:rPr lang="en-US" b="1" dirty="0" smtClean="0"/>
            <a:t>Gel electrophoresis</a:t>
          </a:r>
          <a:r>
            <a:rPr lang="en-US" dirty="0" smtClean="0"/>
            <a:t> is a method used to separate proteins by charge  or size.</a:t>
          </a:r>
          <a:endParaRPr lang="ar-SA" dirty="0"/>
        </a:p>
      </dgm:t>
    </dgm:pt>
    <dgm:pt modelId="{8F6C24B7-F391-4DFE-9D4E-7AABF5F36514}" type="parTrans" cxnId="{8C829A3C-66D3-4C4B-906D-E9228C5EE0F0}">
      <dgm:prSet/>
      <dgm:spPr/>
      <dgm:t>
        <a:bodyPr/>
        <a:lstStyle/>
        <a:p>
          <a:pPr rtl="1"/>
          <a:endParaRPr lang="ar-SA"/>
        </a:p>
      </dgm:t>
    </dgm:pt>
    <dgm:pt modelId="{F3DD2837-3484-412C-A709-85A8154C5949}" type="sibTrans" cxnId="{8C829A3C-66D3-4C4B-906D-E9228C5EE0F0}">
      <dgm:prSet/>
      <dgm:spPr/>
      <dgm:t>
        <a:bodyPr/>
        <a:lstStyle/>
        <a:p>
          <a:pPr rtl="1"/>
          <a:endParaRPr lang="ar-SA"/>
        </a:p>
      </dgm:t>
    </dgm:pt>
    <dgm:pt modelId="{B2D9A2AE-C679-4B1C-8089-EB6B8C07F160}">
      <dgm:prSet/>
      <dgm:spPr/>
      <dgm:t>
        <a:bodyPr/>
        <a:lstStyle/>
        <a:p>
          <a:pPr rtl="0"/>
          <a:r>
            <a:rPr lang="en-US" dirty="0" smtClean="0"/>
            <a:t>It is used to: </a:t>
          </a:r>
          <a:endParaRPr lang="ar-SA" dirty="0"/>
        </a:p>
      </dgm:t>
    </dgm:pt>
    <dgm:pt modelId="{89BE0F84-7A34-41F9-A949-9DB76D7AF7C6}" type="parTrans" cxnId="{D8B09AB3-6BE0-4847-B833-46ADF487F471}">
      <dgm:prSet/>
      <dgm:spPr/>
      <dgm:t>
        <a:bodyPr/>
        <a:lstStyle/>
        <a:p>
          <a:pPr rtl="1"/>
          <a:endParaRPr lang="ar-SA"/>
        </a:p>
      </dgm:t>
    </dgm:pt>
    <dgm:pt modelId="{1983E34F-FBD0-4108-A060-DE8241E77925}" type="sibTrans" cxnId="{D8B09AB3-6BE0-4847-B833-46ADF487F471}">
      <dgm:prSet/>
      <dgm:spPr/>
      <dgm:t>
        <a:bodyPr/>
        <a:lstStyle/>
        <a:p>
          <a:pPr rtl="1"/>
          <a:endParaRPr lang="ar-SA"/>
        </a:p>
      </dgm:t>
    </dgm:pt>
    <dgm:pt modelId="{21A51BAD-14B8-4433-B0D5-39E45AE73721}">
      <dgm:prSet/>
      <dgm:spPr/>
      <dgm:t>
        <a:bodyPr/>
        <a:lstStyle/>
        <a:p>
          <a:pPr rtl="0"/>
          <a:r>
            <a:rPr lang="en-US" dirty="0" smtClean="0"/>
            <a:t>separate a mixed population of DNA and RNA fragments by length.</a:t>
          </a:r>
          <a:endParaRPr lang="ar-SA" dirty="0"/>
        </a:p>
      </dgm:t>
    </dgm:pt>
    <dgm:pt modelId="{B714A8C2-99D5-4A3A-800C-8CDECDDBE272}" type="parTrans" cxnId="{401B588B-452F-483D-AFA4-F6467901242A}">
      <dgm:prSet/>
      <dgm:spPr/>
      <dgm:t>
        <a:bodyPr/>
        <a:lstStyle/>
        <a:p>
          <a:pPr rtl="1"/>
          <a:endParaRPr lang="ar-SA"/>
        </a:p>
      </dgm:t>
    </dgm:pt>
    <dgm:pt modelId="{6A56DF68-6DEB-45AF-ADC7-EBB316D3A210}" type="sibTrans" cxnId="{401B588B-452F-483D-AFA4-F6467901242A}">
      <dgm:prSet/>
      <dgm:spPr/>
      <dgm:t>
        <a:bodyPr/>
        <a:lstStyle/>
        <a:p>
          <a:pPr rtl="1"/>
          <a:endParaRPr lang="ar-SA"/>
        </a:p>
      </dgm:t>
    </dgm:pt>
    <dgm:pt modelId="{30FE42FC-4E13-4646-BDEA-FD97A7EE5FA2}">
      <dgm:prSet/>
      <dgm:spPr/>
      <dgm:t>
        <a:bodyPr/>
        <a:lstStyle/>
        <a:p>
          <a:pPr rtl="0"/>
          <a:r>
            <a:rPr lang="en-US" dirty="0" smtClean="0"/>
            <a:t>to estimate the size of DNA and RNA fragments or to separate proteins by charge.</a:t>
          </a:r>
          <a:endParaRPr lang="ar-SA" dirty="0"/>
        </a:p>
      </dgm:t>
    </dgm:pt>
    <dgm:pt modelId="{345F4CEF-A73E-49F0-B8EE-A1E8F5A091D3}" type="parTrans" cxnId="{B718279A-9B3A-4970-8968-2A3FF9C0A8F4}">
      <dgm:prSet/>
      <dgm:spPr/>
      <dgm:t>
        <a:bodyPr/>
        <a:lstStyle/>
        <a:p>
          <a:pPr rtl="1"/>
          <a:endParaRPr lang="ar-SA"/>
        </a:p>
      </dgm:t>
    </dgm:pt>
    <dgm:pt modelId="{B6AE1892-0419-4127-AF23-C475D09E9CE2}" type="sibTrans" cxnId="{B718279A-9B3A-4970-8968-2A3FF9C0A8F4}">
      <dgm:prSet/>
      <dgm:spPr/>
      <dgm:t>
        <a:bodyPr/>
        <a:lstStyle/>
        <a:p>
          <a:pPr rtl="1"/>
          <a:endParaRPr lang="ar-SA"/>
        </a:p>
      </dgm:t>
    </dgm:pt>
    <dgm:pt modelId="{2E12540C-8397-4D71-B78E-B8ED4C948A6A}">
      <dgm:prSet/>
      <dgm:spPr/>
      <dgm:t>
        <a:bodyPr/>
        <a:lstStyle/>
        <a:p>
          <a:pPr rtl="0"/>
          <a:r>
            <a:rPr lang="en-US" dirty="0" smtClean="0"/>
            <a:t>Gel electrophoresis can also be used for separation of </a:t>
          </a:r>
          <a:r>
            <a:rPr lang="en-US" dirty="0" err="1" smtClean="0"/>
            <a:t>nanoparticles</a:t>
          </a:r>
          <a:r>
            <a:rPr lang="en-US" dirty="0" smtClean="0"/>
            <a:t>.</a:t>
          </a:r>
          <a:endParaRPr lang="en-US" dirty="0"/>
        </a:p>
      </dgm:t>
    </dgm:pt>
    <dgm:pt modelId="{9B123195-5319-46CC-84CD-FC0A9BA838F4}" type="parTrans" cxnId="{002C7D9C-75B7-4D4A-B381-642573811765}">
      <dgm:prSet/>
      <dgm:spPr/>
      <dgm:t>
        <a:bodyPr/>
        <a:lstStyle/>
        <a:p>
          <a:pPr rtl="1"/>
          <a:endParaRPr lang="ar-SA"/>
        </a:p>
      </dgm:t>
    </dgm:pt>
    <dgm:pt modelId="{C130FA11-1348-4BC4-935F-E443786A9BA8}" type="sibTrans" cxnId="{002C7D9C-75B7-4D4A-B381-642573811765}">
      <dgm:prSet/>
      <dgm:spPr/>
      <dgm:t>
        <a:bodyPr/>
        <a:lstStyle/>
        <a:p>
          <a:pPr rtl="1"/>
          <a:endParaRPr lang="ar-SA"/>
        </a:p>
      </dgm:t>
    </dgm:pt>
    <dgm:pt modelId="{CA4ADAD2-C297-440B-9322-98B6C3F57B49}" type="pres">
      <dgm:prSet presAssocID="{CCA132D6-45FD-4AFA-95A1-1A345FD93522}" presName="linear" presStyleCnt="0">
        <dgm:presLayoutVars>
          <dgm:animLvl val="lvl"/>
          <dgm:resizeHandles val="exact"/>
        </dgm:presLayoutVars>
      </dgm:prSet>
      <dgm:spPr/>
      <dgm:t>
        <a:bodyPr/>
        <a:lstStyle/>
        <a:p>
          <a:endParaRPr lang="en-GB"/>
        </a:p>
      </dgm:t>
    </dgm:pt>
    <dgm:pt modelId="{33BA1B53-A268-4E8D-A940-D450961C5D6A}" type="pres">
      <dgm:prSet presAssocID="{F41ECC20-B376-4D98-B4FA-96BBE093316F}" presName="parentText" presStyleLbl="node1" presStyleIdx="0" presStyleCnt="2">
        <dgm:presLayoutVars>
          <dgm:chMax val="0"/>
          <dgm:bulletEnabled val="1"/>
        </dgm:presLayoutVars>
      </dgm:prSet>
      <dgm:spPr/>
      <dgm:t>
        <a:bodyPr/>
        <a:lstStyle/>
        <a:p>
          <a:pPr rtl="1"/>
          <a:endParaRPr lang="ar-SA"/>
        </a:p>
      </dgm:t>
    </dgm:pt>
    <dgm:pt modelId="{23B034D7-BDA2-4892-B3A6-90D01807CF62}" type="pres">
      <dgm:prSet presAssocID="{F3DD2837-3484-412C-A709-85A8154C5949}" presName="spacer" presStyleCnt="0"/>
      <dgm:spPr/>
    </dgm:pt>
    <dgm:pt modelId="{43364C42-3AA8-4A78-A2C2-C301E4FA6528}" type="pres">
      <dgm:prSet presAssocID="{B2D9A2AE-C679-4B1C-8089-EB6B8C07F160}" presName="parentText" presStyleLbl="node1" presStyleIdx="1" presStyleCnt="2">
        <dgm:presLayoutVars>
          <dgm:chMax val="0"/>
          <dgm:bulletEnabled val="1"/>
        </dgm:presLayoutVars>
      </dgm:prSet>
      <dgm:spPr/>
      <dgm:t>
        <a:bodyPr/>
        <a:lstStyle/>
        <a:p>
          <a:pPr rtl="1"/>
          <a:endParaRPr lang="ar-SA"/>
        </a:p>
      </dgm:t>
    </dgm:pt>
    <dgm:pt modelId="{8416AB55-4CD5-47BC-A4F6-369001945D8C}" type="pres">
      <dgm:prSet presAssocID="{B2D9A2AE-C679-4B1C-8089-EB6B8C07F160}" presName="childText" presStyleLbl="revTx" presStyleIdx="0" presStyleCnt="1">
        <dgm:presLayoutVars>
          <dgm:bulletEnabled val="1"/>
        </dgm:presLayoutVars>
      </dgm:prSet>
      <dgm:spPr/>
      <dgm:t>
        <a:bodyPr/>
        <a:lstStyle/>
        <a:p>
          <a:pPr rtl="1"/>
          <a:endParaRPr lang="ar-SA"/>
        </a:p>
      </dgm:t>
    </dgm:pt>
  </dgm:ptLst>
  <dgm:cxnLst>
    <dgm:cxn modelId="{401B588B-452F-483D-AFA4-F6467901242A}" srcId="{B2D9A2AE-C679-4B1C-8089-EB6B8C07F160}" destId="{21A51BAD-14B8-4433-B0D5-39E45AE73721}" srcOrd="0" destOrd="0" parTransId="{B714A8C2-99D5-4A3A-800C-8CDECDDBE272}" sibTransId="{6A56DF68-6DEB-45AF-ADC7-EBB316D3A210}"/>
    <dgm:cxn modelId="{24C5D26A-1EEA-4D31-AB97-70324FFAD56D}" type="presOf" srcId="{30FE42FC-4E13-4646-BDEA-FD97A7EE5FA2}" destId="{8416AB55-4CD5-47BC-A4F6-369001945D8C}" srcOrd="0" destOrd="1" presId="urn:microsoft.com/office/officeart/2005/8/layout/vList2"/>
    <dgm:cxn modelId="{8C829A3C-66D3-4C4B-906D-E9228C5EE0F0}" srcId="{CCA132D6-45FD-4AFA-95A1-1A345FD93522}" destId="{F41ECC20-B376-4D98-B4FA-96BBE093316F}" srcOrd="0" destOrd="0" parTransId="{8F6C24B7-F391-4DFE-9D4E-7AABF5F36514}" sibTransId="{F3DD2837-3484-412C-A709-85A8154C5949}"/>
    <dgm:cxn modelId="{D8B09AB3-6BE0-4847-B833-46ADF487F471}" srcId="{CCA132D6-45FD-4AFA-95A1-1A345FD93522}" destId="{B2D9A2AE-C679-4B1C-8089-EB6B8C07F160}" srcOrd="1" destOrd="0" parTransId="{89BE0F84-7A34-41F9-A949-9DB76D7AF7C6}" sibTransId="{1983E34F-FBD0-4108-A060-DE8241E77925}"/>
    <dgm:cxn modelId="{B718279A-9B3A-4970-8968-2A3FF9C0A8F4}" srcId="{B2D9A2AE-C679-4B1C-8089-EB6B8C07F160}" destId="{30FE42FC-4E13-4646-BDEA-FD97A7EE5FA2}" srcOrd="1" destOrd="0" parTransId="{345F4CEF-A73E-49F0-B8EE-A1E8F5A091D3}" sibTransId="{B6AE1892-0419-4127-AF23-C475D09E9CE2}"/>
    <dgm:cxn modelId="{5E5D95F1-EDD0-4106-AD07-05F4EA62C53F}" type="presOf" srcId="{21A51BAD-14B8-4433-B0D5-39E45AE73721}" destId="{8416AB55-4CD5-47BC-A4F6-369001945D8C}" srcOrd="0" destOrd="0" presId="urn:microsoft.com/office/officeart/2005/8/layout/vList2"/>
    <dgm:cxn modelId="{002C7D9C-75B7-4D4A-B381-642573811765}" srcId="{B2D9A2AE-C679-4B1C-8089-EB6B8C07F160}" destId="{2E12540C-8397-4D71-B78E-B8ED4C948A6A}" srcOrd="2" destOrd="0" parTransId="{9B123195-5319-46CC-84CD-FC0A9BA838F4}" sibTransId="{C130FA11-1348-4BC4-935F-E443786A9BA8}"/>
    <dgm:cxn modelId="{6D1F15D9-3922-4D3A-B991-50AEEF9B4A36}" type="presOf" srcId="{2E12540C-8397-4D71-B78E-B8ED4C948A6A}" destId="{8416AB55-4CD5-47BC-A4F6-369001945D8C}" srcOrd="0" destOrd="2" presId="urn:microsoft.com/office/officeart/2005/8/layout/vList2"/>
    <dgm:cxn modelId="{53A2FE14-3803-46A2-AD88-3B52CBFD0F70}" type="presOf" srcId="{B2D9A2AE-C679-4B1C-8089-EB6B8C07F160}" destId="{43364C42-3AA8-4A78-A2C2-C301E4FA6528}" srcOrd="0" destOrd="0" presId="urn:microsoft.com/office/officeart/2005/8/layout/vList2"/>
    <dgm:cxn modelId="{125F4AB5-D928-4620-B4D8-272CA3DDD4B5}" type="presOf" srcId="{F41ECC20-B376-4D98-B4FA-96BBE093316F}" destId="{33BA1B53-A268-4E8D-A940-D450961C5D6A}" srcOrd="0" destOrd="0" presId="urn:microsoft.com/office/officeart/2005/8/layout/vList2"/>
    <dgm:cxn modelId="{04919414-6727-4006-A895-9EAD46EE6C89}" type="presOf" srcId="{CCA132D6-45FD-4AFA-95A1-1A345FD93522}" destId="{CA4ADAD2-C297-440B-9322-98B6C3F57B49}" srcOrd="0" destOrd="0" presId="urn:microsoft.com/office/officeart/2005/8/layout/vList2"/>
    <dgm:cxn modelId="{1A3A935E-C25B-4735-A58F-5FC9E71D8349}" type="presParOf" srcId="{CA4ADAD2-C297-440B-9322-98B6C3F57B49}" destId="{33BA1B53-A268-4E8D-A940-D450961C5D6A}" srcOrd="0" destOrd="0" presId="urn:microsoft.com/office/officeart/2005/8/layout/vList2"/>
    <dgm:cxn modelId="{80F69EEC-C338-4593-8329-D0E08BD3B6CA}" type="presParOf" srcId="{CA4ADAD2-C297-440B-9322-98B6C3F57B49}" destId="{23B034D7-BDA2-4892-B3A6-90D01807CF62}" srcOrd="1" destOrd="0" presId="urn:microsoft.com/office/officeart/2005/8/layout/vList2"/>
    <dgm:cxn modelId="{9BE757B0-A2BA-4AE9-869D-27E2D0C24FEC}" type="presParOf" srcId="{CA4ADAD2-C297-440B-9322-98B6C3F57B49}" destId="{43364C42-3AA8-4A78-A2C2-C301E4FA6528}" srcOrd="2" destOrd="0" presId="urn:microsoft.com/office/officeart/2005/8/layout/vList2"/>
    <dgm:cxn modelId="{D57924C3-320A-449F-AB37-6C15EA9D4FAA}" type="presParOf" srcId="{CA4ADAD2-C297-440B-9322-98B6C3F57B49}" destId="{8416AB55-4CD5-47BC-A4F6-369001945D8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7EA774-8A34-4307-902E-3732932C1A70}"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99E7E5D3-E18E-4F7A-8FDC-E5D1FC925F71}">
      <dgm:prSet/>
      <dgm:spPr/>
      <dgm:t>
        <a:bodyPr/>
        <a:lstStyle/>
        <a:p>
          <a:pPr rtl="0"/>
          <a:r>
            <a:rPr lang="en-US" b="1" dirty="0" smtClean="0"/>
            <a:t>Nucleic acid </a:t>
          </a:r>
          <a:r>
            <a:rPr lang="en-US" dirty="0" smtClean="0"/>
            <a:t>molecules are separated by applying an electric field to move the negatively charged molecules through the gel. </a:t>
          </a:r>
          <a:endParaRPr lang="ar-SA" dirty="0"/>
        </a:p>
      </dgm:t>
    </dgm:pt>
    <dgm:pt modelId="{D98B02C4-8C2F-464F-817A-02281C77FD20}" type="parTrans" cxnId="{AC22421F-4B40-41F8-A9CB-5B34E9917FD5}">
      <dgm:prSet/>
      <dgm:spPr/>
      <dgm:t>
        <a:bodyPr/>
        <a:lstStyle/>
        <a:p>
          <a:pPr rtl="1"/>
          <a:endParaRPr lang="ar-SA"/>
        </a:p>
      </dgm:t>
    </dgm:pt>
    <dgm:pt modelId="{44BA9686-CA4A-487E-984E-0FC3D70A4D32}" type="sibTrans" cxnId="{AC22421F-4B40-41F8-A9CB-5B34E9917FD5}">
      <dgm:prSet/>
      <dgm:spPr/>
      <dgm:t>
        <a:bodyPr/>
        <a:lstStyle/>
        <a:p>
          <a:pPr rtl="1"/>
          <a:endParaRPr lang="ar-SA"/>
        </a:p>
      </dgm:t>
    </dgm:pt>
    <dgm:pt modelId="{A2702088-1FC5-4997-817E-E947CA5927A6}">
      <dgm:prSet custT="1"/>
      <dgm:spPr/>
      <dgm:t>
        <a:bodyPr/>
        <a:lstStyle/>
        <a:p>
          <a:pPr rtl="0"/>
          <a:r>
            <a:rPr lang="en-US" sz="2000" dirty="0" smtClean="0"/>
            <a:t>Separation of nucleic acid molecules using gel electrophoresis is called </a:t>
          </a:r>
          <a:r>
            <a:rPr lang="en-US" sz="2800" b="1" dirty="0" smtClean="0">
              <a:solidFill>
                <a:srgbClr val="FFFF00"/>
              </a:solidFill>
            </a:rPr>
            <a:t>Sieving</a:t>
          </a:r>
          <a:r>
            <a:rPr lang="en-US" sz="2000" dirty="0" smtClean="0"/>
            <a:t>.</a:t>
          </a:r>
          <a:endParaRPr lang="ar-SA" sz="2000" dirty="0"/>
        </a:p>
      </dgm:t>
    </dgm:pt>
    <dgm:pt modelId="{3D5C536C-1651-4458-B9D4-138C3C7F2784}" type="parTrans" cxnId="{79C4E6C4-7BD9-4257-BB7D-CD74F3464280}">
      <dgm:prSet/>
      <dgm:spPr/>
      <dgm:t>
        <a:bodyPr/>
        <a:lstStyle/>
        <a:p>
          <a:pPr rtl="1"/>
          <a:endParaRPr lang="ar-SA"/>
        </a:p>
      </dgm:t>
    </dgm:pt>
    <dgm:pt modelId="{057CF345-4281-42A9-9CA9-578715B34FFF}" type="sibTrans" cxnId="{79C4E6C4-7BD9-4257-BB7D-CD74F3464280}">
      <dgm:prSet/>
      <dgm:spPr/>
      <dgm:t>
        <a:bodyPr/>
        <a:lstStyle/>
        <a:p>
          <a:pPr rtl="1"/>
          <a:endParaRPr lang="ar-SA"/>
        </a:p>
      </dgm:t>
    </dgm:pt>
    <dgm:pt modelId="{4E2D8FFE-9F8D-41F9-BD35-6C056E3228F4}">
      <dgm:prSet/>
      <dgm:spPr/>
      <dgm:t>
        <a:bodyPr/>
        <a:lstStyle/>
        <a:p>
          <a:pPr rtl="0"/>
          <a:r>
            <a:rPr lang="en-US" dirty="0" smtClean="0"/>
            <a:t>Shorter molecules move faster and migrate farther than longer ones because shorter molecules migrate more easily through the pores of the gel. </a:t>
          </a:r>
          <a:endParaRPr lang="en-US" baseline="30000" dirty="0"/>
        </a:p>
      </dgm:t>
    </dgm:pt>
    <dgm:pt modelId="{0BF33A58-77B4-4C1B-9C19-91EF5DA0D4C3}" type="parTrans" cxnId="{672BF8FE-68D2-412A-8161-802F122994D8}">
      <dgm:prSet/>
      <dgm:spPr/>
      <dgm:t>
        <a:bodyPr/>
        <a:lstStyle/>
        <a:p>
          <a:pPr rtl="1"/>
          <a:endParaRPr lang="ar-SA"/>
        </a:p>
      </dgm:t>
    </dgm:pt>
    <dgm:pt modelId="{BE896993-30E2-4163-9F29-CB5DAE1793CF}" type="sibTrans" cxnId="{672BF8FE-68D2-412A-8161-802F122994D8}">
      <dgm:prSet/>
      <dgm:spPr/>
      <dgm:t>
        <a:bodyPr/>
        <a:lstStyle/>
        <a:p>
          <a:pPr rtl="1"/>
          <a:endParaRPr lang="ar-SA"/>
        </a:p>
      </dgm:t>
    </dgm:pt>
    <dgm:pt modelId="{BCC599BB-8608-4345-8D73-878600AA873C}">
      <dgm:prSet/>
      <dgm:spPr/>
      <dgm:t>
        <a:bodyPr/>
        <a:lstStyle/>
        <a:p>
          <a:pPr rtl="0"/>
          <a:r>
            <a:rPr lang="en-US" b="1" dirty="0" smtClean="0"/>
            <a:t>Proteins</a:t>
          </a:r>
          <a:r>
            <a:rPr lang="en-US" dirty="0" smtClean="0"/>
            <a:t> are separated by charge because the pores of the gel are too large to sieve proteins. </a:t>
          </a:r>
          <a:endParaRPr lang="en-US" dirty="0"/>
        </a:p>
      </dgm:t>
    </dgm:pt>
    <dgm:pt modelId="{1ADD8E08-61B6-4F1D-95B2-069235D9A603}" type="parTrans" cxnId="{C8489D42-A40B-42EA-BCF7-0A4807EB1473}">
      <dgm:prSet/>
      <dgm:spPr/>
      <dgm:t>
        <a:bodyPr/>
        <a:lstStyle/>
        <a:p>
          <a:pPr rtl="1"/>
          <a:endParaRPr lang="ar-SA"/>
        </a:p>
      </dgm:t>
    </dgm:pt>
    <dgm:pt modelId="{3BC4B041-6E02-4BDD-8F72-059173379DDF}" type="sibTrans" cxnId="{C8489D42-A40B-42EA-BCF7-0A4807EB1473}">
      <dgm:prSet/>
      <dgm:spPr/>
      <dgm:t>
        <a:bodyPr/>
        <a:lstStyle/>
        <a:p>
          <a:pPr rtl="1"/>
          <a:endParaRPr lang="ar-SA"/>
        </a:p>
      </dgm:t>
    </dgm:pt>
    <dgm:pt modelId="{1B575C5A-0E68-4681-83D2-10123AB2A02D}" type="pres">
      <dgm:prSet presAssocID="{C27EA774-8A34-4307-902E-3732932C1A70}" presName="linear" presStyleCnt="0">
        <dgm:presLayoutVars>
          <dgm:animLvl val="lvl"/>
          <dgm:resizeHandles val="exact"/>
        </dgm:presLayoutVars>
      </dgm:prSet>
      <dgm:spPr/>
      <dgm:t>
        <a:bodyPr/>
        <a:lstStyle/>
        <a:p>
          <a:endParaRPr lang="en-GB"/>
        </a:p>
      </dgm:t>
    </dgm:pt>
    <dgm:pt modelId="{119B9AC4-4372-4E7C-99C6-3DAC5266710C}" type="pres">
      <dgm:prSet presAssocID="{99E7E5D3-E18E-4F7A-8FDC-E5D1FC925F71}" presName="parentText" presStyleLbl="node1" presStyleIdx="0" presStyleCnt="4">
        <dgm:presLayoutVars>
          <dgm:chMax val="0"/>
          <dgm:bulletEnabled val="1"/>
        </dgm:presLayoutVars>
      </dgm:prSet>
      <dgm:spPr/>
      <dgm:t>
        <a:bodyPr/>
        <a:lstStyle/>
        <a:p>
          <a:endParaRPr lang="en-GB"/>
        </a:p>
      </dgm:t>
    </dgm:pt>
    <dgm:pt modelId="{B7E3E838-C4EE-4C9B-A8A2-A5C286DEF7CD}" type="pres">
      <dgm:prSet presAssocID="{44BA9686-CA4A-487E-984E-0FC3D70A4D32}" presName="spacer" presStyleCnt="0"/>
      <dgm:spPr/>
    </dgm:pt>
    <dgm:pt modelId="{D835747F-67A7-47ED-B355-2FE4FB49D65C}" type="pres">
      <dgm:prSet presAssocID="{A2702088-1FC5-4997-817E-E947CA5927A6}" presName="parentText" presStyleLbl="node1" presStyleIdx="1" presStyleCnt="4">
        <dgm:presLayoutVars>
          <dgm:chMax val="0"/>
          <dgm:bulletEnabled val="1"/>
        </dgm:presLayoutVars>
      </dgm:prSet>
      <dgm:spPr/>
      <dgm:t>
        <a:bodyPr/>
        <a:lstStyle/>
        <a:p>
          <a:endParaRPr lang="en-GB"/>
        </a:p>
      </dgm:t>
    </dgm:pt>
    <dgm:pt modelId="{5418558C-8332-4FAF-A0A6-F4C7844FBD68}" type="pres">
      <dgm:prSet presAssocID="{057CF345-4281-42A9-9CA9-578715B34FFF}" presName="spacer" presStyleCnt="0"/>
      <dgm:spPr/>
    </dgm:pt>
    <dgm:pt modelId="{84328028-37AB-4A4F-A691-F9A531020E03}" type="pres">
      <dgm:prSet presAssocID="{4E2D8FFE-9F8D-41F9-BD35-6C056E3228F4}" presName="parentText" presStyleLbl="node1" presStyleIdx="2" presStyleCnt="4">
        <dgm:presLayoutVars>
          <dgm:chMax val="0"/>
          <dgm:bulletEnabled val="1"/>
        </dgm:presLayoutVars>
      </dgm:prSet>
      <dgm:spPr/>
      <dgm:t>
        <a:bodyPr/>
        <a:lstStyle/>
        <a:p>
          <a:endParaRPr lang="en-GB"/>
        </a:p>
      </dgm:t>
    </dgm:pt>
    <dgm:pt modelId="{32B1C060-DC1E-4CBE-8570-957881FB2505}" type="pres">
      <dgm:prSet presAssocID="{BE896993-30E2-4163-9F29-CB5DAE1793CF}" presName="spacer" presStyleCnt="0"/>
      <dgm:spPr/>
    </dgm:pt>
    <dgm:pt modelId="{CBD38421-5A36-434E-83BA-CF25D1210A24}" type="pres">
      <dgm:prSet presAssocID="{BCC599BB-8608-4345-8D73-878600AA873C}" presName="parentText" presStyleLbl="node1" presStyleIdx="3" presStyleCnt="4">
        <dgm:presLayoutVars>
          <dgm:chMax val="0"/>
          <dgm:bulletEnabled val="1"/>
        </dgm:presLayoutVars>
      </dgm:prSet>
      <dgm:spPr/>
      <dgm:t>
        <a:bodyPr/>
        <a:lstStyle/>
        <a:p>
          <a:endParaRPr lang="en-GB"/>
        </a:p>
      </dgm:t>
    </dgm:pt>
  </dgm:ptLst>
  <dgm:cxnLst>
    <dgm:cxn modelId="{672BF8FE-68D2-412A-8161-802F122994D8}" srcId="{C27EA774-8A34-4307-902E-3732932C1A70}" destId="{4E2D8FFE-9F8D-41F9-BD35-6C056E3228F4}" srcOrd="2" destOrd="0" parTransId="{0BF33A58-77B4-4C1B-9C19-91EF5DA0D4C3}" sibTransId="{BE896993-30E2-4163-9F29-CB5DAE1793CF}"/>
    <dgm:cxn modelId="{78568F90-4DAE-4CF9-941E-FFD89682A9E1}" type="presOf" srcId="{C27EA774-8A34-4307-902E-3732932C1A70}" destId="{1B575C5A-0E68-4681-83D2-10123AB2A02D}" srcOrd="0" destOrd="0" presId="urn:microsoft.com/office/officeart/2005/8/layout/vList2"/>
    <dgm:cxn modelId="{C8489D42-A40B-42EA-BCF7-0A4807EB1473}" srcId="{C27EA774-8A34-4307-902E-3732932C1A70}" destId="{BCC599BB-8608-4345-8D73-878600AA873C}" srcOrd="3" destOrd="0" parTransId="{1ADD8E08-61B6-4F1D-95B2-069235D9A603}" sibTransId="{3BC4B041-6E02-4BDD-8F72-059173379DDF}"/>
    <dgm:cxn modelId="{D72A04A2-5006-4465-98A6-DDCB50625883}" type="presOf" srcId="{BCC599BB-8608-4345-8D73-878600AA873C}" destId="{CBD38421-5A36-434E-83BA-CF25D1210A24}" srcOrd="0" destOrd="0" presId="urn:microsoft.com/office/officeart/2005/8/layout/vList2"/>
    <dgm:cxn modelId="{79C4E6C4-7BD9-4257-BB7D-CD74F3464280}" srcId="{C27EA774-8A34-4307-902E-3732932C1A70}" destId="{A2702088-1FC5-4997-817E-E947CA5927A6}" srcOrd="1" destOrd="0" parTransId="{3D5C536C-1651-4458-B9D4-138C3C7F2784}" sibTransId="{057CF345-4281-42A9-9CA9-578715B34FFF}"/>
    <dgm:cxn modelId="{AC22421F-4B40-41F8-A9CB-5B34E9917FD5}" srcId="{C27EA774-8A34-4307-902E-3732932C1A70}" destId="{99E7E5D3-E18E-4F7A-8FDC-E5D1FC925F71}" srcOrd="0" destOrd="0" parTransId="{D98B02C4-8C2F-464F-817A-02281C77FD20}" sibTransId="{44BA9686-CA4A-487E-984E-0FC3D70A4D32}"/>
    <dgm:cxn modelId="{524A323E-3CB8-4484-A1FA-9ABCDDECA1D9}" type="presOf" srcId="{4E2D8FFE-9F8D-41F9-BD35-6C056E3228F4}" destId="{84328028-37AB-4A4F-A691-F9A531020E03}" srcOrd="0" destOrd="0" presId="urn:microsoft.com/office/officeart/2005/8/layout/vList2"/>
    <dgm:cxn modelId="{08DD1734-3401-481B-9C70-96EB303ABE7B}" type="presOf" srcId="{A2702088-1FC5-4997-817E-E947CA5927A6}" destId="{D835747F-67A7-47ED-B355-2FE4FB49D65C}" srcOrd="0" destOrd="0" presId="urn:microsoft.com/office/officeart/2005/8/layout/vList2"/>
    <dgm:cxn modelId="{2E96231A-0C87-4738-A990-CC8AC35465A1}" type="presOf" srcId="{99E7E5D3-E18E-4F7A-8FDC-E5D1FC925F71}" destId="{119B9AC4-4372-4E7C-99C6-3DAC5266710C}" srcOrd="0" destOrd="0" presId="urn:microsoft.com/office/officeart/2005/8/layout/vList2"/>
    <dgm:cxn modelId="{3C48C4AE-A8D7-451B-B09A-623DC8FBB0B5}" type="presParOf" srcId="{1B575C5A-0E68-4681-83D2-10123AB2A02D}" destId="{119B9AC4-4372-4E7C-99C6-3DAC5266710C}" srcOrd="0" destOrd="0" presId="urn:microsoft.com/office/officeart/2005/8/layout/vList2"/>
    <dgm:cxn modelId="{8EAB5E04-4BAC-4C4A-94B0-38F05B96BED8}" type="presParOf" srcId="{1B575C5A-0E68-4681-83D2-10123AB2A02D}" destId="{B7E3E838-C4EE-4C9B-A8A2-A5C286DEF7CD}" srcOrd="1" destOrd="0" presId="urn:microsoft.com/office/officeart/2005/8/layout/vList2"/>
    <dgm:cxn modelId="{D7E3A39A-8860-447E-8307-6E4E74929B7C}" type="presParOf" srcId="{1B575C5A-0E68-4681-83D2-10123AB2A02D}" destId="{D835747F-67A7-47ED-B355-2FE4FB49D65C}" srcOrd="2" destOrd="0" presId="urn:microsoft.com/office/officeart/2005/8/layout/vList2"/>
    <dgm:cxn modelId="{3716032E-B227-4EB3-8D8F-2D61333E754B}" type="presParOf" srcId="{1B575C5A-0E68-4681-83D2-10123AB2A02D}" destId="{5418558C-8332-4FAF-A0A6-F4C7844FBD68}" srcOrd="3" destOrd="0" presId="urn:microsoft.com/office/officeart/2005/8/layout/vList2"/>
    <dgm:cxn modelId="{F1427EB4-4113-4504-BDBE-3BBF589FCA3C}" type="presParOf" srcId="{1B575C5A-0E68-4681-83D2-10123AB2A02D}" destId="{84328028-37AB-4A4F-A691-F9A531020E03}" srcOrd="4" destOrd="0" presId="urn:microsoft.com/office/officeart/2005/8/layout/vList2"/>
    <dgm:cxn modelId="{298D880C-A1CB-463D-9B65-A082CA0EE405}" type="presParOf" srcId="{1B575C5A-0E68-4681-83D2-10123AB2A02D}" destId="{32B1C060-DC1E-4CBE-8570-957881FB2505}" srcOrd="5" destOrd="0" presId="urn:microsoft.com/office/officeart/2005/8/layout/vList2"/>
    <dgm:cxn modelId="{1FA8B851-1A07-44A1-BE56-315BF88166B5}" type="presParOf" srcId="{1B575C5A-0E68-4681-83D2-10123AB2A02D}" destId="{CBD38421-5A36-434E-83BA-CF25D1210A2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EFB0A6-B660-436F-B3F1-4C9F19DC9968}"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D7BDA777-C08F-40E2-A0EE-5EAAF4A9365D}">
      <dgm:prSet/>
      <dgm:spPr/>
      <dgm:t>
        <a:bodyPr/>
        <a:lstStyle/>
        <a:p>
          <a:pPr rtl="0"/>
          <a:r>
            <a:rPr lang="en-US" dirty="0" smtClean="0"/>
            <a:t>Agarose gels are easily cast and handled compared to other matrices.  Samples are also easily recovered. After the experiment is finished, the resulting gel can be stored in a plastic bag in a refrigerator.</a:t>
          </a:r>
          <a:endParaRPr lang="ar-SA" dirty="0"/>
        </a:p>
      </dgm:t>
    </dgm:pt>
    <dgm:pt modelId="{E1CE25AD-76B9-4B3D-B8FC-4414FC5BC801}" type="parTrans" cxnId="{F17E7ECB-819C-4258-ABB6-E92DEBD73907}">
      <dgm:prSet/>
      <dgm:spPr/>
      <dgm:t>
        <a:bodyPr/>
        <a:lstStyle/>
        <a:p>
          <a:pPr rtl="1"/>
          <a:endParaRPr lang="ar-SA"/>
        </a:p>
      </dgm:t>
    </dgm:pt>
    <dgm:pt modelId="{D7FBA79D-E19C-4D09-B61B-9891D2DBB720}" type="sibTrans" cxnId="{F17E7ECB-819C-4258-ABB6-E92DEBD73907}">
      <dgm:prSet/>
      <dgm:spPr/>
      <dgm:t>
        <a:bodyPr/>
        <a:lstStyle/>
        <a:p>
          <a:pPr rtl="1"/>
          <a:endParaRPr lang="ar-SA"/>
        </a:p>
      </dgm:t>
    </dgm:pt>
    <dgm:pt modelId="{C6B36FE9-1F07-49F4-9D53-120B545C5B51}">
      <dgm:prSet/>
      <dgm:spPr/>
      <dgm:t>
        <a:bodyPr/>
        <a:lstStyle/>
        <a:p>
          <a:pPr rtl="0"/>
          <a:r>
            <a:rPr lang="en-US" dirty="0" smtClean="0"/>
            <a:t>Agarose gel electrophoresis can be used for the separation of DNA fragments ranging from 50 base pair to several </a:t>
          </a:r>
          <a:r>
            <a:rPr lang="en-US" dirty="0" err="1" smtClean="0"/>
            <a:t>megabases</a:t>
          </a:r>
          <a:r>
            <a:rPr lang="en-US" dirty="0" smtClean="0"/>
            <a:t> (millions of bases) using specialized apparatus.</a:t>
          </a:r>
          <a:endParaRPr lang="ar-SA" dirty="0"/>
        </a:p>
      </dgm:t>
    </dgm:pt>
    <dgm:pt modelId="{C6CAF4AF-57A4-4921-AEF1-E8056C0A8457}" type="parTrans" cxnId="{67C0C743-28C7-49F5-9E20-D750CB88E267}">
      <dgm:prSet/>
      <dgm:spPr/>
      <dgm:t>
        <a:bodyPr/>
        <a:lstStyle/>
        <a:p>
          <a:pPr rtl="1"/>
          <a:endParaRPr lang="ar-SA"/>
        </a:p>
      </dgm:t>
    </dgm:pt>
    <dgm:pt modelId="{113ED592-024B-4B48-8C89-722D4D6AD9C4}" type="sibTrans" cxnId="{67C0C743-28C7-49F5-9E20-D750CB88E267}">
      <dgm:prSet/>
      <dgm:spPr/>
      <dgm:t>
        <a:bodyPr/>
        <a:lstStyle/>
        <a:p>
          <a:pPr rtl="1"/>
          <a:endParaRPr lang="ar-SA"/>
        </a:p>
      </dgm:t>
    </dgm:pt>
    <dgm:pt modelId="{41886FB6-EDE9-4FC8-9A25-DEB0CCA141FE}">
      <dgm:prSet/>
      <dgm:spPr/>
      <dgm:t>
        <a:bodyPr/>
        <a:lstStyle/>
        <a:p>
          <a:pPr rtl="0"/>
          <a:r>
            <a:rPr lang="en-US" dirty="0" smtClean="0"/>
            <a:t>Most </a:t>
          </a:r>
          <a:r>
            <a:rPr lang="en-US" dirty="0" err="1" smtClean="0"/>
            <a:t>agarose</a:t>
          </a:r>
          <a:r>
            <a:rPr lang="en-US" dirty="0" smtClean="0"/>
            <a:t> gels are made with between 0.7% and 2% </a:t>
          </a:r>
          <a:r>
            <a:rPr lang="en-US" dirty="0" err="1" smtClean="0"/>
            <a:t>agarose</a:t>
          </a:r>
          <a:r>
            <a:rPr lang="en-US" dirty="0" smtClean="0"/>
            <a:t> dissolved in electrophoresis buffer.</a:t>
          </a:r>
          <a:endParaRPr lang="ar-SA" dirty="0"/>
        </a:p>
      </dgm:t>
    </dgm:pt>
    <dgm:pt modelId="{6D9F4CE7-60B7-4862-A936-22560DBBD119}" type="parTrans" cxnId="{B6C7F83A-B94A-4302-BD53-E69A27F9BDAC}">
      <dgm:prSet/>
      <dgm:spPr/>
      <dgm:t>
        <a:bodyPr/>
        <a:lstStyle/>
        <a:p>
          <a:pPr rtl="1"/>
          <a:endParaRPr lang="ar-SA"/>
        </a:p>
      </dgm:t>
    </dgm:pt>
    <dgm:pt modelId="{4D6A1B68-26DB-462E-AF65-4AFB34CE75B8}" type="sibTrans" cxnId="{B6C7F83A-B94A-4302-BD53-E69A27F9BDAC}">
      <dgm:prSet/>
      <dgm:spPr/>
      <dgm:t>
        <a:bodyPr/>
        <a:lstStyle/>
        <a:p>
          <a:pPr rtl="1"/>
          <a:endParaRPr lang="ar-SA"/>
        </a:p>
      </dgm:t>
    </dgm:pt>
    <dgm:pt modelId="{D744D0E7-FB1E-4D23-849B-837B8DF2FEE7}" type="pres">
      <dgm:prSet presAssocID="{E8EFB0A6-B660-436F-B3F1-4C9F19DC9968}" presName="linear" presStyleCnt="0">
        <dgm:presLayoutVars>
          <dgm:animLvl val="lvl"/>
          <dgm:resizeHandles val="exact"/>
        </dgm:presLayoutVars>
      </dgm:prSet>
      <dgm:spPr/>
      <dgm:t>
        <a:bodyPr/>
        <a:lstStyle/>
        <a:p>
          <a:endParaRPr lang="en-GB"/>
        </a:p>
      </dgm:t>
    </dgm:pt>
    <dgm:pt modelId="{CFC98C16-AD7A-4374-B417-32C7D0ED55C5}" type="pres">
      <dgm:prSet presAssocID="{D7BDA777-C08F-40E2-A0EE-5EAAF4A9365D}" presName="parentText" presStyleLbl="node1" presStyleIdx="0" presStyleCnt="3">
        <dgm:presLayoutVars>
          <dgm:chMax val="0"/>
          <dgm:bulletEnabled val="1"/>
        </dgm:presLayoutVars>
      </dgm:prSet>
      <dgm:spPr/>
      <dgm:t>
        <a:bodyPr/>
        <a:lstStyle/>
        <a:p>
          <a:endParaRPr lang="en-GB"/>
        </a:p>
      </dgm:t>
    </dgm:pt>
    <dgm:pt modelId="{3502FE69-88E6-4042-A595-AD0D28F15F0F}" type="pres">
      <dgm:prSet presAssocID="{D7FBA79D-E19C-4D09-B61B-9891D2DBB720}" presName="spacer" presStyleCnt="0"/>
      <dgm:spPr/>
    </dgm:pt>
    <dgm:pt modelId="{CAF37C36-A750-41C5-9A2A-651B616B1864}" type="pres">
      <dgm:prSet presAssocID="{C6B36FE9-1F07-49F4-9D53-120B545C5B51}" presName="parentText" presStyleLbl="node1" presStyleIdx="1" presStyleCnt="3">
        <dgm:presLayoutVars>
          <dgm:chMax val="0"/>
          <dgm:bulletEnabled val="1"/>
        </dgm:presLayoutVars>
      </dgm:prSet>
      <dgm:spPr/>
      <dgm:t>
        <a:bodyPr/>
        <a:lstStyle/>
        <a:p>
          <a:endParaRPr lang="en-GB"/>
        </a:p>
      </dgm:t>
    </dgm:pt>
    <dgm:pt modelId="{0BE5E2E7-16AF-4303-8DED-14AE9C612856}" type="pres">
      <dgm:prSet presAssocID="{113ED592-024B-4B48-8C89-722D4D6AD9C4}" presName="spacer" presStyleCnt="0"/>
      <dgm:spPr/>
    </dgm:pt>
    <dgm:pt modelId="{B68C08C4-EEC3-4589-9E7B-3006BD6C5AA5}" type="pres">
      <dgm:prSet presAssocID="{41886FB6-EDE9-4FC8-9A25-DEB0CCA141FE}" presName="parentText" presStyleLbl="node1" presStyleIdx="2" presStyleCnt="3">
        <dgm:presLayoutVars>
          <dgm:chMax val="0"/>
          <dgm:bulletEnabled val="1"/>
        </dgm:presLayoutVars>
      </dgm:prSet>
      <dgm:spPr/>
      <dgm:t>
        <a:bodyPr/>
        <a:lstStyle/>
        <a:p>
          <a:endParaRPr lang="en-GB"/>
        </a:p>
      </dgm:t>
    </dgm:pt>
  </dgm:ptLst>
  <dgm:cxnLst>
    <dgm:cxn modelId="{5506D939-8F16-4BC3-A745-9E427E108768}" type="presOf" srcId="{41886FB6-EDE9-4FC8-9A25-DEB0CCA141FE}" destId="{B68C08C4-EEC3-4589-9E7B-3006BD6C5AA5}" srcOrd="0" destOrd="0" presId="urn:microsoft.com/office/officeart/2005/8/layout/vList2"/>
    <dgm:cxn modelId="{B79BEF25-81C1-4E86-B570-160D5B304124}" type="presOf" srcId="{C6B36FE9-1F07-49F4-9D53-120B545C5B51}" destId="{CAF37C36-A750-41C5-9A2A-651B616B1864}" srcOrd="0" destOrd="0" presId="urn:microsoft.com/office/officeart/2005/8/layout/vList2"/>
    <dgm:cxn modelId="{9CE969D6-0D49-47BB-9652-F044D8720851}" type="presOf" srcId="{E8EFB0A6-B660-436F-B3F1-4C9F19DC9968}" destId="{D744D0E7-FB1E-4D23-849B-837B8DF2FEE7}" srcOrd="0" destOrd="0" presId="urn:microsoft.com/office/officeart/2005/8/layout/vList2"/>
    <dgm:cxn modelId="{F17E7ECB-819C-4258-ABB6-E92DEBD73907}" srcId="{E8EFB0A6-B660-436F-B3F1-4C9F19DC9968}" destId="{D7BDA777-C08F-40E2-A0EE-5EAAF4A9365D}" srcOrd="0" destOrd="0" parTransId="{E1CE25AD-76B9-4B3D-B8FC-4414FC5BC801}" sibTransId="{D7FBA79D-E19C-4D09-B61B-9891D2DBB720}"/>
    <dgm:cxn modelId="{AC39C971-699A-4038-B828-D0170217B859}" type="presOf" srcId="{D7BDA777-C08F-40E2-A0EE-5EAAF4A9365D}" destId="{CFC98C16-AD7A-4374-B417-32C7D0ED55C5}" srcOrd="0" destOrd="0" presId="urn:microsoft.com/office/officeart/2005/8/layout/vList2"/>
    <dgm:cxn modelId="{B6C7F83A-B94A-4302-BD53-E69A27F9BDAC}" srcId="{E8EFB0A6-B660-436F-B3F1-4C9F19DC9968}" destId="{41886FB6-EDE9-4FC8-9A25-DEB0CCA141FE}" srcOrd="2" destOrd="0" parTransId="{6D9F4CE7-60B7-4862-A936-22560DBBD119}" sibTransId="{4D6A1B68-26DB-462E-AF65-4AFB34CE75B8}"/>
    <dgm:cxn modelId="{67C0C743-28C7-49F5-9E20-D750CB88E267}" srcId="{E8EFB0A6-B660-436F-B3F1-4C9F19DC9968}" destId="{C6B36FE9-1F07-49F4-9D53-120B545C5B51}" srcOrd="1" destOrd="0" parTransId="{C6CAF4AF-57A4-4921-AEF1-E8056C0A8457}" sibTransId="{113ED592-024B-4B48-8C89-722D4D6AD9C4}"/>
    <dgm:cxn modelId="{E55D9F66-494C-4468-A27D-18F2BD3E45EE}" type="presParOf" srcId="{D744D0E7-FB1E-4D23-849B-837B8DF2FEE7}" destId="{CFC98C16-AD7A-4374-B417-32C7D0ED55C5}" srcOrd="0" destOrd="0" presId="urn:microsoft.com/office/officeart/2005/8/layout/vList2"/>
    <dgm:cxn modelId="{CE72E62F-FC5B-4848-A1E8-DA51CA148B4E}" type="presParOf" srcId="{D744D0E7-FB1E-4D23-849B-837B8DF2FEE7}" destId="{3502FE69-88E6-4042-A595-AD0D28F15F0F}" srcOrd="1" destOrd="0" presId="urn:microsoft.com/office/officeart/2005/8/layout/vList2"/>
    <dgm:cxn modelId="{FA8DAC28-3B71-49BD-84FB-F944E667490A}" type="presParOf" srcId="{D744D0E7-FB1E-4D23-849B-837B8DF2FEE7}" destId="{CAF37C36-A750-41C5-9A2A-651B616B1864}" srcOrd="2" destOrd="0" presId="urn:microsoft.com/office/officeart/2005/8/layout/vList2"/>
    <dgm:cxn modelId="{AA7B2452-051C-4627-A561-E45C06C3804F}" type="presParOf" srcId="{D744D0E7-FB1E-4D23-849B-837B8DF2FEE7}" destId="{0BE5E2E7-16AF-4303-8DED-14AE9C612856}" srcOrd="3" destOrd="0" presId="urn:microsoft.com/office/officeart/2005/8/layout/vList2"/>
    <dgm:cxn modelId="{2E810DAD-6B16-49B9-9EED-30D6EB3B7C28}" type="presParOf" srcId="{D744D0E7-FB1E-4D23-849B-837B8DF2FEE7}" destId="{B68C08C4-EEC3-4589-9E7B-3006BD6C5AA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FF2600-1B21-42DB-A154-C8BAC1F3049C}"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C8EEB42B-B86D-4A89-8CB4-2F0E0CBD9E7A}">
      <dgm:prSet/>
      <dgm:spPr/>
      <dgm:t>
        <a:bodyPr/>
        <a:lstStyle/>
        <a:p>
          <a:pPr rtl="0"/>
          <a:r>
            <a:rPr lang="en-US" dirty="0" smtClean="0"/>
            <a:t>Polyacralamide</a:t>
          </a:r>
          <a:r>
            <a:rPr lang="en-US" b="1" dirty="0" smtClean="0"/>
            <a:t> </a:t>
          </a:r>
          <a:r>
            <a:rPr lang="en-US" dirty="0" smtClean="0"/>
            <a:t> gel electrophoresis (PAGE) is used for separating proteins ranging in size from 5 to 2,000 </a:t>
          </a:r>
          <a:r>
            <a:rPr lang="en-US" dirty="0" err="1" smtClean="0"/>
            <a:t>kDa</a:t>
          </a:r>
          <a:r>
            <a:rPr lang="en-US" dirty="0" smtClean="0"/>
            <a:t> due to the uniform pore size provided by the polyacrylamide gel.</a:t>
          </a:r>
          <a:endParaRPr lang="ar-SA" dirty="0"/>
        </a:p>
      </dgm:t>
    </dgm:pt>
    <dgm:pt modelId="{06699632-DE51-47A0-A2DE-D024D57CCF2E}" type="parTrans" cxnId="{9FEF8B67-63FC-4C03-9459-64BFF251671B}">
      <dgm:prSet/>
      <dgm:spPr/>
      <dgm:t>
        <a:bodyPr/>
        <a:lstStyle/>
        <a:p>
          <a:pPr rtl="1"/>
          <a:endParaRPr lang="ar-SA"/>
        </a:p>
      </dgm:t>
    </dgm:pt>
    <dgm:pt modelId="{7066F22D-5CE4-41D6-B309-3D60B6C8F3F7}" type="sibTrans" cxnId="{9FEF8B67-63FC-4C03-9459-64BFF251671B}">
      <dgm:prSet/>
      <dgm:spPr/>
      <dgm:t>
        <a:bodyPr/>
        <a:lstStyle/>
        <a:p>
          <a:pPr rtl="1"/>
          <a:endParaRPr lang="ar-SA"/>
        </a:p>
      </dgm:t>
    </dgm:pt>
    <dgm:pt modelId="{E9979FFE-E5CD-4AD7-BDAB-9223C48EF82B}">
      <dgm:prSet/>
      <dgm:spPr/>
      <dgm:t>
        <a:bodyPr/>
        <a:lstStyle/>
        <a:p>
          <a:pPr rtl="0"/>
          <a:r>
            <a:rPr lang="en-US" dirty="0" smtClean="0"/>
            <a:t>Pore size is controlled by controlling the concentrations of </a:t>
          </a:r>
          <a:r>
            <a:rPr lang="en-US" dirty="0" err="1" smtClean="0"/>
            <a:t>acrylamide</a:t>
          </a:r>
          <a:r>
            <a:rPr lang="en-US" dirty="0" smtClean="0"/>
            <a:t> and </a:t>
          </a:r>
          <a:r>
            <a:rPr lang="en-US" dirty="0" err="1" smtClean="0"/>
            <a:t>bis-acrylamide</a:t>
          </a:r>
          <a:r>
            <a:rPr lang="en-US" dirty="0" smtClean="0"/>
            <a:t> powder used in creating a gel.</a:t>
          </a:r>
          <a:endParaRPr lang="ar-SA" dirty="0"/>
        </a:p>
      </dgm:t>
    </dgm:pt>
    <dgm:pt modelId="{DB080217-B6CD-4BD1-95FD-387F4354DA9A}" type="parTrans" cxnId="{4F344C30-01BF-4619-884F-74E72FF9FDCD}">
      <dgm:prSet/>
      <dgm:spPr/>
      <dgm:t>
        <a:bodyPr/>
        <a:lstStyle/>
        <a:p>
          <a:pPr rtl="1"/>
          <a:endParaRPr lang="ar-SA"/>
        </a:p>
      </dgm:t>
    </dgm:pt>
    <dgm:pt modelId="{04E56610-9636-4F12-88BF-5785997A99C9}" type="sibTrans" cxnId="{4F344C30-01BF-4619-884F-74E72FF9FDCD}">
      <dgm:prSet/>
      <dgm:spPr/>
      <dgm:t>
        <a:bodyPr/>
        <a:lstStyle/>
        <a:p>
          <a:pPr rtl="1"/>
          <a:endParaRPr lang="ar-SA"/>
        </a:p>
      </dgm:t>
    </dgm:pt>
    <dgm:pt modelId="{992FC24B-3114-4DE6-BB3C-7D24ECD4F032}" type="pres">
      <dgm:prSet presAssocID="{C9FF2600-1B21-42DB-A154-C8BAC1F3049C}" presName="linear" presStyleCnt="0">
        <dgm:presLayoutVars>
          <dgm:animLvl val="lvl"/>
          <dgm:resizeHandles val="exact"/>
        </dgm:presLayoutVars>
      </dgm:prSet>
      <dgm:spPr/>
      <dgm:t>
        <a:bodyPr/>
        <a:lstStyle/>
        <a:p>
          <a:endParaRPr lang="en-GB"/>
        </a:p>
      </dgm:t>
    </dgm:pt>
    <dgm:pt modelId="{2446577A-76DE-4EC9-8624-5BBE65DB3A1D}" type="pres">
      <dgm:prSet presAssocID="{C8EEB42B-B86D-4A89-8CB4-2F0E0CBD9E7A}" presName="parentText" presStyleLbl="node1" presStyleIdx="0" presStyleCnt="2">
        <dgm:presLayoutVars>
          <dgm:chMax val="0"/>
          <dgm:bulletEnabled val="1"/>
        </dgm:presLayoutVars>
      </dgm:prSet>
      <dgm:spPr/>
      <dgm:t>
        <a:bodyPr/>
        <a:lstStyle/>
        <a:p>
          <a:endParaRPr lang="en-GB"/>
        </a:p>
      </dgm:t>
    </dgm:pt>
    <dgm:pt modelId="{0B595128-80D3-4986-AB2D-A137301E7C61}" type="pres">
      <dgm:prSet presAssocID="{7066F22D-5CE4-41D6-B309-3D60B6C8F3F7}" presName="spacer" presStyleCnt="0"/>
      <dgm:spPr/>
    </dgm:pt>
    <dgm:pt modelId="{AA06884D-7F91-4267-9257-60B973143E91}" type="pres">
      <dgm:prSet presAssocID="{E9979FFE-E5CD-4AD7-BDAB-9223C48EF82B}" presName="parentText" presStyleLbl="node1" presStyleIdx="1" presStyleCnt="2">
        <dgm:presLayoutVars>
          <dgm:chMax val="0"/>
          <dgm:bulletEnabled val="1"/>
        </dgm:presLayoutVars>
      </dgm:prSet>
      <dgm:spPr/>
      <dgm:t>
        <a:bodyPr/>
        <a:lstStyle/>
        <a:p>
          <a:endParaRPr lang="en-GB"/>
        </a:p>
      </dgm:t>
    </dgm:pt>
  </dgm:ptLst>
  <dgm:cxnLst>
    <dgm:cxn modelId="{9FEF8B67-63FC-4C03-9459-64BFF251671B}" srcId="{C9FF2600-1B21-42DB-A154-C8BAC1F3049C}" destId="{C8EEB42B-B86D-4A89-8CB4-2F0E0CBD9E7A}" srcOrd="0" destOrd="0" parTransId="{06699632-DE51-47A0-A2DE-D024D57CCF2E}" sibTransId="{7066F22D-5CE4-41D6-B309-3D60B6C8F3F7}"/>
    <dgm:cxn modelId="{630C761E-AED7-4C05-AE98-A038F10EEA51}" type="presOf" srcId="{C8EEB42B-B86D-4A89-8CB4-2F0E0CBD9E7A}" destId="{2446577A-76DE-4EC9-8624-5BBE65DB3A1D}" srcOrd="0" destOrd="0" presId="urn:microsoft.com/office/officeart/2005/8/layout/vList2"/>
    <dgm:cxn modelId="{4F344C30-01BF-4619-884F-74E72FF9FDCD}" srcId="{C9FF2600-1B21-42DB-A154-C8BAC1F3049C}" destId="{E9979FFE-E5CD-4AD7-BDAB-9223C48EF82B}" srcOrd="1" destOrd="0" parTransId="{DB080217-B6CD-4BD1-95FD-387F4354DA9A}" sibTransId="{04E56610-9636-4F12-88BF-5785997A99C9}"/>
    <dgm:cxn modelId="{E7E11CCD-17DF-4691-AEF1-E315C72175CE}" type="presOf" srcId="{C9FF2600-1B21-42DB-A154-C8BAC1F3049C}" destId="{992FC24B-3114-4DE6-BB3C-7D24ECD4F032}" srcOrd="0" destOrd="0" presId="urn:microsoft.com/office/officeart/2005/8/layout/vList2"/>
    <dgm:cxn modelId="{46B18EA1-2CE7-456E-885F-1B70EA9C9ED3}" type="presOf" srcId="{E9979FFE-E5CD-4AD7-BDAB-9223C48EF82B}" destId="{AA06884D-7F91-4267-9257-60B973143E91}" srcOrd="0" destOrd="0" presId="urn:microsoft.com/office/officeart/2005/8/layout/vList2"/>
    <dgm:cxn modelId="{B578F2EE-4C3E-4642-B0CA-4B50B7C332DD}" type="presParOf" srcId="{992FC24B-3114-4DE6-BB3C-7D24ECD4F032}" destId="{2446577A-76DE-4EC9-8624-5BBE65DB3A1D}" srcOrd="0" destOrd="0" presId="urn:microsoft.com/office/officeart/2005/8/layout/vList2"/>
    <dgm:cxn modelId="{12076011-87E7-4DF4-AC49-7854EF359029}" type="presParOf" srcId="{992FC24B-3114-4DE6-BB3C-7D24ECD4F032}" destId="{0B595128-80D3-4986-AB2D-A137301E7C61}" srcOrd="1" destOrd="0" presId="urn:microsoft.com/office/officeart/2005/8/layout/vList2"/>
    <dgm:cxn modelId="{FAFC0B04-EC41-4D8B-983C-1B7F886141BE}" type="presParOf" srcId="{992FC24B-3114-4DE6-BB3C-7D24ECD4F032}" destId="{AA06884D-7F91-4267-9257-60B973143E9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492496-0FF7-4929-93B4-6D9D70047B7A}" type="doc">
      <dgm:prSet loTypeId="urn:microsoft.com/office/officeart/2005/8/layout/vList2" loCatId="list" qsTypeId="urn:microsoft.com/office/officeart/2005/8/quickstyle/simple1" qsCatId="simple" csTypeId="urn:microsoft.com/office/officeart/2005/8/colors/colorful1#1" csCatId="colorful" phldr="1"/>
      <dgm:spPr/>
      <dgm:t>
        <a:bodyPr/>
        <a:lstStyle/>
        <a:p>
          <a:pPr rtl="1"/>
          <a:endParaRPr lang="ar-SA"/>
        </a:p>
      </dgm:t>
    </dgm:pt>
    <dgm:pt modelId="{C50C3ABE-4810-4A82-8C35-A58505A1319A}">
      <dgm:prSet/>
      <dgm:spPr/>
      <dgm:t>
        <a:bodyPr/>
        <a:lstStyle/>
        <a:p>
          <a:pPr rtl="0"/>
          <a:r>
            <a:rPr lang="en-US" dirty="0" smtClean="0"/>
            <a:t>Partially </a:t>
          </a:r>
          <a:r>
            <a:rPr lang="en-US" dirty="0" err="1" smtClean="0"/>
            <a:t>hydrolysed</a:t>
          </a:r>
          <a:r>
            <a:rPr lang="en-US" dirty="0" smtClean="0"/>
            <a:t> potato starch makes for another non-toxic medium for protein electrophoresis.</a:t>
          </a:r>
          <a:endParaRPr lang="ar-SA" dirty="0"/>
        </a:p>
      </dgm:t>
    </dgm:pt>
    <dgm:pt modelId="{FE1BCA05-9FBE-4748-8CBB-7E0BD56D6C7B}" type="parTrans" cxnId="{3AD5B473-25BE-448A-902B-FACC9758EA9E}">
      <dgm:prSet/>
      <dgm:spPr/>
      <dgm:t>
        <a:bodyPr/>
        <a:lstStyle/>
        <a:p>
          <a:pPr rtl="1"/>
          <a:endParaRPr lang="ar-SA"/>
        </a:p>
      </dgm:t>
    </dgm:pt>
    <dgm:pt modelId="{17E7980C-40F3-4EAD-B76A-D95497B14B00}" type="sibTrans" cxnId="{3AD5B473-25BE-448A-902B-FACC9758EA9E}">
      <dgm:prSet/>
      <dgm:spPr/>
      <dgm:t>
        <a:bodyPr/>
        <a:lstStyle/>
        <a:p>
          <a:pPr rtl="1"/>
          <a:endParaRPr lang="ar-SA"/>
        </a:p>
      </dgm:t>
    </dgm:pt>
    <dgm:pt modelId="{96386936-9627-4337-81E2-CFB1581CF035}">
      <dgm:prSet/>
      <dgm:spPr/>
      <dgm:t>
        <a:bodyPr/>
        <a:lstStyle/>
        <a:p>
          <a:pPr rtl="0"/>
          <a:r>
            <a:rPr lang="en-US" dirty="0" smtClean="0"/>
            <a:t>The gels are slightly more opaque than </a:t>
          </a:r>
          <a:r>
            <a:rPr lang="en-US" dirty="0" err="1" smtClean="0"/>
            <a:t>acrylamide</a:t>
          </a:r>
          <a:r>
            <a:rPr lang="en-US" dirty="0" smtClean="0"/>
            <a:t> or </a:t>
          </a:r>
          <a:r>
            <a:rPr lang="en-US" dirty="0" err="1" smtClean="0"/>
            <a:t>agarose</a:t>
          </a:r>
          <a:r>
            <a:rPr lang="en-US" dirty="0" smtClean="0"/>
            <a:t>. </a:t>
          </a:r>
          <a:endParaRPr lang="ar-SA" dirty="0"/>
        </a:p>
      </dgm:t>
    </dgm:pt>
    <dgm:pt modelId="{0E1B4ABB-6144-4E9A-B63F-91032FD45B1D}" type="parTrans" cxnId="{8FBA6356-0147-4DB4-80D8-C39AFCFD37E2}">
      <dgm:prSet/>
      <dgm:spPr/>
      <dgm:t>
        <a:bodyPr/>
        <a:lstStyle/>
        <a:p>
          <a:pPr rtl="1"/>
          <a:endParaRPr lang="ar-SA"/>
        </a:p>
      </dgm:t>
    </dgm:pt>
    <dgm:pt modelId="{6DD40B50-B47A-49EF-8A93-BE7D752BC95D}" type="sibTrans" cxnId="{8FBA6356-0147-4DB4-80D8-C39AFCFD37E2}">
      <dgm:prSet/>
      <dgm:spPr/>
      <dgm:t>
        <a:bodyPr/>
        <a:lstStyle/>
        <a:p>
          <a:pPr rtl="1"/>
          <a:endParaRPr lang="ar-SA"/>
        </a:p>
      </dgm:t>
    </dgm:pt>
    <dgm:pt modelId="{9AEAF7F7-6AF8-4872-A90E-6B353AEE4181}">
      <dgm:prSet/>
      <dgm:spPr/>
      <dgm:t>
        <a:bodyPr/>
        <a:lstStyle/>
        <a:p>
          <a:pPr rtl="0"/>
          <a:r>
            <a:rPr lang="en-US" dirty="0" smtClean="0"/>
            <a:t>Non-denatured proteins can be separated according to charge and size. </a:t>
          </a:r>
          <a:endParaRPr lang="ar-SA" dirty="0"/>
        </a:p>
      </dgm:t>
    </dgm:pt>
    <dgm:pt modelId="{3AC94594-A7E2-4CE8-99C8-FE2D4CB26D2A}" type="parTrans" cxnId="{E19FFAB1-3279-41A5-821C-464C667419B9}">
      <dgm:prSet/>
      <dgm:spPr/>
      <dgm:t>
        <a:bodyPr/>
        <a:lstStyle/>
        <a:p>
          <a:pPr rtl="1"/>
          <a:endParaRPr lang="ar-SA"/>
        </a:p>
      </dgm:t>
    </dgm:pt>
    <dgm:pt modelId="{F0F6D56A-EDFD-4349-B1F7-27B44A6CC2B9}" type="sibTrans" cxnId="{E19FFAB1-3279-41A5-821C-464C667419B9}">
      <dgm:prSet/>
      <dgm:spPr/>
      <dgm:t>
        <a:bodyPr/>
        <a:lstStyle/>
        <a:p>
          <a:pPr rtl="1"/>
          <a:endParaRPr lang="ar-SA"/>
        </a:p>
      </dgm:t>
    </dgm:pt>
    <dgm:pt modelId="{23883471-C5D6-45F3-BE92-D4C6E6D66C03}">
      <dgm:prSet/>
      <dgm:spPr/>
      <dgm:t>
        <a:bodyPr/>
        <a:lstStyle/>
        <a:p>
          <a:pPr rtl="0"/>
          <a:r>
            <a:rPr lang="en-US" dirty="0" smtClean="0"/>
            <a:t>They are visualized using </a:t>
          </a:r>
          <a:r>
            <a:rPr lang="en-US" dirty="0" err="1" smtClean="0"/>
            <a:t>Napthal</a:t>
          </a:r>
          <a:r>
            <a:rPr lang="en-US" dirty="0" smtClean="0"/>
            <a:t> Black or </a:t>
          </a:r>
          <a:r>
            <a:rPr lang="en-US" dirty="0" err="1" smtClean="0"/>
            <a:t>Amido</a:t>
          </a:r>
          <a:r>
            <a:rPr lang="en-US" dirty="0" smtClean="0"/>
            <a:t> Black staining. </a:t>
          </a:r>
          <a:endParaRPr lang="ar-SA" dirty="0"/>
        </a:p>
      </dgm:t>
    </dgm:pt>
    <dgm:pt modelId="{98809DDE-838E-4E0B-8966-D1436C66ABE0}" type="parTrans" cxnId="{906C4423-F0CE-4CAB-96A9-CC7F1A41DB0D}">
      <dgm:prSet/>
      <dgm:spPr/>
      <dgm:t>
        <a:bodyPr/>
        <a:lstStyle/>
        <a:p>
          <a:pPr rtl="1"/>
          <a:endParaRPr lang="ar-SA"/>
        </a:p>
      </dgm:t>
    </dgm:pt>
    <dgm:pt modelId="{DDFAA9A3-66F7-4B50-8A4A-C29E1AD75F0A}" type="sibTrans" cxnId="{906C4423-F0CE-4CAB-96A9-CC7F1A41DB0D}">
      <dgm:prSet/>
      <dgm:spPr/>
      <dgm:t>
        <a:bodyPr/>
        <a:lstStyle/>
        <a:p>
          <a:pPr rtl="1"/>
          <a:endParaRPr lang="ar-SA"/>
        </a:p>
      </dgm:t>
    </dgm:pt>
    <dgm:pt modelId="{B296BD78-6AC6-4164-A7C6-03A64401CA70}" type="pres">
      <dgm:prSet presAssocID="{19492496-0FF7-4929-93B4-6D9D70047B7A}" presName="linear" presStyleCnt="0">
        <dgm:presLayoutVars>
          <dgm:animLvl val="lvl"/>
          <dgm:resizeHandles val="exact"/>
        </dgm:presLayoutVars>
      </dgm:prSet>
      <dgm:spPr/>
      <dgm:t>
        <a:bodyPr/>
        <a:lstStyle/>
        <a:p>
          <a:endParaRPr lang="en-GB"/>
        </a:p>
      </dgm:t>
    </dgm:pt>
    <dgm:pt modelId="{D18009FF-C100-464A-B119-FD692C8317F1}" type="pres">
      <dgm:prSet presAssocID="{C50C3ABE-4810-4A82-8C35-A58505A1319A}" presName="parentText" presStyleLbl="node1" presStyleIdx="0" presStyleCnt="4">
        <dgm:presLayoutVars>
          <dgm:chMax val="0"/>
          <dgm:bulletEnabled val="1"/>
        </dgm:presLayoutVars>
      </dgm:prSet>
      <dgm:spPr/>
      <dgm:t>
        <a:bodyPr/>
        <a:lstStyle/>
        <a:p>
          <a:endParaRPr lang="en-GB"/>
        </a:p>
      </dgm:t>
    </dgm:pt>
    <dgm:pt modelId="{DCE72703-8A79-48B4-AA57-22A60F33A66E}" type="pres">
      <dgm:prSet presAssocID="{17E7980C-40F3-4EAD-B76A-D95497B14B00}" presName="spacer" presStyleCnt="0"/>
      <dgm:spPr/>
    </dgm:pt>
    <dgm:pt modelId="{178D8913-EA57-4BA5-91F5-99747F09DBAE}" type="pres">
      <dgm:prSet presAssocID="{96386936-9627-4337-81E2-CFB1581CF035}" presName="parentText" presStyleLbl="node1" presStyleIdx="1" presStyleCnt="4">
        <dgm:presLayoutVars>
          <dgm:chMax val="0"/>
          <dgm:bulletEnabled val="1"/>
        </dgm:presLayoutVars>
      </dgm:prSet>
      <dgm:spPr/>
      <dgm:t>
        <a:bodyPr/>
        <a:lstStyle/>
        <a:p>
          <a:endParaRPr lang="en-GB"/>
        </a:p>
      </dgm:t>
    </dgm:pt>
    <dgm:pt modelId="{D8119591-4C03-40C4-B949-5006D576314C}" type="pres">
      <dgm:prSet presAssocID="{6DD40B50-B47A-49EF-8A93-BE7D752BC95D}" presName="spacer" presStyleCnt="0"/>
      <dgm:spPr/>
    </dgm:pt>
    <dgm:pt modelId="{526F1C95-B196-42AA-952D-8E43E4A1540A}" type="pres">
      <dgm:prSet presAssocID="{9AEAF7F7-6AF8-4872-A90E-6B353AEE4181}" presName="parentText" presStyleLbl="node1" presStyleIdx="2" presStyleCnt="4">
        <dgm:presLayoutVars>
          <dgm:chMax val="0"/>
          <dgm:bulletEnabled val="1"/>
        </dgm:presLayoutVars>
      </dgm:prSet>
      <dgm:spPr/>
      <dgm:t>
        <a:bodyPr/>
        <a:lstStyle/>
        <a:p>
          <a:endParaRPr lang="en-GB"/>
        </a:p>
      </dgm:t>
    </dgm:pt>
    <dgm:pt modelId="{424E814D-84A4-4473-898A-F66B0E6853C4}" type="pres">
      <dgm:prSet presAssocID="{F0F6D56A-EDFD-4349-B1F7-27B44A6CC2B9}" presName="spacer" presStyleCnt="0"/>
      <dgm:spPr/>
    </dgm:pt>
    <dgm:pt modelId="{79C136F3-CAEC-433F-AAFD-BB4732CAFF76}" type="pres">
      <dgm:prSet presAssocID="{23883471-C5D6-45F3-BE92-D4C6E6D66C03}" presName="parentText" presStyleLbl="node1" presStyleIdx="3" presStyleCnt="4">
        <dgm:presLayoutVars>
          <dgm:chMax val="0"/>
          <dgm:bulletEnabled val="1"/>
        </dgm:presLayoutVars>
      </dgm:prSet>
      <dgm:spPr/>
      <dgm:t>
        <a:bodyPr/>
        <a:lstStyle/>
        <a:p>
          <a:endParaRPr lang="en-GB"/>
        </a:p>
      </dgm:t>
    </dgm:pt>
  </dgm:ptLst>
  <dgm:cxnLst>
    <dgm:cxn modelId="{6D4987D0-ED9D-453C-910D-B25062C9BA07}" type="presOf" srcId="{96386936-9627-4337-81E2-CFB1581CF035}" destId="{178D8913-EA57-4BA5-91F5-99747F09DBAE}" srcOrd="0" destOrd="0" presId="urn:microsoft.com/office/officeart/2005/8/layout/vList2"/>
    <dgm:cxn modelId="{BFABBD84-49C9-450F-8A5E-A1335A280740}" type="presOf" srcId="{19492496-0FF7-4929-93B4-6D9D70047B7A}" destId="{B296BD78-6AC6-4164-A7C6-03A64401CA70}" srcOrd="0" destOrd="0" presId="urn:microsoft.com/office/officeart/2005/8/layout/vList2"/>
    <dgm:cxn modelId="{E19FFAB1-3279-41A5-821C-464C667419B9}" srcId="{19492496-0FF7-4929-93B4-6D9D70047B7A}" destId="{9AEAF7F7-6AF8-4872-A90E-6B353AEE4181}" srcOrd="2" destOrd="0" parTransId="{3AC94594-A7E2-4CE8-99C8-FE2D4CB26D2A}" sibTransId="{F0F6D56A-EDFD-4349-B1F7-27B44A6CC2B9}"/>
    <dgm:cxn modelId="{3A9D6FB5-5721-470A-979F-3376B9BBA417}" type="presOf" srcId="{9AEAF7F7-6AF8-4872-A90E-6B353AEE4181}" destId="{526F1C95-B196-42AA-952D-8E43E4A1540A}" srcOrd="0" destOrd="0" presId="urn:microsoft.com/office/officeart/2005/8/layout/vList2"/>
    <dgm:cxn modelId="{7CFF38FF-E530-487F-B739-C54DF83BCFCC}" type="presOf" srcId="{23883471-C5D6-45F3-BE92-D4C6E6D66C03}" destId="{79C136F3-CAEC-433F-AAFD-BB4732CAFF76}" srcOrd="0" destOrd="0" presId="urn:microsoft.com/office/officeart/2005/8/layout/vList2"/>
    <dgm:cxn modelId="{3AD5B473-25BE-448A-902B-FACC9758EA9E}" srcId="{19492496-0FF7-4929-93B4-6D9D70047B7A}" destId="{C50C3ABE-4810-4A82-8C35-A58505A1319A}" srcOrd="0" destOrd="0" parTransId="{FE1BCA05-9FBE-4748-8CBB-7E0BD56D6C7B}" sibTransId="{17E7980C-40F3-4EAD-B76A-D95497B14B00}"/>
    <dgm:cxn modelId="{F949CFE3-EFBA-460B-80A6-65FE5AA87E22}" type="presOf" srcId="{C50C3ABE-4810-4A82-8C35-A58505A1319A}" destId="{D18009FF-C100-464A-B119-FD692C8317F1}" srcOrd="0" destOrd="0" presId="urn:microsoft.com/office/officeart/2005/8/layout/vList2"/>
    <dgm:cxn modelId="{8FBA6356-0147-4DB4-80D8-C39AFCFD37E2}" srcId="{19492496-0FF7-4929-93B4-6D9D70047B7A}" destId="{96386936-9627-4337-81E2-CFB1581CF035}" srcOrd="1" destOrd="0" parTransId="{0E1B4ABB-6144-4E9A-B63F-91032FD45B1D}" sibTransId="{6DD40B50-B47A-49EF-8A93-BE7D752BC95D}"/>
    <dgm:cxn modelId="{906C4423-F0CE-4CAB-96A9-CC7F1A41DB0D}" srcId="{19492496-0FF7-4929-93B4-6D9D70047B7A}" destId="{23883471-C5D6-45F3-BE92-D4C6E6D66C03}" srcOrd="3" destOrd="0" parTransId="{98809DDE-838E-4E0B-8966-D1436C66ABE0}" sibTransId="{DDFAA9A3-66F7-4B50-8A4A-C29E1AD75F0A}"/>
    <dgm:cxn modelId="{2A7603A9-4FD7-440D-AA30-518304B02ED6}" type="presParOf" srcId="{B296BD78-6AC6-4164-A7C6-03A64401CA70}" destId="{D18009FF-C100-464A-B119-FD692C8317F1}" srcOrd="0" destOrd="0" presId="urn:microsoft.com/office/officeart/2005/8/layout/vList2"/>
    <dgm:cxn modelId="{A0992B38-6011-42D1-AC7A-5E62CCE15607}" type="presParOf" srcId="{B296BD78-6AC6-4164-A7C6-03A64401CA70}" destId="{DCE72703-8A79-48B4-AA57-22A60F33A66E}" srcOrd="1" destOrd="0" presId="urn:microsoft.com/office/officeart/2005/8/layout/vList2"/>
    <dgm:cxn modelId="{04F80519-6AE1-4C0E-958E-63DE5A975FF5}" type="presParOf" srcId="{B296BD78-6AC6-4164-A7C6-03A64401CA70}" destId="{178D8913-EA57-4BA5-91F5-99747F09DBAE}" srcOrd="2" destOrd="0" presId="urn:microsoft.com/office/officeart/2005/8/layout/vList2"/>
    <dgm:cxn modelId="{914664EE-F892-4CDE-8D9D-58A563122D31}" type="presParOf" srcId="{B296BD78-6AC6-4164-A7C6-03A64401CA70}" destId="{D8119591-4C03-40C4-B949-5006D576314C}" srcOrd="3" destOrd="0" presId="urn:microsoft.com/office/officeart/2005/8/layout/vList2"/>
    <dgm:cxn modelId="{B1E15D2E-142A-4537-AD9E-F0B4F7187C9B}" type="presParOf" srcId="{B296BD78-6AC6-4164-A7C6-03A64401CA70}" destId="{526F1C95-B196-42AA-952D-8E43E4A1540A}" srcOrd="4" destOrd="0" presId="urn:microsoft.com/office/officeart/2005/8/layout/vList2"/>
    <dgm:cxn modelId="{4D738E0B-6492-4D95-A6A8-9FC348827AB9}" type="presParOf" srcId="{B296BD78-6AC6-4164-A7C6-03A64401CA70}" destId="{424E814D-84A4-4473-898A-F66B0E6853C4}" srcOrd="5" destOrd="0" presId="urn:microsoft.com/office/officeart/2005/8/layout/vList2"/>
    <dgm:cxn modelId="{B8F30B44-77A7-4FD8-A36B-BD15041D0DAC}" type="presParOf" srcId="{B296BD78-6AC6-4164-A7C6-03A64401CA70}" destId="{79C136F3-CAEC-433F-AAFD-BB4732CAFF7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E7B1B1-BC9F-447B-B4CB-A06138C76F48}"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38C652FB-F297-4AB0-9B25-39435573C3FA}">
      <dgm:prSet/>
      <dgm:spPr/>
      <dgm:t>
        <a:bodyPr/>
        <a:lstStyle/>
        <a:p>
          <a:pPr rtl="0"/>
          <a:r>
            <a:rPr lang="en-US" b="1" dirty="0" smtClean="0"/>
            <a:t>Denaturing</a:t>
          </a:r>
          <a:endParaRPr lang="ar-SA" dirty="0"/>
        </a:p>
      </dgm:t>
    </dgm:pt>
    <dgm:pt modelId="{85E712E7-810B-4E73-B565-A9064D5A7346}" type="parTrans" cxnId="{00EDAF75-50AB-4650-BB86-B32178F6AEEA}">
      <dgm:prSet/>
      <dgm:spPr/>
      <dgm:t>
        <a:bodyPr/>
        <a:lstStyle/>
        <a:p>
          <a:pPr rtl="1"/>
          <a:endParaRPr lang="ar-SA"/>
        </a:p>
      </dgm:t>
    </dgm:pt>
    <dgm:pt modelId="{F616D0A6-167A-446D-AB9B-F131C6F6BE9C}" type="sibTrans" cxnId="{00EDAF75-50AB-4650-BB86-B32178F6AEEA}">
      <dgm:prSet/>
      <dgm:spPr/>
      <dgm:t>
        <a:bodyPr/>
        <a:lstStyle/>
        <a:p>
          <a:pPr rtl="1"/>
          <a:endParaRPr lang="ar-SA"/>
        </a:p>
      </dgm:t>
    </dgm:pt>
    <dgm:pt modelId="{CA640BF2-2729-4D94-AEDB-88DE4530BC32}">
      <dgm:prSet/>
      <dgm:spPr/>
      <dgm:t>
        <a:bodyPr/>
        <a:lstStyle/>
        <a:p>
          <a:pPr rtl="0"/>
          <a:r>
            <a:rPr lang="en-US" dirty="0" smtClean="0"/>
            <a:t>A denaturing gel is a type of electrophoresis in which the native structure of macromolecules that are run within the gel is not maintained.</a:t>
          </a:r>
          <a:endParaRPr lang="ar-SA" dirty="0"/>
        </a:p>
      </dgm:t>
    </dgm:pt>
    <dgm:pt modelId="{2DC2CEAC-DE9F-41A9-8060-04F13C284651}" type="parTrans" cxnId="{3E3E7102-03B8-41A7-8387-3AFCF40F599A}">
      <dgm:prSet/>
      <dgm:spPr/>
      <dgm:t>
        <a:bodyPr/>
        <a:lstStyle/>
        <a:p>
          <a:pPr rtl="1"/>
          <a:endParaRPr lang="ar-SA"/>
        </a:p>
      </dgm:t>
    </dgm:pt>
    <dgm:pt modelId="{BC7B4100-E254-4CED-877C-122C66081673}" type="sibTrans" cxnId="{3E3E7102-03B8-41A7-8387-3AFCF40F599A}">
      <dgm:prSet/>
      <dgm:spPr/>
      <dgm:t>
        <a:bodyPr/>
        <a:lstStyle/>
        <a:p>
          <a:pPr rtl="1"/>
          <a:endParaRPr lang="ar-SA"/>
        </a:p>
      </dgm:t>
    </dgm:pt>
    <dgm:pt modelId="{29DAAE71-A107-48CA-932A-52C8A8CA7AC0}">
      <dgm:prSet/>
      <dgm:spPr/>
      <dgm:t>
        <a:bodyPr/>
        <a:lstStyle/>
        <a:p>
          <a:pPr rtl="0"/>
          <a:r>
            <a:rPr lang="en-US" b="1" dirty="0" smtClean="0"/>
            <a:t>Native</a:t>
          </a:r>
          <a:endParaRPr lang="en-US" dirty="0"/>
        </a:p>
      </dgm:t>
    </dgm:pt>
    <dgm:pt modelId="{897F2B25-844B-4433-85D8-6B047CB9A903}" type="parTrans" cxnId="{889425EB-F928-494D-9487-479409DF969C}">
      <dgm:prSet/>
      <dgm:spPr/>
      <dgm:t>
        <a:bodyPr/>
        <a:lstStyle/>
        <a:p>
          <a:pPr rtl="1"/>
          <a:endParaRPr lang="ar-SA"/>
        </a:p>
      </dgm:t>
    </dgm:pt>
    <dgm:pt modelId="{80F5D5C2-1858-4A31-AD45-DF2800F092BB}" type="sibTrans" cxnId="{889425EB-F928-494D-9487-479409DF969C}">
      <dgm:prSet/>
      <dgm:spPr/>
      <dgm:t>
        <a:bodyPr/>
        <a:lstStyle/>
        <a:p>
          <a:pPr rtl="1"/>
          <a:endParaRPr lang="ar-SA"/>
        </a:p>
      </dgm:t>
    </dgm:pt>
    <dgm:pt modelId="{FB041F1B-B737-4386-BD72-F4E6A3DC8740}">
      <dgm:prSet/>
      <dgm:spPr/>
      <dgm:t>
        <a:bodyPr/>
        <a:lstStyle/>
        <a:p>
          <a:pPr rtl="0"/>
          <a:r>
            <a:rPr lang="en-US" dirty="0" smtClean="0"/>
            <a:t>Native PAGE separations are run in non-denaturing conditions.</a:t>
          </a:r>
          <a:endParaRPr lang="ar-SA" dirty="0"/>
        </a:p>
      </dgm:t>
    </dgm:pt>
    <dgm:pt modelId="{A08E0867-099F-4D1F-9F17-F38F64FCFCB9}" type="parTrans" cxnId="{DA847A47-9F99-4280-901F-4889E09671B1}">
      <dgm:prSet/>
      <dgm:spPr/>
      <dgm:t>
        <a:bodyPr/>
        <a:lstStyle/>
        <a:p>
          <a:pPr rtl="1"/>
          <a:endParaRPr lang="ar-SA"/>
        </a:p>
      </dgm:t>
    </dgm:pt>
    <dgm:pt modelId="{7401DFB7-D911-412C-95E8-7B28E780F8DD}" type="sibTrans" cxnId="{DA847A47-9F99-4280-901F-4889E09671B1}">
      <dgm:prSet/>
      <dgm:spPr/>
      <dgm:t>
        <a:bodyPr/>
        <a:lstStyle/>
        <a:p>
          <a:pPr rtl="1"/>
          <a:endParaRPr lang="ar-SA"/>
        </a:p>
      </dgm:t>
    </dgm:pt>
    <dgm:pt modelId="{1DF391E1-FD95-4DEF-9DCD-9F5EAA1EA775}" type="pres">
      <dgm:prSet presAssocID="{68E7B1B1-BC9F-447B-B4CB-A06138C76F48}" presName="linear" presStyleCnt="0">
        <dgm:presLayoutVars>
          <dgm:animLvl val="lvl"/>
          <dgm:resizeHandles val="exact"/>
        </dgm:presLayoutVars>
      </dgm:prSet>
      <dgm:spPr/>
      <dgm:t>
        <a:bodyPr/>
        <a:lstStyle/>
        <a:p>
          <a:endParaRPr lang="en-GB"/>
        </a:p>
      </dgm:t>
    </dgm:pt>
    <dgm:pt modelId="{DB36B5D7-43D2-43CF-8A31-0AC9E77FD091}" type="pres">
      <dgm:prSet presAssocID="{38C652FB-F297-4AB0-9B25-39435573C3FA}" presName="parentText" presStyleLbl="node1" presStyleIdx="0" presStyleCnt="2">
        <dgm:presLayoutVars>
          <dgm:chMax val="0"/>
          <dgm:bulletEnabled val="1"/>
        </dgm:presLayoutVars>
      </dgm:prSet>
      <dgm:spPr/>
      <dgm:t>
        <a:bodyPr/>
        <a:lstStyle/>
        <a:p>
          <a:endParaRPr lang="en-GB"/>
        </a:p>
      </dgm:t>
    </dgm:pt>
    <dgm:pt modelId="{D7D90309-9F2A-4AA0-84A1-31E48955D2C2}" type="pres">
      <dgm:prSet presAssocID="{38C652FB-F297-4AB0-9B25-39435573C3FA}" presName="childText" presStyleLbl="revTx" presStyleIdx="0" presStyleCnt="2">
        <dgm:presLayoutVars>
          <dgm:bulletEnabled val="1"/>
        </dgm:presLayoutVars>
      </dgm:prSet>
      <dgm:spPr/>
      <dgm:t>
        <a:bodyPr/>
        <a:lstStyle/>
        <a:p>
          <a:pPr rtl="1"/>
          <a:endParaRPr lang="ar-SA"/>
        </a:p>
      </dgm:t>
    </dgm:pt>
    <dgm:pt modelId="{8E0A0B6E-A50F-4134-8AD6-9E78CA9FCEF7}" type="pres">
      <dgm:prSet presAssocID="{29DAAE71-A107-48CA-932A-52C8A8CA7AC0}" presName="parentText" presStyleLbl="node1" presStyleIdx="1" presStyleCnt="2">
        <dgm:presLayoutVars>
          <dgm:chMax val="0"/>
          <dgm:bulletEnabled val="1"/>
        </dgm:presLayoutVars>
      </dgm:prSet>
      <dgm:spPr/>
      <dgm:t>
        <a:bodyPr/>
        <a:lstStyle/>
        <a:p>
          <a:endParaRPr lang="en-GB"/>
        </a:p>
      </dgm:t>
    </dgm:pt>
    <dgm:pt modelId="{0A848D4E-7510-4215-A270-83CF4A50C1F4}" type="pres">
      <dgm:prSet presAssocID="{29DAAE71-A107-48CA-932A-52C8A8CA7AC0}" presName="childText" presStyleLbl="revTx" presStyleIdx="1" presStyleCnt="2">
        <dgm:presLayoutVars>
          <dgm:bulletEnabled val="1"/>
        </dgm:presLayoutVars>
      </dgm:prSet>
      <dgm:spPr/>
      <dgm:t>
        <a:bodyPr/>
        <a:lstStyle/>
        <a:p>
          <a:endParaRPr lang="en-GB"/>
        </a:p>
      </dgm:t>
    </dgm:pt>
  </dgm:ptLst>
  <dgm:cxnLst>
    <dgm:cxn modelId="{40C9684A-7AD2-4B99-B892-46AA7EE176A0}" type="presOf" srcId="{68E7B1B1-BC9F-447B-B4CB-A06138C76F48}" destId="{1DF391E1-FD95-4DEF-9DCD-9F5EAA1EA775}" srcOrd="0" destOrd="0" presId="urn:microsoft.com/office/officeart/2005/8/layout/vList2"/>
    <dgm:cxn modelId="{889425EB-F928-494D-9487-479409DF969C}" srcId="{68E7B1B1-BC9F-447B-B4CB-A06138C76F48}" destId="{29DAAE71-A107-48CA-932A-52C8A8CA7AC0}" srcOrd="1" destOrd="0" parTransId="{897F2B25-844B-4433-85D8-6B047CB9A903}" sibTransId="{80F5D5C2-1858-4A31-AD45-DF2800F092BB}"/>
    <dgm:cxn modelId="{2FFB007E-1AE4-40A9-AFAE-E2A683F4A230}" type="presOf" srcId="{FB041F1B-B737-4386-BD72-F4E6A3DC8740}" destId="{0A848D4E-7510-4215-A270-83CF4A50C1F4}" srcOrd="0" destOrd="0" presId="urn:microsoft.com/office/officeart/2005/8/layout/vList2"/>
    <dgm:cxn modelId="{00EDAF75-50AB-4650-BB86-B32178F6AEEA}" srcId="{68E7B1B1-BC9F-447B-B4CB-A06138C76F48}" destId="{38C652FB-F297-4AB0-9B25-39435573C3FA}" srcOrd="0" destOrd="0" parTransId="{85E712E7-810B-4E73-B565-A9064D5A7346}" sibTransId="{F616D0A6-167A-446D-AB9B-F131C6F6BE9C}"/>
    <dgm:cxn modelId="{028CB893-950F-4633-BB0C-AA5663D5F1F8}" type="presOf" srcId="{29DAAE71-A107-48CA-932A-52C8A8CA7AC0}" destId="{8E0A0B6E-A50F-4134-8AD6-9E78CA9FCEF7}" srcOrd="0" destOrd="0" presId="urn:microsoft.com/office/officeart/2005/8/layout/vList2"/>
    <dgm:cxn modelId="{AA32BEC6-CC81-4F44-9771-66E4ED9D97C7}" type="presOf" srcId="{38C652FB-F297-4AB0-9B25-39435573C3FA}" destId="{DB36B5D7-43D2-43CF-8A31-0AC9E77FD091}" srcOrd="0" destOrd="0" presId="urn:microsoft.com/office/officeart/2005/8/layout/vList2"/>
    <dgm:cxn modelId="{DA847A47-9F99-4280-901F-4889E09671B1}" srcId="{29DAAE71-A107-48CA-932A-52C8A8CA7AC0}" destId="{FB041F1B-B737-4386-BD72-F4E6A3DC8740}" srcOrd="0" destOrd="0" parTransId="{A08E0867-099F-4D1F-9F17-F38F64FCFCB9}" sibTransId="{7401DFB7-D911-412C-95E8-7B28E780F8DD}"/>
    <dgm:cxn modelId="{6A9F05D7-5B52-4153-9A15-DCFC7BBAF2DA}" type="presOf" srcId="{CA640BF2-2729-4D94-AEDB-88DE4530BC32}" destId="{D7D90309-9F2A-4AA0-84A1-31E48955D2C2}" srcOrd="0" destOrd="0" presId="urn:microsoft.com/office/officeart/2005/8/layout/vList2"/>
    <dgm:cxn modelId="{3E3E7102-03B8-41A7-8387-3AFCF40F599A}" srcId="{38C652FB-F297-4AB0-9B25-39435573C3FA}" destId="{CA640BF2-2729-4D94-AEDB-88DE4530BC32}" srcOrd="0" destOrd="0" parTransId="{2DC2CEAC-DE9F-41A9-8060-04F13C284651}" sibTransId="{BC7B4100-E254-4CED-877C-122C66081673}"/>
    <dgm:cxn modelId="{3B4F398D-9CEE-4D67-B86F-EBEDBB76BBEF}" type="presParOf" srcId="{1DF391E1-FD95-4DEF-9DCD-9F5EAA1EA775}" destId="{DB36B5D7-43D2-43CF-8A31-0AC9E77FD091}" srcOrd="0" destOrd="0" presId="urn:microsoft.com/office/officeart/2005/8/layout/vList2"/>
    <dgm:cxn modelId="{3CC9A1FC-28F5-46BC-B8E1-80855C59300C}" type="presParOf" srcId="{1DF391E1-FD95-4DEF-9DCD-9F5EAA1EA775}" destId="{D7D90309-9F2A-4AA0-84A1-31E48955D2C2}" srcOrd="1" destOrd="0" presId="urn:microsoft.com/office/officeart/2005/8/layout/vList2"/>
    <dgm:cxn modelId="{20CE27F0-86EF-4A72-8A0D-2827129978FD}" type="presParOf" srcId="{1DF391E1-FD95-4DEF-9DCD-9F5EAA1EA775}" destId="{8E0A0B6E-A50F-4134-8AD6-9E78CA9FCEF7}" srcOrd="2" destOrd="0" presId="urn:microsoft.com/office/officeart/2005/8/layout/vList2"/>
    <dgm:cxn modelId="{C52B8F8A-913D-4FDF-93D8-F3E62B40041C}" type="presParOf" srcId="{1DF391E1-FD95-4DEF-9DCD-9F5EAA1EA775}" destId="{0A848D4E-7510-4215-A270-83CF4A50C1F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F89C91-96BC-4966-A8BD-5027602E569A}" type="doc">
      <dgm:prSet loTypeId="urn:microsoft.com/office/officeart/2005/8/layout/vList2" loCatId="list" qsTypeId="urn:microsoft.com/office/officeart/2005/8/quickstyle/simple1" qsCatId="simple" csTypeId="urn:microsoft.com/office/officeart/2005/8/colors/colorful1#2" csCatId="colorful"/>
      <dgm:spPr/>
      <dgm:t>
        <a:bodyPr/>
        <a:lstStyle/>
        <a:p>
          <a:pPr rtl="1"/>
          <a:endParaRPr lang="ar-SA"/>
        </a:p>
      </dgm:t>
    </dgm:pt>
    <dgm:pt modelId="{4FE6B184-C4C5-4381-BDC4-F32BAD72C924}">
      <dgm:prSet/>
      <dgm:spPr/>
      <dgm:t>
        <a:bodyPr/>
        <a:lstStyle/>
        <a:p>
          <a:pPr rtl="0"/>
          <a:r>
            <a:rPr lang="en-US" dirty="0" smtClean="0"/>
            <a:t>A </a:t>
          </a:r>
          <a:r>
            <a:rPr lang="en-US" b="1" dirty="0" smtClean="0"/>
            <a:t>buffer solution</a:t>
          </a:r>
          <a:r>
            <a:rPr lang="en-US" dirty="0" smtClean="0"/>
            <a:t> is an aqueous solution consisting of a mixture of a weak acid and its conjugate base or a weak base and its conjugate acid. It has the property that the pH of the solution changes very little when a small amount of strong acid or base is added to it.</a:t>
          </a:r>
          <a:endParaRPr lang="ar-SA" dirty="0"/>
        </a:p>
      </dgm:t>
    </dgm:pt>
    <dgm:pt modelId="{FE9F36DE-E33C-4333-85AB-188A947B4A09}" type="parTrans" cxnId="{BC0E1DD0-8B22-44D1-914B-E96E81364F76}">
      <dgm:prSet/>
      <dgm:spPr/>
      <dgm:t>
        <a:bodyPr/>
        <a:lstStyle/>
        <a:p>
          <a:pPr rtl="1"/>
          <a:endParaRPr lang="ar-SA"/>
        </a:p>
      </dgm:t>
    </dgm:pt>
    <dgm:pt modelId="{A14D4AAF-57CA-4826-AB77-940BF19C3A63}" type="sibTrans" cxnId="{BC0E1DD0-8B22-44D1-914B-E96E81364F76}">
      <dgm:prSet/>
      <dgm:spPr/>
      <dgm:t>
        <a:bodyPr/>
        <a:lstStyle/>
        <a:p>
          <a:pPr rtl="1"/>
          <a:endParaRPr lang="ar-SA"/>
        </a:p>
      </dgm:t>
    </dgm:pt>
    <dgm:pt modelId="{FB7473C3-46E5-48CC-8711-11D697372BEA}">
      <dgm:prSet/>
      <dgm:spPr/>
      <dgm:t>
        <a:bodyPr/>
        <a:lstStyle/>
        <a:p>
          <a:pPr rtl="0"/>
          <a:r>
            <a:rPr lang="en-US" dirty="0" smtClean="0"/>
            <a:t>Buffer solutions are used as a means of keeping pH at a nearly constant value in a wide variety of chemical applications.</a:t>
          </a:r>
          <a:endParaRPr lang="ar-SA" dirty="0"/>
        </a:p>
      </dgm:t>
    </dgm:pt>
    <dgm:pt modelId="{E77A7D59-B053-44D3-914B-CD09825B1B73}" type="parTrans" cxnId="{6A563B21-E815-4351-8C4D-CB0522F04468}">
      <dgm:prSet/>
      <dgm:spPr/>
      <dgm:t>
        <a:bodyPr/>
        <a:lstStyle/>
        <a:p>
          <a:pPr rtl="1"/>
          <a:endParaRPr lang="ar-SA"/>
        </a:p>
      </dgm:t>
    </dgm:pt>
    <dgm:pt modelId="{04D7F495-2D61-4A47-B7A8-AF117E3C3C35}" type="sibTrans" cxnId="{6A563B21-E815-4351-8C4D-CB0522F04468}">
      <dgm:prSet/>
      <dgm:spPr/>
      <dgm:t>
        <a:bodyPr/>
        <a:lstStyle/>
        <a:p>
          <a:pPr rtl="1"/>
          <a:endParaRPr lang="ar-SA"/>
        </a:p>
      </dgm:t>
    </dgm:pt>
    <dgm:pt modelId="{CB98DA7F-3BFD-4F81-831E-C07D72B1F35E}">
      <dgm:prSet/>
      <dgm:spPr/>
      <dgm:t>
        <a:bodyPr/>
        <a:lstStyle/>
        <a:p>
          <a:pPr rtl="0"/>
          <a:r>
            <a:rPr lang="en-US" dirty="0" smtClean="0"/>
            <a:t>There are a number of buffers used for electrophoresis. The most common being, for nucleic acids </a:t>
          </a:r>
          <a:r>
            <a:rPr lang="en-US" dirty="0" err="1" smtClean="0"/>
            <a:t>Tris</a:t>
          </a:r>
          <a:r>
            <a:rPr lang="en-US" dirty="0" smtClean="0"/>
            <a:t>/Acetate/EDTA (TAE), </a:t>
          </a:r>
          <a:r>
            <a:rPr lang="en-US" dirty="0" err="1" smtClean="0"/>
            <a:t>Tris</a:t>
          </a:r>
          <a:r>
            <a:rPr lang="en-US" dirty="0" smtClean="0"/>
            <a:t>/Borate/EDTA (TBE).</a:t>
          </a:r>
          <a:endParaRPr lang="en-US" dirty="0"/>
        </a:p>
      </dgm:t>
    </dgm:pt>
    <dgm:pt modelId="{A352DA66-86D5-4B9C-AC19-F2112B8BFC5A}" type="parTrans" cxnId="{3BB86233-B1F0-4A9C-8574-82564F641D6D}">
      <dgm:prSet/>
      <dgm:spPr/>
      <dgm:t>
        <a:bodyPr/>
        <a:lstStyle/>
        <a:p>
          <a:pPr rtl="1"/>
          <a:endParaRPr lang="ar-SA"/>
        </a:p>
      </dgm:t>
    </dgm:pt>
    <dgm:pt modelId="{84A3EA0C-5B6B-4365-8961-751A1A31038A}" type="sibTrans" cxnId="{3BB86233-B1F0-4A9C-8574-82564F641D6D}">
      <dgm:prSet/>
      <dgm:spPr/>
      <dgm:t>
        <a:bodyPr/>
        <a:lstStyle/>
        <a:p>
          <a:pPr rtl="1"/>
          <a:endParaRPr lang="ar-SA"/>
        </a:p>
      </dgm:t>
    </dgm:pt>
    <dgm:pt modelId="{23EB706F-A009-4EC2-B5E9-A49FAEB27F5A}" type="pres">
      <dgm:prSet presAssocID="{52F89C91-96BC-4966-A8BD-5027602E569A}" presName="linear" presStyleCnt="0">
        <dgm:presLayoutVars>
          <dgm:animLvl val="lvl"/>
          <dgm:resizeHandles val="exact"/>
        </dgm:presLayoutVars>
      </dgm:prSet>
      <dgm:spPr/>
      <dgm:t>
        <a:bodyPr/>
        <a:lstStyle/>
        <a:p>
          <a:endParaRPr lang="en-GB"/>
        </a:p>
      </dgm:t>
    </dgm:pt>
    <dgm:pt modelId="{26627425-CA72-40B7-A738-39F44633E1E9}" type="pres">
      <dgm:prSet presAssocID="{4FE6B184-C4C5-4381-BDC4-F32BAD72C924}" presName="parentText" presStyleLbl="node1" presStyleIdx="0" presStyleCnt="3">
        <dgm:presLayoutVars>
          <dgm:chMax val="0"/>
          <dgm:bulletEnabled val="1"/>
        </dgm:presLayoutVars>
      </dgm:prSet>
      <dgm:spPr/>
      <dgm:t>
        <a:bodyPr/>
        <a:lstStyle/>
        <a:p>
          <a:endParaRPr lang="en-GB"/>
        </a:p>
      </dgm:t>
    </dgm:pt>
    <dgm:pt modelId="{D38E3F8E-38FD-4478-865C-20D176F26400}" type="pres">
      <dgm:prSet presAssocID="{A14D4AAF-57CA-4826-AB77-940BF19C3A63}" presName="spacer" presStyleCnt="0"/>
      <dgm:spPr/>
    </dgm:pt>
    <dgm:pt modelId="{2D1332A6-1DCB-4A37-B772-A0A27B6616B6}" type="pres">
      <dgm:prSet presAssocID="{FB7473C3-46E5-48CC-8711-11D697372BEA}" presName="parentText" presStyleLbl="node1" presStyleIdx="1" presStyleCnt="3">
        <dgm:presLayoutVars>
          <dgm:chMax val="0"/>
          <dgm:bulletEnabled val="1"/>
        </dgm:presLayoutVars>
      </dgm:prSet>
      <dgm:spPr/>
      <dgm:t>
        <a:bodyPr/>
        <a:lstStyle/>
        <a:p>
          <a:endParaRPr lang="en-GB"/>
        </a:p>
      </dgm:t>
    </dgm:pt>
    <dgm:pt modelId="{4473695A-ADA7-488A-83CC-9E6A842CD20C}" type="pres">
      <dgm:prSet presAssocID="{04D7F495-2D61-4A47-B7A8-AF117E3C3C35}" presName="spacer" presStyleCnt="0"/>
      <dgm:spPr/>
    </dgm:pt>
    <dgm:pt modelId="{F820045D-3822-443D-89C2-1F70641FE654}" type="pres">
      <dgm:prSet presAssocID="{CB98DA7F-3BFD-4F81-831E-C07D72B1F35E}" presName="parentText" presStyleLbl="node1" presStyleIdx="2" presStyleCnt="3">
        <dgm:presLayoutVars>
          <dgm:chMax val="0"/>
          <dgm:bulletEnabled val="1"/>
        </dgm:presLayoutVars>
      </dgm:prSet>
      <dgm:spPr/>
      <dgm:t>
        <a:bodyPr/>
        <a:lstStyle/>
        <a:p>
          <a:endParaRPr lang="en-GB"/>
        </a:p>
      </dgm:t>
    </dgm:pt>
  </dgm:ptLst>
  <dgm:cxnLst>
    <dgm:cxn modelId="{3BB86233-B1F0-4A9C-8574-82564F641D6D}" srcId="{52F89C91-96BC-4966-A8BD-5027602E569A}" destId="{CB98DA7F-3BFD-4F81-831E-C07D72B1F35E}" srcOrd="2" destOrd="0" parTransId="{A352DA66-86D5-4B9C-AC19-F2112B8BFC5A}" sibTransId="{84A3EA0C-5B6B-4365-8961-751A1A31038A}"/>
    <dgm:cxn modelId="{6A563B21-E815-4351-8C4D-CB0522F04468}" srcId="{52F89C91-96BC-4966-A8BD-5027602E569A}" destId="{FB7473C3-46E5-48CC-8711-11D697372BEA}" srcOrd="1" destOrd="0" parTransId="{E77A7D59-B053-44D3-914B-CD09825B1B73}" sibTransId="{04D7F495-2D61-4A47-B7A8-AF117E3C3C35}"/>
    <dgm:cxn modelId="{84EEC145-2F9F-449E-8A29-7204608CEF53}" type="presOf" srcId="{CB98DA7F-3BFD-4F81-831E-C07D72B1F35E}" destId="{F820045D-3822-443D-89C2-1F70641FE654}" srcOrd="0" destOrd="0" presId="urn:microsoft.com/office/officeart/2005/8/layout/vList2"/>
    <dgm:cxn modelId="{081F3E1D-57C7-410A-A34A-0360144BA59A}" type="presOf" srcId="{4FE6B184-C4C5-4381-BDC4-F32BAD72C924}" destId="{26627425-CA72-40B7-A738-39F44633E1E9}" srcOrd="0" destOrd="0" presId="urn:microsoft.com/office/officeart/2005/8/layout/vList2"/>
    <dgm:cxn modelId="{22DC47E2-26BA-40F4-AC4A-98A73F28CA59}" type="presOf" srcId="{FB7473C3-46E5-48CC-8711-11D697372BEA}" destId="{2D1332A6-1DCB-4A37-B772-A0A27B6616B6}" srcOrd="0" destOrd="0" presId="urn:microsoft.com/office/officeart/2005/8/layout/vList2"/>
    <dgm:cxn modelId="{3F803062-3206-4206-8848-09E05734FFA0}" type="presOf" srcId="{52F89C91-96BC-4966-A8BD-5027602E569A}" destId="{23EB706F-A009-4EC2-B5E9-A49FAEB27F5A}" srcOrd="0" destOrd="0" presId="urn:microsoft.com/office/officeart/2005/8/layout/vList2"/>
    <dgm:cxn modelId="{BC0E1DD0-8B22-44D1-914B-E96E81364F76}" srcId="{52F89C91-96BC-4966-A8BD-5027602E569A}" destId="{4FE6B184-C4C5-4381-BDC4-F32BAD72C924}" srcOrd="0" destOrd="0" parTransId="{FE9F36DE-E33C-4333-85AB-188A947B4A09}" sibTransId="{A14D4AAF-57CA-4826-AB77-940BF19C3A63}"/>
    <dgm:cxn modelId="{98C2EC69-760C-4F6F-8E69-D48726B907DC}" type="presParOf" srcId="{23EB706F-A009-4EC2-B5E9-A49FAEB27F5A}" destId="{26627425-CA72-40B7-A738-39F44633E1E9}" srcOrd="0" destOrd="0" presId="urn:microsoft.com/office/officeart/2005/8/layout/vList2"/>
    <dgm:cxn modelId="{35ABF961-B917-4C29-A33D-43CF1D93AFAA}" type="presParOf" srcId="{23EB706F-A009-4EC2-B5E9-A49FAEB27F5A}" destId="{D38E3F8E-38FD-4478-865C-20D176F26400}" srcOrd="1" destOrd="0" presId="urn:microsoft.com/office/officeart/2005/8/layout/vList2"/>
    <dgm:cxn modelId="{04D6C60F-EB82-4296-9E6F-B88BFED68C2F}" type="presParOf" srcId="{23EB706F-A009-4EC2-B5E9-A49FAEB27F5A}" destId="{2D1332A6-1DCB-4A37-B772-A0A27B6616B6}" srcOrd="2" destOrd="0" presId="urn:microsoft.com/office/officeart/2005/8/layout/vList2"/>
    <dgm:cxn modelId="{8584F249-CBBF-455B-A944-06C5385E3F41}" type="presParOf" srcId="{23EB706F-A009-4EC2-B5E9-A49FAEB27F5A}" destId="{4473695A-ADA7-488A-83CC-9E6A842CD20C}" srcOrd="3" destOrd="0" presId="urn:microsoft.com/office/officeart/2005/8/layout/vList2"/>
    <dgm:cxn modelId="{B0384CD4-235C-4DC1-9A8C-85D19D722708}" type="presParOf" srcId="{23EB706F-A009-4EC2-B5E9-A49FAEB27F5A}" destId="{F820045D-3822-443D-89C2-1F70641FE65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1AA8982-34C7-4578-989A-946FBD7B8BF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3011B94C-EECF-4E7C-BB2D-694A07B24F96}">
      <dgm:prSet/>
      <dgm:spPr/>
      <dgm:t>
        <a:bodyPr/>
        <a:lstStyle/>
        <a:p>
          <a:pPr rtl="0"/>
          <a:r>
            <a:rPr lang="en-US" dirty="0" smtClean="0"/>
            <a:t>After the electrophoresis is complete, the molecules in the gel can be stained to make them visible.</a:t>
          </a:r>
          <a:endParaRPr lang="ar-SA" dirty="0"/>
        </a:p>
      </dgm:t>
    </dgm:pt>
    <dgm:pt modelId="{59A44429-555A-4198-97F9-59B54C6391D0}" type="parTrans" cxnId="{0ACF6BED-273D-4552-88CD-1F470915E973}">
      <dgm:prSet/>
      <dgm:spPr/>
      <dgm:t>
        <a:bodyPr/>
        <a:lstStyle/>
        <a:p>
          <a:pPr rtl="1"/>
          <a:endParaRPr lang="ar-SA"/>
        </a:p>
      </dgm:t>
    </dgm:pt>
    <dgm:pt modelId="{9FCD4A17-1A09-455F-9DD1-9024426C956A}" type="sibTrans" cxnId="{0ACF6BED-273D-4552-88CD-1F470915E973}">
      <dgm:prSet/>
      <dgm:spPr/>
      <dgm:t>
        <a:bodyPr/>
        <a:lstStyle/>
        <a:p>
          <a:pPr rtl="1"/>
          <a:endParaRPr lang="ar-SA"/>
        </a:p>
      </dgm:t>
    </dgm:pt>
    <dgm:pt modelId="{3F1334C3-36AF-4DC5-9AB4-85D6EA8D9624}">
      <dgm:prSet/>
      <dgm:spPr/>
      <dgm:t>
        <a:bodyPr/>
        <a:lstStyle/>
        <a:p>
          <a:pPr rtl="0"/>
          <a:r>
            <a:rPr lang="en-US" dirty="0" smtClean="0"/>
            <a:t>DNA may be visualized using </a:t>
          </a:r>
          <a:r>
            <a:rPr lang="en-US" dirty="0" err="1" smtClean="0"/>
            <a:t>ethidium</a:t>
          </a:r>
          <a:r>
            <a:rPr lang="en-US" dirty="0" smtClean="0"/>
            <a:t> bromide which, when intercalated into DNA, fluoresce under ultraviolet light.</a:t>
          </a:r>
          <a:endParaRPr lang="ar-SA" dirty="0"/>
        </a:p>
      </dgm:t>
    </dgm:pt>
    <dgm:pt modelId="{A799040E-F985-4957-968E-B19A141F0BD6}" type="parTrans" cxnId="{00C3C4F0-E34C-4D39-AEC6-5A54CBCCA3AC}">
      <dgm:prSet/>
      <dgm:spPr/>
      <dgm:t>
        <a:bodyPr/>
        <a:lstStyle/>
        <a:p>
          <a:pPr rtl="1"/>
          <a:endParaRPr lang="ar-SA"/>
        </a:p>
      </dgm:t>
    </dgm:pt>
    <dgm:pt modelId="{9FE57029-99AA-4396-9270-679EBD0D2B0E}" type="sibTrans" cxnId="{00C3C4F0-E34C-4D39-AEC6-5A54CBCCA3AC}">
      <dgm:prSet/>
      <dgm:spPr/>
      <dgm:t>
        <a:bodyPr/>
        <a:lstStyle/>
        <a:p>
          <a:pPr rtl="1"/>
          <a:endParaRPr lang="ar-SA"/>
        </a:p>
      </dgm:t>
    </dgm:pt>
    <dgm:pt modelId="{5C26CE03-B6F0-4F12-B940-E49F4176BFA4}">
      <dgm:prSet/>
      <dgm:spPr/>
      <dgm:t>
        <a:bodyPr/>
        <a:lstStyle/>
        <a:p>
          <a:pPr rtl="0"/>
          <a:r>
            <a:rPr lang="en-US" dirty="0" smtClean="0"/>
            <a:t>Protein may be </a:t>
          </a:r>
          <a:r>
            <a:rPr lang="en-US" dirty="0" err="1" smtClean="0"/>
            <a:t>visualised</a:t>
          </a:r>
          <a:r>
            <a:rPr lang="en-US" dirty="0" smtClean="0"/>
            <a:t> using silver stain or </a:t>
          </a:r>
          <a:r>
            <a:rPr lang="en-US" dirty="0" err="1" smtClean="0"/>
            <a:t>Coomassie</a:t>
          </a:r>
          <a:r>
            <a:rPr lang="en-US" dirty="0" smtClean="0"/>
            <a:t> Brilliant Blue dye.</a:t>
          </a:r>
          <a:endParaRPr lang="ar-SA" dirty="0"/>
        </a:p>
      </dgm:t>
    </dgm:pt>
    <dgm:pt modelId="{694420BB-E7FF-4CA1-8AD0-489F625077B3}" type="parTrans" cxnId="{965B1840-D426-4BA2-8D03-4E5F3E755E07}">
      <dgm:prSet/>
      <dgm:spPr/>
      <dgm:t>
        <a:bodyPr/>
        <a:lstStyle/>
        <a:p>
          <a:pPr rtl="1"/>
          <a:endParaRPr lang="ar-SA"/>
        </a:p>
      </dgm:t>
    </dgm:pt>
    <dgm:pt modelId="{DE91259F-8CEF-41C6-9DFA-E3C3E7C7FB72}" type="sibTrans" cxnId="{965B1840-D426-4BA2-8D03-4E5F3E755E07}">
      <dgm:prSet/>
      <dgm:spPr/>
      <dgm:t>
        <a:bodyPr/>
        <a:lstStyle/>
        <a:p>
          <a:pPr rtl="1"/>
          <a:endParaRPr lang="ar-SA"/>
        </a:p>
      </dgm:t>
    </dgm:pt>
    <dgm:pt modelId="{83C30E78-FCAD-4C57-8427-CFF147D542E9}">
      <dgm:prSet/>
      <dgm:spPr/>
      <dgm:t>
        <a:bodyPr/>
        <a:lstStyle/>
        <a:p>
          <a:pPr rtl="0"/>
          <a:r>
            <a:rPr lang="en-US" dirty="0" smtClean="0"/>
            <a:t>Visualization can also be achieved by transferring DNA to a nitrocellulose membrane followed by exposure to a hybridization probe. This process is termed </a:t>
          </a:r>
          <a:r>
            <a:rPr lang="en-US" b="1" dirty="0" smtClean="0">
              <a:solidFill>
                <a:srgbClr val="FFFF00"/>
              </a:solidFill>
            </a:rPr>
            <a:t>Southern Blotting</a:t>
          </a:r>
          <a:r>
            <a:rPr lang="en-US" b="1" dirty="0" smtClean="0"/>
            <a:t>.</a:t>
          </a:r>
          <a:endParaRPr lang="en-US" b="1" dirty="0"/>
        </a:p>
      </dgm:t>
    </dgm:pt>
    <dgm:pt modelId="{2F8AED04-632E-4DCA-82CD-FDBBDA524BCD}" type="parTrans" cxnId="{55DEF3F0-1069-4C78-90DE-37C3F2D0A78A}">
      <dgm:prSet/>
      <dgm:spPr/>
      <dgm:t>
        <a:bodyPr/>
        <a:lstStyle/>
        <a:p>
          <a:pPr rtl="1"/>
          <a:endParaRPr lang="ar-SA"/>
        </a:p>
      </dgm:t>
    </dgm:pt>
    <dgm:pt modelId="{FE7191C5-AC21-49EC-B87A-B3ABDC2CB1F8}" type="sibTrans" cxnId="{55DEF3F0-1069-4C78-90DE-37C3F2D0A78A}">
      <dgm:prSet/>
      <dgm:spPr/>
      <dgm:t>
        <a:bodyPr/>
        <a:lstStyle/>
        <a:p>
          <a:pPr rtl="1"/>
          <a:endParaRPr lang="ar-SA"/>
        </a:p>
      </dgm:t>
    </dgm:pt>
    <dgm:pt modelId="{801FCC4F-60C0-4633-9B6B-D4907AD3391D}" type="pres">
      <dgm:prSet presAssocID="{71AA8982-34C7-4578-989A-946FBD7B8BF3}" presName="linear" presStyleCnt="0">
        <dgm:presLayoutVars>
          <dgm:animLvl val="lvl"/>
          <dgm:resizeHandles val="exact"/>
        </dgm:presLayoutVars>
      </dgm:prSet>
      <dgm:spPr/>
      <dgm:t>
        <a:bodyPr/>
        <a:lstStyle/>
        <a:p>
          <a:endParaRPr lang="en-GB"/>
        </a:p>
      </dgm:t>
    </dgm:pt>
    <dgm:pt modelId="{CA88DA63-D862-4666-9BB0-0D0200A3A02B}" type="pres">
      <dgm:prSet presAssocID="{3011B94C-EECF-4E7C-BB2D-694A07B24F96}" presName="parentText" presStyleLbl="node1" presStyleIdx="0" presStyleCnt="2">
        <dgm:presLayoutVars>
          <dgm:chMax val="0"/>
          <dgm:bulletEnabled val="1"/>
        </dgm:presLayoutVars>
      </dgm:prSet>
      <dgm:spPr/>
      <dgm:t>
        <a:bodyPr/>
        <a:lstStyle/>
        <a:p>
          <a:endParaRPr lang="en-GB"/>
        </a:p>
      </dgm:t>
    </dgm:pt>
    <dgm:pt modelId="{55FA4129-D166-4A85-8A9F-0396C126CCD3}" type="pres">
      <dgm:prSet presAssocID="{3011B94C-EECF-4E7C-BB2D-694A07B24F96}" presName="childText" presStyleLbl="revTx" presStyleIdx="0" presStyleCnt="1">
        <dgm:presLayoutVars>
          <dgm:bulletEnabled val="1"/>
        </dgm:presLayoutVars>
      </dgm:prSet>
      <dgm:spPr/>
      <dgm:t>
        <a:bodyPr/>
        <a:lstStyle/>
        <a:p>
          <a:endParaRPr lang="en-GB"/>
        </a:p>
      </dgm:t>
    </dgm:pt>
    <dgm:pt modelId="{564096CC-6ED5-4997-AE08-3BBBAAF45092}" type="pres">
      <dgm:prSet presAssocID="{83C30E78-FCAD-4C57-8427-CFF147D542E9}" presName="parentText" presStyleLbl="node1" presStyleIdx="1" presStyleCnt="2">
        <dgm:presLayoutVars>
          <dgm:chMax val="0"/>
          <dgm:bulletEnabled val="1"/>
        </dgm:presLayoutVars>
      </dgm:prSet>
      <dgm:spPr/>
      <dgm:t>
        <a:bodyPr/>
        <a:lstStyle/>
        <a:p>
          <a:endParaRPr lang="en-GB"/>
        </a:p>
      </dgm:t>
    </dgm:pt>
  </dgm:ptLst>
  <dgm:cxnLst>
    <dgm:cxn modelId="{0ACF6BED-273D-4552-88CD-1F470915E973}" srcId="{71AA8982-34C7-4578-989A-946FBD7B8BF3}" destId="{3011B94C-EECF-4E7C-BB2D-694A07B24F96}" srcOrd="0" destOrd="0" parTransId="{59A44429-555A-4198-97F9-59B54C6391D0}" sibTransId="{9FCD4A17-1A09-455F-9DD1-9024426C956A}"/>
    <dgm:cxn modelId="{CB794206-6CBA-4FFE-A4FF-701EECB43BC5}" type="presOf" srcId="{71AA8982-34C7-4578-989A-946FBD7B8BF3}" destId="{801FCC4F-60C0-4633-9B6B-D4907AD3391D}" srcOrd="0" destOrd="0" presId="urn:microsoft.com/office/officeart/2005/8/layout/vList2"/>
    <dgm:cxn modelId="{F54EA444-2433-40C7-A0E9-B6C4E4203A82}" type="presOf" srcId="{5C26CE03-B6F0-4F12-B940-E49F4176BFA4}" destId="{55FA4129-D166-4A85-8A9F-0396C126CCD3}" srcOrd="0" destOrd="1" presId="urn:microsoft.com/office/officeart/2005/8/layout/vList2"/>
    <dgm:cxn modelId="{55DEF3F0-1069-4C78-90DE-37C3F2D0A78A}" srcId="{71AA8982-34C7-4578-989A-946FBD7B8BF3}" destId="{83C30E78-FCAD-4C57-8427-CFF147D542E9}" srcOrd="1" destOrd="0" parTransId="{2F8AED04-632E-4DCA-82CD-FDBBDA524BCD}" sibTransId="{FE7191C5-AC21-49EC-B87A-B3ABDC2CB1F8}"/>
    <dgm:cxn modelId="{00C3C4F0-E34C-4D39-AEC6-5A54CBCCA3AC}" srcId="{3011B94C-EECF-4E7C-BB2D-694A07B24F96}" destId="{3F1334C3-36AF-4DC5-9AB4-85D6EA8D9624}" srcOrd="0" destOrd="0" parTransId="{A799040E-F985-4957-968E-B19A141F0BD6}" sibTransId="{9FE57029-99AA-4396-9270-679EBD0D2B0E}"/>
    <dgm:cxn modelId="{59DBEF14-D263-459D-A095-DDA185A99159}" type="presOf" srcId="{3011B94C-EECF-4E7C-BB2D-694A07B24F96}" destId="{CA88DA63-D862-4666-9BB0-0D0200A3A02B}" srcOrd="0" destOrd="0" presId="urn:microsoft.com/office/officeart/2005/8/layout/vList2"/>
    <dgm:cxn modelId="{AD1EE109-A043-433C-B7D0-AC14D95D946B}" type="presOf" srcId="{3F1334C3-36AF-4DC5-9AB4-85D6EA8D9624}" destId="{55FA4129-D166-4A85-8A9F-0396C126CCD3}" srcOrd="0" destOrd="0" presId="urn:microsoft.com/office/officeart/2005/8/layout/vList2"/>
    <dgm:cxn modelId="{07139187-E391-415F-BD43-2986408CCD56}" type="presOf" srcId="{83C30E78-FCAD-4C57-8427-CFF147D542E9}" destId="{564096CC-6ED5-4997-AE08-3BBBAAF45092}" srcOrd="0" destOrd="0" presId="urn:microsoft.com/office/officeart/2005/8/layout/vList2"/>
    <dgm:cxn modelId="{965B1840-D426-4BA2-8D03-4E5F3E755E07}" srcId="{3011B94C-EECF-4E7C-BB2D-694A07B24F96}" destId="{5C26CE03-B6F0-4F12-B940-E49F4176BFA4}" srcOrd="1" destOrd="0" parTransId="{694420BB-E7FF-4CA1-8AD0-489F625077B3}" sibTransId="{DE91259F-8CEF-41C6-9DFA-E3C3E7C7FB72}"/>
    <dgm:cxn modelId="{D5FC5D3A-0A38-46B7-B1E3-3B938FFF9436}" type="presParOf" srcId="{801FCC4F-60C0-4633-9B6B-D4907AD3391D}" destId="{CA88DA63-D862-4666-9BB0-0D0200A3A02B}" srcOrd="0" destOrd="0" presId="urn:microsoft.com/office/officeart/2005/8/layout/vList2"/>
    <dgm:cxn modelId="{AE13B7C4-0F33-4548-BFB5-BCC74ED30C65}" type="presParOf" srcId="{801FCC4F-60C0-4633-9B6B-D4907AD3391D}" destId="{55FA4129-D166-4A85-8A9F-0396C126CCD3}" srcOrd="1" destOrd="0" presId="urn:microsoft.com/office/officeart/2005/8/layout/vList2"/>
    <dgm:cxn modelId="{D683B75F-2365-4534-AD6F-E93A32D544C9}" type="presParOf" srcId="{801FCC4F-60C0-4633-9B6B-D4907AD3391D}" destId="{564096CC-6ED5-4997-AE08-3BBBAAF4509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27B5CB-A003-44AC-98F4-3C010B1941A0}" type="doc">
      <dgm:prSet loTypeId="urn:microsoft.com/office/officeart/2005/8/layout/vList2" loCatId="list" qsTypeId="urn:microsoft.com/office/officeart/2005/8/quickstyle/simple1" qsCatId="simple" csTypeId="urn:microsoft.com/office/officeart/2005/8/colors/colorful1#3" csCatId="colorful"/>
      <dgm:spPr/>
      <dgm:t>
        <a:bodyPr/>
        <a:lstStyle/>
        <a:p>
          <a:pPr rtl="1"/>
          <a:endParaRPr lang="ar-SA"/>
        </a:p>
      </dgm:t>
    </dgm:pt>
    <dgm:pt modelId="{951D015D-D492-4E91-9944-322CA9E1FE36}">
      <dgm:prSet/>
      <dgm:spPr/>
      <dgm:t>
        <a:bodyPr/>
        <a:lstStyle/>
        <a:p>
          <a:pPr rtl="0"/>
          <a:r>
            <a:rPr lang="en-US" dirty="0" smtClean="0"/>
            <a:t>After electrophoresis the gel is illuminated with an ultraviolet lamp (usually by placing it on a light box, while using protective gear to limit exposure to ultraviolet radiation). The illuminator apparatus mostly also contains imaging apparatus that takes an image of the gel, after illumination with UV radiation.</a:t>
          </a:r>
          <a:endParaRPr lang="ar-SA" dirty="0"/>
        </a:p>
      </dgm:t>
    </dgm:pt>
    <dgm:pt modelId="{E12D2D27-0D90-4796-A887-2CDF0142500C}" type="parTrans" cxnId="{37242194-3F5A-4F4D-A6A7-E88F0A370A3D}">
      <dgm:prSet/>
      <dgm:spPr/>
      <dgm:t>
        <a:bodyPr/>
        <a:lstStyle/>
        <a:p>
          <a:pPr rtl="1"/>
          <a:endParaRPr lang="ar-SA"/>
        </a:p>
      </dgm:t>
    </dgm:pt>
    <dgm:pt modelId="{275513B3-DE48-4516-919B-D73BE6155D64}" type="sibTrans" cxnId="{37242194-3F5A-4F4D-A6A7-E88F0A370A3D}">
      <dgm:prSet/>
      <dgm:spPr/>
      <dgm:t>
        <a:bodyPr/>
        <a:lstStyle/>
        <a:p>
          <a:pPr rtl="1"/>
          <a:endParaRPr lang="ar-SA"/>
        </a:p>
      </dgm:t>
    </dgm:pt>
    <dgm:pt modelId="{4477DF6F-56B5-4E9C-92C7-1323F9F103E4}">
      <dgm:prSet/>
      <dgm:spPr/>
      <dgm:t>
        <a:bodyPr/>
        <a:lstStyle/>
        <a:p>
          <a:pPr rtl="0"/>
          <a:r>
            <a:rPr lang="en-US" dirty="0" smtClean="0"/>
            <a:t>The </a:t>
          </a:r>
          <a:r>
            <a:rPr lang="en-US" dirty="0" err="1" smtClean="0"/>
            <a:t>ethidium</a:t>
          </a:r>
          <a:r>
            <a:rPr lang="en-US" dirty="0" smtClean="0"/>
            <a:t> bromide fluoresces reddish-orange in the presence of DNA, since it has intercalated with the DNA. The DNA band can also be cut out of the gel, and can then be dissolved to retrieve the purified DNA.</a:t>
          </a:r>
          <a:endParaRPr lang="en-US" dirty="0"/>
        </a:p>
      </dgm:t>
    </dgm:pt>
    <dgm:pt modelId="{A3A54040-FEB7-4BFB-BAC3-66EDA7F2B4B7}" type="parTrans" cxnId="{B7365CDF-6859-4605-A5B0-C25887323F98}">
      <dgm:prSet/>
      <dgm:spPr/>
      <dgm:t>
        <a:bodyPr/>
        <a:lstStyle/>
        <a:p>
          <a:pPr rtl="1"/>
          <a:endParaRPr lang="ar-SA"/>
        </a:p>
      </dgm:t>
    </dgm:pt>
    <dgm:pt modelId="{572632AA-3A4D-451A-AB78-5B28718E307C}" type="sibTrans" cxnId="{B7365CDF-6859-4605-A5B0-C25887323F98}">
      <dgm:prSet/>
      <dgm:spPr/>
      <dgm:t>
        <a:bodyPr/>
        <a:lstStyle/>
        <a:p>
          <a:pPr rtl="1"/>
          <a:endParaRPr lang="ar-SA"/>
        </a:p>
      </dgm:t>
    </dgm:pt>
    <dgm:pt modelId="{8BC6B446-E200-48BF-81DA-4C1973F5E136}" type="pres">
      <dgm:prSet presAssocID="{4827B5CB-A003-44AC-98F4-3C010B1941A0}" presName="linear" presStyleCnt="0">
        <dgm:presLayoutVars>
          <dgm:animLvl val="lvl"/>
          <dgm:resizeHandles val="exact"/>
        </dgm:presLayoutVars>
      </dgm:prSet>
      <dgm:spPr/>
      <dgm:t>
        <a:bodyPr/>
        <a:lstStyle/>
        <a:p>
          <a:endParaRPr lang="en-GB"/>
        </a:p>
      </dgm:t>
    </dgm:pt>
    <dgm:pt modelId="{2C4A97B5-12F6-4F2F-BFCB-F0299346495B}" type="pres">
      <dgm:prSet presAssocID="{951D015D-D492-4E91-9944-322CA9E1FE36}" presName="parentText" presStyleLbl="node1" presStyleIdx="0" presStyleCnt="2">
        <dgm:presLayoutVars>
          <dgm:chMax val="0"/>
          <dgm:bulletEnabled val="1"/>
        </dgm:presLayoutVars>
      </dgm:prSet>
      <dgm:spPr/>
      <dgm:t>
        <a:bodyPr/>
        <a:lstStyle/>
        <a:p>
          <a:endParaRPr lang="en-GB"/>
        </a:p>
      </dgm:t>
    </dgm:pt>
    <dgm:pt modelId="{4206E2CA-79DF-4D4A-97CD-5543AB3B8F09}" type="pres">
      <dgm:prSet presAssocID="{275513B3-DE48-4516-919B-D73BE6155D64}" presName="spacer" presStyleCnt="0"/>
      <dgm:spPr/>
    </dgm:pt>
    <dgm:pt modelId="{B8D9D1C3-B0BB-4473-9D59-C24B9CEFC3BC}" type="pres">
      <dgm:prSet presAssocID="{4477DF6F-56B5-4E9C-92C7-1323F9F103E4}" presName="parentText" presStyleLbl="node1" presStyleIdx="1" presStyleCnt="2">
        <dgm:presLayoutVars>
          <dgm:chMax val="0"/>
          <dgm:bulletEnabled val="1"/>
        </dgm:presLayoutVars>
      </dgm:prSet>
      <dgm:spPr/>
      <dgm:t>
        <a:bodyPr/>
        <a:lstStyle/>
        <a:p>
          <a:endParaRPr lang="en-GB"/>
        </a:p>
      </dgm:t>
    </dgm:pt>
  </dgm:ptLst>
  <dgm:cxnLst>
    <dgm:cxn modelId="{B7365CDF-6859-4605-A5B0-C25887323F98}" srcId="{4827B5CB-A003-44AC-98F4-3C010B1941A0}" destId="{4477DF6F-56B5-4E9C-92C7-1323F9F103E4}" srcOrd="1" destOrd="0" parTransId="{A3A54040-FEB7-4BFB-BAC3-66EDA7F2B4B7}" sibTransId="{572632AA-3A4D-451A-AB78-5B28718E307C}"/>
    <dgm:cxn modelId="{43465B34-E259-4310-AFF5-8E44FB2349E7}" type="presOf" srcId="{4827B5CB-A003-44AC-98F4-3C010B1941A0}" destId="{8BC6B446-E200-48BF-81DA-4C1973F5E136}" srcOrd="0" destOrd="0" presId="urn:microsoft.com/office/officeart/2005/8/layout/vList2"/>
    <dgm:cxn modelId="{37242194-3F5A-4F4D-A6A7-E88F0A370A3D}" srcId="{4827B5CB-A003-44AC-98F4-3C010B1941A0}" destId="{951D015D-D492-4E91-9944-322CA9E1FE36}" srcOrd="0" destOrd="0" parTransId="{E12D2D27-0D90-4796-A887-2CDF0142500C}" sibTransId="{275513B3-DE48-4516-919B-D73BE6155D64}"/>
    <dgm:cxn modelId="{D79362D7-45CD-4AB8-A923-1F2B2948D199}" type="presOf" srcId="{4477DF6F-56B5-4E9C-92C7-1323F9F103E4}" destId="{B8D9D1C3-B0BB-4473-9D59-C24B9CEFC3BC}" srcOrd="0" destOrd="0" presId="urn:microsoft.com/office/officeart/2005/8/layout/vList2"/>
    <dgm:cxn modelId="{B722E3BD-4669-4561-9B39-89EC6EFEF82E}" type="presOf" srcId="{951D015D-D492-4E91-9944-322CA9E1FE36}" destId="{2C4A97B5-12F6-4F2F-BFCB-F0299346495B}" srcOrd="0" destOrd="0" presId="urn:microsoft.com/office/officeart/2005/8/layout/vList2"/>
    <dgm:cxn modelId="{660E9C60-CEB4-47E5-BEDD-00B500660A60}" type="presParOf" srcId="{8BC6B446-E200-48BF-81DA-4C1973F5E136}" destId="{2C4A97B5-12F6-4F2F-BFCB-F0299346495B}" srcOrd="0" destOrd="0" presId="urn:microsoft.com/office/officeart/2005/8/layout/vList2"/>
    <dgm:cxn modelId="{647FA701-BC9D-4C13-9C39-846D8C3AE5A4}" type="presParOf" srcId="{8BC6B446-E200-48BF-81DA-4C1973F5E136}" destId="{4206E2CA-79DF-4D4A-97CD-5543AB3B8F09}" srcOrd="1" destOrd="0" presId="urn:microsoft.com/office/officeart/2005/8/layout/vList2"/>
    <dgm:cxn modelId="{393F93EF-BCD8-48CB-9D19-027E457349C8}" type="presParOf" srcId="{8BC6B446-E200-48BF-81DA-4C1973F5E136}" destId="{B8D9D1C3-B0BB-4473-9D59-C24B9CEFC3B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BA1B53-A268-4E8D-A940-D450961C5D6A}">
      <dsp:nvSpPr>
        <dsp:cNvPr id="0" name=""/>
        <dsp:cNvSpPr/>
      </dsp:nvSpPr>
      <dsp:spPr>
        <a:xfrm>
          <a:off x="0" y="65541"/>
          <a:ext cx="8229600"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t>Gel electrophoresis</a:t>
          </a:r>
          <a:r>
            <a:rPr lang="en-US" sz="2800" kern="1200" dirty="0" smtClean="0"/>
            <a:t> is a method used to separate proteins by charge  or size.</a:t>
          </a:r>
          <a:endParaRPr lang="ar-SA" sz="2800" kern="1200" dirty="0"/>
        </a:p>
      </dsp:txBody>
      <dsp:txXfrm>
        <a:off x="54373" y="119914"/>
        <a:ext cx="8120854" cy="1005094"/>
      </dsp:txXfrm>
    </dsp:sp>
    <dsp:sp modelId="{43364C42-3AA8-4A78-A2C2-C301E4FA6528}">
      <dsp:nvSpPr>
        <dsp:cNvPr id="0" name=""/>
        <dsp:cNvSpPr/>
      </dsp:nvSpPr>
      <dsp:spPr>
        <a:xfrm>
          <a:off x="0" y="1260021"/>
          <a:ext cx="8229600"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It is used to: </a:t>
          </a:r>
          <a:endParaRPr lang="ar-SA" sz="2800" kern="1200" dirty="0"/>
        </a:p>
      </dsp:txBody>
      <dsp:txXfrm>
        <a:off x="54373" y="1314394"/>
        <a:ext cx="8120854" cy="1005094"/>
      </dsp:txXfrm>
    </dsp:sp>
    <dsp:sp modelId="{8416AB55-4CD5-47BC-A4F6-369001945D8C}">
      <dsp:nvSpPr>
        <dsp:cNvPr id="0" name=""/>
        <dsp:cNvSpPr/>
      </dsp:nvSpPr>
      <dsp:spPr>
        <a:xfrm>
          <a:off x="0" y="2373861"/>
          <a:ext cx="8229600" cy="2086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dirty="0" smtClean="0"/>
            <a:t>separate a mixed population of DNA and RNA fragments by length.</a:t>
          </a:r>
          <a:endParaRPr lang="ar-SA" sz="2200" kern="1200" dirty="0"/>
        </a:p>
        <a:p>
          <a:pPr marL="228600" lvl="1" indent="-228600" algn="l" defTabSz="977900" rtl="0">
            <a:lnSpc>
              <a:spcPct val="90000"/>
            </a:lnSpc>
            <a:spcBef>
              <a:spcPct val="0"/>
            </a:spcBef>
            <a:spcAft>
              <a:spcPct val="20000"/>
            </a:spcAft>
            <a:buChar char="••"/>
          </a:pPr>
          <a:r>
            <a:rPr lang="en-US" sz="2200" kern="1200" dirty="0" smtClean="0"/>
            <a:t>to estimate the size of DNA and RNA fragments or to separate proteins by charge.</a:t>
          </a:r>
          <a:endParaRPr lang="ar-SA" sz="2200" kern="1200" dirty="0"/>
        </a:p>
        <a:p>
          <a:pPr marL="228600" lvl="1" indent="-228600" algn="l" defTabSz="977900" rtl="0">
            <a:lnSpc>
              <a:spcPct val="90000"/>
            </a:lnSpc>
            <a:spcBef>
              <a:spcPct val="0"/>
            </a:spcBef>
            <a:spcAft>
              <a:spcPct val="20000"/>
            </a:spcAft>
            <a:buChar char="••"/>
          </a:pPr>
          <a:r>
            <a:rPr lang="en-US" sz="2200" kern="1200" dirty="0" smtClean="0"/>
            <a:t>Gel electrophoresis can also be used for separation of </a:t>
          </a:r>
          <a:r>
            <a:rPr lang="en-US" sz="2200" kern="1200" dirty="0" err="1" smtClean="0"/>
            <a:t>nanoparticles</a:t>
          </a:r>
          <a:r>
            <a:rPr lang="en-US" sz="2200" kern="1200" dirty="0" smtClean="0"/>
            <a:t>.</a:t>
          </a:r>
          <a:endParaRPr lang="en-US" sz="2200" kern="1200" dirty="0"/>
        </a:p>
      </dsp:txBody>
      <dsp:txXfrm>
        <a:off x="0" y="2373861"/>
        <a:ext cx="8229600" cy="2086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B9AC4-4372-4E7C-99C6-3DAC5266710C}">
      <dsp:nvSpPr>
        <dsp:cNvPr id="0" name=""/>
        <dsp:cNvSpPr/>
      </dsp:nvSpPr>
      <dsp:spPr>
        <a:xfrm>
          <a:off x="0" y="336756"/>
          <a:ext cx="8229600" cy="919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Nucleic acid </a:t>
          </a:r>
          <a:r>
            <a:rPr lang="en-US" sz="2000" kern="1200" dirty="0" smtClean="0"/>
            <a:t>molecules are separated by applying an electric field to move the negatively charged molecules through the gel. </a:t>
          </a:r>
          <a:endParaRPr lang="ar-SA" sz="2000" kern="1200" dirty="0"/>
        </a:p>
      </dsp:txBody>
      <dsp:txXfrm>
        <a:off x="44906" y="381662"/>
        <a:ext cx="8139788" cy="830100"/>
      </dsp:txXfrm>
    </dsp:sp>
    <dsp:sp modelId="{D835747F-67A7-47ED-B355-2FE4FB49D65C}">
      <dsp:nvSpPr>
        <dsp:cNvPr id="0" name=""/>
        <dsp:cNvSpPr/>
      </dsp:nvSpPr>
      <dsp:spPr>
        <a:xfrm>
          <a:off x="0" y="1314268"/>
          <a:ext cx="8229600" cy="919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Separation of nucleic acid molecules using gel electrophoresis is called </a:t>
          </a:r>
          <a:r>
            <a:rPr lang="en-US" sz="2800" b="1" kern="1200" dirty="0" smtClean="0">
              <a:solidFill>
                <a:srgbClr val="FFFF00"/>
              </a:solidFill>
            </a:rPr>
            <a:t>Sieving</a:t>
          </a:r>
          <a:r>
            <a:rPr lang="en-US" sz="2000" kern="1200" dirty="0" smtClean="0"/>
            <a:t>.</a:t>
          </a:r>
          <a:endParaRPr lang="ar-SA" sz="2000" kern="1200" dirty="0"/>
        </a:p>
      </dsp:txBody>
      <dsp:txXfrm>
        <a:off x="44906" y="1359174"/>
        <a:ext cx="8139788" cy="830100"/>
      </dsp:txXfrm>
    </dsp:sp>
    <dsp:sp modelId="{84328028-37AB-4A4F-A691-F9A531020E03}">
      <dsp:nvSpPr>
        <dsp:cNvPr id="0" name=""/>
        <dsp:cNvSpPr/>
      </dsp:nvSpPr>
      <dsp:spPr>
        <a:xfrm>
          <a:off x="0" y="2291781"/>
          <a:ext cx="8229600" cy="919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Shorter molecules move faster and migrate farther than longer ones because shorter molecules migrate more easily through the pores of the gel. </a:t>
          </a:r>
          <a:endParaRPr lang="en-US" sz="2000" kern="1200" baseline="30000" dirty="0"/>
        </a:p>
      </dsp:txBody>
      <dsp:txXfrm>
        <a:off x="44906" y="2336687"/>
        <a:ext cx="8139788" cy="830100"/>
      </dsp:txXfrm>
    </dsp:sp>
    <dsp:sp modelId="{CBD38421-5A36-434E-83BA-CF25D1210A24}">
      <dsp:nvSpPr>
        <dsp:cNvPr id="0" name=""/>
        <dsp:cNvSpPr/>
      </dsp:nvSpPr>
      <dsp:spPr>
        <a:xfrm>
          <a:off x="0" y="3269294"/>
          <a:ext cx="8229600" cy="919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b="1" kern="1200" dirty="0" smtClean="0"/>
            <a:t>Proteins</a:t>
          </a:r>
          <a:r>
            <a:rPr lang="en-US" sz="2000" kern="1200" dirty="0" smtClean="0"/>
            <a:t> are separated by charge because the pores of the gel are too large to sieve proteins. </a:t>
          </a:r>
          <a:endParaRPr lang="en-US" sz="2000" kern="1200" dirty="0"/>
        </a:p>
      </dsp:txBody>
      <dsp:txXfrm>
        <a:off x="44906" y="3314200"/>
        <a:ext cx="8139788" cy="8301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98C16-AD7A-4374-B417-32C7D0ED55C5}">
      <dsp:nvSpPr>
        <dsp:cNvPr id="0" name=""/>
        <dsp:cNvSpPr/>
      </dsp:nvSpPr>
      <dsp:spPr>
        <a:xfrm>
          <a:off x="0" y="470316"/>
          <a:ext cx="8229600" cy="11547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Agarose gels are easily cast and handled compared to other matrices.  Samples are also easily recovered. After the experiment is finished, the resulting gel can be stored in a plastic bag in a refrigerator.</a:t>
          </a:r>
          <a:endParaRPr lang="ar-SA" sz="2100" kern="1200" dirty="0"/>
        </a:p>
      </dsp:txBody>
      <dsp:txXfrm>
        <a:off x="56372" y="526688"/>
        <a:ext cx="8116856" cy="1042045"/>
      </dsp:txXfrm>
    </dsp:sp>
    <dsp:sp modelId="{CAF37C36-A750-41C5-9A2A-651B616B1864}">
      <dsp:nvSpPr>
        <dsp:cNvPr id="0" name=""/>
        <dsp:cNvSpPr/>
      </dsp:nvSpPr>
      <dsp:spPr>
        <a:xfrm>
          <a:off x="0" y="1685586"/>
          <a:ext cx="8229600" cy="11547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Agarose gel electrophoresis can be used for the separation of DNA fragments ranging from 50 base pair to several </a:t>
          </a:r>
          <a:r>
            <a:rPr lang="en-US" sz="2100" kern="1200" dirty="0" err="1" smtClean="0"/>
            <a:t>megabases</a:t>
          </a:r>
          <a:r>
            <a:rPr lang="en-US" sz="2100" kern="1200" dirty="0" smtClean="0"/>
            <a:t> (millions of bases) using specialized apparatus.</a:t>
          </a:r>
          <a:endParaRPr lang="ar-SA" sz="2100" kern="1200" dirty="0"/>
        </a:p>
      </dsp:txBody>
      <dsp:txXfrm>
        <a:off x="56372" y="1741958"/>
        <a:ext cx="8116856" cy="1042045"/>
      </dsp:txXfrm>
    </dsp:sp>
    <dsp:sp modelId="{B68C08C4-EEC3-4589-9E7B-3006BD6C5AA5}">
      <dsp:nvSpPr>
        <dsp:cNvPr id="0" name=""/>
        <dsp:cNvSpPr/>
      </dsp:nvSpPr>
      <dsp:spPr>
        <a:xfrm>
          <a:off x="0" y="2900856"/>
          <a:ext cx="8229600" cy="115478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kern="1200" dirty="0" smtClean="0"/>
            <a:t>Most </a:t>
          </a:r>
          <a:r>
            <a:rPr lang="en-US" sz="2100" kern="1200" dirty="0" err="1" smtClean="0"/>
            <a:t>agarose</a:t>
          </a:r>
          <a:r>
            <a:rPr lang="en-US" sz="2100" kern="1200" dirty="0" smtClean="0"/>
            <a:t> gels are made with between 0.7% and 2% </a:t>
          </a:r>
          <a:r>
            <a:rPr lang="en-US" sz="2100" kern="1200" dirty="0" err="1" smtClean="0"/>
            <a:t>agarose</a:t>
          </a:r>
          <a:r>
            <a:rPr lang="en-US" sz="2100" kern="1200" dirty="0" smtClean="0"/>
            <a:t> dissolved in electrophoresis buffer.</a:t>
          </a:r>
          <a:endParaRPr lang="ar-SA" sz="2100" kern="1200" dirty="0"/>
        </a:p>
      </dsp:txBody>
      <dsp:txXfrm>
        <a:off x="56372" y="2957228"/>
        <a:ext cx="8116856" cy="10420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6577A-76DE-4EC9-8624-5BBE65DB3A1D}">
      <dsp:nvSpPr>
        <dsp:cNvPr id="0" name=""/>
        <dsp:cNvSpPr/>
      </dsp:nvSpPr>
      <dsp:spPr>
        <a:xfrm>
          <a:off x="0" y="5871"/>
          <a:ext cx="8229600" cy="221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dirty="0" smtClean="0"/>
            <a:t>Polyacralamide</a:t>
          </a:r>
          <a:r>
            <a:rPr lang="en-US" sz="3100" b="1" kern="1200" dirty="0" smtClean="0"/>
            <a:t> </a:t>
          </a:r>
          <a:r>
            <a:rPr lang="en-US" sz="3100" kern="1200" dirty="0" smtClean="0"/>
            <a:t> gel electrophoresis (PAGE) is used for separating proteins ranging in size from 5 to 2,000 </a:t>
          </a:r>
          <a:r>
            <a:rPr lang="en-US" sz="3100" kern="1200" dirty="0" err="1" smtClean="0"/>
            <a:t>kDa</a:t>
          </a:r>
          <a:r>
            <a:rPr lang="en-US" sz="3100" kern="1200" dirty="0" smtClean="0"/>
            <a:t> due to the uniform pore size provided by the polyacrylamide gel.</a:t>
          </a:r>
          <a:endParaRPr lang="ar-SA" sz="3100" kern="1200" dirty="0"/>
        </a:p>
      </dsp:txBody>
      <dsp:txXfrm>
        <a:off x="108004" y="113875"/>
        <a:ext cx="8013592" cy="1996462"/>
      </dsp:txXfrm>
    </dsp:sp>
    <dsp:sp modelId="{AA06884D-7F91-4267-9257-60B973143E91}">
      <dsp:nvSpPr>
        <dsp:cNvPr id="0" name=""/>
        <dsp:cNvSpPr/>
      </dsp:nvSpPr>
      <dsp:spPr>
        <a:xfrm>
          <a:off x="0" y="2307621"/>
          <a:ext cx="8229600" cy="22124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en-US" sz="3100" kern="1200" dirty="0" smtClean="0"/>
            <a:t>Pore size is controlled by controlling the concentrations of </a:t>
          </a:r>
          <a:r>
            <a:rPr lang="en-US" sz="3100" kern="1200" dirty="0" err="1" smtClean="0"/>
            <a:t>acrylamide</a:t>
          </a:r>
          <a:r>
            <a:rPr lang="en-US" sz="3100" kern="1200" dirty="0" smtClean="0"/>
            <a:t> and </a:t>
          </a:r>
          <a:r>
            <a:rPr lang="en-US" sz="3100" kern="1200" dirty="0" err="1" smtClean="0"/>
            <a:t>bis-acrylamide</a:t>
          </a:r>
          <a:r>
            <a:rPr lang="en-US" sz="3100" kern="1200" dirty="0" smtClean="0"/>
            <a:t> powder used in creating a gel.</a:t>
          </a:r>
          <a:endParaRPr lang="ar-SA" sz="3100" kern="1200" dirty="0"/>
        </a:p>
      </dsp:txBody>
      <dsp:txXfrm>
        <a:off x="108004" y="2415625"/>
        <a:ext cx="8013592" cy="19964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8009FF-C100-464A-B119-FD692C8317F1}">
      <dsp:nvSpPr>
        <dsp:cNvPr id="0" name=""/>
        <dsp:cNvSpPr/>
      </dsp:nvSpPr>
      <dsp:spPr>
        <a:xfrm>
          <a:off x="0" y="82101"/>
          <a:ext cx="8229600" cy="1034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Partially </a:t>
          </a:r>
          <a:r>
            <a:rPr lang="en-US" sz="2600" kern="1200" dirty="0" err="1" smtClean="0"/>
            <a:t>hydrolysed</a:t>
          </a:r>
          <a:r>
            <a:rPr lang="en-US" sz="2600" kern="1200" dirty="0" smtClean="0"/>
            <a:t> potato starch makes for another non-toxic medium for protein electrophoresis.</a:t>
          </a:r>
          <a:endParaRPr lang="ar-SA" sz="2600" kern="1200" dirty="0"/>
        </a:p>
      </dsp:txBody>
      <dsp:txXfrm>
        <a:off x="50489" y="132590"/>
        <a:ext cx="8128622" cy="933302"/>
      </dsp:txXfrm>
    </dsp:sp>
    <dsp:sp modelId="{178D8913-EA57-4BA5-91F5-99747F09DBAE}">
      <dsp:nvSpPr>
        <dsp:cNvPr id="0" name=""/>
        <dsp:cNvSpPr/>
      </dsp:nvSpPr>
      <dsp:spPr>
        <a:xfrm>
          <a:off x="0" y="1191261"/>
          <a:ext cx="8229600" cy="103428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The gels are slightly more opaque than </a:t>
          </a:r>
          <a:r>
            <a:rPr lang="en-US" sz="2600" kern="1200" dirty="0" err="1" smtClean="0"/>
            <a:t>acrylamide</a:t>
          </a:r>
          <a:r>
            <a:rPr lang="en-US" sz="2600" kern="1200" dirty="0" smtClean="0"/>
            <a:t> or </a:t>
          </a:r>
          <a:r>
            <a:rPr lang="en-US" sz="2600" kern="1200" dirty="0" err="1" smtClean="0"/>
            <a:t>agarose</a:t>
          </a:r>
          <a:r>
            <a:rPr lang="en-US" sz="2600" kern="1200" dirty="0" smtClean="0"/>
            <a:t>. </a:t>
          </a:r>
          <a:endParaRPr lang="ar-SA" sz="2600" kern="1200" dirty="0"/>
        </a:p>
      </dsp:txBody>
      <dsp:txXfrm>
        <a:off x="50489" y="1241750"/>
        <a:ext cx="8128622" cy="933302"/>
      </dsp:txXfrm>
    </dsp:sp>
    <dsp:sp modelId="{526F1C95-B196-42AA-952D-8E43E4A1540A}">
      <dsp:nvSpPr>
        <dsp:cNvPr id="0" name=""/>
        <dsp:cNvSpPr/>
      </dsp:nvSpPr>
      <dsp:spPr>
        <a:xfrm>
          <a:off x="0" y="2300421"/>
          <a:ext cx="8229600" cy="103428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Non-denatured proteins can be separated according to charge and size. </a:t>
          </a:r>
          <a:endParaRPr lang="ar-SA" sz="2600" kern="1200" dirty="0"/>
        </a:p>
      </dsp:txBody>
      <dsp:txXfrm>
        <a:off x="50489" y="2350910"/>
        <a:ext cx="8128622" cy="933302"/>
      </dsp:txXfrm>
    </dsp:sp>
    <dsp:sp modelId="{79C136F3-CAEC-433F-AAFD-BB4732CAFF76}">
      <dsp:nvSpPr>
        <dsp:cNvPr id="0" name=""/>
        <dsp:cNvSpPr/>
      </dsp:nvSpPr>
      <dsp:spPr>
        <a:xfrm>
          <a:off x="0" y="3409581"/>
          <a:ext cx="8229600" cy="10342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en-US" sz="2600" kern="1200" dirty="0" smtClean="0"/>
            <a:t>They are visualized using </a:t>
          </a:r>
          <a:r>
            <a:rPr lang="en-US" sz="2600" kern="1200" dirty="0" err="1" smtClean="0"/>
            <a:t>Napthal</a:t>
          </a:r>
          <a:r>
            <a:rPr lang="en-US" sz="2600" kern="1200" dirty="0" smtClean="0"/>
            <a:t> Black or </a:t>
          </a:r>
          <a:r>
            <a:rPr lang="en-US" sz="2600" kern="1200" dirty="0" err="1" smtClean="0"/>
            <a:t>Amido</a:t>
          </a:r>
          <a:r>
            <a:rPr lang="en-US" sz="2600" kern="1200" dirty="0" smtClean="0"/>
            <a:t> Black staining. </a:t>
          </a:r>
          <a:endParaRPr lang="ar-SA" sz="2600" kern="1200" dirty="0"/>
        </a:p>
      </dsp:txBody>
      <dsp:txXfrm>
        <a:off x="50489" y="3460070"/>
        <a:ext cx="8128622" cy="9333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6B5D7-43D2-43CF-8A31-0AC9E77FD091}">
      <dsp:nvSpPr>
        <dsp:cNvPr id="0" name=""/>
        <dsp:cNvSpPr/>
      </dsp:nvSpPr>
      <dsp:spPr>
        <a:xfrm>
          <a:off x="0" y="54358"/>
          <a:ext cx="8229600" cy="8874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kern="1200" dirty="0" smtClean="0"/>
            <a:t>Denaturing</a:t>
          </a:r>
          <a:endParaRPr lang="ar-SA" sz="3700" kern="1200" dirty="0"/>
        </a:p>
      </dsp:txBody>
      <dsp:txXfrm>
        <a:off x="43321" y="97679"/>
        <a:ext cx="8142958" cy="800803"/>
      </dsp:txXfrm>
    </dsp:sp>
    <dsp:sp modelId="{D7D90309-9F2A-4AA0-84A1-31E48955D2C2}">
      <dsp:nvSpPr>
        <dsp:cNvPr id="0" name=""/>
        <dsp:cNvSpPr/>
      </dsp:nvSpPr>
      <dsp:spPr>
        <a:xfrm>
          <a:off x="0" y="941804"/>
          <a:ext cx="8229600" cy="1723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dirty="0" smtClean="0"/>
            <a:t>A denaturing gel is a type of electrophoresis in which the native structure of macromolecules that are run within the gel is not maintained.</a:t>
          </a:r>
          <a:endParaRPr lang="ar-SA" sz="2900" kern="1200" dirty="0"/>
        </a:p>
      </dsp:txBody>
      <dsp:txXfrm>
        <a:off x="0" y="941804"/>
        <a:ext cx="8229600" cy="1723275"/>
      </dsp:txXfrm>
    </dsp:sp>
    <dsp:sp modelId="{8E0A0B6E-A50F-4134-8AD6-9E78CA9FCEF7}">
      <dsp:nvSpPr>
        <dsp:cNvPr id="0" name=""/>
        <dsp:cNvSpPr/>
      </dsp:nvSpPr>
      <dsp:spPr>
        <a:xfrm>
          <a:off x="0" y="2665079"/>
          <a:ext cx="8229600" cy="8874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rtl="0">
            <a:lnSpc>
              <a:spcPct val="90000"/>
            </a:lnSpc>
            <a:spcBef>
              <a:spcPct val="0"/>
            </a:spcBef>
            <a:spcAft>
              <a:spcPct val="35000"/>
            </a:spcAft>
          </a:pPr>
          <a:r>
            <a:rPr lang="en-US" sz="3700" b="1" kern="1200" dirty="0" smtClean="0"/>
            <a:t>Native</a:t>
          </a:r>
          <a:endParaRPr lang="en-US" sz="3700" kern="1200" dirty="0"/>
        </a:p>
      </dsp:txBody>
      <dsp:txXfrm>
        <a:off x="43321" y="2708400"/>
        <a:ext cx="8142958" cy="800803"/>
      </dsp:txXfrm>
    </dsp:sp>
    <dsp:sp modelId="{0A848D4E-7510-4215-A270-83CF4A50C1F4}">
      <dsp:nvSpPr>
        <dsp:cNvPr id="0" name=""/>
        <dsp:cNvSpPr/>
      </dsp:nvSpPr>
      <dsp:spPr>
        <a:xfrm>
          <a:off x="0" y="3552524"/>
          <a:ext cx="8229600" cy="919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l" defTabSz="1289050" rtl="0">
            <a:lnSpc>
              <a:spcPct val="90000"/>
            </a:lnSpc>
            <a:spcBef>
              <a:spcPct val="0"/>
            </a:spcBef>
            <a:spcAft>
              <a:spcPct val="20000"/>
            </a:spcAft>
            <a:buChar char="••"/>
          </a:pPr>
          <a:r>
            <a:rPr lang="en-US" sz="2900" kern="1200" dirty="0" smtClean="0"/>
            <a:t>Native PAGE separations are run in non-denaturing conditions.</a:t>
          </a:r>
          <a:endParaRPr lang="ar-SA" sz="2900" kern="1200" dirty="0"/>
        </a:p>
      </dsp:txBody>
      <dsp:txXfrm>
        <a:off x="0" y="3552524"/>
        <a:ext cx="8229600" cy="9190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26/06/1436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26/06/1436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Gel Electrophoresis</a:t>
            </a:r>
            <a:endParaRPr lang="ar-SA" dirty="0"/>
          </a:p>
        </p:txBody>
      </p:sp>
      <p:sp>
        <p:nvSpPr>
          <p:cNvPr id="3" name="عنوان فرعي 2"/>
          <p:cNvSpPr>
            <a:spLocks noGrp="1"/>
          </p:cNvSpPr>
          <p:nvPr>
            <p:ph type="subTitle" idx="1"/>
          </p:nvPr>
        </p:nvSpPr>
        <p:spPr/>
        <p:txBody>
          <a:bodyPr/>
          <a:lstStyle/>
          <a:p>
            <a:r>
              <a:rPr lang="en-US" dirty="0" smtClean="0"/>
              <a:t>Lab.8</a:t>
            </a:r>
          </a:p>
          <a:p>
            <a:r>
              <a:rPr lang="en-US" dirty="0"/>
              <a:t>https://www.youtube.com/watch?v</a:t>
            </a:r>
            <a:r>
              <a:rPr lang="en-US" dirty="0" smtClean="0"/>
              <a:t>=</a:t>
            </a:r>
          </a:p>
          <a:p>
            <a:r>
              <a:rPr lang="en-US" dirty="0" smtClean="0"/>
              <a:t>8RBs0Ghg_48</a:t>
            </a:r>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Buffers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Visualization</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Analysis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DNA gel electrophoresis</a:t>
            </a:r>
            <a:endParaRPr lang="ar-SA" dirty="0"/>
          </a:p>
        </p:txBody>
      </p:sp>
      <p:pic>
        <p:nvPicPr>
          <p:cNvPr id="4" name="Picture 2" descr="C:\Users\ksu\Desktop\800px-Gel_electrophoresis_2.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FF0000"/>
                </a:solidFill>
              </a:rPr>
              <a:t>Procedure </a:t>
            </a:r>
            <a:endParaRPr lang="ar-SA" dirty="0">
              <a:solidFill>
                <a:srgbClr val="FF0000"/>
              </a:solidFill>
            </a:endParaRPr>
          </a:p>
        </p:txBody>
      </p:sp>
      <p:sp>
        <p:nvSpPr>
          <p:cNvPr id="3" name="عنصر نائب للمحتوى 2"/>
          <p:cNvSpPr>
            <a:spLocks noGrp="1"/>
          </p:cNvSpPr>
          <p:nvPr>
            <p:ph idx="1"/>
          </p:nvPr>
        </p:nvSpPr>
        <p:spPr>
          <a:xfrm>
            <a:off x="457200" y="1196752"/>
            <a:ext cx="8229600" cy="5400600"/>
          </a:xfrm>
        </p:spPr>
        <p:txBody>
          <a:bodyPr>
            <a:normAutofit fontScale="85000" lnSpcReduction="20000"/>
          </a:bodyPr>
          <a:lstStyle/>
          <a:p>
            <a:pPr marL="514350" lvl="0" indent="-514350" algn="l" rtl="0">
              <a:lnSpc>
                <a:spcPct val="170000"/>
              </a:lnSpc>
              <a:buFont typeface="+mj-lt"/>
              <a:buAutoNum type="arabicPeriod"/>
            </a:pPr>
            <a:r>
              <a:rPr lang="en-US" dirty="0">
                <a:latin typeface="Times New Roman" panose="02020603050405020304" pitchFamily="18" charset="0"/>
                <a:cs typeface="Times New Roman" panose="02020603050405020304" pitchFamily="18" charset="0"/>
              </a:rPr>
              <a:t>Prepare a 1 % solution of agarose by melting 1 g of agarose in 100 mL of 0.5x TBE buffer in a microwave for approximately 2 min. Allow to cool for a couple of minutes then add 2.5 </a:t>
            </a:r>
            <a:r>
              <a:rPr lang="en-US" dirty="0" err="1">
                <a:latin typeface="Times New Roman" panose="02020603050405020304" pitchFamily="18" charset="0"/>
                <a:cs typeface="Times New Roman" panose="02020603050405020304" pitchFamily="18" charset="0"/>
              </a:rPr>
              <a:t>μl</a:t>
            </a:r>
            <a:r>
              <a:rPr lang="en-US" dirty="0">
                <a:latin typeface="Times New Roman" panose="02020603050405020304" pitchFamily="18" charset="0"/>
                <a:cs typeface="Times New Roman" panose="02020603050405020304" pitchFamily="18" charset="0"/>
              </a:rPr>
              <a:t> of ethidium bromide, stir to mix.</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a:pPr>
            <a:r>
              <a:rPr lang="en-US" dirty="0">
                <a:latin typeface="Times New Roman" panose="02020603050405020304" pitchFamily="18" charset="0"/>
                <a:cs typeface="Times New Roman" panose="02020603050405020304" pitchFamily="18" charset="0"/>
              </a:rPr>
              <a:t>Cast a gel using a supplied tray and comb. Allow the gel to set for a minimum of 20 min at room temperature on a flat surface.</a:t>
            </a:r>
            <a:endParaRPr lang="en-GB" dirty="0">
              <a:latin typeface="Times New Roman" panose="02020603050405020304" pitchFamily="18" charset="0"/>
              <a:cs typeface="Times New Roman" panose="02020603050405020304" pitchFamily="18" charset="0"/>
            </a:endParaRPr>
          </a:p>
          <a:p>
            <a:pPr marL="514350" indent="-514350" algn="l" rtl="0">
              <a:lnSpc>
                <a:spcPct val="170000"/>
              </a:lnSpc>
              <a:buFont typeface="+mj-lt"/>
              <a:buAutoNum type="arabicPeriod"/>
            </a:pP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normAutofit fontScale="77500" lnSpcReduction="20000"/>
          </a:bodyPr>
          <a:lstStyle/>
          <a:p>
            <a:pPr marL="514350" lvl="0" indent="-514350" algn="l" rtl="0">
              <a:lnSpc>
                <a:spcPct val="170000"/>
              </a:lnSpc>
              <a:buFont typeface="+mj-lt"/>
              <a:buAutoNum type="arabicPeriod" startAt="3"/>
            </a:pPr>
            <a:r>
              <a:rPr lang="en-US" u="sng" dirty="0">
                <a:solidFill>
                  <a:srgbClr val="FF0000"/>
                </a:solidFill>
                <a:latin typeface="Times New Roman" panose="02020603050405020304" pitchFamily="18" charset="0"/>
                <a:cs typeface="Times New Roman" panose="02020603050405020304" pitchFamily="18" charset="0"/>
              </a:rPr>
              <a:t>Load the following into separate wells 10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1kb ladder 5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sample + 5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water + 2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6x Loading Buffer</a:t>
            </a:r>
            <a:endParaRPr lang="en-GB" u="sng" dirty="0">
              <a:solidFill>
                <a:srgbClr val="FF0000"/>
              </a:solidFill>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Run the gel for 30 min at 100 V</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Expose the gel to UV light and photograph (demonstration)</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Confirm DNA quality, presence of a highly resolved high molecular weight band indicates good quality DNA, presence of a smeared band indicates DNA </a:t>
            </a:r>
            <a:r>
              <a:rPr lang="en-US" dirty="0" err="1">
                <a:latin typeface="Times New Roman" panose="02020603050405020304" pitchFamily="18" charset="0"/>
                <a:cs typeface="Times New Roman" panose="02020603050405020304" pitchFamily="18" charset="0"/>
              </a:rPr>
              <a:t>degredation</a:t>
            </a:r>
            <a:r>
              <a:rPr lang="en-US" dirty="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a:p>
            <a:pPr marL="514350" indent="-514350">
              <a:buFont typeface="+mj-lt"/>
              <a:buAutoNum type="arabicPeriod" startAt="3"/>
            </a:pPr>
            <a:endParaRPr lang="en-GB" dirty="0"/>
          </a:p>
        </p:txBody>
      </p:sp>
    </p:spTree>
    <p:extLst>
      <p:ext uri="{BB962C8B-B14F-4D97-AF65-F5344CB8AC3E}">
        <p14:creationId xmlns:p14="http://schemas.microsoft.com/office/powerpoint/2010/main" val="41519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Gel Electrophoresis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Gel Electrophoresis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642918"/>
            <a:ext cx="3186106" cy="792182"/>
          </a:xfrm>
          <a:ln>
            <a:solidFill>
              <a:schemeClr val="bg1"/>
            </a:solidFill>
          </a:ln>
        </p:spPr>
        <p:txBody>
          <a:bodyPr/>
          <a:lstStyle/>
          <a:p>
            <a:pPr algn="l" rtl="0"/>
            <a:r>
              <a:rPr lang="en-US" dirty="0" smtClean="0"/>
              <a:t>Gel electrophoresis apparatus</a:t>
            </a:r>
            <a:endParaRPr lang="ar-SA" dirty="0"/>
          </a:p>
        </p:txBody>
      </p:sp>
      <p:sp>
        <p:nvSpPr>
          <p:cNvPr id="6" name="عنصر نائب للنص 5"/>
          <p:cNvSpPr>
            <a:spLocks noGrp="1"/>
          </p:cNvSpPr>
          <p:nvPr>
            <p:ph type="body" sz="half" idx="2"/>
          </p:nvPr>
        </p:nvSpPr>
        <p:spPr>
          <a:xfrm>
            <a:off x="457200" y="1435100"/>
            <a:ext cx="3186106" cy="4691063"/>
          </a:xfrm>
          <a:ln>
            <a:solidFill>
              <a:schemeClr val="bg1"/>
            </a:solidFill>
          </a:ln>
        </p:spPr>
        <p:txBody>
          <a:bodyPr>
            <a:normAutofit/>
          </a:bodyPr>
          <a:lstStyle/>
          <a:p>
            <a:pPr algn="l" rtl="0"/>
            <a:r>
              <a:rPr lang="en-US" sz="2400" dirty="0" smtClean="0"/>
              <a:t> An </a:t>
            </a:r>
            <a:r>
              <a:rPr lang="en-US" sz="2400" dirty="0" err="1" smtClean="0"/>
              <a:t>agarose</a:t>
            </a:r>
            <a:r>
              <a:rPr lang="en-US" sz="2400" dirty="0" smtClean="0"/>
              <a:t> gel is placed in this buffer-filled box and electrical field is applied via the power supply to the rear.</a:t>
            </a:r>
          </a:p>
          <a:p>
            <a:pPr algn="l" rtl="0"/>
            <a:r>
              <a:rPr lang="en-US" sz="2400" dirty="0" smtClean="0"/>
              <a:t> The negative terminal is at the far end (black wire), so DNA migrates toward the camera.</a:t>
            </a:r>
            <a:endParaRPr lang="ar-SA" sz="2400" dirty="0" smtClean="0"/>
          </a:p>
          <a:p>
            <a:pPr algn="l" rtl="0"/>
            <a:endParaRPr lang="ar-SA" sz="2400" dirty="0"/>
          </a:p>
        </p:txBody>
      </p:sp>
      <p:pic>
        <p:nvPicPr>
          <p:cNvPr id="7" name="Picture 2" descr="C:\Users\ksu\Desktop\220px-Gel_electrophoresis_apparatus.JPG"/>
          <p:cNvPicPr>
            <a:picLocks noGrp="1" noChangeAspect="1" noChangeArrowheads="1"/>
          </p:cNvPicPr>
          <p:nvPr>
            <p:ph idx="1"/>
          </p:nvPr>
        </p:nvPicPr>
        <p:blipFill>
          <a:blip r:embed="rId2" cstate="print"/>
          <a:srcRect/>
          <a:stretch>
            <a:fillRect/>
          </a:stretch>
        </p:blipFill>
        <p:spPr bwMode="auto">
          <a:xfrm>
            <a:off x="3937844" y="445996"/>
            <a:ext cx="4777560" cy="610224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Agarose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Polyacrylamide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Starch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dirty="0" smtClean="0"/>
              <a:t>Gel conditions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a:solidFill>
              <a:schemeClr val="bg1"/>
            </a:solidFill>
          </a:ln>
        </p:spPr>
        <p:txBody>
          <a:bodyPr>
            <a:normAutofit/>
          </a:bodyPr>
          <a:lstStyle/>
          <a:p>
            <a:r>
              <a:rPr lang="en-US" dirty="0" smtClean="0"/>
              <a:t>Gel conditions</a:t>
            </a:r>
            <a:endParaRPr lang="ar-SA" dirty="0"/>
          </a:p>
        </p:txBody>
      </p:sp>
      <p:sp>
        <p:nvSpPr>
          <p:cNvPr id="4" name="Content Placeholder 2"/>
          <p:cNvSpPr>
            <a:spLocks noGrp="1"/>
          </p:cNvSpPr>
          <p:nvPr>
            <p:ph idx="1"/>
          </p:nvPr>
        </p:nvSpPr>
        <p:spPr>
          <a:xfrm>
            <a:off x="457200" y="1600201"/>
            <a:ext cx="8229600" cy="3543312"/>
          </a:xfrm>
          <a:noFill/>
          <a:ln>
            <a:solidFill>
              <a:schemeClr val="bg1"/>
            </a:solidFill>
          </a:ln>
        </p:spPr>
        <p:txBody>
          <a:bodyPr/>
          <a:lstStyle/>
          <a:p>
            <a:pPr algn="l" rtl="0"/>
            <a:r>
              <a:rPr lang="en-US" dirty="0" smtClean="0"/>
              <a:t> For instance, gels used in SDS-PAGE (sodium </a:t>
            </a:r>
            <a:r>
              <a:rPr lang="en-US" dirty="0" err="1" smtClean="0"/>
              <a:t>dodecyl</a:t>
            </a:r>
            <a:r>
              <a:rPr lang="en-US" dirty="0" smtClean="0"/>
              <a:t> sulfate </a:t>
            </a:r>
            <a:r>
              <a:rPr lang="en-US" dirty="0" err="1" smtClean="0"/>
              <a:t>polyacrylamide</a:t>
            </a:r>
            <a:r>
              <a:rPr lang="en-US" dirty="0" smtClean="0"/>
              <a:t> gel electrophoresis) will unfold and denature the native structure of a protein. In contrast to native gel electrophoresis, quaternary structure cannot be investigated using this method.</a:t>
            </a:r>
            <a:endParaRPr lang="en-US" dirty="0"/>
          </a:p>
        </p:txBody>
      </p:sp>
    </p:spTree>
  </p:cSld>
  <p:clrMapOvr>
    <a:masterClrMapping/>
  </p:clrMapOvr>
</p:sld>
</file>

<file path=ppt/theme/theme1.xml><?xml version="1.0" encoding="utf-8"?>
<a:theme xmlns:a="http://schemas.openxmlformats.org/drawingml/2006/main" name="سمة Office">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TotalTime>
  <Words>474</Words>
  <Application>Microsoft Office PowerPoint</Application>
  <PresentationFormat>On-screen Show (4:3)</PresentationFormat>
  <Paragraphs>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سمة Office</vt:lpstr>
      <vt:lpstr>Gel Electrophoresis</vt:lpstr>
      <vt:lpstr>Gel Electrophoresis</vt:lpstr>
      <vt:lpstr>Gel Electrophoresis</vt:lpstr>
      <vt:lpstr>Gel electrophoresis apparatus</vt:lpstr>
      <vt:lpstr>Agarose gel</vt:lpstr>
      <vt:lpstr>Polyacrylamide Gel</vt:lpstr>
      <vt:lpstr>Starch gel</vt:lpstr>
      <vt:lpstr>Gel conditions</vt:lpstr>
      <vt:lpstr>Gel conditions</vt:lpstr>
      <vt:lpstr>Buffers</vt:lpstr>
      <vt:lpstr>Visualization</vt:lpstr>
      <vt:lpstr>Analysis</vt:lpstr>
      <vt:lpstr>DNA gel electrophoresis</vt:lpstr>
      <vt:lpstr>Procedure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Alanoud Talal Alfaghom</cp:lastModifiedBy>
  <cp:revision>19</cp:revision>
  <dcterms:modified xsi:type="dcterms:W3CDTF">2015-04-15T09:38:00Z</dcterms:modified>
</cp:coreProperties>
</file>